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8" r:id="rId1"/>
  </p:sldMasterIdLst>
  <p:notesMasterIdLst>
    <p:notesMasterId r:id="rId13"/>
  </p:notesMasterIdLst>
  <p:sldIdLst>
    <p:sldId id="256" r:id="rId2"/>
    <p:sldId id="257" r:id="rId3"/>
    <p:sldId id="266" r:id="rId4"/>
    <p:sldId id="258" r:id="rId5"/>
    <p:sldId id="264" r:id="rId6"/>
    <p:sldId id="265" r:id="rId7"/>
    <p:sldId id="259" r:id="rId8"/>
    <p:sldId id="260" r:id="rId9"/>
    <p:sldId id="261" r:id="rId10"/>
    <p:sldId id="262"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773" autoAdjust="0"/>
  </p:normalViewPr>
  <p:slideViewPr>
    <p:cSldViewPr snapToGrid="0">
      <p:cViewPr varScale="1">
        <p:scale>
          <a:sx n="74" d="100"/>
          <a:sy n="74" d="100"/>
        </p:scale>
        <p:origin x="1013"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C60684-3E87-46D4-8BB0-1118A1AC847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CA87647-E3F0-4174-8B80-9778B06637A2}">
      <dgm:prSet/>
      <dgm:spPr/>
      <dgm:t>
        <a:bodyPr/>
        <a:lstStyle/>
        <a:p>
          <a:pPr>
            <a:lnSpc>
              <a:spcPct val="100000"/>
            </a:lnSpc>
          </a:pPr>
          <a:r>
            <a:rPr lang="en-IN"/>
            <a:t>Organisational structure determines how a company operates, communicates, and performs.</a:t>
          </a:r>
          <a:endParaRPr lang="en-US"/>
        </a:p>
      </dgm:t>
    </dgm:pt>
    <dgm:pt modelId="{F97E413C-52FA-4374-B37E-31149C262E96}" type="parTrans" cxnId="{94950114-DA44-46BF-9E45-3F83DF0FFB78}">
      <dgm:prSet/>
      <dgm:spPr/>
      <dgm:t>
        <a:bodyPr/>
        <a:lstStyle/>
        <a:p>
          <a:endParaRPr lang="en-US"/>
        </a:p>
      </dgm:t>
    </dgm:pt>
    <dgm:pt modelId="{E399BDD6-111B-49DB-A11F-072502E1C2C4}" type="sibTrans" cxnId="{94950114-DA44-46BF-9E45-3F83DF0FFB78}">
      <dgm:prSet/>
      <dgm:spPr/>
      <dgm:t>
        <a:bodyPr/>
        <a:lstStyle/>
        <a:p>
          <a:endParaRPr lang="en-US"/>
        </a:p>
      </dgm:t>
    </dgm:pt>
    <dgm:pt modelId="{8475612F-B32A-4B8A-8865-08964201D85B}">
      <dgm:prSet/>
      <dgm:spPr/>
      <dgm:t>
        <a:bodyPr/>
        <a:lstStyle/>
        <a:p>
          <a:pPr>
            <a:lnSpc>
              <a:spcPct val="100000"/>
            </a:lnSpc>
          </a:pPr>
          <a:r>
            <a:rPr lang="en-IN"/>
            <a:t>M&amp;S uses a combination of functional, divisional, and matrix structures.</a:t>
          </a:r>
          <a:endParaRPr lang="en-US"/>
        </a:p>
      </dgm:t>
    </dgm:pt>
    <dgm:pt modelId="{5379BC79-98C1-446B-90AC-0A4100A78749}" type="parTrans" cxnId="{3B4E59C2-C8A2-4B3F-9706-41DDAE9781F4}">
      <dgm:prSet/>
      <dgm:spPr/>
      <dgm:t>
        <a:bodyPr/>
        <a:lstStyle/>
        <a:p>
          <a:endParaRPr lang="en-US"/>
        </a:p>
      </dgm:t>
    </dgm:pt>
    <dgm:pt modelId="{5C70CAD5-708D-43FF-A381-75011B7AD5F2}" type="sibTrans" cxnId="{3B4E59C2-C8A2-4B3F-9706-41DDAE9781F4}">
      <dgm:prSet/>
      <dgm:spPr/>
      <dgm:t>
        <a:bodyPr/>
        <a:lstStyle/>
        <a:p>
          <a:endParaRPr lang="en-US"/>
        </a:p>
      </dgm:t>
    </dgm:pt>
    <dgm:pt modelId="{2A605862-6B0D-41D2-9AF1-B44BDDBD32EF}">
      <dgm:prSet/>
      <dgm:spPr/>
      <dgm:t>
        <a:bodyPr/>
        <a:lstStyle/>
        <a:p>
          <a:pPr>
            <a:lnSpc>
              <a:spcPct val="100000"/>
            </a:lnSpc>
          </a:pPr>
          <a:r>
            <a:rPr lang="en-IN"/>
            <a:t>This hybrid design supports both operational efficiency and strategic adaptability.</a:t>
          </a:r>
          <a:endParaRPr lang="en-US"/>
        </a:p>
      </dgm:t>
    </dgm:pt>
    <dgm:pt modelId="{D1CE9E3E-A9A2-4377-AADE-A094C33A0113}" type="parTrans" cxnId="{A1DE5422-6820-4F39-A478-83A5293BC81D}">
      <dgm:prSet/>
      <dgm:spPr/>
      <dgm:t>
        <a:bodyPr/>
        <a:lstStyle/>
        <a:p>
          <a:endParaRPr lang="en-US"/>
        </a:p>
      </dgm:t>
    </dgm:pt>
    <dgm:pt modelId="{018DA20A-97ED-43D8-8227-13B96BD9A564}" type="sibTrans" cxnId="{A1DE5422-6820-4F39-A478-83A5293BC81D}">
      <dgm:prSet/>
      <dgm:spPr/>
      <dgm:t>
        <a:bodyPr/>
        <a:lstStyle/>
        <a:p>
          <a:endParaRPr lang="en-US"/>
        </a:p>
      </dgm:t>
    </dgm:pt>
    <dgm:pt modelId="{196C5D26-B626-4B5D-A15C-3E014A21D1BA}">
      <dgm:prSet/>
      <dgm:spPr/>
      <dgm:t>
        <a:bodyPr/>
        <a:lstStyle/>
        <a:p>
          <a:pPr>
            <a:lnSpc>
              <a:spcPct val="100000"/>
            </a:lnSpc>
          </a:pPr>
          <a:r>
            <a:rPr lang="en-IN"/>
            <a:t>Effective structure is vital to maintaining competitiveness, innovation, and employee engagement.</a:t>
          </a:r>
          <a:endParaRPr lang="en-US"/>
        </a:p>
      </dgm:t>
    </dgm:pt>
    <dgm:pt modelId="{CB90A5B0-1420-418C-9124-1E33B75B4450}" type="parTrans" cxnId="{2F6907B5-91A2-4C8D-B0B7-AE4AE6F66D30}">
      <dgm:prSet/>
      <dgm:spPr/>
      <dgm:t>
        <a:bodyPr/>
        <a:lstStyle/>
        <a:p>
          <a:endParaRPr lang="en-US"/>
        </a:p>
      </dgm:t>
    </dgm:pt>
    <dgm:pt modelId="{9D1455CC-0113-45C6-8C03-17ED853F2D0C}" type="sibTrans" cxnId="{2F6907B5-91A2-4C8D-B0B7-AE4AE6F66D30}">
      <dgm:prSet/>
      <dgm:spPr/>
      <dgm:t>
        <a:bodyPr/>
        <a:lstStyle/>
        <a:p>
          <a:endParaRPr lang="en-US"/>
        </a:p>
      </dgm:t>
    </dgm:pt>
    <dgm:pt modelId="{EEFEB1B8-12DF-41F5-A7CB-4E121A8A0136}" type="pres">
      <dgm:prSet presAssocID="{39C60684-3E87-46D4-8BB0-1118A1AC847B}" presName="root" presStyleCnt="0">
        <dgm:presLayoutVars>
          <dgm:dir/>
          <dgm:resizeHandles val="exact"/>
        </dgm:presLayoutVars>
      </dgm:prSet>
      <dgm:spPr/>
    </dgm:pt>
    <dgm:pt modelId="{4D484C7C-1CAE-4C84-A9AD-EEA8C4EAA8EA}" type="pres">
      <dgm:prSet presAssocID="{CCA87647-E3F0-4174-8B80-9778B06637A2}" presName="compNode" presStyleCnt="0"/>
      <dgm:spPr/>
    </dgm:pt>
    <dgm:pt modelId="{1C6EF250-3038-4416-A701-B53EFCD77117}" type="pres">
      <dgm:prSet presAssocID="{CCA87647-E3F0-4174-8B80-9778B06637A2}" presName="bgRect" presStyleLbl="bgShp" presStyleIdx="0" presStyleCnt="4"/>
      <dgm:spPr/>
    </dgm:pt>
    <dgm:pt modelId="{56857D84-3D2A-4C57-8082-D3DE4936CD84}" type="pres">
      <dgm:prSet presAssocID="{CCA87647-E3F0-4174-8B80-9778B06637A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AC9FF034-2914-49B7-A095-298AA9B9940C}" type="pres">
      <dgm:prSet presAssocID="{CCA87647-E3F0-4174-8B80-9778B06637A2}" presName="spaceRect" presStyleCnt="0"/>
      <dgm:spPr/>
    </dgm:pt>
    <dgm:pt modelId="{FF814969-0ED8-4327-ABC0-8FFAEF9ED641}" type="pres">
      <dgm:prSet presAssocID="{CCA87647-E3F0-4174-8B80-9778B06637A2}" presName="parTx" presStyleLbl="revTx" presStyleIdx="0" presStyleCnt="4">
        <dgm:presLayoutVars>
          <dgm:chMax val="0"/>
          <dgm:chPref val="0"/>
        </dgm:presLayoutVars>
      </dgm:prSet>
      <dgm:spPr/>
    </dgm:pt>
    <dgm:pt modelId="{A892FA15-2278-438E-9FC8-741B3E13407F}" type="pres">
      <dgm:prSet presAssocID="{E399BDD6-111B-49DB-A11F-072502E1C2C4}" presName="sibTrans" presStyleCnt="0"/>
      <dgm:spPr/>
    </dgm:pt>
    <dgm:pt modelId="{EEB29D39-A23F-4B82-93B4-B5802025D376}" type="pres">
      <dgm:prSet presAssocID="{8475612F-B32A-4B8A-8865-08964201D85B}" presName="compNode" presStyleCnt="0"/>
      <dgm:spPr/>
    </dgm:pt>
    <dgm:pt modelId="{3019D23D-5A57-4383-895E-35F70A95E6C1}" type="pres">
      <dgm:prSet presAssocID="{8475612F-B32A-4B8A-8865-08964201D85B}" presName="bgRect" presStyleLbl="bgShp" presStyleIdx="1" presStyleCnt="4"/>
      <dgm:spPr/>
    </dgm:pt>
    <dgm:pt modelId="{0CA24D18-5614-47F9-A480-9B5C7346691B}" type="pres">
      <dgm:prSet presAssocID="{8475612F-B32A-4B8A-8865-08964201D85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nching Diagram"/>
        </a:ext>
      </dgm:extLst>
    </dgm:pt>
    <dgm:pt modelId="{27159598-CEE3-416E-956F-696EA43F559C}" type="pres">
      <dgm:prSet presAssocID="{8475612F-B32A-4B8A-8865-08964201D85B}" presName="spaceRect" presStyleCnt="0"/>
      <dgm:spPr/>
    </dgm:pt>
    <dgm:pt modelId="{E3BD1D7D-301E-4BF2-BF42-7AEBD6CF6E41}" type="pres">
      <dgm:prSet presAssocID="{8475612F-B32A-4B8A-8865-08964201D85B}" presName="parTx" presStyleLbl="revTx" presStyleIdx="1" presStyleCnt="4">
        <dgm:presLayoutVars>
          <dgm:chMax val="0"/>
          <dgm:chPref val="0"/>
        </dgm:presLayoutVars>
      </dgm:prSet>
      <dgm:spPr/>
    </dgm:pt>
    <dgm:pt modelId="{DB9536CA-1E3A-46AD-8872-E113CA46A97D}" type="pres">
      <dgm:prSet presAssocID="{5C70CAD5-708D-43FF-A381-75011B7AD5F2}" presName="sibTrans" presStyleCnt="0"/>
      <dgm:spPr/>
    </dgm:pt>
    <dgm:pt modelId="{119B1B6C-3BA2-4E0E-B20B-F69FB8A53352}" type="pres">
      <dgm:prSet presAssocID="{2A605862-6B0D-41D2-9AF1-B44BDDBD32EF}" presName="compNode" presStyleCnt="0"/>
      <dgm:spPr/>
    </dgm:pt>
    <dgm:pt modelId="{F240E32C-0ED7-4158-BF5D-6DD36BF8BF1C}" type="pres">
      <dgm:prSet presAssocID="{2A605862-6B0D-41D2-9AF1-B44BDDBD32EF}" presName="bgRect" presStyleLbl="bgShp" presStyleIdx="2" presStyleCnt="4"/>
      <dgm:spPr/>
    </dgm:pt>
    <dgm:pt modelId="{B063EE2B-1DF3-4C0B-BDE9-7831D9856D27}" type="pres">
      <dgm:prSet presAssocID="{2A605862-6B0D-41D2-9AF1-B44BDDBD32E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ears"/>
        </a:ext>
      </dgm:extLst>
    </dgm:pt>
    <dgm:pt modelId="{FE7939AB-A9EB-4BFA-843A-DBFEE52AE25C}" type="pres">
      <dgm:prSet presAssocID="{2A605862-6B0D-41D2-9AF1-B44BDDBD32EF}" presName="spaceRect" presStyleCnt="0"/>
      <dgm:spPr/>
    </dgm:pt>
    <dgm:pt modelId="{57F251D5-6EE9-4581-A9BE-D06788AE9551}" type="pres">
      <dgm:prSet presAssocID="{2A605862-6B0D-41D2-9AF1-B44BDDBD32EF}" presName="parTx" presStyleLbl="revTx" presStyleIdx="2" presStyleCnt="4">
        <dgm:presLayoutVars>
          <dgm:chMax val="0"/>
          <dgm:chPref val="0"/>
        </dgm:presLayoutVars>
      </dgm:prSet>
      <dgm:spPr/>
    </dgm:pt>
    <dgm:pt modelId="{8296BDBD-6937-408A-8236-05B0F100A05E}" type="pres">
      <dgm:prSet presAssocID="{018DA20A-97ED-43D8-8227-13B96BD9A564}" presName="sibTrans" presStyleCnt="0"/>
      <dgm:spPr/>
    </dgm:pt>
    <dgm:pt modelId="{AC34F052-0CFE-426F-A57A-788EE839B9B7}" type="pres">
      <dgm:prSet presAssocID="{196C5D26-B626-4B5D-A15C-3E014A21D1BA}" presName="compNode" presStyleCnt="0"/>
      <dgm:spPr/>
    </dgm:pt>
    <dgm:pt modelId="{2B3BC700-5D9B-4249-A9C3-0F155F87374B}" type="pres">
      <dgm:prSet presAssocID="{196C5D26-B626-4B5D-A15C-3E014A21D1BA}" presName="bgRect" presStyleLbl="bgShp" presStyleIdx="3" presStyleCnt="4"/>
      <dgm:spPr/>
    </dgm:pt>
    <dgm:pt modelId="{D896279E-F93C-4224-A405-F85575AE6C29}" type="pres">
      <dgm:prSet presAssocID="{196C5D26-B626-4B5D-A15C-3E014A21D1B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Success"/>
        </a:ext>
      </dgm:extLst>
    </dgm:pt>
    <dgm:pt modelId="{2DA714CF-7639-4736-9403-55F72089C390}" type="pres">
      <dgm:prSet presAssocID="{196C5D26-B626-4B5D-A15C-3E014A21D1BA}" presName="spaceRect" presStyleCnt="0"/>
      <dgm:spPr/>
    </dgm:pt>
    <dgm:pt modelId="{963ADB44-83C3-4C77-A18C-0611A44B9B95}" type="pres">
      <dgm:prSet presAssocID="{196C5D26-B626-4B5D-A15C-3E014A21D1BA}" presName="parTx" presStyleLbl="revTx" presStyleIdx="3" presStyleCnt="4">
        <dgm:presLayoutVars>
          <dgm:chMax val="0"/>
          <dgm:chPref val="0"/>
        </dgm:presLayoutVars>
      </dgm:prSet>
      <dgm:spPr/>
    </dgm:pt>
  </dgm:ptLst>
  <dgm:cxnLst>
    <dgm:cxn modelId="{94950114-DA44-46BF-9E45-3F83DF0FFB78}" srcId="{39C60684-3E87-46D4-8BB0-1118A1AC847B}" destId="{CCA87647-E3F0-4174-8B80-9778B06637A2}" srcOrd="0" destOrd="0" parTransId="{F97E413C-52FA-4374-B37E-31149C262E96}" sibTransId="{E399BDD6-111B-49DB-A11F-072502E1C2C4}"/>
    <dgm:cxn modelId="{A1DE5422-6820-4F39-A478-83A5293BC81D}" srcId="{39C60684-3E87-46D4-8BB0-1118A1AC847B}" destId="{2A605862-6B0D-41D2-9AF1-B44BDDBD32EF}" srcOrd="2" destOrd="0" parTransId="{D1CE9E3E-A9A2-4377-AADE-A094C33A0113}" sibTransId="{018DA20A-97ED-43D8-8227-13B96BD9A564}"/>
    <dgm:cxn modelId="{56990840-ECD5-4F6C-A58A-21CF3FDCC082}" type="presOf" srcId="{2A605862-6B0D-41D2-9AF1-B44BDDBD32EF}" destId="{57F251D5-6EE9-4581-A9BE-D06788AE9551}" srcOrd="0" destOrd="0" presId="urn:microsoft.com/office/officeart/2018/2/layout/IconVerticalSolidList"/>
    <dgm:cxn modelId="{C031534E-E1F6-4470-B96F-2D3E60B055EB}" type="presOf" srcId="{196C5D26-B626-4B5D-A15C-3E014A21D1BA}" destId="{963ADB44-83C3-4C77-A18C-0611A44B9B95}" srcOrd="0" destOrd="0" presId="urn:microsoft.com/office/officeart/2018/2/layout/IconVerticalSolidList"/>
    <dgm:cxn modelId="{A214D274-ABA4-4DA1-9031-41C81D9167FC}" type="presOf" srcId="{CCA87647-E3F0-4174-8B80-9778B06637A2}" destId="{FF814969-0ED8-4327-ABC0-8FFAEF9ED641}" srcOrd="0" destOrd="0" presId="urn:microsoft.com/office/officeart/2018/2/layout/IconVerticalSolidList"/>
    <dgm:cxn modelId="{FBEDBE7A-3780-4690-89BA-EABEE4AFD045}" type="presOf" srcId="{39C60684-3E87-46D4-8BB0-1118A1AC847B}" destId="{EEFEB1B8-12DF-41F5-A7CB-4E121A8A0136}" srcOrd="0" destOrd="0" presId="urn:microsoft.com/office/officeart/2018/2/layout/IconVerticalSolidList"/>
    <dgm:cxn modelId="{30864C8E-78BC-4E1F-B5AC-B04FC4798688}" type="presOf" srcId="{8475612F-B32A-4B8A-8865-08964201D85B}" destId="{E3BD1D7D-301E-4BF2-BF42-7AEBD6CF6E41}" srcOrd="0" destOrd="0" presId="urn:microsoft.com/office/officeart/2018/2/layout/IconVerticalSolidList"/>
    <dgm:cxn modelId="{2F6907B5-91A2-4C8D-B0B7-AE4AE6F66D30}" srcId="{39C60684-3E87-46D4-8BB0-1118A1AC847B}" destId="{196C5D26-B626-4B5D-A15C-3E014A21D1BA}" srcOrd="3" destOrd="0" parTransId="{CB90A5B0-1420-418C-9124-1E33B75B4450}" sibTransId="{9D1455CC-0113-45C6-8C03-17ED853F2D0C}"/>
    <dgm:cxn modelId="{3B4E59C2-C8A2-4B3F-9706-41DDAE9781F4}" srcId="{39C60684-3E87-46D4-8BB0-1118A1AC847B}" destId="{8475612F-B32A-4B8A-8865-08964201D85B}" srcOrd="1" destOrd="0" parTransId="{5379BC79-98C1-446B-90AC-0A4100A78749}" sibTransId="{5C70CAD5-708D-43FF-A381-75011B7AD5F2}"/>
    <dgm:cxn modelId="{5275B993-01C3-42EF-9159-DB4E9927427B}" type="presParOf" srcId="{EEFEB1B8-12DF-41F5-A7CB-4E121A8A0136}" destId="{4D484C7C-1CAE-4C84-A9AD-EEA8C4EAA8EA}" srcOrd="0" destOrd="0" presId="urn:microsoft.com/office/officeart/2018/2/layout/IconVerticalSolidList"/>
    <dgm:cxn modelId="{92AD8F61-4A25-4486-A1DE-CDF440BECB8B}" type="presParOf" srcId="{4D484C7C-1CAE-4C84-A9AD-EEA8C4EAA8EA}" destId="{1C6EF250-3038-4416-A701-B53EFCD77117}" srcOrd="0" destOrd="0" presId="urn:microsoft.com/office/officeart/2018/2/layout/IconVerticalSolidList"/>
    <dgm:cxn modelId="{F8F09BEB-CC57-49AC-BCB1-4A22EEDB73FD}" type="presParOf" srcId="{4D484C7C-1CAE-4C84-A9AD-EEA8C4EAA8EA}" destId="{56857D84-3D2A-4C57-8082-D3DE4936CD84}" srcOrd="1" destOrd="0" presId="urn:microsoft.com/office/officeart/2018/2/layout/IconVerticalSolidList"/>
    <dgm:cxn modelId="{31E1BAA5-C7BA-4DAA-86BE-1CE12E0D5431}" type="presParOf" srcId="{4D484C7C-1CAE-4C84-A9AD-EEA8C4EAA8EA}" destId="{AC9FF034-2914-49B7-A095-298AA9B9940C}" srcOrd="2" destOrd="0" presId="urn:microsoft.com/office/officeart/2018/2/layout/IconVerticalSolidList"/>
    <dgm:cxn modelId="{ADC44FDE-A31F-4DFD-B76B-A468436FDCF4}" type="presParOf" srcId="{4D484C7C-1CAE-4C84-A9AD-EEA8C4EAA8EA}" destId="{FF814969-0ED8-4327-ABC0-8FFAEF9ED641}" srcOrd="3" destOrd="0" presId="urn:microsoft.com/office/officeart/2018/2/layout/IconVerticalSolidList"/>
    <dgm:cxn modelId="{AD3ADD8B-E973-4913-9F37-3ED94462CA3C}" type="presParOf" srcId="{EEFEB1B8-12DF-41F5-A7CB-4E121A8A0136}" destId="{A892FA15-2278-438E-9FC8-741B3E13407F}" srcOrd="1" destOrd="0" presId="urn:microsoft.com/office/officeart/2018/2/layout/IconVerticalSolidList"/>
    <dgm:cxn modelId="{998F2B91-3057-4958-9139-DDD59882F145}" type="presParOf" srcId="{EEFEB1B8-12DF-41F5-A7CB-4E121A8A0136}" destId="{EEB29D39-A23F-4B82-93B4-B5802025D376}" srcOrd="2" destOrd="0" presId="urn:microsoft.com/office/officeart/2018/2/layout/IconVerticalSolidList"/>
    <dgm:cxn modelId="{2C77DE52-02EE-44D9-B379-BCE67E2F266B}" type="presParOf" srcId="{EEB29D39-A23F-4B82-93B4-B5802025D376}" destId="{3019D23D-5A57-4383-895E-35F70A95E6C1}" srcOrd="0" destOrd="0" presId="urn:microsoft.com/office/officeart/2018/2/layout/IconVerticalSolidList"/>
    <dgm:cxn modelId="{15E467B7-11B6-4BB0-AF3B-850B303F64AB}" type="presParOf" srcId="{EEB29D39-A23F-4B82-93B4-B5802025D376}" destId="{0CA24D18-5614-47F9-A480-9B5C7346691B}" srcOrd="1" destOrd="0" presId="urn:microsoft.com/office/officeart/2018/2/layout/IconVerticalSolidList"/>
    <dgm:cxn modelId="{D5F98DDF-47C8-4454-BAFA-30CA34390F29}" type="presParOf" srcId="{EEB29D39-A23F-4B82-93B4-B5802025D376}" destId="{27159598-CEE3-416E-956F-696EA43F559C}" srcOrd="2" destOrd="0" presId="urn:microsoft.com/office/officeart/2018/2/layout/IconVerticalSolidList"/>
    <dgm:cxn modelId="{40112719-6077-4E08-A158-5CC6AC03F6D0}" type="presParOf" srcId="{EEB29D39-A23F-4B82-93B4-B5802025D376}" destId="{E3BD1D7D-301E-4BF2-BF42-7AEBD6CF6E41}" srcOrd="3" destOrd="0" presId="urn:microsoft.com/office/officeart/2018/2/layout/IconVerticalSolidList"/>
    <dgm:cxn modelId="{98D09317-F2EC-4D14-B94E-9B575A2B6DB3}" type="presParOf" srcId="{EEFEB1B8-12DF-41F5-A7CB-4E121A8A0136}" destId="{DB9536CA-1E3A-46AD-8872-E113CA46A97D}" srcOrd="3" destOrd="0" presId="urn:microsoft.com/office/officeart/2018/2/layout/IconVerticalSolidList"/>
    <dgm:cxn modelId="{C0E227B1-BAC4-4AB1-9BE4-D4E63541B188}" type="presParOf" srcId="{EEFEB1B8-12DF-41F5-A7CB-4E121A8A0136}" destId="{119B1B6C-3BA2-4E0E-B20B-F69FB8A53352}" srcOrd="4" destOrd="0" presId="urn:microsoft.com/office/officeart/2018/2/layout/IconVerticalSolidList"/>
    <dgm:cxn modelId="{1B3BF3C3-331C-426D-8BE2-583479CCC948}" type="presParOf" srcId="{119B1B6C-3BA2-4E0E-B20B-F69FB8A53352}" destId="{F240E32C-0ED7-4158-BF5D-6DD36BF8BF1C}" srcOrd="0" destOrd="0" presId="urn:microsoft.com/office/officeart/2018/2/layout/IconVerticalSolidList"/>
    <dgm:cxn modelId="{F9137DC3-C9A8-496B-B05E-6ED6B0DCD9F6}" type="presParOf" srcId="{119B1B6C-3BA2-4E0E-B20B-F69FB8A53352}" destId="{B063EE2B-1DF3-4C0B-BDE9-7831D9856D27}" srcOrd="1" destOrd="0" presId="urn:microsoft.com/office/officeart/2018/2/layout/IconVerticalSolidList"/>
    <dgm:cxn modelId="{6E4416C7-0BB8-4F89-B9BD-11CCBC096B15}" type="presParOf" srcId="{119B1B6C-3BA2-4E0E-B20B-F69FB8A53352}" destId="{FE7939AB-A9EB-4BFA-843A-DBFEE52AE25C}" srcOrd="2" destOrd="0" presId="urn:microsoft.com/office/officeart/2018/2/layout/IconVerticalSolidList"/>
    <dgm:cxn modelId="{7C32FA84-E107-4574-A03C-23F70A5E09CB}" type="presParOf" srcId="{119B1B6C-3BA2-4E0E-B20B-F69FB8A53352}" destId="{57F251D5-6EE9-4581-A9BE-D06788AE9551}" srcOrd="3" destOrd="0" presId="urn:microsoft.com/office/officeart/2018/2/layout/IconVerticalSolidList"/>
    <dgm:cxn modelId="{367018E6-7042-4200-8613-9A084F564847}" type="presParOf" srcId="{EEFEB1B8-12DF-41F5-A7CB-4E121A8A0136}" destId="{8296BDBD-6937-408A-8236-05B0F100A05E}" srcOrd="5" destOrd="0" presId="urn:microsoft.com/office/officeart/2018/2/layout/IconVerticalSolidList"/>
    <dgm:cxn modelId="{95F9F709-5A21-4BE1-A0EB-0CD6A3657B8A}" type="presParOf" srcId="{EEFEB1B8-12DF-41F5-A7CB-4E121A8A0136}" destId="{AC34F052-0CFE-426F-A57A-788EE839B9B7}" srcOrd="6" destOrd="0" presId="urn:microsoft.com/office/officeart/2018/2/layout/IconVerticalSolidList"/>
    <dgm:cxn modelId="{70218BA9-8513-45BD-8A04-29428CCFCC70}" type="presParOf" srcId="{AC34F052-0CFE-426F-A57A-788EE839B9B7}" destId="{2B3BC700-5D9B-4249-A9C3-0F155F87374B}" srcOrd="0" destOrd="0" presId="urn:microsoft.com/office/officeart/2018/2/layout/IconVerticalSolidList"/>
    <dgm:cxn modelId="{2C319346-F6C3-4919-AE46-271070D39A91}" type="presParOf" srcId="{AC34F052-0CFE-426F-A57A-788EE839B9B7}" destId="{D896279E-F93C-4224-A405-F85575AE6C29}" srcOrd="1" destOrd="0" presId="urn:microsoft.com/office/officeart/2018/2/layout/IconVerticalSolidList"/>
    <dgm:cxn modelId="{B248624B-AD9B-49C1-BACE-5EC5D0AFFC5B}" type="presParOf" srcId="{AC34F052-0CFE-426F-A57A-788EE839B9B7}" destId="{2DA714CF-7639-4736-9403-55F72089C390}" srcOrd="2" destOrd="0" presId="urn:microsoft.com/office/officeart/2018/2/layout/IconVerticalSolidList"/>
    <dgm:cxn modelId="{8B8F6AC5-9632-4482-861A-A7E0A893CFB6}" type="presParOf" srcId="{AC34F052-0CFE-426F-A57A-788EE839B9B7}" destId="{963ADB44-83C3-4C77-A18C-0611A44B9B9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6EF250-3038-4416-A701-B53EFCD77117}">
      <dsp:nvSpPr>
        <dsp:cNvPr id="0" name=""/>
        <dsp:cNvSpPr/>
      </dsp:nvSpPr>
      <dsp:spPr>
        <a:xfrm>
          <a:off x="0" y="1377"/>
          <a:ext cx="9601200" cy="6979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857D84-3D2A-4C57-8082-D3DE4936CD84}">
      <dsp:nvSpPr>
        <dsp:cNvPr id="0" name=""/>
        <dsp:cNvSpPr/>
      </dsp:nvSpPr>
      <dsp:spPr>
        <a:xfrm>
          <a:off x="211120" y="158409"/>
          <a:ext cx="383856" cy="3838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814969-0ED8-4327-ABC0-8FFAEF9ED641}">
      <dsp:nvSpPr>
        <dsp:cNvPr id="0" name=""/>
        <dsp:cNvSpPr/>
      </dsp:nvSpPr>
      <dsp:spPr>
        <a:xfrm>
          <a:off x="806097" y="1377"/>
          <a:ext cx="8795102" cy="697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63" tIns="73863" rIns="73863" bIns="73863" numCol="1" spcCol="1270" anchor="ctr" anchorCtr="0">
          <a:noAutofit/>
        </a:bodyPr>
        <a:lstStyle/>
        <a:p>
          <a:pPr marL="0" lvl="0" indent="0" algn="l" defTabSz="844550">
            <a:lnSpc>
              <a:spcPct val="100000"/>
            </a:lnSpc>
            <a:spcBef>
              <a:spcPct val="0"/>
            </a:spcBef>
            <a:spcAft>
              <a:spcPct val="35000"/>
            </a:spcAft>
            <a:buNone/>
          </a:pPr>
          <a:r>
            <a:rPr lang="en-IN" sz="1900" kern="1200"/>
            <a:t>Organisational structure determines how a company operates, communicates, and performs.</a:t>
          </a:r>
          <a:endParaRPr lang="en-US" sz="1900" kern="1200"/>
        </a:p>
      </dsp:txBody>
      <dsp:txXfrm>
        <a:off x="806097" y="1377"/>
        <a:ext cx="8795102" cy="697920"/>
      </dsp:txXfrm>
    </dsp:sp>
    <dsp:sp modelId="{3019D23D-5A57-4383-895E-35F70A95E6C1}">
      <dsp:nvSpPr>
        <dsp:cNvPr id="0" name=""/>
        <dsp:cNvSpPr/>
      </dsp:nvSpPr>
      <dsp:spPr>
        <a:xfrm>
          <a:off x="0" y="873777"/>
          <a:ext cx="9601200" cy="6979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A24D18-5614-47F9-A480-9B5C7346691B}">
      <dsp:nvSpPr>
        <dsp:cNvPr id="0" name=""/>
        <dsp:cNvSpPr/>
      </dsp:nvSpPr>
      <dsp:spPr>
        <a:xfrm>
          <a:off x="211120" y="1030809"/>
          <a:ext cx="383856" cy="3838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BD1D7D-301E-4BF2-BF42-7AEBD6CF6E41}">
      <dsp:nvSpPr>
        <dsp:cNvPr id="0" name=""/>
        <dsp:cNvSpPr/>
      </dsp:nvSpPr>
      <dsp:spPr>
        <a:xfrm>
          <a:off x="806097" y="873777"/>
          <a:ext cx="8795102" cy="697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63" tIns="73863" rIns="73863" bIns="73863" numCol="1" spcCol="1270" anchor="ctr" anchorCtr="0">
          <a:noAutofit/>
        </a:bodyPr>
        <a:lstStyle/>
        <a:p>
          <a:pPr marL="0" lvl="0" indent="0" algn="l" defTabSz="844550">
            <a:lnSpc>
              <a:spcPct val="100000"/>
            </a:lnSpc>
            <a:spcBef>
              <a:spcPct val="0"/>
            </a:spcBef>
            <a:spcAft>
              <a:spcPct val="35000"/>
            </a:spcAft>
            <a:buNone/>
          </a:pPr>
          <a:r>
            <a:rPr lang="en-IN" sz="1900" kern="1200"/>
            <a:t>M&amp;S uses a combination of functional, divisional, and matrix structures.</a:t>
          </a:r>
          <a:endParaRPr lang="en-US" sz="1900" kern="1200"/>
        </a:p>
      </dsp:txBody>
      <dsp:txXfrm>
        <a:off x="806097" y="873777"/>
        <a:ext cx="8795102" cy="697920"/>
      </dsp:txXfrm>
    </dsp:sp>
    <dsp:sp modelId="{F240E32C-0ED7-4158-BF5D-6DD36BF8BF1C}">
      <dsp:nvSpPr>
        <dsp:cNvPr id="0" name=""/>
        <dsp:cNvSpPr/>
      </dsp:nvSpPr>
      <dsp:spPr>
        <a:xfrm>
          <a:off x="0" y="1746177"/>
          <a:ext cx="9601200" cy="6979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3EE2B-1DF3-4C0B-BDE9-7831D9856D27}">
      <dsp:nvSpPr>
        <dsp:cNvPr id="0" name=""/>
        <dsp:cNvSpPr/>
      </dsp:nvSpPr>
      <dsp:spPr>
        <a:xfrm>
          <a:off x="211120" y="1903209"/>
          <a:ext cx="383856" cy="3838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F251D5-6EE9-4581-A9BE-D06788AE9551}">
      <dsp:nvSpPr>
        <dsp:cNvPr id="0" name=""/>
        <dsp:cNvSpPr/>
      </dsp:nvSpPr>
      <dsp:spPr>
        <a:xfrm>
          <a:off x="806097" y="1746177"/>
          <a:ext cx="8795102" cy="697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63" tIns="73863" rIns="73863" bIns="73863" numCol="1" spcCol="1270" anchor="ctr" anchorCtr="0">
          <a:noAutofit/>
        </a:bodyPr>
        <a:lstStyle/>
        <a:p>
          <a:pPr marL="0" lvl="0" indent="0" algn="l" defTabSz="844550">
            <a:lnSpc>
              <a:spcPct val="100000"/>
            </a:lnSpc>
            <a:spcBef>
              <a:spcPct val="0"/>
            </a:spcBef>
            <a:spcAft>
              <a:spcPct val="35000"/>
            </a:spcAft>
            <a:buNone/>
          </a:pPr>
          <a:r>
            <a:rPr lang="en-IN" sz="1900" kern="1200"/>
            <a:t>This hybrid design supports both operational efficiency and strategic adaptability.</a:t>
          </a:r>
          <a:endParaRPr lang="en-US" sz="1900" kern="1200"/>
        </a:p>
      </dsp:txBody>
      <dsp:txXfrm>
        <a:off x="806097" y="1746177"/>
        <a:ext cx="8795102" cy="697920"/>
      </dsp:txXfrm>
    </dsp:sp>
    <dsp:sp modelId="{2B3BC700-5D9B-4249-A9C3-0F155F87374B}">
      <dsp:nvSpPr>
        <dsp:cNvPr id="0" name=""/>
        <dsp:cNvSpPr/>
      </dsp:nvSpPr>
      <dsp:spPr>
        <a:xfrm>
          <a:off x="0" y="2618577"/>
          <a:ext cx="9601200" cy="6979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96279E-F93C-4224-A405-F85575AE6C29}">
      <dsp:nvSpPr>
        <dsp:cNvPr id="0" name=""/>
        <dsp:cNvSpPr/>
      </dsp:nvSpPr>
      <dsp:spPr>
        <a:xfrm>
          <a:off x="211120" y="2775609"/>
          <a:ext cx="383856" cy="3838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3ADB44-83C3-4C77-A18C-0611A44B9B95}">
      <dsp:nvSpPr>
        <dsp:cNvPr id="0" name=""/>
        <dsp:cNvSpPr/>
      </dsp:nvSpPr>
      <dsp:spPr>
        <a:xfrm>
          <a:off x="806097" y="2618577"/>
          <a:ext cx="8795102" cy="697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63" tIns="73863" rIns="73863" bIns="73863" numCol="1" spcCol="1270" anchor="ctr" anchorCtr="0">
          <a:noAutofit/>
        </a:bodyPr>
        <a:lstStyle/>
        <a:p>
          <a:pPr marL="0" lvl="0" indent="0" algn="l" defTabSz="844550">
            <a:lnSpc>
              <a:spcPct val="100000"/>
            </a:lnSpc>
            <a:spcBef>
              <a:spcPct val="0"/>
            </a:spcBef>
            <a:spcAft>
              <a:spcPct val="35000"/>
            </a:spcAft>
            <a:buNone/>
          </a:pPr>
          <a:r>
            <a:rPr lang="en-IN" sz="1900" kern="1200"/>
            <a:t>Effective structure is vital to maintaining competitiveness, innovation, and employee engagement.</a:t>
          </a:r>
          <a:endParaRPr lang="en-US" sz="1900" kern="1200"/>
        </a:p>
      </dsp:txBody>
      <dsp:txXfrm>
        <a:off x="806097" y="2618577"/>
        <a:ext cx="8795102" cy="69792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BCE7AC-E972-486C-B6A1-81CF9F6FAF71}" type="datetimeFigureOut">
              <a:rPr lang="en-IN" smtClean="0"/>
              <a:t>17-10-2025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0F6CF3-C51E-477E-8915-50D47AEAA540}" type="slidenum">
              <a:rPr lang="en-IN" smtClean="0"/>
              <a:t>‹#›</a:t>
            </a:fld>
            <a:endParaRPr lang="en-IN"/>
          </a:p>
        </p:txBody>
      </p:sp>
    </p:spTree>
    <p:extLst>
      <p:ext uri="{BB962C8B-B14F-4D97-AF65-F5344CB8AC3E}">
        <p14:creationId xmlns:p14="http://schemas.microsoft.com/office/powerpoint/2010/main" val="1690710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This is what the contemporary world has to offer. I shall explain what an organisational structure entails, the need for it, and also illustrate three different types of designs: functional design, divisional design, and the matrix design, using Marks and Spencer as an example from the real world.</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660F6CF3-C51E-477E-8915-50D47AEAA540}" type="slidenum">
              <a:rPr lang="en-IN" smtClean="0"/>
              <a:t>2</a:t>
            </a:fld>
            <a:endParaRPr lang="en-IN"/>
          </a:p>
        </p:txBody>
      </p:sp>
    </p:spTree>
    <p:extLst>
      <p:ext uri="{BB962C8B-B14F-4D97-AF65-F5344CB8AC3E}">
        <p14:creationId xmlns:p14="http://schemas.microsoft.com/office/powerpoint/2010/main" val="3900344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Speaker 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“In this presentation, I’ll describe how M&amp;S uses different organisational structures to manage its operations and improve performance.”</a:t>
            </a:r>
          </a:p>
          <a:p>
            <a:endParaRPr lang="en-IN" dirty="0"/>
          </a:p>
        </p:txBody>
      </p:sp>
      <p:sp>
        <p:nvSpPr>
          <p:cNvPr id="4" name="Slide Number Placeholder 3"/>
          <p:cNvSpPr>
            <a:spLocks noGrp="1"/>
          </p:cNvSpPr>
          <p:nvPr>
            <p:ph type="sldNum" sz="quarter" idx="5"/>
          </p:nvPr>
        </p:nvSpPr>
        <p:spPr/>
        <p:txBody>
          <a:bodyPr/>
          <a:lstStyle/>
          <a:p>
            <a:fld id="{660F6CF3-C51E-477E-8915-50D47AEAA540}" type="slidenum">
              <a:rPr lang="en-IN" smtClean="0"/>
              <a:t>3</a:t>
            </a:fld>
            <a:endParaRPr lang="en-IN"/>
          </a:p>
        </p:txBody>
      </p:sp>
    </p:spTree>
    <p:extLst>
      <p:ext uri="{BB962C8B-B14F-4D97-AF65-F5344CB8AC3E}">
        <p14:creationId xmlns:p14="http://schemas.microsoft.com/office/powerpoint/2010/main" val="2815213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Organisational structure is the manner in which a firm is structured so as to achieve its goals. It specifies the roles, responsibilities and reporting relationships that would assist in effective communication and coordination. In the MDS case of a big retailer like M and S, a good structure is fundamental because it offers accountability and effective decision-making and teamwork of the different departments, which eventually enhances the productivity and the performance of the entire business.</a:t>
            </a:r>
            <a:endParaRPr lang="en-IN"/>
          </a:p>
        </p:txBody>
      </p:sp>
      <p:sp>
        <p:nvSpPr>
          <p:cNvPr id="4" name="Slide Number Placeholder 3"/>
          <p:cNvSpPr>
            <a:spLocks noGrp="1"/>
          </p:cNvSpPr>
          <p:nvPr>
            <p:ph type="sldNum" sz="quarter" idx="5"/>
          </p:nvPr>
        </p:nvSpPr>
        <p:spPr/>
        <p:txBody>
          <a:bodyPr/>
          <a:lstStyle/>
          <a:p>
            <a:fld id="{660F6CF3-C51E-477E-8915-50D47AEAA540}" type="slidenum">
              <a:rPr lang="en-IN" smtClean="0"/>
              <a:t>4</a:t>
            </a:fld>
            <a:endParaRPr lang="en-IN"/>
          </a:p>
        </p:txBody>
      </p:sp>
    </p:spTree>
    <p:extLst>
      <p:ext uri="{BB962C8B-B14F-4D97-AF65-F5344CB8AC3E}">
        <p14:creationId xmlns:p14="http://schemas.microsoft.com/office/powerpoint/2010/main" val="3851689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Speaker 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“M&amp;S is a large British vendor that needs a well-organised structure to accomplish its various operations and global markets.”</a:t>
            </a:r>
          </a:p>
          <a:p>
            <a:endParaRPr lang="en-IN" dirty="0"/>
          </a:p>
        </p:txBody>
      </p:sp>
      <p:sp>
        <p:nvSpPr>
          <p:cNvPr id="4" name="Slide Number Placeholder 3"/>
          <p:cNvSpPr>
            <a:spLocks noGrp="1"/>
          </p:cNvSpPr>
          <p:nvPr>
            <p:ph type="sldNum" sz="quarter" idx="5"/>
          </p:nvPr>
        </p:nvSpPr>
        <p:spPr/>
        <p:txBody>
          <a:bodyPr/>
          <a:lstStyle/>
          <a:p>
            <a:fld id="{660F6CF3-C51E-477E-8915-50D47AEAA540}" type="slidenum">
              <a:rPr lang="en-IN" smtClean="0"/>
              <a:t>5</a:t>
            </a:fld>
            <a:endParaRPr lang="en-IN"/>
          </a:p>
        </p:txBody>
      </p:sp>
    </p:spTree>
    <p:extLst>
      <p:ext uri="{BB962C8B-B14F-4D97-AF65-F5344CB8AC3E}">
        <p14:creationId xmlns:p14="http://schemas.microsoft.com/office/powerpoint/2010/main" val="2913576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Speaker Notes:</a:t>
            </a:r>
            <a:endParaRPr lang="en-IN" sz="1200" kern="1200" dirty="0">
              <a:solidFill>
                <a:schemeClr val="tx1"/>
              </a:solidFill>
              <a:effectLst/>
              <a:latin typeface="+mn-lt"/>
              <a:ea typeface="+mn-ea"/>
              <a:cs typeface="+mn-cs"/>
            </a:endParaRPr>
          </a:p>
          <a:p>
            <a:r>
              <a:rPr lang="en-IN" sz="1200" kern="1200">
                <a:solidFill>
                  <a:schemeClr val="tx1"/>
                </a:solidFill>
                <a:effectLst/>
                <a:latin typeface="+mn-lt"/>
                <a:ea typeface="+mn-ea"/>
                <a:cs typeface="+mn-cs"/>
              </a:rPr>
              <a:t>“The design of an organisation disturbs how easily work is done and how rapidly decisions are made — serious for large companies like M&amp;S.”</a:t>
            </a:r>
          </a:p>
          <a:p>
            <a:endParaRPr lang="en-IN" dirty="0"/>
          </a:p>
        </p:txBody>
      </p:sp>
      <p:sp>
        <p:nvSpPr>
          <p:cNvPr id="4" name="Slide Number Placeholder 3"/>
          <p:cNvSpPr>
            <a:spLocks noGrp="1"/>
          </p:cNvSpPr>
          <p:nvPr>
            <p:ph type="sldNum" sz="quarter" idx="5"/>
          </p:nvPr>
        </p:nvSpPr>
        <p:spPr/>
        <p:txBody>
          <a:bodyPr/>
          <a:lstStyle/>
          <a:p>
            <a:fld id="{660F6CF3-C51E-477E-8915-50D47AEAA540}" type="slidenum">
              <a:rPr lang="en-IN" smtClean="0"/>
              <a:t>6</a:t>
            </a:fld>
            <a:endParaRPr lang="en-IN"/>
          </a:p>
        </p:txBody>
      </p:sp>
    </p:spTree>
    <p:extLst>
      <p:ext uri="{BB962C8B-B14F-4D97-AF65-F5344CB8AC3E}">
        <p14:creationId xmlns:p14="http://schemas.microsoft.com/office/powerpoint/2010/main" val="2501872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On the corporate level, Marks and Spencer employs the functional strategy where the functions are further broken down into large segments such as HR, Finance, Marketing and Operations. This design also promotes specialisation and accountability, and the various departments operate in accordance with their specialisation. However, in spite of the fact that the given structure leads to increased efficiency internally, there are instances in which it reduces departmental communication and decision-making.</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660F6CF3-C51E-477E-8915-50D47AEAA540}" type="slidenum">
              <a:rPr lang="en-IN" smtClean="0"/>
              <a:t>7</a:t>
            </a:fld>
            <a:endParaRPr lang="en-IN"/>
          </a:p>
        </p:txBody>
      </p:sp>
    </p:spTree>
    <p:extLst>
      <p:ext uri="{BB962C8B-B14F-4D97-AF65-F5344CB8AC3E}">
        <p14:creationId xmlns:p14="http://schemas.microsoft.com/office/powerpoint/2010/main" val="1632104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Marks and Spencer is divided into a divisional organization with principal divisions of products being Food, Clothing and Home and International. The divisions are semi-autonomous and each one has its own management, marketing as well as operational teams. This structure enables M&amp;S to pay close attention to the needs of customers, be responsive to changes in the market, as well as be innovative, but can end up duplicating resources across the units.</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660F6CF3-C51E-477E-8915-50D47AEAA540}" type="slidenum">
              <a:rPr lang="en-IN" smtClean="0"/>
              <a:t>8</a:t>
            </a:fld>
            <a:endParaRPr lang="en-IN"/>
          </a:p>
        </p:txBody>
      </p:sp>
    </p:spTree>
    <p:extLst>
      <p:ext uri="{BB962C8B-B14F-4D97-AF65-F5344CB8AC3E}">
        <p14:creationId xmlns:p14="http://schemas.microsoft.com/office/powerpoint/2010/main" val="1461868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In the case of sustainability and digital transformation project, Marks and Spencer uses a partial matrix organization. This allows a combination to be made of HR, Marketing and Operations specialists and work together. It encourages team flexibility, creativity and sharing of knowledge. Nevertheless, the problem of role confusion can be created by dual reporting lines, and this issue can be resolved only with the help of effective communication and coordination between managers and employees.</a:t>
            </a:r>
            <a:endParaRPr lang="en-IN"/>
          </a:p>
        </p:txBody>
      </p:sp>
      <p:sp>
        <p:nvSpPr>
          <p:cNvPr id="4" name="Slide Number Placeholder 3"/>
          <p:cNvSpPr>
            <a:spLocks noGrp="1"/>
          </p:cNvSpPr>
          <p:nvPr>
            <p:ph type="sldNum" sz="quarter" idx="5"/>
          </p:nvPr>
        </p:nvSpPr>
        <p:spPr/>
        <p:txBody>
          <a:bodyPr/>
          <a:lstStyle/>
          <a:p>
            <a:fld id="{660F6CF3-C51E-477E-8915-50D47AEAA540}" type="slidenum">
              <a:rPr lang="en-IN" smtClean="0"/>
              <a:t>9</a:t>
            </a:fld>
            <a:endParaRPr lang="en-IN"/>
          </a:p>
        </p:txBody>
      </p:sp>
    </p:spTree>
    <p:extLst>
      <p:ext uri="{BB962C8B-B14F-4D97-AF65-F5344CB8AC3E}">
        <p14:creationId xmlns:p14="http://schemas.microsoft.com/office/powerpoint/2010/main" val="4274984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a:t>
            </a:r>
            <a:endParaRPr lang="en-IN" sz="1200" kern="1200">
              <a:solidFill>
                <a:schemeClr val="tx1"/>
              </a:solidFill>
              <a:effectLst/>
              <a:latin typeface="+mn-lt"/>
              <a:ea typeface="+mn-ea"/>
              <a:cs typeface="+mn-cs"/>
            </a:endParaRPr>
          </a:p>
          <a:p>
            <a:r>
              <a:rPr lang="en-IN" sz="1200" kern="1200">
                <a:solidFill>
                  <a:schemeClr val="tx1"/>
                </a:solidFill>
                <a:effectLst/>
                <a:latin typeface="+mn-lt"/>
                <a:ea typeface="+mn-ea"/>
                <a:cs typeface="+mn-cs"/>
              </a:rPr>
              <a:t>In conclusion, </a:t>
            </a:r>
            <a:r>
              <a:rPr lang="en-GB" sz="1200" kern="1200">
                <a:solidFill>
                  <a:schemeClr val="tx1"/>
                </a:solidFill>
                <a:effectLst/>
                <a:latin typeface="+mn-lt"/>
                <a:ea typeface="+mn-ea"/>
                <a:cs typeface="+mn-cs"/>
              </a:rPr>
              <a:t>M&amp;S demonstrates that stability and flexibility can be attained in the store of a huge retailer due to the design of the blended structure that ensures the long-term evolution and proper management.</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660F6CF3-C51E-477E-8915-50D47AEAA540}" type="slidenum">
              <a:rPr lang="en-IN" smtClean="0"/>
              <a:t>10</a:t>
            </a:fld>
            <a:endParaRPr lang="en-IN"/>
          </a:p>
        </p:txBody>
      </p:sp>
    </p:spTree>
    <p:extLst>
      <p:ext uri="{BB962C8B-B14F-4D97-AF65-F5344CB8AC3E}">
        <p14:creationId xmlns:p14="http://schemas.microsoft.com/office/powerpoint/2010/main" val="186339404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CC6C95F7-8C1F-44E5-97DD-8D275D7B932B}" type="datetimeFigureOut">
              <a:rPr lang="en-IN" smtClean="0"/>
              <a:t>17-10-2025</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DA405F40-30F6-430E-A274-8E7BD4EC2141}"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0053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6C95F7-8C1F-44E5-97DD-8D275D7B932B}"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A405F40-30F6-430E-A274-8E7BD4EC2141}" type="slidenum">
              <a:rPr lang="en-IN" smtClean="0"/>
              <a:t>‹#›</a:t>
            </a:fld>
            <a:endParaRPr lang="en-IN"/>
          </a:p>
        </p:txBody>
      </p:sp>
    </p:spTree>
    <p:extLst>
      <p:ext uri="{BB962C8B-B14F-4D97-AF65-F5344CB8AC3E}">
        <p14:creationId xmlns:p14="http://schemas.microsoft.com/office/powerpoint/2010/main" val="1161819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6C95F7-8C1F-44E5-97DD-8D275D7B932B}"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A405F40-30F6-430E-A274-8E7BD4EC2141}"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5488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C6C95F7-8C1F-44E5-97DD-8D275D7B932B}" type="datetimeFigureOut">
              <a:rPr lang="en-IN" smtClean="0"/>
              <a:t>17-10-2025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A405F40-30F6-430E-A274-8E7BD4EC2141}" type="slidenum">
              <a:rPr lang="en-IN" smtClean="0"/>
              <a:t>‹#›</a:t>
            </a:fld>
            <a:endParaRPr lang="en-IN"/>
          </a:p>
        </p:txBody>
      </p:sp>
    </p:spTree>
    <p:extLst>
      <p:ext uri="{BB962C8B-B14F-4D97-AF65-F5344CB8AC3E}">
        <p14:creationId xmlns:p14="http://schemas.microsoft.com/office/powerpoint/2010/main" val="259392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C6C95F7-8C1F-44E5-97DD-8D275D7B932B}" type="datetimeFigureOut">
              <a:rPr lang="en-IN" smtClean="0"/>
              <a:t>17-10-2025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A405F40-30F6-430E-A274-8E7BD4EC2141}"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5527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C6C95F7-8C1F-44E5-97DD-8D275D7B932B}" type="datetimeFigureOut">
              <a:rPr lang="en-IN" smtClean="0"/>
              <a:t>17-10-2025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A405F40-30F6-430E-A274-8E7BD4EC2141}"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47104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6C95F7-8C1F-44E5-97DD-8D275D7B932B}" type="datetimeFigureOut">
              <a:rPr lang="en-IN" smtClean="0"/>
              <a:t>17-10-2025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A405F40-30F6-430E-A274-8E7BD4EC2141}" type="slidenum">
              <a:rPr lang="en-IN" smtClean="0"/>
              <a:t>‹#›</a:t>
            </a:fld>
            <a:endParaRPr lang="en-IN"/>
          </a:p>
        </p:txBody>
      </p:sp>
    </p:spTree>
    <p:extLst>
      <p:ext uri="{BB962C8B-B14F-4D97-AF65-F5344CB8AC3E}">
        <p14:creationId xmlns:p14="http://schemas.microsoft.com/office/powerpoint/2010/main" val="725966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6C95F7-8C1F-44E5-97DD-8D275D7B932B}" type="datetimeFigureOut">
              <a:rPr lang="en-IN" smtClean="0"/>
              <a:t>17-10-2025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A405F40-30F6-430E-A274-8E7BD4EC2141}"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4647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6C95F7-8C1F-44E5-97DD-8D275D7B932B}" type="datetimeFigureOut">
              <a:rPr lang="en-IN" smtClean="0"/>
              <a:t>17-10-2025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A405F40-30F6-430E-A274-8E7BD4EC2141}" type="slidenum">
              <a:rPr lang="en-IN" smtClean="0"/>
              <a:t>‹#›</a:t>
            </a:fld>
            <a:endParaRPr lang="en-IN"/>
          </a:p>
        </p:txBody>
      </p:sp>
    </p:spTree>
    <p:extLst>
      <p:ext uri="{BB962C8B-B14F-4D97-AF65-F5344CB8AC3E}">
        <p14:creationId xmlns:p14="http://schemas.microsoft.com/office/powerpoint/2010/main" val="866413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6C95F7-8C1F-44E5-97DD-8D275D7B932B}" type="datetimeFigureOut">
              <a:rPr lang="en-IN" smtClean="0"/>
              <a:t>17-10-2025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A405F40-30F6-430E-A274-8E7BD4EC2141}" type="slidenum">
              <a:rPr lang="en-IN" smtClean="0"/>
              <a:t>‹#›</a:t>
            </a:fld>
            <a:endParaRPr lang="en-IN"/>
          </a:p>
        </p:txBody>
      </p:sp>
    </p:spTree>
    <p:extLst>
      <p:ext uri="{BB962C8B-B14F-4D97-AF65-F5344CB8AC3E}">
        <p14:creationId xmlns:p14="http://schemas.microsoft.com/office/powerpoint/2010/main" val="809573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6C95F7-8C1F-44E5-97DD-8D275D7B932B}"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A405F40-30F6-430E-A274-8E7BD4EC2141}"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63709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6C95F7-8C1F-44E5-97DD-8D275D7B932B}"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A405F40-30F6-430E-A274-8E7BD4EC2141}"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84306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6C95F7-8C1F-44E5-97DD-8D275D7B932B}"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A405F40-30F6-430E-A274-8E7BD4EC2141}" type="slidenum">
              <a:rPr lang="en-IN" smtClean="0"/>
              <a:t>‹#›</a:t>
            </a:fld>
            <a:endParaRPr lang="en-IN"/>
          </a:p>
        </p:txBody>
      </p:sp>
    </p:spTree>
    <p:extLst>
      <p:ext uri="{BB962C8B-B14F-4D97-AF65-F5344CB8AC3E}">
        <p14:creationId xmlns:p14="http://schemas.microsoft.com/office/powerpoint/2010/main" val="38711519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6C95F7-8C1F-44E5-97DD-8D275D7B932B}"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A405F40-30F6-430E-A274-8E7BD4EC2141}"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50280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6C95F7-8C1F-44E5-97DD-8D275D7B932B}"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A405F40-30F6-430E-A274-8E7BD4EC2141}"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12848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6C95F7-8C1F-44E5-97DD-8D275D7B932B}"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A405F40-30F6-430E-A274-8E7BD4EC2141}"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86918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6C95F7-8C1F-44E5-97DD-8D275D7B932B}"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A405F40-30F6-430E-A274-8E7BD4EC2141}"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0705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C6C95F7-8C1F-44E5-97DD-8D275D7B932B}" type="datetimeFigureOut">
              <a:rPr lang="en-IN" smtClean="0"/>
              <a:t>17-10-2025</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A405F40-30F6-430E-A274-8E7BD4EC2141}" type="slidenum">
              <a:rPr lang="en-IN" smtClean="0"/>
              <a:t>‹#›</a:t>
            </a:fld>
            <a:endParaRPr lang="en-IN"/>
          </a:p>
        </p:txBody>
      </p:sp>
    </p:spTree>
    <p:extLst>
      <p:ext uri="{BB962C8B-B14F-4D97-AF65-F5344CB8AC3E}">
        <p14:creationId xmlns:p14="http://schemas.microsoft.com/office/powerpoint/2010/main" val="301741614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descr="Different Hand Drawn Graphs">
            <a:extLst>
              <a:ext uri="{FF2B5EF4-FFF2-40B4-BE49-F238E27FC236}">
                <a16:creationId xmlns:a16="http://schemas.microsoft.com/office/drawing/2014/main" id="{34A80C2C-2CE7-C9E2-1476-D3947C84BBD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0" y="10"/>
            <a:ext cx="12191999" cy="6857990"/>
          </a:xfrm>
          <a:prstGeom prst="rect">
            <a:avLst/>
          </a:prstGeom>
        </p:spPr>
      </p:pic>
      <p:sp>
        <p:nvSpPr>
          <p:cNvPr id="2" name="Title 1">
            <a:extLst>
              <a:ext uri="{FF2B5EF4-FFF2-40B4-BE49-F238E27FC236}">
                <a16:creationId xmlns:a16="http://schemas.microsoft.com/office/drawing/2014/main" id="{8F3923D5-C978-7CDF-281F-7D87055BEE2E}"/>
              </a:ext>
            </a:extLst>
          </p:cNvPr>
          <p:cNvSpPr>
            <a:spLocks noGrp="1"/>
          </p:cNvSpPr>
          <p:nvPr>
            <p:ph type="ctrTitle"/>
          </p:nvPr>
        </p:nvSpPr>
        <p:spPr>
          <a:xfrm>
            <a:off x="1174696" y="913378"/>
            <a:ext cx="10058400" cy="3574778"/>
          </a:xfrm>
          <a:effectLst>
            <a:outerShdw blurRad="50800" dist="38100" dir="2700000" algn="tl" rotWithShape="0">
              <a:prstClr val="black">
                <a:alpha val="40000"/>
              </a:prstClr>
            </a:outerShdw>
          </a:effectLst>
        </p:spPr>
        <p:txBody>
          <a:bodyPr>
            <a:normAutofit/>
          </a:bodyPr>
          <a:lstStyle/>
          <a:p>
            <a:r>
              <a:rPr lang="en-IN" sz="4800" b="1">
                <a:solidFill>
                  <a:schemeClr val="tx1"/>
                </a:solidFill>
              </a:rPr>
              <a:t>Three Ways of Designing the Structure of an Organisation – Case Study: Marks &amp; Spencer (M&amp;S)</a:t>
            </a:r>
            <a:endParaRPr lang="en-IN" sz="4800">
              <a:solidFill>
                <a:schemeClr val="tx1"/>
              </a:solidFill>
            </a:endParaRPr>
          </a:p>
        </p:txBody>
      </p:sp>
      <p:sp>
        <p:nvSpPr>
          <p:cNvPr id="3" name="Subtitle 2">
            <a:extLst>
              <a:ext uri="{FF2B5EF4-FFF2-40B4-BE49-F238E27FC236}">
                <a16:creationId xmlns:a16="http://schemas.microsoft.com/office/drawing/2014/main" id="{FB77BAE7-3C4C-9364-F9C4-2908B20FDF63}"/>
              </a:ext>
            </a:extLst>
          </p:cNvPr>
          <p:cNvSpPr>
            <a:spLocks noGrp="1"/>
          </p:cNvSpPr>
          <p:nvPr>
            <p:ph type="subTitle" idx="1"/>
          </p:nvPr>
        </p:nvSpPr>
        <p:spPr>
          <a:xfrm>
            <a:off x="1174696" y="4977113"/>
            <a:ext cx="10058400" cy="1282707"/>
          </a:xfrm>
          <a:effectLst>
            <a:outerShdw blurRad="50800" dist="38100" dir="2700000" algn="tl" rotWithShape="0">
              <a:prstClr val="black">
                <a:alpha val="40000"/>
              </a:prstClr>
            </a:outerShdw>
          </a:effectLst>
        </p:spPr>
        <p:txBody>
          <a:bodyPr>
            <a:normAutofit/>
          </a:bodyPr>
          <a:lstStyle/>
          <a:p>
            <a:r>
              <a:rPr lang="en-IN" b="1" dirty="0"/>
              <a:t>Student Name: Nicoleta Samson</a:t>
            </a:r>
            <a:endParaRPr lang="en-IN" dirty="0"/>
          </a:p>
          <a:p>
            <a:r>
              <a:rPr lang="en-IN" b="1" dirty="0"/>
              <a:t>Student </a:t>
            </a:r>
            <a:r>
              <a:rPr lang="en-IN" b="1"/>
              <a:t>ID: 2437295</a:t>
            </a:r>
            <a:endParaRPr lang="en-IN" dirty="0"/>
          </a:p>
        </p:txBody>
      </p:sp>
    </p:spTree>
    <p:extLst>
      <p:ext uri="{BB962C8B-B14F-4D97-AF65-F5344CB8AC3E}">
        <p14:creationId xmlns:p14="http://schemas.microsoft.com/office/powerpoint/2010/main" val="2812876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AC783-CD6C-DA17-5E4F-CAD1DA45ADCD}"/>
              </a:ext>
            </a:extLst>
          </p:cNvPr>
          <p:cNvSpPr>
            <a:spLocks noGrp="1"/>
          </p:cNvSpPr>
          <p:nvPr>
            <p:ph type="title"/>
          </p:nvPr>
        </p:nvSpPr>
        <p:spPr>
          <a:xfrm>
            <a:off x="1466850" y="1485900"/>
            <a:ext cx="4772024" cy="773952"/>
          </a:xfrm>
        </p:spPr>
        <p:txBody>
          <a:bodyPr anchor="b">
            <a:normAutofit/>
          </a:bodyPr>
          <a:lstStyle/>
          <a:p>
            <a:pPr algn="r"/>
            <a:r>
              <a:rPr lang="en-IN" sz="4000" b="1">
                <a:solidFill>
                  <a:schemeClr val="tx1"/>
                </a:solidFill>
              </a:rPr>
              <a:t>Presentation Outline</a:t>
            </a:r>
            <a:endParaRPr lang="en-IN" sz="4000">
              <a:solidFill>
                <a:schemeClr val="tx1"/>
              </a:solidFill>
            </a:endParaRPr>
          </a:p>
        </p:txBody>
      </p:sp>
      <p:sp>
        <p:nvSpPr>
          <p:cNvPr id="3" name="Content Placeholder 2">
            <a:extLst>
              <a:ext uri="{FF2B5EF4-FFF2-40B4-BE49-F238E27FC236}">
                <a16:creationId xmlns:a16="http://schemas.microsoft.com/office/drawing/2014/main" id="{DC04BFC3-98A9-13A6-998A-034B266789A5}"/>
              </a:ext>
            </a:extLst>
          </p:cNvPr>
          <p:cNvSpPr>
            <a:spLocks noGrp="1"/>
          </p:cNvSpPr>
          <p:nvPr>
            <p:ph idx="1"/>
          </p:nvPr>
        </p:nvSpPr>
        <p:spPr>
          <a:xfrm>
            <a:off x="1552576" y="2714625"/>
            <a:ext cx="8467724" cy="3213600"/>
          </a:xfrm>
        </p:spPr>
        <p:txBody>
          <a:bodyPr anchor="ctr">
            <a:normAutofit fontScale="85000" lnSpcReduction="20000"/>
          </a:bodyPr>
          <a:lstStyle/>
          <a:p>
            <a:pPr lvl="0"/>
            <a:r>
              <a:rPr lang="en-IN" sz="2000"/>
              <a:t>Introduction to organisational structure</a:t>
            </a:r>
          </a:p>
          <a:p>
            <a:pPr lvl="0"/>
            <a:r>
              <a:rPr lang="en-IN" sz="2000"/>
              <a:t>Definition and importance of organisational structure and charts</a:t>
            </a:r>
          </a:p>
          <a:p>
            <a:pPr lvl="0"/>
            <a:r>
              <a:rPr lang="en-IN" sz="2000"/>
              <a:t>Three ways of designing structure:</a:t>
            </a:r>
          </a:p>
          <a:p>
            <a:pPr lvl="1"/>
            <a:r>
              <a:rPr lang="en-IN" sz="2000"/>
              <a:t>Functional Structure</a:t>
            </a:r>
          </a:p>
          <a:p>
            <a:pPr lvl="1"/>
            <a:r>
              <a:rPr lang="en-IN" sz="2000"/>
              <a:t>Divisional Structure</a:t>
            </a:r>
          </a:p>
          <a:p>
            <a:pPr lvl="1"/>
            <a:r>
              <a:rPr lang="en-IN" sz="2000"/>
              <a:t>Matrix Structure</a:t>
            </a:r>
          </a:p>
          <a:p>
            <a:pPr lvl="0"/>
            <a:r>
              <a:rPr lang="en-IN" sz="2000"/>
              <a:t>Application in Marks &amp; Spencer (M&amp;S)</a:t>
            </a:r>
          </a:p>
          <a:p>
            <a:pPr lvl="0"/>
            <a:r>
              <a:rPr lang="en-IN" sz="2000"/>
              <a:t>Conclusion</a:t>
            </a:r>
          </a:p>
          <a:p>
            <a:pPr lvl="0"/>
            <a:r>
              <a:rPr lang="en-IN" sz="2000"/>
              <a:t>References</a:t>
            </a:r>
          </a:p>
          <a:p>
            <a:endParaRPr lang="en-IN" sz="2000"/>
          </a:p>
        </p:txBody>
      </p:sp>
    </p:spTree>
    <p:extLst>
      <p:ext uri="{BB962C8B-B14F-4D97-AF65-F5344CB8AC3E}">
        <p14:creationId xmlns:p14="http://schemas.microsoft.com/office/powerpoint/2010/main" val="2877241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8D838-3A82-1175-D41C-2F4688962776}"/>
              </a:ext>
            </a:extLst>
          </p:cNvPr>
          <p:cNvSpPr>
            <a:spLocks noGrp="1"/>
          </p:cNvSpPr>
          <p:nvPr>
            <p:ph type="title"/>
          </p:nvPr>
        </p:nvSpPr>
        <p:spPr/>
        <p:txBody>
          <a:bodyPr>
            <a:normAutofit/>
          </a:bodyPr>
          <a:lstStyle/>
          <a:p>
            <a:r>
              <a:rPr lang="en-IN" b="1" dirty="0"/>
              <a:t>Introduction </a:t>
            </a:r>
            <a:endParaRPr lang="en-IN" dirty="0"/>
          </a:p>
        </p:txBody>
      </p:sp>
      <p:sp>
        <p:nvSpPr>
          <p:cNvPr id="3" name="Content Placeholder 2">
            <a:extLst>
              <a:ext uri="{FF2B5EF4-FFF2-40B4-BE49-F238E27FC236}">
                <a16:creationId xmlns:a16="http://schemas.microsoft.com/office/drawing/2014/main" id="{9528A09A-96D1-2934-37BD-22256988C847}"/>
              </a:ext>
            </a:extLst>
          </p:cNvPr>
          <p:cNvSpPr>
            <a:spLocks noGrp="1"/>
          </p:cNvSpPr>
          <p:nvPr>
            <p:ph idx="1"/>
          </p:nvPr>
        </p:nvSpPr>
        <p:spPr/>
        <p:txBody>
          <a:bodyPr>
            <a:normAutofit lnSpcReduction="10000"/>
          </a:bodyPr>
          <a:lstStyle/>
          <a:p>
            <a:pPr lvl="0"/>
            <a:r>
              <a:rPr lang="en-IN" dirty="0"/>
              <a:t>Marks &amp; Spencer (M&amp;S) is a major UK retailer known for food, clothing, and home products.</a:t>
            </a:r>
          </a:p>
          <a:p>
            <a:pPr lvl="0"/>
            <a:r>
              <a:rPr lang="en-IN" dirty="0"/>
              <a:t>Organisational structure defines how roles and communication flow across departments.</a:t>
            </a:r>
          </a:p>
          <a:p>
            <a:pPr lvl="0"/>
            <a:r>
              <a:rPr lang="en-IN" dirty="0"/>
              <a:t>A well-designed structure supports coordination, efficiency, and performance.</a:t>
            </a:r>
          </a:p>
          <a:p>
            <a:pPr lvl="0"/>
            <a:r>
              <a:rPr lang="en-IN" dirty="0"/>
              <a:t>This presentation explores three design types — functional, divisional, and matrix — using M&amp;S as the example.</a:t>
            </a:r>
          </a:p>
          <a:p>
            <a:endParaRPr lang="en-IN" dirty="0"/>
          </a:p>
        </p:txBody>
      </p:sp>
    </p:spTree>
    <p:extLst>
      <p:ext uri="{BB962C8B-B14F-4D97-AF65-F5344CB8AC3E}">
        <p14:creationId xmlns:p14="http://schemas.microsoft.com/office/powerpoint/2010/main" val="2391774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F47B5-6A86-4BBB-0CDB-0BCD041F3C57}"/>
              </a:ext>
            </a:extLst>
          </p:cNvPr>
          <p:cNvSpPr>
            <a:spLocks noGrp="1"/>
          </p:cNvSpPr>
          <p:nvPr>
            <p:ph type="title"/>
          </p:nvPr>
        </p:nvSpPr>
        <p:spPr>
          <a:xfrm>
            <a:off x="761800" y="762001"/>
            <a:ext cx="5334197" cy="1708242"/>
          </a:xfrm>
        </p:spPr>
        <p:txBody>
          <a:bodyPr anchor="ctr">
            <a:normAutofit fontScale="90000"/>
          </a:bodyPr>
          <a:lstStyle/>
          <a:p>
            <a:r>
              <a:rPr lang="en-IN" sz="4000" b="1"/>
              <a:t>Understanding Organisational Structure</a:t>
            </a:r>
            <a:endParaRPr lang="en-IN" sz="4000"/>
          </a:p>
        </p:txBody>
      </p:sp>
      <p:sp>
        <p:nvSpPr>
          <p:cNvPr id="3" name="Content Placeholder 2">
            <a:extLst>
              <a:ext uri="{FF2B5EF4-FFF2-40B4-BE49-F238E27FC236}">
                <a16:creationId xmlns:a16="http://schemas.microsoft.com/office/drawing/2014/main" id="{A0A7A283-DBC1-8BA8-CD05-00C7ADC5535D}"/>
              </a:ext>
            </a:extLst>
          </p:cNvPr>
          <p:cNvSpPr>
            <a:spLocks noGrp="1"/>
          </p:cNvSpPr>
          <p:nvPr>
            <p:ph idx="1"/>
          </p:nvPr>
        </p:nvSpPr>
        <p:spPr>
          <a:xfrm>
            <a:off x="971350" y="2613118"/>
            <a:ext cx="5648525" cy="3893661"/>
          </a:xfrm>
        </p:spPr>
        <p:txBody>
          <a:bodyPr anchor="ctr">
            <a:normAutofit lnSpcReduction="10000"/>
          </a:bodyPr>
          <a:lstStyle/>
          <a:p>
            <a:r>
              <a:rPr lang="en-IN" sz="1600" b="1"/>
              <a:t>Definition:</a:t>
            </a:r>
            <a:endParaRPr lang="en-IN" sz="1600"/>
          </a:p>
          <a:p>
            <a:pPr lvl="0"/>
            <a:r>
              <a:rPr lang="en-IN" sz="1600"/>
              <a:t>Organisational structure defines how tasks, roles, and responsibilities are arranged in a business.</a:t>
            </a:r>
          </a:p>
          <a:p>
            <a:pPr lvl="0"/>
            <a:r>
              <a:rPr lang="en-IN" sz="1600"/>
              <a:t>It establishes reporting relationships and communication flow between departments and employees.</a:t>
            </a:r>
          </a:p>
          <a:p>
            <a:pPr lvl="0"/>
            <a:r>
              <a:rPr lang="en-IN" sz="1600"/>
              <a:t>An organisational chart visually represents hierarchy and relationships </a:t>
            </a:r>
          </a:p>
          <a:p>
            <a:r>
              <a:rPr lang="en-IN" sz="1600" b="1"/>
              <a:t>Importance:</a:t>
            </a:r>
            <a:endParaRPr lang="en-IN" sz="1600"/>
          </a:p>
          <a:p>
            <a:pPr lvl="0"/>
            <a:r>
              <a:rPr lang="en-IN" sz="1600"/>
              <a:t>Promotes coordination and clarity.</a:t>
            </a:r>
          </a:p>
          <a:p>
            <a:pPr lvl="0"/>
            <a:r>
              <a:rPr lang="en-IN" sz="1600"/>
              <a:t>Enhances communication and control.</a:t>
            </a:r>
          </a:p>
          <a:p>
            <a:pPr lvl="0"/>
            <a:r>
              <a:rPr lang="en-IN" sz="1600"/>
              <a:t>Impacts efficiency, motivation, and performance (</a:t>
            </a:r>
            <a:r>
              <a:rPr lang="en-GB" sz="1600"/>
              <a:t>SIVALANKA, 2021</a:t>
            </a:r>
            <a:r>
              <a:rPr lang="en-IN" sz="1600"/>
              <a:t>).</a:t>
            </a:r>
          </a:p>
          <a:p>
            <a:endParaRPr lang="en-IN" sz="1600"/>
          </a:p>
        </p:txBody>
      </p:sp>
      <p:pic>
        <p:nvPicPr>
          <p:cNvPr id="5" name="Picture 4" descr="Top shot of a representation of networks with stick figures.">
            <a:extLst>
              <a:ext uri="{FF2B5EF4-FFF2-40B4-BE49-F238E27FC236}">
                <a16:creationId xmlns:a16="http://schemas.microsoft.com/office/drawing/2014/main" id="{56F9A908-EAC0-EA3D-2848-9B5C30F153C5}"/>
              </a:ext>
            </a:extLst>
          </p:cNvPr>
          <p:cNvPicPr>
            <a:picLocks noChangeAspect="1"/>
          </p:cNvPicPr>
          <p:nvPr/>
        </p:nvPicPr>
        <p:blipFill>
          <a:blip r:embed="rId3"/>
          <a:srcRect l="32152" r="16169" b="9"/>
          <a:stretch>
            <a:fillRect/>
          </a:stretch>
        </p:blipFill>
        <p:spPr>
          <a:xfrm>
            <a:off x="7753739" y="2690588"/>
            <a:ext cx="2957804" cy="3171983"/>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012128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D9E1-D770-87C5-91CA-FB14071D3FFC}"/>
              </a:ext>
            </a:extLst>
          </p:cNvPr>
          <p:cNvSpPr>
            <a:spLocks noGrp="1"/>
          </p:cNvSpPr>
          <p:nvPr>
            <p:ph type="title"/>
          </p:nvPr>
        </p:nvSpPr>
        <p:spPr/>
        <p:txBody>
          <a:bodyPr/>
          <a:lstStyle/>
          <a:p>
            <a:r>
              <a:rPr lang="en-GB" b="1" dirty="0"/>
              <a:t>About Marks &amp; Spencer (M&amp;S)</a:t>
            </a:r>
            <a:endParaRPr lang="en-IN" dirty="0"/>
          </a:p>
        </p:txBody>
      </p:sp>
      <p:sp>
        <p:nvSpPr>
          <p:cNvPr id="3" name="Content Placeholder 2">
            <a:extLst>
              <a:ext uri="{FF2B5EF4-FFF2-40B4-BE49-F238E27FC236}">
                <a16:creationId xmlns:a16="http://schemas.microsoft.com/office/drawing/2014/main" id="{8BB035BF-F584-A4EA-2B82-D3302BA54E1A}"/>
              </a:ext>
            </a:extLst>
          </p:cNvPr>
          <p:cNvSpPr>
            <a:spLocks noGrp="1"/>
          </p:cNvSpPr>
          <p:nvPr>
            <p:ph idx="1"/>
          </p:nvPr>
        </p:nvSpPr>
        <p:spPr/>
        <p:txBody>
          <a:bodyPr/>
          <a:lstStyle/>
          <a:p>
            <a:pPr lvl="0"/>
            <a:r>
              <a:rPr lang="en-IN" dirty="0"/>
              <a:t>Founded in 1884 by Michael Marks and Thomas Spencer.</a:t>
            </a:r>
          </a:p>
          <a:p>
            <a:pPr lvl="0"/>
            <a:r>
              <a:rPr lang="en-IN" dirty="0"/>
              <a:t>One of the UK’s leading retailers offering clothing, food, and home products.</a:t>
            </a:r>
          </a:p>
          <a:p>
            <a:pPr lvl="0"/>
            <a:r>
              <a:rPr lang="en-IN" dirty="0"/>
              <a:t>Operates over 1,000 stores worldwide with around 60,000 employees.</a:t>
            </a:r>
          </a:p>
          <a:p>
            <a:pPr lvl="0"/>
            <a:r>
              <a:rPr lang="en-IN" dirty="0"/>
              <a:t>Vision: “To be the most trusted retailer.”</a:t>
            </a:r>
          </a:p>
          <a:p>
            <a:pPr lvl="0"/>
            <a:r>
              <a:rPr lang="en-IN" dirty="0"/>
              <a:t>M&amp;S’s structure supports innovation, efficiency, and customer focus.</a:t>
            </a:r>
          </a:p>
          <a:p>
            <a:endParaRPr lang="en-IN" dirty="0"/>
          </a:p>
        </p:txBody>
      </p:sp>
    </p:spTree>
    <p:extLst>
      <p:ext uri="{BB962C8B-B14F-4D97-AF65-F5344CB8AC3E}">
        <p14:creationId xmlns:p14="http://schemas.microsoft.com/office/powerpoint/2010/main" val="914013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DD605-06FE-F03D-DAF1-DE87945FF745}"/>
              </a:ext>
            </a:extLst>
          </p:cNvPr>
          <p:cNvSpPr>
            <a:spLocks noGrp="1"/>
          </p:cNvSpPr>
          <p:nvPr>
            <p:ph type="title"/>
          </p:nvPr>
        </p:nvSpPr>
        <p:spPr/>
        <p:txBody>
          <a:bodyPr/>
          <a:lstStyle/>
          <a:p>
            <a:r>
              <a:rPr lang="en-IN" b="1" dirty="0"/>
              <a:t>Why Organisational Design Matters</a:t>
            </a:r>
            <a:endParaRPr lang="en-IN" dirty="0"/>
          </a:p>
        </p:txBody>
      </p:sp>
      <p:sp>
        <p:nvSpPr>
          <p:cNvPr id="3" name="Content Placeholder 2">
            <a:extLst>
              <a:ext uri="{FF2B5EF4-FFF2-40B4-BE49-F238E27FC236}">
                <a16:creationId xmlns:a16="http://schemas.microsoft.com/office/drawing/2014/main" id="{4D485A76-AB0A-8700-FE40-7101F0D7C4B8}"/>
              </a:ext>
            </a:extLst>
          </p:cNvPr>
          <p:cNvSpPr>
            <a:spLocks noGrp="1"/>
          </p:cNvSpPr>
          <p:nvPr>
            <p:ph idx="1"/>
          </p:nvPr>
        </p:nvSpPr>
        <p:spPr/>
        <p:txBody>
          <a:bodyPr/>
          <a:lstStyle/>
          <a:p>
            <a:pPr lvl="0"/>
            <a:r>
              <a:rPr lang="en-IN" dirty="0"/>
              <a:t>Determines communication flow and decision-making.</a:t>
            </a:r>
          </a:p>
          <a:p>
            <a:pPr lvl="0"/>
            <a:r>
              <a:rPr lang="en-IN" dirty="0"/>
              <a:t>Aligns people and resources with organisational goals.</a:t>
            </a:r>
          </a:p>
          <a:p>
            <a:pPr lvl="0"/>
            <a:r>
              <a:rPr lang="en-IN" dirty="0"/>
              <a:t>Supports strategy implementation and competitive advantage.</a:t>
            </a:r>
          </a:p>
          <a:p>
            <a:pPr lvl="0"/>
            <a:r>
              <a:rPr lang="en-IN" dirty="0"/>
              <a:t>Impacts performance, motivation, and adaptability.</a:t>
            </a:r>
          </a:p>
          <a:p>
            <a:pPr lvl="0"/>
            <a:r>
              <a:rPr lang="en-IN" dirty="0"/>
              <a:t>Poor design can cause inefficiency and confusion.</a:t>
            </a:r>
          </a:p>
          <a:p>
            <a:endParaRPr lang="en-IN" dirty="0"/>
          </a:p>
        </p:txBody>
      </p:sp>
    </p:spTree>
    <p:extLst>
      <p:ext uri="{BB962C8B-B14F-4D97-AF65-F5344CB8AC3E}">
        <p14:creationId xmlns:p14="http://schemas.microsoft.com/office/powerpoint/2010/main" val="3330145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D8AEC0-D98D-C6BC-4851-FB68419D4754}"/>
              </a:ext>
            </a:extLst>
          </p:cNvPr>
          <p:cNvSpPr>
            <a:spLocks noGrp="1"/>
          </p:cNvSpPr>
          <p:nvPr>
            <p:ph idx="1"/>
          </p:nvPr>
        </p:nvSpPr>
        <p:spPr>
          <a:xfrm>
            <a:off x="1419224" y="2552701"/>
            <a:ext cx="10344151" cy="3489222"/>
          </a:xfrm>
        </p:spPr>
        <p:txBody>
          <a:bodyPr anchor="ctr">
            <a:normAutofit/>
          </a:bodyPr>
          <a:lstStyle/>
          <a:p>
            <a:r>
              <a:rPr lang="en-IN" sz="1200" b="1"/>
              <a:t>Features:</a:t>
            </a:r>
            <a:endParaRPr lang="en-IN" sz="1200"/>
          </a:p>
          <a:p>
            <a:pPr lvl="0"/>
            <a:r>
              <a:rPr lang="en-IN" sz="1200"/>
              <a:t>Organisation divided into </a:t>
            </a:r>
            <a:r>
              <a:rPr lang="en-IN" sz="1200" b="1"/>
              <a:t>departments</a:t>
            </a:r>
            <a:r>
              <a:rPr lang="en-IN" sz="1200"/>
              <a:t> based on function.</a:t>
            </a:r>
          </a:p>
          <a:p>
            <a:pPr lvl="0"/>
            <a:r>
              <a:rPr lang="en-IN" sz="1200"/>
              <a:t>Each department specialises in a specific area (e.g., HR, Marketing, Finance, Operations).</a:t>
            </a:r>
          </a:p>
          <a:p>
            <a:pPr lvl="0"/>
            <a:r>
              <a:rPr lang="en-IN" sz="1200"/>
              <a:t>Clear chain of command from top to bottom.</a:t>
            </a:r>
          </a:p>
          <a:p>
            <a:r>
              <a:rPr lang="en-IN" sz="1200" b="1"/>
              <a:t>Advantages:</a:t>
            </a:r>
            <a:endParaRPr lang="en-IN" sz="1200"/>
          </a:p>
          <a:p>
            <a:pPr lvl="0"/>
            <a:r>
              <a:rPr lang="en-IN" sz="1200"/>
              <a:t>Promotes specialisation and efficiency.</a:t>
            </a:r>
          </a:p>
          <a:p>
            <a:pPr lvl="0"/>
            <a:r>
              <a:rPr lang="en-IN" sz="1200"/>
              <a:t>Clear accountability.</a:t>
            </a:r>
          </a:p>
          <a:p>
            <a:pPr lvl="0"/>
            <a:r>
              <a:rPr lang="en-IN" sz="1200"/>
              <a:t>Strong functional expertise.</a:t>
            </a:r>
          </a:p>
          <a:p>
            <a:r>
              <a:rPr lang="en-IN" sz="1200" b="1"/>
              <a:t>Disadvantages:</a:t>
            </a:r>
            <a:endParaRPr lang="en-IN" sz="1200"/>
          </a:p>
          <a:p>
            <a:pPr lvl="0"/>
            <a:r>
              <a:rPr lang="en-IN" sz="1200"/>
              <a:t>Limited communication between departments.</a:t>
            </a:r>
          </a:p>
          <a:p>
            <a:pPr lvl="0"/>
            <a:r>
              <a:rPr lang="en-IN" sz="1200"/>
              <a:t>Slower decision-making (</a:t>
            </a:r>
            <a:r>
              <a:rPr lang="en-GB" sz="1200"/>
              <a:t>Mittal, Zeigler, and Risco-Martin, 2024</a:t>
            </a:r>
            <a:r>
              <a:rPr lang="en-IN" sz="1200"/>
              <a:t>).</a:t>
            </a:r>
          </a:p>
          <a:p>
            <a:endParaRPr lang="en-IN" sz="1200"/>
          </a:p>
        </p:txBody>
      </p:sp>
      <p:sp>
        <p:nvSpPr>
          <p:cNvPr id="6" name="TextBox 5">
            <a:extLst>
              <a:ext uri="{FF2B5EF4-FFF2-40B4-BE49-F238E27FC236}">
                <a16:creationId xmlns:a16="http://schemas.microsoft.com/office/drawing/2014/main" id="{A22B0EFC-A027-3348-5979-B155BE188AF1}"/>
              </a:ext>
            </a:extLst>
          </p:cNvPr>
          <p:cNvSpPr txBox="1"/>
          <p:nvPr/>
        </p:nvSpPr>
        <p:spPr>
          <a:xfrm>
            <a:off x="1419224" y="1234559"/>
            <a:ext cx="7496175" cy="1200329"/>
          </a:xfrm>
          <a:prstGeom prst="rect">
            <a:avLst/>
          </a:prstGeom>
          <a:noFill/>
        </p:spPr>
        <p:txBody>
          <a:bodyPr wrap="square">
            <a:spAutoFit/>
          </a:bodyPr>
          <a:lstStyle/>
          <a:p>
            <a:r>
              <a:rPr lang="en-IN" sz="3600" b="1">
                <a:solidFill>
                  <a:schemeClr val="tx1"/>
                </a:solidFill>
              </a:rPr>
              <a:t>Functional Structure (M&amp;S Example)</a:t>
            </a:r>
            <a:endParaRPr lang="en-IN" sz="3600"/>
          </a:p>
        </p:txBody>
      </p:sp>
      <p:sp>
        <p:nvSpPr>
          <p:cNvPr id="7" name="AutoShape 2">
            <a:extLst>
              <a:ext uri="{FF2B5EF4-FFF2-40B4-BE49-F238E27FC236}">
                <a16:creationId xmlns:a16="http://schemas.microsoft.com/office/drawing/2014/main" id="{A5FBA645-A2DA-7844-C16D-C7415691AA1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24" name="AutoShape 4">
            <a:extLst>
              <a:ext uri="{FF2B5EF4-FFF2-40B4-BE49-F238E27FC236}">
                <a16:creationId xmlns:a16="http://schemas.microsoft.com/office/drawing/2014/main" id="{7A73B8F9-7AD7-0A02-E40D-1B853B585D0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25" name="AutoShape 6">
            <a:extLst>
              <a:ext uri="{FF2B5EF4-FFF2-40B4-BE49-F238E27FC236}">
                <a16:creationId xmlns:a16="http://schemas.microsoft.com/office/drawing/2014/main" id="{266EA1AA-62BA-85C8-4D1D-EFED5C61E107}"/>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26" name="AutoShape 8" descr="Generated image">
            <a:extLst>
              <a:ext uri="{FF2B5EF4-FFF2-40B4-BE49-F238E27FC236}">
                <a16:creationId xmlns:a16="http://schemas.microsoft.com/office/drawing/2014/main" id="{B956261E-5A3E-8849-D181-9428E7171FDD}"/>
              </a:ext>
            </a:extLst>
          </p:cNvPr>
          <p:cNvSpPr>
            <a:spLocks noChangeAspect="1" noChangeArrowheads="1"/>
          </p:cNvSpPr>
          <p:nvPr/>
        </p:nvSpPr>
        <p:spPr bwMode="auto">
          <a:xfrm>
            <a:off x="6400800" y="3733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28" name="Picture 27">
            <a:extLst>
              <a:ext uri="{FF2B5EF4-FFF2-40B4-BE49-F238E27FC236}">
                <a16:creationId xmlns:a16="http://schemas.microsoft.com/office/drawing/2014/main" id="{2A25007B-D49C-4BB1-33B3-9816517F9BC7}"/>
              </a:ext>
            </a:extLst>
          </p:cNvPr>
          <p:cNvPicPr>
            <a:picLocks noChangeAspect="1"/>
          </p:cNvPicPr>
          <p:nvPr/>
        </p:nvPicPr>
        <p:blipFill>
          <a:blip r:embed="rId3"/>
          <a:stretch>
            <a:fillRect/>
          </a:stretch>
        </p:blipFill>
        <p:spPr>
          <a:xfrm>
            <a:off x="7367828" y="2836731"/>
            <a:ext cx="3276119" cy="209893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54284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837DBA-7227-534D-EF13-F005A36D2609}"/>
              </a:ext>
            </a:extLst>
          </p:cNvPr>
          <p:cNvSpPr>
            <a:spLocks noGrp="1"/>
          </p:cNvSpPr>
          <p:nvPr>
            <p:ph idx="1"/>
          </p:nvPr>
        </p:nvSpPr>
        <p:spPr>
          <a:xfrm>
            <a:off x="1409701" y="2575250"/>
            <a:ext cx="9544049" cy="3620278"/>
          </a:xfrm>
        </p:spPr>
        <p:txBody>
          <a:bodyPr anchor="ctr">
            <a:normAutofit fontScale="77500" lnSpcReduction="20000"/>
          </a:bodyPr>
          <a:lstStyle/>
          <a:p>
            <a:r>
              <a:rPr lang="en-IN" sz="2000" b="1"/>
              <a:t>Features:</a:t>
            </a:r>
            <a:endParaRPr lang="en-IN" sz="2000"/>
          </a:p>
          <a:p>
            <a:pPr lvl="0"/>
            <a:r>
              <a:rPr lang="en-IN" sz="2000"/>
              <a:t>Organisation divided by </a:t>
            </a:r>
            <a:r>
              <a:rPr lang="en-IN" sz="2000" b="1"/>
              <a:t>product line, geography, or customer group</a:t>
            </a:r>
            <a:r>
              <a:rPr lang="en-IN" sz="2000"/>
              <a:t>.</a:t>
            </a:r>
          </a:p>
          <a:p>
            <a:pPr lvl="0"/>
            <a:r>
              <a:rPr lang="en-IN" sz="2000"/>
              <a:t>Each division operates semi-independently.</a:t>
            </a:r>
          </a:p>
          <a:p>
            <a:pPr lvl="0"/>
            <a:r>
              <a:rPr lang="en-IN" sz="2000"/>
              <a:t>Managers report to headquarters but make divisional decisions.</a:t>
            </a:r>
          </a:p>
          <a:p>
            <a:r>
              <a:rPr lang="en-IN" sz="2000" b="1"/>
              <a:t>Advantages:</a:t>
            </a:r>
            <a:endParaRPr lang="en-IN" sz="2000"/>
          </a:p>
          <a:p>
            <a:pPr lvl="0"/>
            <a:r>
              <a:rPr lang="en-IN" sz="2000"/>
              <a:t>Focused attention on specific markets or products.</a:t>
            </a:r>
          </a:p>
          <a:p>
            <a:pPr lvl="0"/>
            <a:r>
              <a:rPr lang="en-IN" sz="2000"/>
              <a:t>Better customer responsiveness.</a:t>
            </a:r>
          </a:p>
          <a:p>
            <a:pPr lvl="0"/>
            <a:r>
              <a:rPr lang="en-IN" sz="2000"/>
              <a:t>Encourages innovation within divisions.</a:t>
            </a:r>
          </a:p>
          <a:p>
            <a:r>
              <a:rPr lang="en-IN" sz="2000" b="1"/>
              <a:t>Disadvantages:</a:t>
            </a:r>
            <a:endParaRPr lang="en-IN" sz="2000"/>
          </a:p>
          <a:p>
            <a:pPr lvl="0"/>
            <a:r>
              <a:rPr lang="en-IN" sz="2000"/>
              <a:t>Duplication of roles and resources.</a:t>
            </a:r>
          </a:p>
          <a:p>
            <a:pPr lvl="0"/>
            <a:r>
              <a:rPr lang="en-IN" sz="2000"/>
              <a:t>Potential internal competition (</a:t>
            </a:r>
            <a:r>
              <a:rPr lang="en-GB" sz="2000"/>
              <a:t>Xu, 2023</a:t>
            </a:r>
            <a:r>
              <a:rPr lang="en-IN" sz="2000"/>
              <a:t>).</a:t>
            </a:r>
          </a:p>
          <a:p>
            <a:endParaRPr lang="en-IN" sz="2000"/>
          </a:p>
        </p:txBody>
      </p:sp>
      <p:sp>
        <p:nvSpPr>
          <p:cNvPr id="5" name="TextBox 4">
            <a:extLst>
              <a:ext uri="{FF2B5EF4-FFF2-40B4-BE49-F238E27FC236}">
                <a16:creationId xmlns:a16="http://schemas.microsoft.com/office/drawing/2014/main" id="{844C531E-6E71-EEEC-D41D-ABDCBFC2A8F8}"/>
              </a:ext>
            </a:extLst>
          </p:cNvPr>
          <p:cNvSpPr txBox="1"/>
          <p:nvPr/>
        </p:nvSpPr>
        <p:spPr>
          <a:xfrm>
            <a:off x="1409701" y="1350220"/>
            <a:ext cx="6116216" cy="1077218"/>
          </a:xfrm>
          <a:prstGeom prst="rect">
            <a:avLst/>
          </a:prstGeom>
          <a:noFill/>
        </p:spPr>
        <p:txBody>
          <a:bodyPr wrap="square">
            <a:spAutoFit/>
          </a:bodyPr>
          <a:lstStyle/>
          <a:p>
            <a:r>
              <a:rPr lang="en-IN" sz="3200" b="1">
                <a:solidFill>
                  <a:schemeClr val="tx1"/>
                </a:solidFill>
              </a:rPr>
              <a:t>Divisional Structure (M&amp;S Example)</a:t>
            </a:r>
            <a:endParaRPr lang="en-IN" sz="3200"/>
          </a:p>
        </p:txBody>
      </p:sp>
      <p:pic>
        <p:nvPicPr>
          <p:cNvPr id="7" name="Picture 6">
            <a:extLst>
              <a:ext uri="{FF2B5EF4-FFF2-40B4-BE49-F238E27FC236}">
                <a16:creationId xmlns:a16="http://schemas.microsoft.com/office/drawing/2014/main" id="{7243388F-CF89-3A1F-E7D3-705F337A1105}"/>
              </a:ext>
            </a:extLst>
          </p:cNvPr>
          <p:cNvPicPr>
            <a:picLocks noChangeAspect="1"/>
          </p:cNvPicPr>
          <p:nvPr/>
        </p:nvPicPr>
        <p:blipFill>
          <a:blip r:embed="rId3"/>
          <a:stretch>
            <a:fillRect/>
          </a:stretch>
        </p:blipFill>
        <p:spPr>
          <a:xfrm>
            <a:off x="7525917" y="3185215"/>
            <a:ext cx="3138770" cy="188544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3103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EC7A59-DD80-35DB-DE68-B180328ED9A3}"/>
              </a:ext>
            </a:extLst>
          </p:cNvPr>
          <p:cNvSpPr>
            <a:spLocks noGrp="1"/>
          </p:cNvSpPr>
          <p:nvPr>
            <p:ph idx="1"/>
          </p:nvPr>
        </p:nvSpPr>
        <p:spPr>
          <a:xfrm>
            <a:off x="1334277" y="2509935"/>
            <a:ext cx="10031329" cy="3685593"/>
          </a:xfrm>
        </p:spPr>
        <p:txBody>
          <a:bodyPr anchor="ctr">
            <a:normAutofit fontScale="77500" lnSpcReduction="20000"/>
          </a:bodyPr>
          <a:lstStyle/>
          <a:p>
            <a:r>
              <a:rPr lang="en-IN" sz="2000" b="1"/>
              <a:t>Features:</a:t>
            </a:r>
            <a:endParaRPr lang="en-IN" sz="2000"/>
          </a:p>
          <a:p>
            <a:pPr lvl="0"/>
            <a:r>
              <a:rPr lang="en-IN" sz="2000"/>
              <a:t>Combines functional and project-based structures.</a:t>
            </a:r>
          </a:p>
          <a:p>
            <a:pPr lvl="0"/>
            <a:r>
              <a:rPr lang="en-IN" sz="2000"/>
              <a:t>Employees report to two managers — one functional, one project.</a:t>
            </a:r>
          </a:p>
          <a:p>
            <a:pPr lvl="0"/>
            <a:r>
              <a:rPr lang="en-IN" sz="2000"/>
              <a:t>Encourages flexibility and collaboration.</a:t>
            </a:r>
          </a:p>
          <a:p>
            <a:r>
              <a:rPr lang="en-IN" sz="2000" b="1"/>
              <a:t>Advantages:</a:t>
            </a:r>
            <a:endParaRPr lang="en-IN" sz="2000"/>
          </a:p>
          <a:p>
            <a:pPr lvl="0"/>
            <a:r>
              <a:rPr lang="en-IN" sz="2000"/>
              <a:t>Efficient resource use.</a:t>
            </a:r>
          </a:p>
          <a:p>
            <a:pPr lvl="0"/>
            <a:r>
              <a:rPr lang="en-IN" sz="2000"/>
              <a:t>Promotes innovation and teamwork.</a:t>
            </a:r>
          </a:p>
          <a:p>
            <a:pPr lvl="0"/>
            <a:r>
              <a:rPr lang="en-IN" sz="2000"/>
              <a:t>Supports cross-functional projects.</a:t>
            </a:r>
          </a:p>
          <a:p>
            <a:r>
              <a:rPr lang="en-IN" sz="2000" b="1"/>
              <a:t>Disadvantages:</a:t>
            </a:r>
            <a:endParaRPr lang="en-IN" sz="2000"/>
          </a:p>
          <a:p>
            <a:pPr lvl="0"/>
            <a:r>
              <a:rPr lang="en-IN" sz="2000"/>
              <a:t>Role conflict and confusion are possible.</a:t>
            </a:r>
          </a:p>
          <a:p>
            <a:pPr lvl="0"/>
            <a:r>
              <a:rPr lang="en-IN" sz="2000"/>
              <a:t>Requires strong communication (</a:t>
            </a:r>
            <a:r>
              <a:rPr lang="en-GB" sz="2000"/>
              <a:t>Schlangen, 2022</a:t>
            </a:r>
            <a:r>
              <a:rPr lang="en-IN" sz="2000"/>
              <a:t>).</a:t>
            </a:r>
          </a:p>
          <a:p>
            <a:endParaRPr lang="en-IN" sz="2000"/>
          </a:p>
        </p:txBody>
      </p:sp>
      <p:sp>
        <p:nvSpPr>
          <p:cNvPr id="5" name="TextBox 4">
            <a:extLst>
              <a:ext uri="{FF2B5EF4-FFF2-40B4-BE49-F238E27FC236}">
                <a16:creationId xmlns:a16="http://schemas.microsoft.com/office/drawing/2014/main" id="{8A6C8C67-25E6-AB09-FAD5-0A829DB1E06C}"/>
              </a:ext>
            </a:extLst>
          </p:cNvPr>
          <p:cNvSpPr txBox="1"/>
          <p:nvPr/>
        </p:nvSpPr>
        <p:spPr>
          <a:xfrm>
            <a:off x="1334277" y="1798089"/>
            <a:ext cx="6116216" cy="584775"/>
          </a:xfrm>
          <a:prstGeom prst="rect">
            <a:avLst/>
          </a:prstGeom>
          <a:noFill/>
        </p:spPr>
        <p:txBody>
          <a:bodyPr wrap="square">
            <a:spAutoFit/>
          </a:bodyPr>
          <a:lstStyle/>
          <a:p>
            <a:r>
              <a:rPr lang="en-IN" sz="3200" b="1">
                <a:solidFill>
                  <a:schemeClr val="tx1"/>
                </a:solidFill>
              </a:rPr>
              <a:t>Matrix Structure (M&amp;S Example)</a:t>
            </a:r>
            <a:endParaRPr lang="en-IN" sz="3200"/>
          </a:p>
        </p:txBody>
      </p:sp>
      <p:pic>
        <p:nvPicPr>
          <p:cNvPr id="7" name="Picture 6">
            <a:extLst>
              <a:ext uri="{FF2B5EF4-FFF2-40B4-BE49-F238E27FC236}">
                <a16:creationId xmlns:a16="http://schemas.microsoft.com/office/drawing/2014/main" id="{7089D67C-4F24-35D2-B1E0-F7AD73A12278}"/>
              </a:ext>
            </a:extLst>
          </p:cNvPr>
          <p:cNvPicPr>
            <a:picLocks noChangeAspect="1"/>
          </p:cNvPicPr>
          <p:nvPr/>
        </p:nvPicPr>
        <p:blipFill>
          <a:blip r:embed="rId3"/>
          <a:stretch>
            <a:fillRect/>
          </a:stretch>
        </p:blipFill>
        <p:spPr>
          <a:xfrm>
            <a:off x="7450493" y="3141827"/>
            <a:ext cx="3239409" cy="242180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012414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6B6FF-374B-3E59-DF03-7B791F2DBDC1}"/>
              </a:ext>
            </a:extLst>
          </p:cNvPr>
          <p:cNvSpPr>
            <a:spLocks noGrp="1"/>
          </p:cNvSpPr>
          <p:nvPr>
            <p:ph type="title"/>
          </p:nvPr>
        </p:nvSpPr>
        <p:spPr/>
        <p:txBody>
          <a:bodyPr/>
          <a:lstStyle/>
          <a:p>
            <a:r>
              <a:rPr lang="en-IN" b="1">
                <a:latin typeface="Times New Roman" panose="02020603050405020304" pitchFamily="18" charset="0"/>
                <a:cs typeface="Times New Roman" panose="02020603050405020304" pitchFamily="18" charset="0"/>
              </a:rPr>
              <a:t> Conclusion</a:t>
            </a:r>
            <a:endParaRPr lang="en-IN">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DBB39003-717C-3652-FAC5-3D2C922F2BAF}"/>
              </a:ext>
            </a:extLst>
          </p:cNvPr>
          <p:cNvGraphicFramePr>
            <a:graphicFrameLocks noGrp="1"/>
          </p:cNvGraphicFramePr>
          <p:nvPr>
            <p:ph idx="1"/>
          </p:nvPr>
        </p:nvGraphicFramePr>
        <p:xfrm>
          <a:off x="1295400" y="2557463"/>
          <a:ext cx="9601200" cy="3317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3177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0E6E4-2090-AD1E-313D-4D5556B5F7A5}"/>
              </a:ext>
            </a:extLst>
          </p:cNvPr>
          <p:cNvSpPr>
            <a:spLocks noGrp="1"/>
          </p:cNvSpPr>
          <p:nvPr>
            <p:ph type="title"/>
          </p:nvPr>
        </p:nvSpPr>
        <p:spPr/>
        <p:txBody>
          <a:bodyPr>
            <a:normAutofit/>
          </a:bodyPr>
          <a:lstStyle/>
          <a:p>
            <a:r>
              <a:rPr lang="en-IN" sz="5400" b="1">
                <a:latin typeface="Times New Roman" panose="02020603050405020304" pitchFamily="18" charset="0"/>
                <a:cs typeface="Times New Roman" panose="02020603050405020304" pitchFamily="18" charset="0"/>
              </a:rPr>
              <a:t>References</a:t>
            </a:r>
            <a:endParaRPr lang="en-IN" sz="54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2AEA8B2-60B0-A9D4-CC51-CEAEB7D4D263}"/>
              </a:ext>
            </a:extLst>
          </p:cNvPr>
          <p:cNvSpPr>
            <a:spLocks noGrp="1"/>
          </p:cNvSpPr>
          <p:nvPr>
            <p:ph idx="1"/>
          </p:nvPr>
        </p:nvSpPr>
        <p:spPr>
          <a:xfrm>
            <a:off x="1091682" y="2500604"/>
            <a:ext cx="10262118" cy="3680740"/>
          </a:xfrm>
        </p:spPr>
        <p:txBody>
          <a:bodyPr>
            <a:normAutofit lnSpcReduction="10000"/>
          </a:bodyPr>
          <a:lstStyle/>
          <a:p>
            <a:r>
              <a:rPr lang="en-GB" sz="2200">
                <a:latin typeface="Times New Roman" panose="02020603050405020304" pitchFamily="18" charset="0"/>
                <a:cs typeface="Times New Roman" panose="02020603050405020304" pitchFamily="18" charset="0"/>
              </a:rPr>
              <a:t>Mittal, S., Zeigler, B.P. and Risco-Martin, J.L. (2024). Implementation of a formal standard for interoperability in M&amp;S/system of systems integration with DEVS/SOA. </a:t>
            </a:r>
            <a:r>
              <a:rPr lang="en-GB" sz="2200" i="1">
                <a:latin typeface="Times New Roman" panose="02020603050405020304" pitchFamily="18" charset="0"/>
                <a:cs typeface="Times New Roman" panose="02020603050405020304" pitchFamily="18" charset="0"/>
              </a:rPr>
              <a:t>arXiv preprint arXiv:2407.20696</a:t>
            </a:r>
            <a:r>
              <a:rPr lang="en-GB" sz="2200">
                <a:latin typeface="Times New Roman" panose="02020603050405020304" pitchFamily="18" charset="0"/>
                <a:cs typeface="Times New Roman" panose="02020603050405020304" pitchFamily="18" charset="0"/>
              </a:rPr>
              <a:t>.</a:t>
            </a:r>
            <a:endParaRPr lang="en-IN" sz="2200">
              <a:latin typeface="Times New Roman" panose="02020603050405020304" pitchFamily="18" charset="0"/>
              <a:cs typeface="Times New Roman" panose="02020603050405020304" pitchFamily="18" charset="0"/>
            </a:endParaRPr>
          </a:p>
          <a:p>
            <a:r>
              <a:rPr lang="en-GB" sz="2200">
                <a:latin typeface="Times New Roman" panose="02020603050405020304" pitchFamily="18" charset="0"/>
                <a:cs typeface="Times New Roman" panose="02020603050405020304" pitchFamily="18" charset="0"/>
              </a:rPr>
              <a:t>Schlangen, E., (2022). M&amp;S highlight: Schlangen and van Mier (1992), Simple lattice model for numerical simulation of fracture of concrete materials and structures. </a:t>
            </a:r>
            <a:r>
              <a:rPr lang="en-GB" sz="2200" i="1">
                <a:latin typeface="Times New Roman" panose="02020603050405020304" pitchFamily="18" charset="0"/>
                <a:cs typeface="Times New Roman" panose="02020603050405020304" pitchFamily="18" charset="0"/>
              </a:rPr>
              <a:t>Materials and Structures</a:t>
            </a:r>
            <a:r>
              <a:rPr lang="en-GB" sz="2200">
                <a:latin typeface="Times New Roman" panose="02020603050405020304" pitchFamily="18" charset="0"/>
                <a:cs typeface="Times New Roman" panose="02020603050405020304" pitchFamily="18" charset="0"/>
              </a:rPr>
              <a:t>, </a:t>
            </a:r>
            <a:r>
              <a:rPr lang="en-GB" sz="2200" i="1">
                <a:latin typeface="Times New Roman" panose="02020603050405020304" pitchFamily="18" charset="0"/>
                <a:cs typeface="Times New Roman" panose="02020603050405020304" pitchFamily="18" charset="0"/>
              </a:rPr>
              <a:t>55</a:t>
            </a:r>
            <a:r>
              <a:rPr lang="en-GB" sz="2200">
                <a:latin typeface="Times New Roman" panose="02020603050405020304" pitchFamily="18" charset="0"/>
                <a:cs typeface="Times New Roman" panose="02020603050405020304" pitchFamily="18" charset="0"/>
              </a:rPr>
              <a:t>(3), p.95.</a:t>
            </a:r>
            <a:endParaRPr lang="en-IN" sz="2200">
              <a:latin typeface="Times New Roman" panose="02020603050405020304" pitchFamily="18" charset="0"/>
              <a:cs typeface="Times New Roman" panose="02020603050405020304" pitchFamily="18" charset="0"/>
            </a:endParaRPr>
          </a:p>
          <a:p>
            <a:r>
              <a:rPr lang="en-GB" sz="2200">
                <a:latin typeface="Times New Roman" panose="02020603050405020304" pitchFamily="18" charset="0"/>
                <a:cs typeface="Times New Roman" panose="02020603050405020304" pitchFamily="18" charset="0"/>
              </a:rPr>
              <a:t>SIVALANKA, D.S.P., (2021). DYNAMICS OF ORGANISATIONAL STRUCTURE DEVELOPMENT OF A CORPORATE BUSINESS SECTOR.</a:t>
            </a:r>
            <a:endParaRPr lang="en-IN" sz="2200">
              <a:latin typeface="Times New Roman" panose="02020603050405020304" pitchFamily="18" charset="0"/>
              <a:cs typeface="Times New Roman" panose="02020603050405020304" pitchFamily="18" charset="0"/>
            </a:endParaRPr>
          </a:p>
          <a:p>
            <a:r>
              <a:rPr lang="en-GB" sz="2200">
                <a:latin typeface="Times New Roman" panose="02020603050405020304" pitchFamily="18" charset="0"/>
                <a:cs typeface="Times New Roman" panose="02020603050405020304" pitchFamily="18" charset="0"/>
              </a:rPr>
              <a:t>Xu, L., (2023). Enhancing firm value through capital structure: A case study of marks and spencer PLC.</a:t>
            </a:r>
            <a:endParaRPr lang="en-IN" sz="2200">
              <a:latin typeface="Times New Roman" panose="02020603050405020304" pitchFamily="18" charset="0"/>
              <a:cs typeface="Times New Roman" panose="02020603050405020304" pitchFamily="18" charset="0"/>
            </a:endParaRPr>
          </a:p>
          <a:p>
            <a:endParaRPr lang="en-IN" sz="22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2847260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1240</Words>
  <Application>Microsoft Office PowerPoint</Application>
  <PresentationFormat>Widescreen</PresentationFormat>
  <Paragraphs>112</Paragraphs>
  <Slides>11</Slides>
  <Notes>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Garamond</vt:lpstr>
      <vt:lpstr>Times New Roman</vt:lpstr>
      <vt:lpstr>Organic</vt:lpstr>
      <vt:lpstr>Three Ways of Designing the Structure of an Organisation – Case Study: Marks &amp; Spencer (M&amp;S)</vt:lpstr>
      <vt:lpstr>Presentation Outline</vt:lpstr>
      <vt:lpstr>Introduction </vt:lpstr>
      <vt:lpstr>Understanding Organisational Structure</vt:lpstr>
      <vt:lpstr>About Marks &amp; Spencer (M&amp;S)</vt:lpstr>
      <vt:lpstr>Why Organisational Design Matters</vt:lpstr>
      <vt:lpstr>PowerPoint Presentation</vt:lpstr>
      <vt:lpstr>PowerPoint Presentation</vt:lpstr>
      <vt:lpstr>PowerPoint Presentation</vt:lpstr>
      <vt:lpstr>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2025-10-15T08:02:31Z</dcterms:created>
  <dcterms:modified xsi:type="dcterms:W3CDTF">2025-10-17T11:08:03Z</dcterms:modified>
</cp:coreProperties>
</file>