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sldIdLst>
    <p:sldId id="256" r:id="rId5"/>
    <p:sldId id="347" r:id="rId6"/>
    <p:sldId id="372" r:id="rId7"/>
    <p:sldId id="260" r:id="rId8"/>
    <p:sldId id="259" r:id="rId9"/>
    <p:sldId id="261" r:id="rId10"/>
    <p:sldId id="271" r:id="rId11"/>
    <p:sldId id="266" r:id="rId12"/>
    <p:sldId id="283" r:id="rId13"/>
    <p:sldId id="265" r:id="rId14"/>
    <p:sldId id="285" r:id="rId15"/>
    <p:sldId id="389" r:id="rId16"/>
    <p:sldId id="394" r:id="rId17"/>
    <p:sldId id="393" r:id="rId18"/>
    <p:sldId id="284" r:id="rId19"/>
    <p:sldId id="329" r:id="rId20"/>
    <p:sldId id="353" r:id="rId21"/>
    <p:sldId id="354" r:id="rId22"/>
    <p:sldId id="339" r:id="rId23"/>
    <p:sldId id="362" r:id="rId24"/>
    <p:sldId id="338" r:id="rId25"/>
    <p:sldId id="395" r:id="rId26"/>
    <p:sldId id="388" r:id="rId27"/>
    <p:sldId id="325" r:id="rId28"/>
    <p:sldId id="330" r:id="rId29"/>
    <p:sldId id="359" r:id="rId30"/>
    <p:sldId id="360" r:id="rId31"/>
    <p:sldId id="373" r:id="rId32"/>
    <p:sldId id="392" r:id="rId33"/>
    <p:sldId id="343" r:id="rId34"/>
    <p:sldId id="357" r:id="rId35"/>
    <p:sldId id="364" r:id="rId36"/>
    <p:sldId id="390" r:id="rId37"/>
    <p:sldId id="363" r:id="rId38"/>
    <p:sldId id="358" r:id="rId39"/>
    <p:sldId id="269" r:id="rId40"/>
    <p:sldId id="279" r:id="rId41"/>
    <p:sldId id="309" r:id="rId42"/>
    <p:sldId id="310" r:id="rId43"/>
    <p:sldId id="286" r:id="rId44"/>
    <p:sldId id="307" r:id="rId45"/>
    <p:sldId id="383" r:id="rId46"/>
    <p:sldId id="290"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182E3D-EBE1-4AAF-93CB-F20294DEB06C}" v="24" dt="2024-02-13T14:38:35.9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6395" autoAdjust="0"/>
  </p:normalViewPr>
  <p:slideViewPr>
    <p:cSldViewPr snapToGrid="0" showGuides="1">
      <p:cViewPr varScale="1">
        <p:scale>
          <a:sx n="116" d="100"/>
          <a:sy n="116" d="100"/>
        </p:scale>
        <p:origin x="102" y="342"/>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6CDD32-9244-4479-8A72-53D0D99A1E4B}" type="doc">
      <dgm:prSet loTypeId="urn:microsoft.com/office/officeart/2016/7/layout/VerticalDownArrowProcess" loCatId="process" qsTypeId="urn:microsoft.com/office/officeart/2005/8/quickstyle/simple1" qsCatId="simple" csTypeId="urn:microsoft.com/office/officeart/2005/8/colors/accent1_2" csCatId="accent1"/>
      <dgm:spPr/>
      <dgm:t>
        <a:bodyPr/>
        <a:lstStyle/>
        <a:p>
          <a:endParaRPr lang="en-US"/>
        </a:p>
      </dgm:t>
    </dgm:pt>
    <dgm:pt modelId="{8DE4456F-A263-4762-9D3B-0FCB7E3015D7}">
      <dgm:prSet/>
      <dgm:spPr/>
      <dgm:t>
        <a:bodyPr/>
        <a:lstStyle/>
        <a:p>
          <a:r>
            <a:rPr lang="en-US"/>
            <a:t>Formulate</a:t>
          </a:r>
        </a:p>
      </dgm:t>
    </dgm:pt>
    <dgm:pt modelId="{76BA849D-10CA-4BDC-BA76-85727EB9F54E}" type="parTrans" cxnId="{47C3B6EF-372C-4DBB-A35E-C98B822AA4F8}">
      <dgm:prSet/>
      <dgm:spPr/>
      <dgm:t>
        <a:bodyPr/>
        <a:lstStyle/>
        <a:p>
          <a:endParaRPr lang="en-US"/>
        </a:p>
      </dgm:t>
    </dgm:pt>
    <dgm:pt modelId="{B633E26E-5876-4094-8BCC-83244E2CCE58}" type="sibTrans" cxnId="{47C3B6EF-372C-4DBB-A35E-C98B822AA4F8}">
      <dgm:prSet/>
      <dgm:spPr/>
      <dgm:t>
        <a:bodyPr/>
        <a:lstStyle/>
        <a:p>
          <a:endParaRPr lang="en-US"/>
        </a:p>
      </dgm:t>
    </dgm:pt>
    <dgm:pt modelId="{0934D740-BB03-4E2F-835D-737EB62ECEEE}">
      <dgm:prSet/>
      <dgm:spPr/>
      <dgm:t>
        <a:bodyPr/>
        <a:lstStyle/>
        <a:p>
          <a:r>
            <a:rPr lang="en-US"/>
            <a:t>Formulate a search with key concepts</a:t>
          </a:r>
        </a:p>
      </dgm:t>
    </dgm:pt>
    <dgm:pt modelId="{0F172B34-237C-4356-9FCB-1A80F67BE662}" type="parTrans" cxnId="{E182D210-93C4-4168-AA7F-5DB51DC41514}">
      <dgm:prSet/>
      <dgm:spPr/>
      <dgm:t>
        <a:bodyPr/>
        <a:lstStyle/>
        <a:p>
          <a:endParaRPr lang="en-US"/>
        </a:p>
      </dgm:t>
    </dgm:pt>
    <dgm:pt modelId="{70B93094-CE8D-43F2-B0C9-DE261C395596}" type="sibTrans" cxnId="{E182D210-93C4-4168-AA7F-5DB51DC41514}">
      <dgm:prSet/>
      <dgm:spPr/>
      <dgm:t>
        <a:bodyPr/>
        <a:lstStyle/>
        <a:p>
          <a:endParaRPr lang="en-US"/>
        </a:p>
      </dgm:t>
    </dgm:pt>
    <dgm:pt modelId="{704B650C-1CE1-4731-9C1D-2CEAC2B5E848}">
      <dgm:prSet/>
      <dgm:spPr/>
      <dgm:t>
        <a:bodyPr/>
        <a:lstStyle/>
        <a:p>
          <a:r>
            <a:rPr lang="en-US"/>
            <a:t>Choose</a:t>
          </a:r>
        </a:p>
      </dgm:t>
    </dgm:pt>
    <dgm:pt modelId="{F69E86BE-E936-422C-8648-1DE14CCC755C}" type="parTrans" cxnId="{DD02B068-9E33-4813-B939-B47FC54B0422}">
      <dgm:prSet/>
      <dgm:spPr/>
      <dgm:t>
        <a:bodyPr/>
        <a:lstStyle/>
        <a:p>
          <a:endParaRPr lang="en-US"/>
        </a:p>
      </dgm:t>
    </dgm:pt>
    <dgm:pt modelId="{06C51B38-F76C-4BEC-AC9F-9D9D05FDB3EF}" type="sibTrans" cxnId="{DD02B068-9E33-4813-B939-B47FC54B0422}">
      <dgm:prSet/>
      <dgm:spPr/>
      <dgm:t>
        <a:bodyPr/>
        <a:lstStyle/>
        <a:p>
          <a:endParaRPr lang="en-US"/>
        </a:p>
      </dgm:t>
    </dgm:pt>
    <dgm:pt modelId="{EFC5D2FE-2874-4BEA-920E-26822C276373}">
      <dgm:prSet/>
      <dgm:spPr/>
      <dgm:t>
        <a:bodyPr/>
        <a:lstStyle/>
        <a:p>
          <a:r>
            <a:rPr lang="en-US"/>
            <a:t>Choose the databases</a:t>
          </a:r>
        </a:p>
      </dgm:t>
    </dgm:pt>
    <dgm:pt modelId="{0DF66F5B-1E0E-4503-B878-C95FCCCB249D}" type="parTrans" cxnId="{64AF22D8-DF5F-4C89-AA00-2E123BAA52F1}">
      <dgm:prSet/>
      <dgm:spPr/>
      <dgm:t>
        <a:bodyPr/>
        <a:lstStyle/>
        <a:p>
          <a:endParaRPr lang="en-US"/>
        </a:p>
      </dgm:t>
    </dgm:pt>
    <dgm:pt modelId="{B68FD99E-0EC1-4037-8F31-86A7A27BC797}" type="sibTrans" cxnId="{64AF22D8-DF5F-4C89-AA00-2E123BAA52F1}">
      <dgm:prSet/>
      <dgm:spPr/>
      <dgm:t>
        <a:bodyPr/>
        <a:lstStyle/>
        <a:p>
          <a:endParaRPr lang="en-US"/>
        </a:p>
      </dgm:t>
    </dgm:pt>
    <dgm:pt modelId="{40EA02EC-227D-437C-8157-7BAD50A56C61}">
      <dgm:prSet/>
      <dgm:spPr/>
      <dgm:t>
        <a:bodyPr/>
        <a:lstStyle/>
        <a:p>
          <a:r>
            <a:rPr lang="en-US"/>
            <a:t>Find</a:t>
          </a:r>
        </a:p>
      </dgm:t>
    </dgm:pt>
    <dgm:pt modelId="{AEC70426-0F70-404B-AA5B-C64626ED4F04}" type="parTrans" cxnId="{829EBCB9-A6C3-4E71-A302-F57EAD9D6FD4}">
      <dgm:prSet/>
      <dgm:spPr/>
      <dgm:t>
        <a:bodyPr/>
        <a:lstStyle/>
        <a:p>
          <a:endParaRPr lang="en-US"/>
        </a:p>
      </dgm:t>
    </dgm:pt>
    <dgm:pt modelId="{C80DE7D5-23A6-4070-B391-4A35384D01E0}" type="sibTrans" cxnId="{829EBCB9-A6C3-4E71-A302-F57EAD9D6FD4}">
      <dgm:prSet/>
      <dgm:spPr/>
      <dgm:t>
        <a:bodyPr/>
        <a:lstStyle/>
        <a:p>
          <a:endParaRPr lang="en-US"/>
        </a:p>
      </dgm:t>
    </dgm:pt>
    <dgm:pt modelId="{DB5CB6BC-8BE6-498B-97DC-907C37CC8225}">
      <dgm:prSet/>
      <dgm:spPr/>
      <dgm:t>
        <a:bodyPr/>
        <a:lstStyle/>
        <a:p>
          <a:r>
            <a:rPr lang="en-US"/>
            <a:t>Find synonyms</a:t>
          </a:r>
        </a:p>
      </dgm:t>
    </dgm:pt>
    <dgm:pt modelId="{49372698-1347-46B6-B0A0-25E6CAB1877B}" type="parTrans" cxnId="{5C7B87F6-461A-4A26-8C83-C87D8498A5B2}">
      <dgm:prSet/>
      <dgm:spPr/>
      <dgm:t>
        <a:bodyPr/>
        <a:lstStyle/>
        <a:p>
          <a:endParaRPr lang="en-US"/>
        </a:p>
      </dgm:t>
    </dgm:pt>
    <dgm:pt modelId="{BE416FEC-0329-473C-8AE9-06341221DA2A}" type="sibTrans" cxnId="{5C7B87F6-461A-4A26-8C83-C87D8498A5B2}">
      <dgm:prSet/>
      <dgm:spPr/>
      <dgm:t>
        <a:bodyPr/>
        <a:lstStyle/>
        <a:p>
          <a:endParaRPr lang="en-US"/>
        </a:p>
      </dgm:t>
    </dgm:pt>
    <dgm:pt modelId="{3F7C4300-0690-403F-B119-99C33FED633C}">
      <dgm:prSet/>
      <dgm:spPr/>
      <dgm:t>
        <a:bodyPr/>
        <a:lstStyle/>
        <a:p>
          <a:r>
            <a:rPr lang="en-US"/>
            <a:t>Combine</a:t>
          </a:r>
        </a:p>
      </dgm:t>
    </dgm:pt>
    <dgm:pt modelId="{87AF9DA1-57E5-46A8-8254-A9A7ADABB261}" type="parTrans" cxnId="{5077C22B-F4D0-4BC7-ADA6-29CA2C9931CB}">
      <dgm:prSet/>
      <dgm:spPr/>
      <dgm:t>
        <a:bodyPr/>
        <a:lstStyle/>
        <a:p>
          <a:endParaRPr lang="en-US"/>
        </a:p>
      </dgm:t>
    </dgm:pt>
    <dgm:pt modelId="{4C236322-646E-4535-9B72-4D7D8BF1D33B}" type="sibTrans" cxnId="{5077C22B-F4D0-4BC7-ADA6-29CA2C9931CB}">
      <dgm:prSet/>
      <dgm:spPr/>
      <dgm:t>
        <a:bodyPr/>
        <a:lstStyle/>
        <a:p>
          <a:endParaRPr lang="en-US"/>
        </a:p>
      </dgm:t>
    </dgm:pt>
    <dgm:pt modelId="{7325B25A-3A06-4F78-AC2F-8B08E10F6B5E}">
      <dgm:prSet/>
      <dgm:spPr/>
      <dgm:t>
        <a:bodyPr/>
        <a:lstStyle/>
        <a:p>
          <a:r>
            <a:rPr lang="en-US"/>
            <a:t>Combine your keywords and run search</a:t>
          </a:r>
        </a:p>
      </dgm:t>
    </dgm:pt>
    <dgm:pt modelId="{4EEFEB35-CB33-435F-918B-2788D52E58F9}" type="parTrans" cxnId="{D91BB6ED-770B-444C-BC9D-E6E825559D7F}">
      <dgm:prSet/>
      <dgm:spPr/>
      <dgm:t>
        <a:bodyPr/>
        <a:lstStyle/>
        <a:p>
          <a:endParaRPr lang="en-US"/>
        </a:p>
      </dgm:t>
    </dgm:pt>
    <dgm:pt modelId="{A5C91248-DEA0-47A7-A8B4-F3B198ACC692}" type="sibTrans" cxnId="{D91BB6ED-770B-444C-BC9D-E6E825559D7F}">
      <dgm:prSet/>
      <dgm:spPr/>
      <dgm:t>
        <a:bodyPr/>
        <a:lstStyle/>
        <a:p>
          <a:endParaRPr lang="en-US"/>
        </a:p>
      </dgm:t>
    </dgm:pt>
    <dgm:pt modelId="{96E762BF-7CE7-42F6-A45D-873E330E0E3A}">
      <dgm:prSet/>
      <dgm:spPr/>
      <dgm:t>
        <a:bodyPr/>
        <a:lstStyle/>
        <a:p>
          <a:r>
            <a:rPr lang="en-US"/>
            <a:t>Review, adjust and add</a:t>
          </a:r>
        </a:p>
      </dgm:t>
    </dgm:pt>
    <dgm:pt modelId="{0630600D-D8E5-4F8A-A368-6EDE1530BB07}" type="parTrans" cxnId="{A168C86B-66C5-4687-AF15-C4ED401F0A99}">
      <dgm:prSet/>
      <dgm:spPr/>
      <dgm:t>
        <a:bodyPr/>
        <a:lstStyle/>
        <a:p>
          <a:endParaRPr lang="en-US"/>
        </a:p>
      </dgm:t>
    </dgm:pt>
    <dgm:pt modelId="{9DCB06CB-14C6-4E42-BBC3-32482D524FEA}" type="sibTrans" cxnId="{A168C86B-66C5-4687-AF15-C4ED401F0A99}">
      <dgm:prSet/>
      <dgm:spPr/>
      <dgm:t>
        <a:bodyPr/>
        <a:lstStyle/>
        <a:p>
          <a:endParaRPr lang="en-US"/>
        </a:p>
      </dgm:t>
    </dgm:pt>
    <dgm:pt modelId="{5CC6CD77-4783-4C62-9A45-27B97516E8AE}">
      <dgm:prSet/>
      <dgm:spPr/>
      <dgm:t>
        <a:bodyPr/>
        <a:lstStyle/>
        <a:p>
          <a:r>
            <a:rPr lang="en-US"/>
            <a:t>Review, adjust and add limits (if necessary)</a:t>
          </a:r>
        </a:p>
      </dgm:t>
    </dgm:pt>
    <dgm:pt modelId="{D4CC044E-BBE4-4C44-956A-9D9028FDE824}" type="parTrans" cxnId="{F9E7CF78-B099-46A8-AA77-C5F282493468}">
      <dgm:prSet/>
      <dgm:spPr/>
      <dgm:t>
        <a:bodyPr/>
        <a:lstStyle/>
        <a:p>
          <a:endParaRPr lang="en-US"/>
        </a:p>
      </dgm:t>
    </dgm:pt>
    <dgm:pt modelId="{4ECE2F6A-E31E-48A6-B3E0-FFFEAA058607}" type="sibTrans" cxnId="{F9E7CF78-B099-46A8-AA77-C5F282493468}">
      <dgm:prSet/>
      <dgm:spPr/>
      <dgm:t>
        <a:bodyPr/>
        <a:lstStyle/>
        <a:p>
          <a:endParaRPr lang="en-US"/>
        </a:p>
      </dgm:t>
    </dgm:pt>
    <dgm:pt modelId="{BDCF063F-CBFE-4738-8549-2CED03EE8496}">
      <dgm:prSet/>
      <dgm:spPr/>
      <dgm:t>
        <a:bodyPr/>
        <a:lstStyle/>
        <a:p>
          <a:r>
            <a:rPr lang="en-US"/>
            <a:t>Save</a:t>
          </a:r>
        </a:p>
      </dgm:t>
    </dgm:pt>
    <dgm:pt modelId="{7918ED1B-AA32-427E-B813-0C9DC22B7535}" type="parTrans" cxnId="{E8123A5A-C9FE-4901-8356-0882AD4CFB5D}">
      <dgm:prSet/>
      <dgm:spPr/>
      <dgm:t>
        <a:bodyPr/>
        <a:lstStyle/>
        <a:p>
          <a:endParaRPr lang="en-US"/>
        </a:p>
      </dgm:t>
    </dgm:pt>
    <dgm:pt modelId="{55B727E5-AAF1-4382-906F-ED0467EC0DF2}" type="sibTrans" cxnId="{E8123A5A-C9FE-4901-8356-0882AD4CFB5D}">
      <dgm:prSet/>
      <dgm:spPr/>
      <dgm:t>
        <a:bodyPr/>
        <a:lstStyle/>
        <a:p>
          <a:endParaRPr lang="en-US"/>
        </a:p>
      </dgm:t>
    </dgm:pt>
    <dgm:pt modelId="{EBD38E8D-105B-4E08-B25B-CC890AF3E4EA}">
      <dgm:prSet/>
      <dgm:spPr/>
      <dgm:t>
        <a:bodyPr/>
        <a:lstStyle/>
        <a:p>
          <a:r>
            <a:rPr lang="en-US"/>
            <a:t>Save your results and search history</a:t>
          </a:r>
        </a:p>
      </dgm:t>
    </dgm:pt>
    <dgm:pt modelId="{B45AE062-4189-485D-802C-D1BE28E9A2E4}" type="parTrans" cxnId="{BF1843E3-28F7-450A-AD29-E0FC567596C7}">
      <dgm:prSet/>
      <dgm:spPr/>
      <dgm:t>
        <a:bodyPr/>
        <a:lstStyle/>
        <a:p>
          <a:endParaRPr lang="en-US"/>
        </a:p>
      </dgm:t>
    </dgm:pt>
    <dgm:pt modelId="{4EC10812-9354-4005-8F11-D1B2A967E0AC}" type="sibTrans" cxnId="{BF1843E3-28F7-450A-AD29-E0FC567596C7}">
      <dgm:prSet/>
      <dgm:spPr/>
      <dgm:t>
        <a:bodyPr/>
        <a:lstStyle/>
        <a:p>
          <a:endParaRPr lang="en-US"/>
        </a:p>
      </dgm:t>
    </dgm:pt>
    <dgm:pt modelId="{83FFE555-1D13-4AE0-8083-FD02EEB7BC92}" type="pres">
      <dgm:prSet presAssocID="{CE6CDD32-9244-4479-8A72-53D0D99A1E4B}" presName="Name0" presStyleCnt="0">
        <dgm:presLayoutVars>
          <dgm:dir/>
          <dgm:animLvl val="lvl"/>
          <dgm:resizeHandles val="exact"/>
        </dgm:presLayoutVars>
      </dgm:prSet>
      <dgm:spPr/>
    </dgm:pt>
    <dgm:pt modelId="{4A559D51-0C56-4C0E-8903-1A0BB6B11454}" type="pres">
      <dgm:prSet presAssocID="{BDCF063F-CBFE-4738-8549-2CED03EE8496}" presName="boxAndChildren" presStyleCnt="0"/>
      <dgm:spPr/>
    </dgm:pt>
    <dgm:pt modelId="{9988BABA-713C-4B26-ABC5-AD049BB77F14}" type="pres">
      <dgm:prSet presAssocID="{BDCF063F-CBFE-4738-8549-2CED03EE8496}" presName="parentTextBox" presStyleLbl="alignNode1" presStyleIdx="0" presStyleCnt="6"/>
      <dgm:spPr/>
    </dgm:pt>
    <dgm:pt modelId="{769BFF62-CC21-4F5C-8012-4CD82D4C06ED}" type="pres">
      <dgm:prSet presAssocID="{BDCF063F-CBFE-4738-8549-2CED03EE8496}" presName="descendantBox" presStyleLbl="bgAccFollowNode1" presStyleIdx="0" presStyleCnt="6"/>
      <dgm:spPr/>
    </dgm:pt>
    <dgm:pt modelId="{FD9B6CDD-299D-49DB-9FAA-80E9CA6F308F}" type="pres">
      <dgm:prSet presAssocID="{9DCB06CB-14C6-4E42-BBC3-32482D524FEA}" presName="sp" presStyleCnt="0"/>
      <dgm:spPr/>
    </dgm:pt>
    <dgm:pt modelId="{A4D593CC-DCD9-4B89-A8B7-95C1FE19F55F}" type="pres">
      <dgm:prSet presAssocID="{96E762BF-7CE7-42F6-A45D-873E330E0E3A}" presName="arrowAndChildren" presStyleCnt="0"/>
      <dgm:spPr/>
    </dgm:pt>
    <dgm:pt modelId="{ADD53FC8-6AE6-4076-AC40-ECBBC547077A}" type="pres">
      <dgm:prSet presAssocID="{96E762BF-7CE7-42F6-A45D-873E330E0E3A}" presName="parentTextArrow" presStyleLbl="node1" presStyleIdx="0" presStyleCnt="0"/>
      <dgm:spPr/>
    </dgm:pt>
    <dgm:pt modelId="{38187607-2EEA-4378-8F47-CABD3C7CFCB8}" type="pres">
      <dgm:prSet presAssocID="{96E762BF-7CE7-42F6-A45D-873E330E0E3A}" presName="arrow" presStyleLbl="alignNode1" presStyleIdx="1" presStyleCnt="6"/>
      <dgm:spPr/>
    </dgm:pt>
    <dgm:pt modelId="{393C133D-DAF4-43F4-B722-B82100C182C5}" type="pres">
      <dgm:prSet presAssocID="{96E762BF-7CE7-42F6-A45D-873E330E0E3A}" presName="descendantArrow" presStyleLbl="bgAccFollowNode1" presStyleIdx="1" presStyleCnt="6"/>
      <dgm:spPr/>
    </dgm:pt>
    <dgm:pt modelId="{CF581837-4F41-4E35-8858-835B32F5B685}" type="pres">
      <dgm:prSet presAssocID="{4C236322-646E-4535-9B72-4D7D8BF1D33B}" presName="sp" presStyleCnt="0"/>
      <dgm:spPr/>
    </dgm:pt>
    <dgm:pt modelId="{1883C5A6-256E-47EA-AFEF-DA73339A2990}" type="pres">
      <dgm:prSet presAssocID="{3F7C4300-0690-403F-B119-99C33FED633C}" presName="arrowAndChildren" presStyleCnt="0"/>
      <dgm:spPr/>
    </dgm:pt>
    <dgm:pt modelId="{52FB6CF0-5A21-48B6-A995-C85004A38BB3}" type="pres">
      <dgm:prSet presAssocID="{3F7C4300-0690-403F-B119-99C33FED633C}" presName="parentTextArrow" presStyleLbl="node1" presStyleIdx="0" presStyleCnt="0"/>
      <dgm:spPr/>
    </dgm:pt>
    <dgm:pt modelId="{5E8EF867-53AB-4595-8256-39FCC278167D}" type="pres">
      <dgm:prSet presAssocID="{3F7C4300-0690-403F-B119-99C33FED633C}" presName="arrow" presStyleLbl="alignNode1" presStyleIdx="2" presStyleCnt="6"/>
      <dgm:spPr/>
    </dgm:pt>
    <dgm:pt modelId="{645C5EA8-8FE0-4F71-AE3A-F95EAF0A5873}" type="pres">
      <dgm:prSet presAssocID="{3F7C4300-0690-403F-B119-99C33FED633C}" presName="descendantArrow" presStyleLbl="bgAccFollowNode1" presStyleIdx="2" presStyleCnt="6"/>
      <dgm:spPr/>
    </dgm:pt>
    <dgm:pt modelId="{0E785DF5-C5E0-4C84-BD39-1C7D99DE4215}" type="pres">
      <dgm:prSet presAssocID="{C80DE7D5-23A6-4070-B391-4A35384D01E0}" presName="sp" presStyleCnt="0"/>
      <dgm:spPr/>
    </dgm:pt>
    <dgm:pt modelId="{EC658390-DA73-4152-97EB-692C36A56613}" type="pres">
      <dgm:prSet presAssocID="{40EA02EC-227D-437C-8157-7BAD50A56C61}" presName="arrowAndChildren" presStyleCnt="0"/>
      <dgm:spPr/>
    </dgm:pt>
    <dgm:pt modelId="{40B27B2A-7E01-4A1E-B831-3AB8F920CFA9}" type="pres">
      <dgm:prSet presAssocID="{40EA02EC-227D-437C-8157-7BAD50A56C61}" presName="parentTextArrow" presStyleLbl="node1" presStyleIdx="0" presStyleCnt="0"/>
      <dgm:spPr/>
    </dgm:pt>
    <dgm:pt modelId="{4AAAADE6-34AD-45A8-8641-44A27DE152FE}" type="pres">
      <dgm:prSet presAssocID="{40EA02EC-227D-437C-8157-7BAD50A56C61}" presName="arrow" presStyleLbl="alignNode1" presStyleIdx="3" presStyleCnt="6"/>
      <dgm:spPr/>
    </dgm:pt>
    <dgm:pt modelId="{CF3B67D7-B627-4CD4-8C6E-CADD82B10392}" type="pres">
      <dgm:prSet presAssocID="{40EA02EC-227D-437C-8157-7BAD50A56C61}" presName="descendantArrow" presStyleLbl="bgAccFollowNode1" presStyleIdx="3" presStyleCnt="6"/>
      <dgm:spPr/>
    </dgm:pt>
    <dgm:pt modelId="{A2DA0F1E-DEFC-4F49-ABA4-21BCA6A12755}" type="pres">
      <dgm:prSet presAssocID="{06C51B38-F76C-4BEC-AC9F-9D9D05FDB3EF}" presName="sp" presStyleCnt="0"/>
      <dgm:spPr/>
    </dgm:pt>
    <dgm:pt modelId="{9144035B-E34D-42C9-AF33-A1B64C4BB57D}" type="pres">
      <dgm:prSet presAssocID="{704B650C-1CE1-4731-9C1D-2CEAC2B5E848}" presName="arrowAndChildren" presStyleCnt="0"/>
      <dgm:spPr/>
    </dgm:pt>
    <dgm:pt modelId="{8EAA52DF-DA1E-47D7-8A3F-614A3FF50423}" type="pres">
      <dgm:prSet presAssocID="{704B650C-1CE1-4731-9C1D-2CEAC2B5E848}" presName="parentTextArrow" presStyleLbl="node1" presStyleIdx="0" presStyleCnt="0"/>
      <dgm:spPr/>
    </dgm:pt>
    <dgm:pt modelId="{13CF38AB-7B24-4E7C-93E5-B600C78D13DA}" type="pres">
      <dgm:prSet presAssocID="{704B650C-1CE1-4731-9C1D-2CEAC2B5E848}" presName="arrow" presStyleLbl="alignNode1" presStyleIdx="4" presStyleCnt="6"/>
      <dgm:spPr/>
    </dgm:pt>
    <dgm:pt modelId="{F99E1566-B63B-45AC-B5AA-B0AA0C1503A2}" type="pres">
      <dgm:prSet presAssocID="{704B650C-1CE1-4731-9C1D-2CEAC2B5E848}" presName="descendantArrow" presStyleLbl="bgAccFollowNode1" presStyleIdx="4" presStyleCnt="6"/>
      <dgm:spPr/>
    </dgm:pt>
    <dgm:pt modelId="{CE54F9BD-763C-4A14-9368-4BCC964D761C}" type="pres">
      <dgm:prSet presAssocID="{B633E26E-5876-4094-8BCC-83244E2CCE58}" presName="sp" presStyleCnt="0"/>
      <dgm:spPr/>
    </dgm:pt>
    <dgm:pt modelId="{B9C2198D-F9AC-4DF0-8F91-79567715A42C}" type="pres">
      <dgm:prSet presAssocID="{8DE4456F-A263-4762-9D3B-0FCB7E3015D7}" presName="arrowAndChildren" presStyleCnt="0"/>
      <dgm:spPr/>
    </dgm:pt>
    <dgm:pt modelId="{B917AEDF-A39F-4DA7-B706-047BE15DBC81}" type="pres">
      <dgm:prSet presAssocID="{8DE4456F-A263-4762-9D3B-0FCB7E3015D7}" presName="parentTextArrow" presStyleLbl="node1" presStyleIdx="0" presStyleCnt="0"/>
      <dgm:spPr/>
    </dgm:pt>
    <dgm:pt modelId="{E3019C71-0DA2-40A2-8D72-5912A2E4229D}" type="pres">
      <dgm:prSet presAssocID="{8DE4456F-A263-4762-9D3B-0FCB7E3015D7}" presName="arrow" presStyleLbl="alignNode1" presStyleIdx="5" presStyleCnt="6"/>
      <dgm:spPr/>
    </dgm:pt>
    <dgm:pt modelId="{D1CD6CB9-2C9A-4228-9483-CD4C61C38EDD}" type="pres">
      <dgm:prSet presAssocID="{8DE4456F-A263-4762-9D3B-0FCB7E3015D7}" presName="descendantArrow" presStyleLbl="bgAccFollowNode1" presStyleIdx="5" presStyleCnt="6"/>
      <dgm:spPr/>
    </dgm:pt>
  </dgm:ptLst>
  <dgm:cxnLst>
    <dgm:cxn modelId="{940B3400-A58D-4932-BEAA-E18AFD743221}" type="presOf" srcId="{96E762BF-7CE7-42F6-A45D-873E330E0E3A}" destId="{38187607-2EEA-4378-8F47-CABD3C7CFCB8}" srcOrd="1" destOrd="0" presId="urn:microsoft.com/office/officeart/2016/7/layout/VerticalDownArrowProcess"/>
    <dgm:cxn modelId="{E182D210-93C4-4168-AA7F-5DB51DC41514}" srcId="{8DE4456F-A263-4762-9D3B-0FCB7E3015D7}" destId="{0934D740-BB03-4E2F-835D-737EB62ECEEE}" srcOrd="0" destOrd="0" parTransId="{0F172B34-237C-4356-9FCB-1A80F67BE662}" sibTransId="{70B93094-CE8D-43F2-B0C9-DE261C395596}"/>
    <dgm:cxn modelId="{8B28E018-BD0C-468C-AEB3-F3C06D47F8C8}" type="presOf" srcId="{8DE4456F-A263-4762-9D3B-0FCB7E3015D7}" destId="{E3019C71-0DA2-40A2-8D72-5912A2E4229D}" srcOrd="1" destOrd="0" presId="urn:microsoft.com/office/officeart/2016/7/layout/VerticalDownArrowProcess"/>
    <dgm:cxn modelId="{EF667823-8F15-4423-86AD-88B0E7ECDF2B}" type="presOf" srcId="{EBD38E8D-105B-4E08-B25B-CC890AF3E4EA}" destId="{769BFF62-CC21-4F5C-8012-4CD82D4C06ED}" srcOrd="0" destOrd="0" presId="urn:microsoft.com/office/officeart/2016/7/layout/VerticalDownArrowProcess"/>
    <dgm:cxn modelId="{65CD5F24-0613-488D-801B-3B1A0F3B9AA0}" type="presOf" srcId="{8DE4456F-A263-4762-9D3B-0FCB7E3015D7}" destId="{B917AEDF-A39F-4DA7-B706-047BE15DBC81}" srcOrd="0" destOrd="0" presId="urn:microsoft.com/office/officeart/2016/7/layout/VerticalDownArrowProcess"/>
    <dgm:cxn modelId="{5077C22B-F4D0-4BC7-ADA6-29CA2C9931CB}" srcId="{CE6CDD32-9244-4479-8A72-53D0D99A1E4B}" destId="{3F7C4300-0690-403F-B119-99C33FED633C}" srcOrd="3" destOrd="0" parTransId="{87AF9DA1-57E5-46A8-8254-A9A7ADABB261}" sibTransId="{4C236322-646E-4535-9B72-4D7D8BF1D33B}"/>
    <dgm:cxn modelId="{DD02B068-9E33-4813-B939-B47FC54B0422}" srcId="{CE6CDD32-9244-4479-8A72-53D0D99A1E4B}" destId="{704B650C-1CE1-4731-9C1D-2CEAC2B5E848}" srcOrd="1" destOrd="0" parTransId="{F69E86BE-E936-422C-8648-1DE14CCC755C}" sibTransId="{06C51B38-F76C-4BEC-AC9F-9D9D05FDB3EF}"/>
    <dgm:cxn modelId="{45E8C468-DF02-407E-B8C1-3A39A1497994}" type="presOf" srcId="{0934D740-BB03-4E2F-835D-737EB62ECEEE}" destId="{D1CD6CB9-2C9A-4228-9483-CD4C61C38EDD}" srcOrd="0" destOrd="0" presId="urn:microsoft.com/office/officeart/2016/7/layout/VerticalDownArrowProcess"/>
    <dgm:cxn modelId="{C1D3A64A-445A-4E6A-9871-EDBC76765816}" type="presOf" srcId="{96E762BF-7CE7-42F6-A45D-873E330E0E3A}" destId="{ADD53FC8-6AE6-4076-AC40-ECBBC547077A}" srcOrd="0" destOrd="0" presId="urn:microsoft.com/office/officeart/2016/7/layout/VerticalDownArrowProcess"/>
    <dgm:cxn modelId="{A168C86B-66C5-4687-AF15-C4ED401F0A99}" srcId="{CE6CDD32-9244-4479-8A72-53D0D99A1E4B}" destId="{96E762BF-7CE7-42F6-A45D-873E330E0E3A}" srcOrd="4" destOrd="0" parTransId="{0630600D-D8E5-4F8A-A368-6EDE1530BB07}" sibTransId="{9DCB06CB-14C6-4E42-BBC3-32482D524FEA}"/>
    <dgm:cxn modelId="{F2C42C4D-9BB4-4C23-933F-38A3C71264DE}" type="presOf" srcId="{40EA02EC-227D-437C-8157-7BAD50A56C61}" destId="{4AAAADE6-34AD-45A8-8641-44A27DE152FE}" srcOrd="1" destOrd="0" presId="urn:microsoft.com/office/officeart/2016/7/layout/VerticalDownArrowProcess"/>
    <dgm:cxn modelId="{0E58D077-B862-459E-8C32-E38ABEEBC835}" type="presOf" srcId="{704B650C-1CE1-4731-9C1D-2CEAC2B5E848}" destId="{13CF38AB-7B24-4E7C-93E5-B600C78D13DA}" srcOrd="1" destOrd="0" presId="urn:microsoft.com/office/officeart/2016/7/layout/VerticalDownArrowProcess"/>
    <dgm:cxn modelId="{F9E7CF78-B099-46A8-AA77-C5F282493468}" srcId="{96E762BF-7CE7-42F6-A45D-873E330E0E3A}" destId="{5CC6CD77-4783-4C62-9A45-27B97516E8AE}" srcOrd="0" destOrd="0" parTransId="{D4CC044E-BBE4-4C44-956A-9D9028FDE824}" sibTransId="{4ECE2F6A-E31E-48A6-B3E0-FFFEAA058607}"/>
    <dgm:cxn modelId="{E8123A5A-C9FE-4901-8356-0882AD4CFB5D}" srcId="{CE6CDD32-9244-4479-8A72-53D0D99A1E4B}" destId="{BDCF063F-CBFE-4738-8549-2CED03EE8496}" srcOrd="5" destOrd="0" parTransId="{7918ED1B-AA32-427E-B813-0C9DC22B7535}" sibTransId="{55B727E5-AAF1-4382-906F-ED0467EC0DF2}"/>
    <dgm:cxn modelId="{819FC48F-0511-4043-8517-133233F13899}" type="presOf" srcId="{7325B25A-3A06-4F78-AC2F-8B08E10F6B5E}" destId="{645C5EA8-8FE0-4F71-AE3A-F95EAF0A5873}" srcOrd="0" destOrd="0" presId="urn:microsoft.com/office/officeart/2016/7/layout/VerticalDownArrowProcess"/>
    <dgm:cxn modelId="{65CEA198-0D03-4FD3-81B7-91DEF0BF0ED2}" type="presOf" srcId="{BDCF063F-CBFE-4738-8549-2CED03EE8496}" destId="{9988BABA-713C-4B26-ABC5-AD049BB77F14}" srcOrd="0" destOrd="0" presId="urn:microsoft.com/office/officeart/2016/7/layout/VerticalDownArrowProcess"/>
    <dgm:cxn modelId="{B2C98E9C-2852-41F2-8659-608045477CA5}" type="presOf" srcId="{EFC5D2FE-2874-4BEA-920E-26822C276373}" destId="{F99E1566-B63B-45AC-B5AA-B0AA0C1503A2}" srcOrd="0" destOrd="0" presId="urn:microsoft.com/office/officeart/2016/7/layout/VerticalDownArrowProcess"/>
    <dgm:cxn modelId="{F25FEDA7-84F9-4AFD-839E-33DA624747E1}" type="presOf" srcId="{3F7C4300-0690-403F-B119-99C33FED633C}" destId="{52FB6CF0-5A21-48B6-A995-C85004A38BB3}" srcOrd="0" destOrd="0" presId="urn:microsoft.com/office/officeart/2016/7/layout/VerticalDownArrowProcess"/>
    <dgm:cxn modelId="{31DD64A9-8857-4546-AEAE-B1AA91BFEAF4}" type="presOf" srcId="{3F7C4300-0690-403F-B119-99C33FED633C}" destId="{5E8EF867-53AB-4595-8256-39FCC278167D}" srcOrd="1" destOrd="0" presId="urn:microsoft.com/office/officeart/2016/7/layout/VerticalDownArrowProcess"/>
    <dgm:cxn modelId="{BC857FB9-8D1C-4EDE-9A53-AED1D5D6D384}" type="presOf" srcId="{5CC6CD77-4783-4C62-9A45-27B97516E8AE}" destId="{393C133D-DAF4-43F4-B722-B82100C182C5}" srcOrd="0" destOrd="0" presId="urn:microsoft.com/office/officeart/2016/7/layout/VerticalDownArrowProcess"/>
    <dgm:cxn modelId="{829EBCB9-A6C3-4E71-A302-F57EAD9D6FD4}" srcId="{CE6CDD32-9244-4479-8A72-53D0D99A1E4B}" destId="{40EA02EC-227D-437C-8157-7BAD50A56C61}" srcOrd="2" destOrd="0" parTransId="{AEC70426-0F70-404B-AA5B-C64626ED4F04}" sibTransId="{C80DE7D5-23A6-4070-B391-4A35384D01E0}"/>
    <dgm:cxn modelId="{087821C8-5192-436E-AFC2-03D2B3173EA0}" type="presOf" srcId="{DB5CB6BC-8BE6-498B-97DC-907C37CC8225}" destId="{CF3B67D7-B627-4CD4-8C6E-CADD82B10392}" srcOrd="0" destOrd="0" presId="urn:microsoft.com/office/officeart/2016/7/layout/VerticalDownArrowProcess"/>
    <dgm:cxn modelId="{101061CA-6FA0-4296-9B98-411DF221E182}" type="presOf" srcId="{40EA02EC-227D-437C-8157-7BAD50A56C61}" destId="{40B27B2A-7E01-4A1E-B831-3AB8F920CFA9}" srcOrd="0" destOrd="0" presId="urn:microsoft.com/office/officeart/2016/7/layout/VerticalDownArrowProcess"/>
    <dgm:cxn modelId="{64AF22D8-DF5F-4C89-AA00-2E123BAA52F1}" srcId="{704B650C-1CE1-4731-9C1D-2CEAC2B5E848}" destId="{EFC5D2FE-2874-4BEA-920E-26822C276373}" srcOrd="0" destOrd="0" parTransId="{0DF66F5B-1E0E-4503-B878-C95FCCCB249D}" sibTransId="{B68FD99E-0EC1-4037-8F31-86A7A27BC797}"/>
    <dgm:cxn modelId="{EFEE2DD8-B671-4906-9B28-87DB2ED5C57C}" type="presOf" srcId="{704B650C-1CE1-4731-9C1D-2CEAC2B5E848}" destId="{8EAA52DF-DA1E-47D7-8A3F-614A3FF50423}" srcOrd="0" destOrd="0" presId="urn:microsoft.com/office/officeart/2016/7/layout/VerticalDownArrowProcess"/>
    <dgm:cxn modelId="{BF1843E3-28F7-450A-AD29-E0FC567596C7}" srcId="{BDCF063F-CBFE-4738-8549-2CED03EE8496}" destId="{EBD38E8D-105B-4E08-B25B-CC890AF3E4EA}" srcOrd="0" destOrd="0" parTransId="{B45AE062-4189-485D-802C-D1BE28E9A2E4}" sibTransId="{4EC10812-9354-4005-8F11-D1B2A967E0AC}"/>
    <dgm:cxn modelId="{8E5D61E9-F0E3-45A0-BBA6-F2A2C1164576}" type="presOf" srcId="{CE6CDD32-9244-4479-8A72-53D0D99A1E4B}" destId="{83FFE555-1D13-4AE0-8083-FD02EEB7BC92}" srcOrd="0" destOrd="0" presId="urn:microsoft.com/office/officeart/2016/7/layout/VerticalDownArrowProcess"/>
    <dgm:cxn modelId="{D91BB6ED-770B-444C-BC9D-E6E825559D7F}" srcId="{3F7C4300-0690-403F-B119-99C33FED633C}" destId="{7325B25A-3A06-4F78-AC2F-8B08E10F6B5E}" srcOrd="0" destOrd="0" parTransId="{4EEFEB35-CB33-435F-918B-2788D52E58F9}" sibTransId="{A5C91248-DEA0-47A7-A8B4-F3B198ACC692}"/>
    <dgm:cxn modelId="{47C3B6EF-372C-4DBB-A35E-C98B822AA4F8}" srcId="{CE6CDD32-9244-4479-8A72-53D0D99A1E4B}" destId="{8DE4456F-A263-4762-9D3B-0FCB7E3015D7}" srcOrd="0" destOrd="0" parTransId="{76BA849D-10CA-4BDC-BA76-85727EB9F54E}" sibTransId="{B633E26E-5876-4094-8BCC-83244E2CCE58}"/>
    <dgm:cxn modelId="{5C7B87F6-461A-4A26-8C83-C87D8498A5B2}" srcId="{40EA02EC-227D-437C-8157-7BAD50A56C61}" destId="{DB5CB6BC-8BE6-498B-97DC-907C37CC8225}" srcOrd="0" destOrd="0" parTransId="{49372698-1347-46B6-B0A0-25E6CAB1877B}" sibTransId="{BE416FEC-0329-473C-8AE9-06341221DA2A}"/>
    <dgm:cxn modelId="{D0ACD61B-B21E-4318-9C94-A64082DE8C19}" type="presParOf" srcId="{83FFE555-1D13-4AE0-8083-FD02EEB7BC92}" destId="{4A559D51-0C56-4C0E-8903-1A0BB6B11454}" srcOrd="0" destOrd="0" presId="urn:microsoft.com/office/officeart/2016/7/layout/VerticalDownArrowProcess"/>
    <dgm:cxn modelId="{7C340F07-3FA2-4B46-B86F-38FED10E8679}" type="presParOf" srcId="{4A559D51-0C56-4C0E-8903-1A0BB6B11454}" destId="{9988BABA-713C-4B26-ABC5-AD049BB77F14}" srcOrd="0" destOrd="0" presId="urn:microsoft.com/office/officeart/2016/7/layout/VerticalDownArrowProcess"/>
    <dgm:cxn modelId="{B5DD0B7A-99F2-4F16-8A5F-680E46E5A779}" type="presParOf" srcId="{4A559D51-0C56-4C0E-8903-1A0BB6B11454}" destId="{769BFF62-CC21-4F5C-8012-4CD82D4C06ED}" srcOrd="1" destOrd="0" presId="urn:microsoft.com/office/officeart/2016/7/layout/VerticalDownArrowProcess"/>
    <dgm:cxn modelId="{F85CF690-4E2D-4535-9BD2-4EE9C8FB4431}" type="presParOf" srcId="{83FFE555-1D13-4AE0-8083-FD02EEB7BC92}" destId="{FD9B6CDD-299D-49DB-9FAA-80E9CA6F308F}" srcOrd="1" destOrd="0" presId="urn:microsoft.com/office/officeart/2016/7/layout/VerticalDownArrowProcess"/>
    <dgm:cxn modelId="{EFD518DB-5F5A-47F5-88D0-EA8EB357D776}" type="presParOf" srcId="{83FFE555-1D13-4AE0-8083-FD02EEB7BC92}" destId="{A4D593CC-DCD9-4B89-A8B7-95C1FE19F55F}" srcOrd="2" destOrd="0" presId="urn:microsoft.com/office/officeart/2016/7/layout/VerticalDownArrowProcess"/>
    <dgm:cxn modelId="{B88563D1-1FD5-4D74-9CB7-C3015955AC6C}" type="presParOf" srcId="{A4D593CC-DCD9-4B89-A8B7-95C1FE19F55F}" destId="{ADD53FC8-6AE6-4076-AC40-ECBBC547077A}" srcOrd="0" destOrd="0" presId="urn:microsoft.com/office/officeart/2016/7/layout/VerticalDownArrowProcess"/>
    <dgm:cxn modelId="{C736FC7D-263D-4AE8-AF0A-E2A13E8C7AC1}" type="presParOf" srcId="{A4D593CC-DCD9-4B89-A8B7-95C1FE19F55F}" destId="{38187607-2EEA-4378-8F47-CABD3C7CFCB8}" srcOrd="1" destOrd="0" presId="urn:microsoft.com/office/officeart/2016/7/layout/VerticalDownArrowProcess"/>
    <dgm:cxn modelId="{8D5D7131-8084-4DFB-8C8C-4D3650CA157B}" type="presParOf" srcId="{A4D593CC-DCD9-4B89-A8B7-95C1FE19F55F}" destId="{393C133D-DAF4-43F4-B722-B82100C182C5}" srcOrd="2" destOrd="0" presId="urn:microsoft.com/office/officeart/2016/7/layout/VerticalDownArrowProcess"/>
    <dgm:cxn modelId="{7EA6FC7B-2186-4529-99A6-31FAF8453D00}" type="presParOf" srcId="{83FFE555-1D13-4AE0-8083-FD02EEB7BC92}" destId="{CF581837-4F41-4E35-8858-835B32F5B685}" srcOrd="3" destOrd="0" presId="urn:microsoft.com/office/officeart/2016/7/layout/VerticalDownArrowProcess"/>
    <dgm:cxn modelId="{0708FB1C-FFCB-428B-9A70-48AF5D87DF05}" type="presParOf" srcId="{83FFE555-1D13-4AE0-8083-FD02EEB7BC92}" destId="{1883C5A6-256E-47EA-AFEF-DA73339A2990}" srcOrd="4" destOrd="0" presId="urn:microsoft.com/office/officeart/2016/7/layout/VerticalDownArrowProcess"/>
    <dgm:cxn modelId="{42287414-EF4B-459B-96AE-4522322EC472}" type="presParOf" srcId="{1883C5A6-256E-47EA-AFEF-DA73339A2990}" destId="{52FB6CF0-5A21-48B6-A995-C85004A38BB3}" srcOrd="0" destOrd="0" presId="urn:microsoft.com/office/officeart/2016/7/layout/VerticalDownArrowProcess"/>
    <dgm:cxn modelId="{D66A0D56-138A-4FFA-BAC0-3D78B89B0036}" type="presParOf" srcId="{1883C5A6-256E-47EA-AFEF-DA73339A2990}" destId="{5E8EF867-53AB-4595-8256-39FCC278167D}" srcOrd="1" destOrd="0" presId="urn:microsoft.com/office/officeart/2016/7/layout/VerticalDownArrowProcess"/>
    <dgm:cxn modelId="{8C5961F9-D101-4B68-AC2A-345F0778AA01}" type="presParOf" srcId="{1883C5A6-256E-47EA-AFEF-DA73339A2990}" destId="{645C5EA8-8FE0-4F71-AE3A-F95EAF0A5873}" srcOrd="2" destOrd="0" presId="urn:microsoft.com/office/officeart/2016/7/layout/VerticalDownArrowProcess"/>
    <dgm:cxn modelId="{8D02C7A5-B95B-43BD-9455-E2C77C728033}" type="presParOf" srcId="{83FFE555-1D13-4AE0-8083-FD02EEB7BC92}" destId="{0E785DF5-C5E0-4C84-BD39-1C7D99DE4215}" srcOrd="5" destOrd="0" presId="urn:microsoft.com/office/officeart/2016/7/layout/VerticalDownArrowProcess"/>
    <dgm:cxn modelId="{95FA7813-9222-4DD1-A19D-BE4D049BFC46}" type="presParOf" srcId="{83FFE555-1D13-4AE0-8083-FD02EEB7BC92}" destId="{EC658390-DA73-4152-97EB-692C36A56613}" srcOrd="6" destOrd="0" presId="urn:microsoft.com/office/officeart/2016/7/layout/VerticalDownArrowProcess"/>
    <dgm:cxn modelId="{91EAB579-F5E2-49F9-B270-C740678E117D}" type="presParOf" srcId="{EC658390-DA73-4152-97EB-692C36A56613}" destId="{40B27B2A-7E01-4A1E-B831-3AB8F920CFA9}" srcOrd="0" destOrd="0" presId="urn:microsoft.com/office/officeart/2016/7/layout/VerticalDownArrowProcess"/>
    <dgm:cxn modelId="{32C6059A-8D89-4709-B407-C9F7325FB0CD}" type="presParOf" srcId="{EC658390-DA73-4152-97EB-692C36A56613}" destId="{4AAAADE6-34AD-45A8-8641-44A27DE152FE}" srcOrd="1" destOrd="0" presId="urn:microsoft.com/office/officeart/2016/7/layout/VerticalDownArrowProcess"/>
    <dgm:cxn modelId="{473977B5-80B0-4C5B-91F6-16075253D855}" type="presParOf" srcId="{EC658390-DA73-4152-97EB-692C36A56613}" destId="{CF3B67D7-B627-4CD4-8C6E-CADD82B10392}" srcOrd="2" destOrd="0" presId="urn:microsoft.com/office/officeart/2016/7/layout/VerticalDownArrowProcess"/>
    <dgm:cxn modelId="{BE447505-5C71-4EB5-A42D-BD7394854B0E}" type="presParOf" srcId="{83FFE555-1D13-4AE0-8083-FD02EEB7BC92}" destId="{A2DA0F1E-DEFC-4F49-ABA4-21BCA6A12755}" srcOrd="7" destOrd="0" presId="urn:microsoft.com/office/officeart/2016/7/layout/VerticalDownArrowProcess"/>
    <dgm:cxn modelId="{7189CFD6-AEEF-437B-BF3B-3C283AE68FE6}" type="presParOf" srcId="{83FFE555-1D13-4AE0-8083-FD02EEB7BC92}" destId="{9144035B-E34D-42C9-AF33-A1B64C4BB57D}" srcOrd="8" destOrd="0" presId="urn:microsoft.com/office/officeart/2016/7/layout/VerticalDownArrowProcess"/>
    <dgm:cxn modelId="{FEDF4A5E-946E-40E3-AC71-EF4CC3545B39}" type="presParOf" srcId="{9144035B-E34D-42C9-AF33-A1B64C4BB57D}" destId="{8EAA52DF-DA1E-47D7-8A3F-614A3FF50423}" srcOrd="0" destOrd="0" presId="urn:microsoft.com/office/officeart/2016/7/layout/VerticalDownArrowProcess"/>
    <dgm:cxn modelId="{E134BF03-45E2-4AA8-8BB4-3E76BC951306}" type="presParOf" srcId="{9144035B-E34D-42C9-AF33-A1B64C4BB57D}" destId="{13CF38AB-7B24-4E7C-93E5-B600C78D13DA}" srcOrd="1" destOrd="0" presId="urn:microsoft.com/office/officeart/2016/7/layout/VerticalDownArrowProcess"/>
    <dgm:cxn modelId="{1670ADEB-C5C4-4742-BE33-2AD8F22BEEAC}" type="presParOf" srcId="{9144035B-E34D-42C9-AF33-A1B64C4BB57D}" destId="{F99E1566-B63B-45AC-B5AA-B0AA0C1503A2}" srcOrd="2" destOrd="0" presId="urn:microsoft.com/office/officeart/2016/7/layout/VerticalDownArrowProcess"/>
    <dgm:cxn modelId="{1F9525F7-12BF-4EBB-A9C7-AEA66CB0D84D}" type="presParOf" srcId="{83FFE555-1D13-4AE0-8083-FD02EEB7BC92}" destId="{CE54F9BD-763C-4A14-9368-4BCC964D761C}" srcOrd="9" destOrd="0" presId="urn:microsoft.com/office/officeart/2016/7/layout/VerticalDownArrowProcess"/>
    <dgm:cxn modelId="{92A8CD85-E850-46DF-87F4-1AC5DABA94FC}" type="presParOf" srcId="{83FFE555-1D13-4AE0-8083-FD02EEB7BC92}" destId="{B9C2198D-F9AC-4DF0-8F91-79567715A42C}" srcOrd="10" destOrd="0" presId="urn:microsoft.com/office/officeart/2016/7/layout/VerticalDownArrowProcess"/>
    <dgm:cxn modelId="{2382652F-0C09-447D-A74F-EC5E28B1CA8A}" type="presParOf" srcId="{B9C2198D-F9AC-4DF0-8F91-79567715A42C}" destId="{B917AEDF-A39F-4DA7-B706-047BE15DBC81}" srcOrd="0" destOrd="0" presId="urn:microsoft.com/office/officeart/2016/7/layout/VerticalDownArrowProcess"/>
    <dgm:cxn modelId="{08BC847E-F772-412E-B1E5-1D6EC9673FFA}" type="presParOf" srcId="{B9C2198D-F9AC-4DF0-8F91-79567715A42C}" destId="{E3019C71-0DA2-40A2-8D72-5912A2E4229D}" srcOrd="1" destOrd="0" presId="urn:microsoft.com/office/officeart/2016/7/layout/VerticalDownArrowProcess"/>
    <dgm:cxn modelId="{06480F8F-2EA3-45EA-BE26-009992DD7659}" type="presParOf" srcId="{B9C2198D-F9AC-4DF0-8F91-79567715A42C}" destId="{D1CD6CB9-2C9A-4228-9483-CD4C61C38EDD}" srcOrd="2" destOrd="0" presId="urn:microsoft.com/office/officeart/2016/7/layout/VerticalDown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A3D1776-8E13-4E1E-8B4E-020D0D42BBB4}"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E74B8187-1F03-46D2-B6B6-39FC4DF35684}">
      <dgm:prSet/>
      <dgm:spPr/>
      <dgm:t>
        <a:bodyPr/>
        <a:lstStyle/>
        <a:p>
          <a:pPr>
            <a:lnSpc>
              <a:spcPct val="100000"/>
            </a:lnSpc>
          </a:pPr>
          <a:r>
            <a:rPr lang="en-GB" b="1" dirty="0"/>
            <a:t>Plan your search strategy – keywords and phrases</a:t>
          </a:r>
          <a:endParaRPr lang="en-US" b="1" dirty="0"/>
        </a:p>
      </dgm:t>
    </dgm:pt>
    <dgm:pt modelId="{1086E3C7-DB68-46D9-B976-EECDA64A9293}" type="parTrans" cxnId="{5ECA49EB-2BC5-4310-8127-8114D3F2DCF2}">
      <dgm:prSet/>
      <dgm:spPr/>
      <dgm:t>
        <a:bodyPr/>
        <a:lstStyle/>
        <a:p>
          <a:endParaRPr lang="en-US"/>
        </a:p>
      </dgm:t>
    </dgm:pt>
    <dgm:pt modelId="{50E7820D-060D-45EE-9696-646D730DE426}" type="sibTrans" cxnId="{5ECA49EB-2BC5-4310-8127-8114D3F2DCF2}">
      <dgm:prSet/>
      <dgm:spPr/>
      <dgm:t>
        <a:bodyPr/>
        <a:lstStyle/>
        <a:p>
          <a:pPr>
            <a:lnSpc>
              <a:spcPct val="100000"/>
            </a:lnSpc>
          </a:pPr>
          <a:endParaRPr lang="en-US"/>
        </a:p>
      </dgm:t>
    </dgm:pt>
    <dgm:pt modelId="{F6CA61E4-6F14-4D3B-A53C-7AEA2A99C171}">
      <dgm:prSet/>
      <dgm:spPr/>
      <dgm:t>
        <a:bodyPr/>
        <a:lstStyle/>
        <a:p>
          <a:pPr>
            <a:lnSpc>
              <a:spcPct val="100000"/>
            </a:lnSpc>
          </a:pPr>
          <a:r>
            <a:rPr lang="en-GB" b="1"/>
            <a:t>Understand the content of each source </a:t>
          </a:r>
          <a:endParaRPr lang="en-US" b="1"/>
        </a:p>
      </dgm:t>
    </dgm:pt>
    <dgm:pt modelId="{D90E8630-F6E9-45DE-8DD3-948FC9B46D04}" type="parTrans" cxnId="{A5338759-14F5-4C53-8ED4-5F844EF2F5A0}">
      <dgm:prSet/>
      <dgm:spPr/>
      <dgm:t>
        <a:bodyPr/>
        <a:lstStyle/>
        <a:p>
          <a:endParaRPr lang="en-US"/>
        </a:p>
      </dgm:t>
    </dgm:pt>
    <dgm:pt modelId="{1CE57238-B82A-4C88-8971-61D355C8DB32}" type="sibTrans" cxnId="{A5338759-14F5-4C53-8ED4-5F844EF2F5A0}">
      <dgm:prSet/>
      <dgm:spPr/>
      <dgm:t>
        <a:bodyPr/>
        <a:lstStyle/>
        <a:p>
          <a:pPr>
            <a:lnSpc>
              <a:spcPct val="100000"/>
            </a:lnSpc>
          </a:pPr>
          <a:endParaRPr lang="en-US"/>
        </a:p>
      </dgm:t>
    </dgm:pt>
    <dgm:pt modelId="{FA10AD81-4875-43A4-81F4-470B511A2E26}">
      <dgm:prSet/>
      <dgm:spPr/>
      <dgm:t>
        <a:bodyPr/>
        <a:lstStyle/>
        <a:p>
          <a:pPr>
            <a:lnSpc>
              <a:spcPct val="100000"/>
            </a:lnSpc>
          </a:pPr>
          <a:r>
            <a:rPr lang="en-GB" b="1"/>
            <a:t>Sign in to enhance results and functionality – save searches, set alerts</a:t>
          </a:r>
          <a:endParaRPr lang="en-US" b="1"/>
        </a:p>
      </dgm:t>
    </dgm:pt>
    <dgm:pt modelId="{540593F4-2388-4F5D-AAA1-DF1835EDD16F}" type="parTrans" cxnId="{6BD8D529-B3C7-4C67-AAE7-35A6FDDA3EAF}">
      <dgm:prSet/>
      <dgm:spPr/>
      <dgm:t>
        <a:bodyPr/>
        <a:lstStyle/>
        <a:p>
          <a:endParaRPr lang="en-US"/>
        </a:p>
      </dgm:t>
    </dgm:pt>
    <dgm:pt modelId="{324CBA28-ADD1-4BB0-A550-C7EF21D7E33F}" type="sibTrans" cxnId="{6BD8D529-B3C7-4C67-AAE7-35A6FDDA3EAF}">
      <dgm:prSet/>
      <dgm:spPr/>
      <dgm:t>
        <a:bodyPr/>
        <a:lstStyle/>
        <a:p>
          <a:pPr>
            <a:lnSpc>
              <a:spcPct val="100000"/>
            </a:lnSpc>
          </a:pPr>
          <a:endParaRPr lang="en-US"/>
        </a:p>
      </dgm:t>
    </dgm:pt>
    <dgm:pt modelId="{ADB242FB-72FE-49ED-8E24-06A571A263F1}">
      <dgm:prSet/>
      <dgm:spPr/>
      <dgm:t>
        <a:bodyPr/>
        <a:lstStyle/>
        <a:p>
          <a:pPr>
            <a:lnSpc>
              <a:spcPct val="100000"/>
            </a:lnSpc>
          </a:pPr>
          <a:r>
            <a:rPr lang="en-GB" b="1"/>
            <a:t>Filter and refine your results</a:t>
          </a:r>
          <a:endParaRPr lang="en-US" b="1"/>
        </a:p>
      </dgm:t>
    </dgm:pt>
    <dgm:pt modelId="{7BD2ABA2-EE2E-40FA-BA10-B657BEC4F0B0}" type="parTrans" cxnId="{2C1CA1C6-EA6F-4FD7-B685-2AB169B4B5E1}">
      <dgm:prSet/>
      <dgm:spPr/>
      <dgm:t>
        <a:bodyPr/>
        <a:lstStyle/>
        <a:p>
          <a:endParaRPr lang="en-US"/>
        </a:p>
      </dgm:t>
    </dgm:pt>
    <dgm:pt modelId="{E127251D-BE09-4DC5-95C9-DC8603B40031}" type="sibTrans" cxnId="{2C1CA1C6-EA6F-4FD7-B685-2AB169B4B5E1}">
      <dgm:prSet/>
      <dgm:spPr/>
      <dgm:t>
        <a:bodyPr/>
        <a:lstStyle/>
        <a:p>
          <a:pPr>
            <a:lnSpc>
              <a:spcPct val="100000"/>
            </a:lnSpc>
          </a:pPr>
          <a:endParaRPr lang="en-US"/>
        </a:p>
      </dgm:t>
    </dgm:pt>
    <dgm:pt modelId="{78FFA86E-281F-464D-B33F-311F8D0506CF}">
      <dgm:prSet/>
      <dgm:spPr/>
      <dgm:t>
        <a:bodyPr/>
        <a:lstStyle/>
        <a:p>
          <a:pPr>
            <a:lnSpc>
              <a:spcPct val="100000"/>
            </a:lnSpc>
          </a:pPr>
          <a:r>
            <a:rPr lang="en-GB" b="1"/>
            <a:t>Be flexible - use information found in your results to do further searches</a:t>
          </a:r>
          <a:endParaRPr lang="en-US" b="1" dirty="0"/>
        </a:p>
      </dgm:t>
    </dgm:pt>
    <dgm:pt modelId="{C69917E4-E8C8-4990-B5DA-3CF790ABFEEC}" type="parTrans" cxnId="{C452AD99-2E5B-4758-A9FF-A14D1EAFCB58}">
      <dgm:prSet/>
      <dgm:spPr/>
      <dgm:t>
        <a:bodyPr/>
        <a:lstStyle/>
        <a:p>
          <a:endParaRPr lang="en-US"/>
        </a:p>
      </dgm:t>
    </dgm:pt>
    <dgm:pt modelId="{29BFB949-4A50-4C6B-A9C4-0B30BAD10560}" type="sibTrans" cxnId="{C452AD99-2E5B-4758-A9FF-A14D1EAFCB58}">
      <dgm:prSet/>
      <dgm:spPr/>
      <dgm:t>
        <a:bodyPr/>
        <a:lstStyle/>
        <a:p>
          <a:pPr>
            <a:lnSpc>
              <a:spcPct val="100000"/>
            </a:lnSpc>
          </a:pPr>
          <a:endParaRPr lang="en-US"/>
        </a:p>
      </dgm:t>
    </dgm:pt>
    <dgm:pt modelId="{CDDE69FC-A028-4CAD-B22C-B32A7BDD1A4B}">
      <dgm:prSet/>
      <dgm:spPr/>
      <dgm:t>
        <a:bodyPr/>
        <a:lstStyle/>
        <a:p>
          <a:pPr>
            <a:lnSpc>
              <a:spcPct val="100000"/>
            </a:lnSpc>
          </a:pPr>
          <a:r>
            <a:rPr lang="en-GB" b="1"/>
            <a:t>Organise your information</a:t>
          </a:r>
          <a:endParaRPr lang="en-US" b="1"/>
        </a:p>
      </dgm:t>
    </dgm:pt>
    <dgm:pt modelId="{40F46082-D250-4BFD-9D40-670BFC075E52}" type="parTrans" cxnId="{DAA9BDB3-4228-4B31-B046-21F8108EB8E1}">
      <dgm:prSet/>
      <dgm:spPr/>
      <dgm:t>
        <a:bodyPr/>
        <a:lstStyle/>
        <a:p>
          <a:endParaRPr lang="en-US"/>
        </a:p>
      </dgm:t>
    </dgm:pt>
    <dgm:pt modelId="{A91CE32A-0F50-407F-847A-C62299087DAC}" type="sibTrans" cxnId="{DAA9BDB3-4228-4B31-B046-21F8108EB8E1}">
      <dgm:prSet/>
      <dgm:spPr/>
      <dgm:t>
        <a:bodyPr/>
        <a:lstStyle/>
        <a:p>
          <a:pPr>
            <a:lnSpc>
              <a:spcPct val="100000"/>
            </a:lnSpc>
          </a:pPr>
          <a:endParaRPr lang="en-US"/>
        </a:p>
      </dgm:t>
    </dgm:pt>
    <dgm:pt modelId="{133AC632-7FAB-4291-A7B1-1747FB7C8D61}">
      <dgm:prSet/>
      <dgm:spPr/>
      <dgm:t>
        <a:bodyPr/>
        <a:lstStyle/>
        <a:p>
          <a:pPr>
            <a:lnSpc>
              <a:spcPct val="100000"/>
            </a:lnSpc>
          </a:pPr>
          <a:r>
            <a:rPr lang="en-GB" b="1"/>
            <a:t>Look at Help pages for guidance and tips</a:t>
          </a:r>
          <a:endParaRPr lang="en-US" b="1"/>
        </a:p>
      </dgm:t>
    </dgm:pt>
    <dgm:pt modelId="{C06A2BF9-7EBD-491D-956E-163125EBA22C}" type="parTrans" cxnId="{6A6A6514-3778-46C5-96AB-F10B7DCE4AAD}">
      <dgm:prSet/>
      <dgm:spPr/>
      <dgm:t>
        <a:bodyPr/>
        <a:lstStyle/>
        <a:p>
          <a:endParaRPr lang="en-US"/>
        </a:p>
      </dgm:t>
    </dgm:pt>
    <dgm:pt modelId="{A771E9FE-4777-43FA-A6E5-E12EF7E5C18F}" type="sibTrans" cxnId="{6A6A6514-3778-46C5-96AB-F10B7DCE4AAD}">
      <dgm:prSet/>
      <dgm:spPr/>
      <dgm:t>
        <a:bodyPr/>
        <a:lstStyle/>
        <a:p>
          <a:endParaRPr lang="en-US"/>
        </a:p>
      </dgm:t>
    </dgm:pt>
    <dgm:pt modelId="{5B46A17C-EFCD-4774-B945-A5B0DCE8BE23}" type="pres">
      <dgm:prSet presAssocID="{2A3D1776-8E13-4E1E-8B4E-020D0D42BBB4}" presName="Name0" presStyleCnt="0">
        <dgm:presLayoutVars>
          <dgm:dir/>
          <dgm:resizeHandles val="exact"/>
        </dgm:presLayoutVars>
      </dgm:prSet>
      <dgm:spPr/>
    </dgm:pt>
    <dgm:pt modelId="{087FF46D-9FA9-4223-93A2-810172A377EE}" type="pres">
      <dgm:prSet presAssocID="{E74B8187-1F03-46D2-B6B6-39FC4DF35684}" presName="node" presStyleLbl="node1" presStyleIdx="0" presStyleCnt="7">
        <dgm:presLayoutVars>
          <dgm:bulletEnabled val="1"/>
        </dgm:presLayoutVars>
      </dgm:prSet>
      <dgm:spPr/>
    </dgm:pt>
    <dgm:pt modelId="{3D41CB6F-57B9-4B84-BD38-D19998887083}" type="pres">
      <dgm:prSet presAssocID="{50E7820D-060D-45EE-9696-646D730DE426}" presName="sibTrans" presStyleLbl="sibTrans1D1" presStyleIdx="0" presStyleCnt="6"/>
      <dgm:spPr/>
    </dgm:pt>
    <dgm:pt modelId="{F67A55E4-9E21-4A08-B5D2-6D2FC1BE055A}" type="pres">
      <dgm:prSet presAssocID="{50E7820D-060D-45EE-9696-646D730DE426}" presName="connectorText" presStyleLbl="sibTrans1D1" presStyleIdx="0" presStyleCnt="6"/>
      <dgm:spPr/>
    </dgm:pt>
    <dgm:pt modelId="{24763D96-C28E-46D5-9188-6E54D4FFF551}" type="pres">
      <dgm:prSet presAssocID="{F6CA61E4-6F14-4D3B-A53C-7AEA2A99C171}" presName="node" presStyleLbl="node1" presStyleIdx="1" presStyleCnt="7">
        <dgm:presLayoutVars>
          <dgm:bulletEnabled val="1"/>
        </dgm:presLayoutVars>
      </dgm:prSet>
      <dgm:spPr/>
    </dgm:pt>
    <dgm:pt modelId="{3AB8BD7F-7156-4EF6-997C-6F899FC5B147}" type="pres">
      <dgm:prSet presAssocID="{1CE57238-B82A-4C88-8971-61D355C8DB32}" presName="sibTrans" presStyleLbl="sibTrans1D1" presStyleIdx="1" presStyleCnt="6"/>
      <dgm:spPr/>
    </dgm:pt>
    <dgm:pt modelId="{C0A9F4BB-6924-49B1-892C-47E60E7D22DA}" type="pres">
      <dgm:prSet presAssocID="{1CE57238-B82A-4C88-8971-61D355C8DB32}" presName="connectorText" presStyleLbl="sibTrans1D1" presStyleIdx="1" presStyleCnt="6"/>
      <dgm:spPr/>
    </dgm:pt>
    <dgm:pt modelId="{B71632B3-C373-4ED1-8C90-B6518DEE4E06}" type="pres">
      <dgm:prSet presAssocID="{FA10AD81-4875-43A4-81F4-470B511A2E26}" presName="node" presStyleLbl="node1" presStyleIdx="2" presStyleCnt="7">
        <dgm:presLayoutVars>
          <dgm:bulletEnabled val="1"/>
        </dgm:presLayoutVars>
      </dgm:prSet>
      <dgm:spPr/>
    </dgm:pt>
    <dgm:pt modelId="{740078C3-EC63-40E2-8510-C101085C2233}" type="pres">
      <dgm:prSet presAssocID="{324CBA28-ADD1-4BB0-A550-C7EF21D7E33F}" presName="sibTrans" presStyleLbl="sibTrans1D1" presStyleIdx="2" presStyleCnt="6"/>
      <dgm:spPr/>
    </dgm:pt>
    <dgm:pt modelId="{BBCC7568-5C27-4D2B-BF61-702E44C5AB73}" type="pres">
      <dgm:prSet presAssocID="{324CBA28-ADD1-4BB0-A550-C7EF21D7E33F}" presName="connectorText" presStyleLbl="sibTrans1D1" presStyleIdx="2" presStyleCnt="6"/>
      <dgm:spPr/>
    </dgm:pt>
    <dgm:pt modelId="{5DA4E0C8-2F2E-4CB7-A43E-312270FF74C1}" type="pres">
      <dgm:prSet presAssocID="{ADB242FB-72FE-49ED-8E24-06A571A263F1}" presName="node" presStyleLbl="node1" presStyleIdx="3" presStyleCnt="7">
        <dgm:presLayoutVars>
          <dgm:bulletEnabled val="1"/>
        </dgm:presLayoutVars>
      </dgm:prSet>
      <dgm:spPr/>
    </dgm:pt>
    <dgm:pt modelId="{B34FF672-BDA4-4D86-96DD-A170A8E8D419}" type="pres">
      <dgm:prSet presAssocID="{E127251D-BE09-4DC5-95C9-DC8603B40031}" presName="sibTrans" presStyleLbl="sibTrans1D1" presStyleIdx="3" presStyleCnt="6"/>
      <dgm:spPr/>
    </dgm:pt>
    <dgm:pt modelId="{C4EA0A84-A456-4390-9525-B2DD394E7321}" type="pres">
      <dgm:prSet presAssocID="{E127251D-BE09-4DC5-95C9-DC8603B40031}" presName="connectorText" presStyleLbl="sibTrans1D1" presStyleIdx="3" presStyleCnt="6"/>
      <dgm:spPr/>
    </dgm:pt>
    <dgm:pt modelId="{BCF3E2ED-5A5A-4C4D-A8FB-C41A2B107677}" type="pres">
      <dgm:prSet presAssocID="{78FFA86E-281F-464D-B33F-311F8D0506CF}" presName="node" presStyleLbl="node1" presStyleIdx="4" presStyleCnt="7">
        <dgm:presLayoutVars>
          <dgm:bulletEnabled val="1"/>
        </dgm:presLayoutVars>
      </dgm:prSet>
      <dgm:spPr/>
    </dgm:pt>
    <dgm:pt modelId="{1485F7C7-9E15-4DF7-8F02-893310470CF7}" type="pres">
      <dgm:prSet presAssocID="{29BFB949-4A50-4C6B-A9C4-0B30BAD10560}" presName="sibTrans" presStyleLbl="sibTrans1D1" presStyleIdx="4" presStyleCnt="6"/>
      <dgm:spPr/>
    </dgm:pt>
    <dgm:pt modelId="{BA7E0BA4-FE06-4CE9-9945-B0F395AC1A53}" type="pres">
      <dgm:prSet presAssocID="{29BFB949-4A50-4C6B-A9C4-0B30BAD10560}" presName="connectorText" presStyleLbl="sibTrans1D1" presStyleIdx="4" presStyleCnt="6"/>
      <dgm:spPr/>
    </dgm:pt>
    <dgm:pt modelId="{08CCAA1D-5CB9-46C8-939C-BFD308D8C8C9}" type="pres">
      <dgm:prSet presAssocID="{CDDE69FC-A028-4CAD-B22C-B32A7BDD1A4B}" presName="node" presStyleLbl="node1" presStyleIdx="5" presStyleCnt="7">
        <dgm:presLayoutVars>
          <dgm:bulletEnabled val="1"/>
        </dgm:presLayoutVars>
      </dgm:prSet>
      <dgm:spPr/>
    </dgm:pt>
    <dgm:pt modelId="{F6E51ADB-5650-4381-AD34-7D2E6D10D66B}" type="pres">
      <dgm:prSet presAssocID="{A91CE32A-0F50-407F-847A-C62299087DAC}" presName="sibTrans" presStyleLbl="sibTrans1D1" presStyleIdx="5" presStyleCnt="6"/>
      <dgm:spPr/>
    </dgm:pt>
    <dgm:pt modelId="{166F7D68-A77D-4E3C-A9D7-EC18138E9122}" type="pres">
      <dgm:prSet presAssocID="{A91CE32A-0F50-407F-847A-C62299087DAC}" presName="connectorText" presStyleLbl="sibTrans1D1" presStyleIdx="5" presStyleCnt="6"/>
      <dgm:spPr/>
    </dgm:pt>
    <dgm:pt modelId="{8E3DB0B1-1D67-4E44-A618-F8830F42494E}" type="pres">
      <dgm:prSet presAssocID="{133AC632-7FAB-4291-A7B1-1747FB7C8D61}" presName="node" presStyleLbl="node1" presStyleIdx="6" presStyleCnt="7">
        <dgm:presLayoutVars>
          <dgm:bulletEnabled val="1"/>
        </dgm:presLayoutVars>
      </dgm:prSet>
      <dgm:spPr/>
    </dgm:pt>
  </dgm:ptLst>
  <dgm:cxnLst>
    <dgm:cxn modelId="{F35C6408-3C92-4215-B512-32910D04F11B}" type="presOf" srcId="{1CE57238-B82A-4C88-8971-61D355C8DB32}" destId="{3AB8BD7F-7156-4EF6-997C-6F899FC5B147}" srcOrd="0" destOrd="0" presId="urn:microsoft.com/office/officeart/2016/7/layout/RepeatingBendingProcessNew"/>
    <dgm:cxn modelId="{7922080B-AED5-4DCF-A1E3-DD6C092B5948}" type="presOf" srcId="{78FFA86E-281F-464D-B33F-311F8D0506CF}" destId="{BCF3E2ED-5A5A-4C4D-A8FB-C41A2B107677}" srcOrd="0" destOrd="0" presId="urn:microsoft.com/office/officeart/2016/7/layout/RepeatingBendingProcessNew"/>
    <dgm:cxn modelId="{915A1F0C-FAB2-4060-9925-EA03C78E6F6D}" type="presOf" srcId="{E127251D-BE09-4DC5-95C9-DC8603B40031}" destId="{C4EA0A84-A456-4390-9525-B2DD394E7321}" srcOrd="1" destOrd="0" presId="urn:microsoft.com/office/officeart/2016/7/layout/RepeatingBendingProcessNew"/>
    <dgm:cxn modelId="{9BDBD20C-0CCD-4E89-A7A1-CA39FA5C37CB}" type="presOf" srcId="{50E7820D-060D-45EE-9696-646D730DE426}" destId="{F67A55E4-9E21-4A08-B5D2-6D2FC1BE055A}" srcOrd="1" destOrd="0" presId="urn:microsoft.com/office/officeart/2016/7/layout/RepeatingBendingProcessNew"/>
    <dgm:cxn modelId="{9BECE20C-5D7A-43BA-9263-C6AA0CCA0D3D}" type="presOf" srcId="{FA10AD81-4875-43A4-81F4-470B511A2E26}" destId="{B71632B3-C373-4ED1-8C90-B6518DEE4E06}" srcOrd="0" destOrd="0" presId="urn:microsoft.com/office/officeart/2016/7/layout/RepeatingBendingProcessNew"/>
    <dgm:cxn modelId="{6A6A6514-3778-46C5-96AB-F10B7DCE4AAD}" srcId="{2A3D1776-8E13-4E1E-8B4E-020D0D42BBB4}" destId="{133AC632-7FAB-4291-A7B1-1747FB7C8D61}" srcOrd="6" destOrd="0" parTransId="{C06A2BF9-7EBD-491D-956E-163125EBA22C}" sibTransId="{A771E9FE-4777-43FA-A6E5-E12EF7E5C18F}"/>
    <dgm:cxn modelId="{6BD8D529-B3C7-4C67-AAE7-35A6FDDA3EAF}" srcId="{2A3D1776-8E13-4E1E-8B4E-020D0D42BBB4}" destId="{FA10AD81-4875-43A4-81F4-470B511A2E26}" srcOrd="2" destOrd="0" parTransId="{540593F4-2388-4F5D-AAA1-DF1835EDD16F}" sibTransId="{324CBA28-ADD1-4BB0-A550-C7EF21D7E33F}"/>
    <dgm:cxn modelId="{B76D512F-98DE-40A9-92AC-697A8BFE4443}" type="presOf" srcId="{1CE57238-B82A-4C88-8971-61D355C8DB32}" destId="{C0A9F4BB-6924-49B1-892C-47E60E7D22DA}" srcOrd="1" destOrd="0" presId="urn:microsoft.com/office/officeart/2016/7/layout/RepeatingBendingProcessNew"/>
    <dgm:cxn modelId="{F6568B36-8B88-45E5-958D-4EB98DCCBB48}" type="presOf" srcId="{29BFB949-4A50-4C6B-A9C4-0B30BAD10560}" destId="{BA7E0BA4-FE06-4CE9-9945-B0F395AC1A53}" srcOrd="1" destOrd="0" presId="urn:microsoft.com/office/officeart/2016/7/layout/RepeatingBendingProcessNew"/>
    <dgm:cxn modelId="{F893973B-F0FA-4A67-ADF7-2D9E38A9359A}" type="presOf" srcId="{F6CA61E4-6F14-4D3B-A53C-7AEA2A99C171}" destId="{24763D96-C28E-46D5-9188-6E54D4FFF551}" srcOrd="0" destOrd="0" presId="urn:microsoft.com/office/officeart/2016/7/layout/RepeatingBendingProcessNew"/>
    <dgm:cxn modelId="{62B66D40-17CA-4484-AE54-3DA3D233F200}" type="presOf" srcId="{324CBA28-ADD1-4BB0-A550-C7EF21D7E33F}" destId="{740078C3-EC63-40E2-8510-C101085C2233}" srcOrd="0" destOrd="0" presId="urn:microsoft.com/office/officeart/2016/7/layout/RepeatingBendingProcessNew"/>
    <dgm:cxn modelId="{53DF2D42-D6FE-4EE5-8665-DED2638D3389}" type="presOf" srcId="{A91CE32A-0F50-407F-847A-C62299087DAC}" destId="{F6E51ADB-5650-4381-AD34-7D2E6D10D66B}" srcOrd="0" destOrd="0" presId="urn:microsoft.com/office/officeart/2016/7/layout/RepeatingBendingProcessNew"/>
    <dgm:cxn modelId="{8602834B-7F0F-4218-BD20-A2B604ACABF4}" type="presOf" srcId="{2A3D1776-8E13-4E1E-8B4E-020D0D42BBB4}" destId="{5B46A17C-EFCD-4774-B945-A5B0DCE8BE23}" srcOrd="0" destOrd="0" presId="urn:microsoft.com/office/officeart/2016/7/layout/RepeatingBendingProcessNew"/>
    <dgm:cxn modelId="{F54FD54D-003A-400B-AD3F-3C1139824C30}" type="presOf" srcId="{29BFB949-4A50-4C6B-A9C4-0B30BAD10560}" destId="{1485F7C7-9E15-4DF7-8F02-893310470CF7}" srcOrd="0" destOrd="0" presId="urn:microsoft.com/office/officeart/2016/7/layout/RepeatingBendingProcessNew"/>
    <dgm:cxn modelId="{37CD9573-3CAE-42E6-80B0-CCAFE99F90DF}" type="presOf" srcId="{324CBA28-ADD1-4BB0-A550-C7EF21D7E33F}" destId="{BBCC7568-5C27-4D2B-BF61-702E44C5AB73}" srcOrd="1" destOrd="0" presId="urn:microsoft.com/office/officeart/2016/7/layout/RepeatingBendingProcessNew"/>
    <dgm:cxn modelId="{7EEC2057-076F-4977-AED0-B01D23978966}" type="presOf" srcId="{CDDE69FC-A028-4CAD-B22C-B32A7BDD1A4B}" destId="{08CCAA1D-5CB9-46C8-939C-BFD308D8C8C9}" srcOrd="0" destOrd="0" presId="urn:microsoft.com/office/officeart/2016/7/layout/RepeatingBendingProcessNew"/>
    <dgm:cxn modelId="{A5338759-14F5-4C53-8ED4-5F844EF2F5A0}" srcId="{2A3D1776-8E13-4E1E-8B4E-020D0D42BBB4}" destId="{F6CA61E4-6F14-4D3B-A53C-7AEA2A99C171}" srcOrd="1" destOrd="0" parTransId="{D90E8630-F6E9-45DE-8DD3-948FC9B46D04}" sibTransId="{1CE57238-B82A-4C88-8971-61D355C8DB32}"/>
    <dgm:cxn modelId="{6E01E48D-DB19-42CF-B7F0-D4BAAF58D947}" type="presOf" srcId="{ADB242FB-72FE-49ED-8E24-06A571A263F1}" destId="{5DA4E0C8-2F2E-4CB7-A43E-312270FF74C1}" srcOrd="0" destOrd="0" presId="urn:microsoft.com/office/officeart/2016/7/layout/RepeatingBendingProcessNew"/>
    <dgm:cxn modelId="{9B42F291-B479-4007-9805-BAA73B763055}" type="presOf" srcId="{133AC632-7FAB-4291-A7B1-1747FB7C8D61}" destId="{8E3DB0B1-1D67-4E44-A618-F8830F42494E}" srcOrd="0" destOrd="0" presId="urn:microsoft.com/office/officeart/2016/7/layout/RepeatingBendingProcessNew"/>
    <dgm:cxn modelId="{C452AD99-2E5B-4758-A9FF-A14D1EAFCB58}" srcId="{2A3D1776-8E13-4E1E-8B4E-020D0D42BBB4}" destId="{78FFA86E-281F-464D-B33F-311F8D0506CF}" srcOrd="4" destOrd="0" parTransId="{C69917E4-E8C8-4990-B5DA-3CF790ABFEEC}" sibTransId="{29BFB949-4A50-4C6B-A9C4-0B30BAD10560}"/>
    <dgm:cxn modelId="{C7D507A0-BD66-4A0B-908F-504C891DA0E7}" type="presOf" srcId="{E127251D-BE09-4DC5-95C9-DC8603B40031}" destId="{B34FF672-BDA4-4D86-96DD-A170A8E8D419}" srcOrd="0" destOrd="0" presId="urn:microsoft.com/office/officeart/2016/7/layout/RepeatingBendingProcessNew"/>
    <dgm:cxn modelId="{AD0E2BA8-BFB5-4F8D-8429-29185BCC51FA}" type="presOf" srcId="{E74B8187-1F03-46D2-B6B6-39FC4DF35684}" destId="{087FF46D-9FA9-4223-93A2-810172A377EE}" srcOrd="0" destOrd="0" presId="urn:microsoft.com/office/officeart/2016/7/layout/RepeatingBendingProcessNew"/>
    <dgm:cxn modelId="{DAA9BDB3-4228-4B31-B046-21F8108EB8E1}" srcId="{2A3D1776-8E13-4E1E-8B4E-020D0D42BBB4}" destId="{CDDE69FC-A028-4CAD-B22C-B32A7BDD1A4B}" srcOrd="5" destOrd="0" parTransId="{40F46082-D250-4BFD-9D40-670BFC075E52}" sibTransId="{A91CE32A-0F50-407F-847A-C62299087DAC}"/>
    <dgm:cxn modelId="{2C1CA1C6-EA6F-4FD7-B685-2AB169B4B5E1}" srcId="{2A3D1776-8E13-4E1E-8B4E-020D0D42BBB4}" destId="{ADB242FB-72FE-49ED-8E24-06A571A263F1}" srcOrd="3" destOrd="0" parTransId="{7BD2ABA2-EE2E-40FA-BA10-B657BEC4F0B0}" sibTransId="{E127251D-BE09-4DC5-95C9-DC8603B40031}"/>
    <dgm:cxn modelId="{BEDEFDC6-FB1D-4A3E-8EA8-B76E9421821F}" type="presOf" srcId="{A91CE32A-0F50-407F-847A-C62299087DAC}" destId="{166F7D68-A77D-4E3C-A9D7-EC18138E9122}" srcOrd="1" destOrd="0" presId="urn:microsoft.com/office/officeart/2016/7/layout/RepeatingBendingProcessNew"/>
    <dgm:cxn modelId="{061297D5-81D7-4FCB-9213-2FB3B497ACDB}" type="presOf" srcId="{50E7820D-060D-45EE-9696-646D730DE426}" destId="{3D41CB6F-57B9-4B84-BD38-D19998887083}" srcOrd="0" destOrd="0" presId="urn:microsoft.com/office/officeart/2016/7/layout/RepeatingBendingProcessNew"/>
    <dgm:cxn modelId="{5ECA49EB-2BC5-4310-8127-8114D3F2DCF2}" srcId="{2A3D1776-8E13-4E1E-8B4E-020D0D42BBB4}" destId="{E74B8187-1F03-46D2-B6B6-39FC4DF35684}" srcOrd="0" destOrd="0" parTransId="{1086E3C7-DB68-46D9-B976-EECDA64A9293}" sibTransId="{50E7820D-060D-45EE-9696-646D730DE426}"/>
    <dgm:cxn modelId="{A35B3960-D196-457A-883C-DF7999E0B257}" type="presParOf" srcId="{5B46A17C-EFCD-4774-B945-A5B0DCE8BE23}" destId="{087FF46D-9FA9-4223-93A2-810172A377EE}" srcOrd="0" destOrd="0" presId="urn:microsoft.com/office/officeart/2016/7/layout/RepeatingBendingProcessNew"/>
    <dgm:cxn modelId="{6B1311B4-0970-4908-A1B0-CC1DA500A435}" type="presParOf" srcId="{5B46A17C-EFCD-4774-B945-A5B0DCE8BE23}" destId="{3D41CB6F-57B9-4B84-BD38-D19998887083}" srcOrd="1" destOrd="0" presId="urn:microsoft.com/office/officeart/2016/7/layout/RepeatingBendingProcessNew"/>
    <dgm:cxn modelId="{913650AA-B2A3-441E-8300-23F579BF34E5}" type="presParOf" srcId="{3D41CB6F-57B9-4B84-BD38-D19998887083}" destId="{F67A55E4-9E21-4A08-B5D2-6D2FC1BE055A}" srcOrd="0" destOrd="0" presId="urn:microsoft.com/office/officeart/2016/7/layout/RepeatingBendingProcessNew"/>
    <dgm:cxn modelId="{3FE74FCF-B4A4-44C2-BFCD-3FD7EF082A01}" type="presParOf" srcId="{5B46A17C-EFCD-4774-B945-A5B0DCE8BE23}" destId="{24763D96-C28E-46D5-9188-6E54D4FFF551}" srcOrd="2" destOrd="0" presId="urn:microsoft.com/office/officeart/2016/7/layout/RepeatingBendingProcessNew"/>
    <dgm:cxn modelId="{D9B92BF8-5CD4-45D6-92D9-8E9FAA4E18F0}" type="presParOf" srcId="{5B46A17C-EFCD-4774-B945-A5B0DCE8BE23}" destId="{3AB8BD7F-7156-4EF6-997C-6F899FC5B147}" srcOrd="3" destOrd="0" presId="urn:microsoft.com/office/officeart/2016/7/layout/RepeatingBendingProcessNew"/>
    <dgm:cxn modelId="{951C0DDA-26DF-4428-B2E7-405643537881}" type="presParOf" srcId="{3AB8BD7F-7156-4EF6-997C-6F899FC5B147}" destId="{C0A9F4BB-6924-49B1-892C-47E60E7D22DA}" srcOrd="0" destOrd="0" presId="urn:microsoft.com/office/officeart/2016/7/layout/RepeatingBendingProcessNew"/>
    <dgm:cxn modelId="{FC9A5254-DA8C-464E-8281-44FF6B184A7B}" type="presParOf" srcId="{5B46A17C-EFCD-4774-B945-A5B0DCE8BE23}" destId="{B71632B3-C373-4ED1-8C90-B6518DEE4E06}" srcOrd="4" destOrd="0" presId="urn:microsoft.com/office/officeart/2016/7/layout/RepeatingBendingProcessNew"/>
    <dgm:cxn modelId="{F031EB8C-8208-4408-8CE0-8C28D2CAEC5D}" type="presParOf" srcId="{5B46A17C-EFCD-4774-B945-A5B0DCE8BE23}" destId="{740078C3-EC63-40E2-8510-C101085C2233}" srcOrd="5" destOrd="0" presId="urn:microsoft.com/office/officeart/2016/7/layout/RepeatingBendingProcessNew"/>
    <dgm:cxn modelId="{BA797754-4B39-4910-8B08-E3858D26C7F4}" type="presParOf" srcId="{740078C3-EC63-40E2-8510-C101085C2233}" destId="{BBCC7568-5C27-4D2B-BF61-702E44C5AB73}" srcOrd="0" destOrd="0" presId="urn:microsoft.com/office/officeart/2016/7/layout/RepeatingBendingProcessNew"/>
    <dgm:cxn modelId="{06920956-86E9-4EBD-B531-8829A9982DEE}" type="presParOf" srcId="{5B46A17C-EFCD-4774-B945-A5B0DCE8BE23}" destId="{5DA4E0C8-2F2E-4CB7-A43E-312270FF74C1}" srcOrd="6" destOrd="0" presId="urn:microsoft.com/office/officeart/2016/7/layout/RepeatingBendingProcessNew"/>
    <dgm:cxn modelId="{8264A203-68DC-42D4-9751-4B66BB977FBF}" type="presParOf" srcId="{5B46A17C-EFCD-4774-B945-A5B0DCE8BE23}" destId="{B34FF672-BDA4-4D86-96DD-A170A8E8D419}" srcOrd="7" destOrd="0" presId="urn:microsoft.com/office/officeart/2016/7/layout/RepeatingBendingProcessNew"/>
    <dgm:cxn modelId="{6FC50824-B875-4D8E-B885-008AB240D06E}" type="presParOf" srcId="{B34FF672-BDA4-4D86-96DD-A170A8E8D419}" destId="{C4EA0A84-A456-4390-9525-B2DD394E7321}" srcOrd="0" destOrd="0" presId="urn:microsoft.com/office/officeart/2016/7/layout/RepeatingBendingProcessNew"/>
    <dgm:cxn modelId="{68D814FD-2735-4B1A-8993-DF74845C1FB5}" type="presParOf" srcId="{5B46A17C-EFCD-4774-B945-A5B0DCE8BE23}" destId="{BCF3E2ED-5A5A-4C4D-A8FB-C41A2B107677}" srcOrd="8" destOrd="0" presId="urn:microsoft.com/office/officeart/2016/7/layout/RepeatingBendingProcessNew"/>
    <dgm:cxn modelId="{48F007C9-3469-4FF0-BAAC-E3288ABBC1B3}" type="presParOf" srcId="{5B46A17C-EFCD-4774-B945-A5B0DCE8BE23}" destId="{1485F7C7-9E15-4DF7-8F02-893310470CF7}" srcOrd="9" destOrd="0" presId="urn:microsoft.com/office/officeart/2016/7/layout/RepeatingBendingProcessNew"/>
    <dgm:cxn modelId="{17060D65-6E70-4BAC-A005-562DDB9FA8A2}" type="presParOf" srcId="{1485F7C7-9E15-4DF7-8F02-893310470CF7}" destId="{BA7E0BA4-FE06-4CE9-9945-B0F395AC1A53}" srcOrd="0" destOrd="0" presId="urn:microsoft.com/office/officeart/2016/7/layout/RepeatingBendingProcessNew"/>
    <dgm:cxn modelId="{0A9886C8-97E9-4627-BC6C-32BFFB61F007}" type="presParOf" srcId="{5B46A17C-EFCD-4774-B945-A5B0DCE8BE23}" destId="{08CCAA1D-5CB9-46C8-939C-BFD308D8C8C9}" srcOrd="10" destOrd="0" presId="urn:microsoft.com/office/officeart/2016/7/layout/RepeatingBendingProcessNew"/>
    <dgm:cxn modelId="{C8FF284C-2D88-4986-A507-8D1AC53CFACD}" type="presParOf" srcId="{5B46A17C-EFCD-4774-B945-A5B0DCE8BE23}" destId="{F6E51ADB-5650-4381-AD34-7D2E6D10D66B}" srcOrd="11" destOrd="0" presId="urn:microsoft.com/office/officeart/2016/7/layout/RepeatingBendingProcessNew"/>
    <dgm:cxn modelId="{6272F3F2-5C71-4C53-AAEC-0A3B80238C64}" type="presParOf" srcId="{F6E51ADB-5650-4381-AD34-7D2E6D10D66B}" destId="{166F7D68-A77D-4E3C-A9D7-EC18138E9122}" srcOrd="0" destOrd="0" presId="urn:microsoft.com/office/officeart/2016/7/layout/RepeatingBendingProcessNew"/>
    <dgm:cxn modelId="{A49B70CF-8345-48D0-8279-8DBFBBC086C6}" type="presParOf" srcId="{5B46A17C-EFCD-4774-B945-A5B0DCE8BE23}" destId="{8E3DB0B1-1D67-4E44-A618-F8830F42494E}"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508718-90E1-4ED9-925C-8998C3B68294}" type="doc">
      <dgm:prSet loTypeId="urn:microsoft.com/office/officeart/2005/8/layout/cycle2" loCatId="cycle" qsTypeId="urn:microsoft.com/office/officeart/2005/8/quickstyle/simple2" qsCatId="simple" csTypeId="urn:microsoft.com/office/officeart/2005/8/colors/accent1_2" csCatId="accent1" phldr="1"/>
      <dgm:spPr/>
      <dgm:t>
        <a:bodyPr/>
        <a:lstStyle/>
        <a:p>
          <a:endParaRPr lang="en-GB"/>
        </a:p>
      </dgm:t>
    </dgm:pt>
    <dgm:pt modelId="{6E1D9316-16ED-42E7-9311-775D5C4927BA}">
      <dgm:prSet phldrT="[Text]"/>
      <dgm:spPr/>
      <dgm:t>
        <a:bodyPr/>
        <a:lstStyle/>
        <a:p>
          <a:r>
            <a:rPr lang="en-GB" b="1"/>
            <a:t>Identify key concepts and words</a:t>
          </a:r>
        </a:p>
      </dgm:t>
    </dgm:pt>
    <dgm:pt modelId="{38125229-A515-4B0D-8A3A-3C6318456683}" type="parTrans" cxnId="{F7A0F090-2458-416B-BEB9-E8CF36AB6366}">
      <dgm:prSet/>
      <dgm:spPr/>
      <dgm:t>
        <a:bodyPr/>
        <a:lstStyle/>
        <a:p>
          <a:endParaRPr lang="en-GB"/>
        </a:p>
      </dgm:t>
    </dgm:pt>
    <dgm:pt modelId="{E8EB5639-7F40-468F-8AE3-3BAEE3D13D04}" type="sibTrans" cxnId="{F7A0F090-2458-416B-BEB9-E8CF36AB6366}">
      <dgm:prSet/>
      <dgm:spPr/>
      <dgm:t>
        <a:bodyPr/>
        <a:lstStyle/>
        <a:p>
          <a:endParaRPr lang="en-GB"/>
        </a:p>
      </dgm:t>
    </dgm:pt>
    <dgm:pt modelId="{6471E2C6-5BBE-4D37-A058-5AB2826EFCF3}">
      <dgm:prSet phldrT="[Text]"/>
      <dgm:spPr/>
      <dgm:t>
        <a:bodyPr/>
        <a:lstStyle/>
        <a:p>
          <a:pPr rtl="0"/>
          <a:r>
            <a:rPr lang="en-GB" b="1"/>
            <a:t>Select</a:t>
          </a:r>
          <a:r>
            <a:rPr lang="en-GB" b="1">
              <a:latin typeface="Lucida Sans"/>
            </a:rPr>
            <a:t> </a:t>
          </a:r>
          <a:r>
            <a:rPr lang="en-GB" b="1"/>
            <a:t> suitable resources and databases</a:t>
          </a:r>
        </a:p>
      </dgm:t>
    </dgm:pt>
    <dgm:pt modelId="{FA3E9FE5-9E07-4B5E-AD94-C7A128C946FF}" type="parTrans" cxnId="{8FC7F41E-1D09-46FB-AE56-6ACC826420B2}">
      <dgm:prSet/>
      <dgm:spPr/>
      <dgm:t>
        <a:bodyPr/>
        <a:lstStyle/>
        <a:p>
          <a:endParaRPr lang="en-GB"/>
        </a:p>
      </dgm:t>
    </dgm:pt>
    <dgm:pt modelId="{5410508E-48BC-4141-9201-5E4F352778A1}" type="sibTrans" cxnId="{8FC7F41E-1D09-46FB-AE56-6ACC826420B2}">
      <dgm:prSet/>
      <dgm:spPr/>
      <dgm:t>
        <a:bodyPr/>
        <a:lstStyle/>
        <a:p>
          <a:endParaRPr lang="en-GB"/>
        </a:p>
      </dgm:t>
    </dgm:pt>
    <dgm:pt modelId="{539B5808-C185-460D-9A34-27A9A10E7317}">
      <dgm:prSet phldrT="[Text]"/>
      <dgm:spPr/>
      <dgm:t>
        <a:bodyPr/>
        <a:lstStyle/>
        <a:p>
          <a:r>
            <a:rPr lang="en-GB" b="1"/>
            <a:t>Combine with Boolean Operators</a:t>
          </a:r>
        </a:p>
      </dgm:t>
    </dgm:pt>
    <dgm:pt modelId="{4B4339BF-4884-4E80-A432-BBBFBF8561D6}" type="parTrans" cxnId="{E2D5D963-05A7-4AE6-9174-BB14C5520092}">
      <dgm:prSet/>
      <dgm:spPr/>
      <dgm:t>
        <a:bodyPr/>
        <a:lstStyle/>
        <a:p>
          <a:endParaRPr lang="en-GB"/>
        </a:p>
      </dgm:t>
    </dgm:pt>
    <dgm:pt modelId="{E8224E5E-40F7-4DDC-AEC8-47D072586039}" type="sibTrans" cxnId="{E2D5D963-05A7-4AE6-9174-BB14C5520092}">
      <dgm:prSet/>
      <dgm:spPr/>
      <dgm:t>
        <a:bodyPr/>
        <a:lstStyle/>
        <a:p>
          <a:endParaRPr lang="en-GB"/>
        </a:p>
      </dgm:t>
    </dgm:pt>
    <dgm:pt modelId="{A316F4A6-4F3F-4D46-8351-3AA41B0FCEE7}">
      <dgm:prSet phldrT="[Text]"/>
      <dgm:spPr/>
      <dgm:t>
        <a:bodyPr/>
        <a:lstStyle/>
        <a:p>
          <a:r>
            <a:rPr lang="en-GB" b="1"/>
            <a:t>Run searches &amp; save your search for future use</a:t>
          </a:r>
        </a:p>
      </dgm:t>
    </dgm:pt>
    <dgm:pt modelId="{392ADB3D-C497-41E5-BAA2-83539FF92F72}" type="parTrans" cxnId="{4E794B45-E349-4ED0-AB4F-E16F38D21237}">
      <dgm:prSet/>
      <dgm:spPr/>
      <dgm:t>
        <a:bodyPr/>
        <a:lstStyle/>
        <a:p>
          <a:endParaRPr lang="en-GB"/>
        </a:p>
      </dgm:t>
    </dgm:pt>
    <dgm:pt modelId="{052A3397-B7D3-49B3-86D2-D4827831E20E}" type="sibTrans" cxnId="{4E794B45-E349-4ED0-AB4F-E16F38D21237}">
      <dgm:prSet/>
      <dgm:spPr/>
      <dgm:t>
        <a:bodyPr/>
        <a:lstStyle/>
        <a:p>
          <a:endParaRPr lang="en-GB"/>
        </a:p>
      </dgm:t>
    </dgm:pt>
    <dgm:pt modelId="{CEBDD742-CE92-4555-B471-675DB32DE3B5}">
      <dgm:prSet phldrT="[Text]"/>
      <dgm:spPr/>
      <dgm:t>
        <a:bodyPr/>
        <a:lstStyle/>
        <a:p>
          <a:pPr rtl="0"/>
          <a:r>
            <a:rPr lang="en-GB" b="1"/>
            <a:t>Review, refine and repeat as necessary</a:t>
          </a:r>
          <a:r>
            <a:rPr lang="en-GB" b="1">
              <a:latin typeface="Lucida Sans"/>
            </a:rPr>
            <a:t> </a:t>
          </a:r>
          <a:endParaRPr lang="en-GB" b="1"/>
        </a:p>
      </dgm:t>
    </dgm:pt>
    <dgm:pt modelId="{2A98C0AA-DF89-4886-8FE3-EA9578E19CA4}" type="parTrans" cxnId="{C28B13F3-993F-4F44-BE3C-1839161CE9D0}">
      <dgm:prSet/>
      <dgm:spPr/>
      <dgm:t>
        <a:bodyPr/>
        <a:lstStyle/>
        <a:p>
          <a:endParaRPr lang="en-GB"/>
        </a:p>
      </dgm:t>
    </dgm:pt>
    <dgm:pt modelId="{C210B5C5-C12F-40C2-BCFA-050DEA21FC85}" type="sibTrans" cxnId="{C28B13F3-993F-4F44-BE3C-1839161CE9D0}">
      <dgm:prSet/>
      <dgm:spPr/>
      <dgm:t>
        <a:bodyPr/>
        <a:lstStyle/>
        <a:p>
          <a:endParaRPr lang="en-GB"/>
        </a:p>
      </dgm:t>
    </dgm:pt>
    <dgm:pt modelId="{FD2CFAB7-1A06-4A4D-8E55-1C7AFF642131}" type="pres">
      <dgm:prSet presAssocID="{F2508718-90E1-4ED9-925C-8998C3B68294}" presName="cycle" presStyleCnt="0">
        <dgm:presLayoutVars>
          <dgm:dir/>
          <dgm:resizeHandles val="exact"/>
        </dgm:presLayoutVars>
      </dgm:prSet>
      <dgm:spPr/>
    </dgm:pt>
    <dgm:pt modelId="{3A018EEA-0841-4520-836E-4479AF976646}" type="pres">
      <dgm:prSet presAssocID="{6E1D9316-16ED-42E7-9311-775D5C4927BA}" presName="node" presStyleLbl="node1" presStyleIdx="0" presStyleCnt="5">
        <dgm:presLayoutVars>
          <dgm:bulletEnabled val="1"/>
        </dgm:presLayoutVars>
      </dgm:prSet>
      <dgm:spPr/>
    </dgm:pt>
    <dgm:pt modelId="{584299EB-E2AF-42E9-ACFA-7C6FE400A0C5}" type="pres">
      <dgm:prSet presAssocID="{E8EB5639-7F40-468F-8AE3-3BAEE3D13D04}" presName="sibTrans" presStyleLbl="sibTrans2D1" presStyleIdx="0" presStyleCnt="5"/>
      <dgm:spPr/>
    </dgm:pt>
    <dgm:pt modelId="{D866A503-4EAD-44A7-969E-A9E653EBB70E}" type="pres">
      <dgm:prSet presAssocID="{E8EB5639-7F40-468F-8AE3-3BAEE3D13D04}" presName="connectorText" presStyleLbl="sibTrans2D1" presStyleIdx="0" presStyleCnt="5"/>
      <dgm:spPr/>
    </dgm:pt>
    <dgm:pt modelId="{8C43E2FC-BFA0-4461-978C-7D3E34A298B1}" type="pres">
      <dgm:prSet presAssocID="{6471E2C6-5BBE-4D37-A058-5AB2826EFCF3}" presName="node" presStyleLbl="node1" presStyleIdx="1" presStyleCnt="5">
        <dgm:presLayoutVars>
          <dgm:bulletEnabled val="1"/>
        </dgm:presLayoutVars>
      </dgm:prSet>
      <dgm:spPr/>
    </dgm:pt>
    <dgm:pt modelId="{F051C518-67DD-4314-9092-D7C7DFE95A83}" type="pres">
      <dgm:prSet presAssocID="{5410508E-48BC-4141-9201-5E4F352778A1}" presName="sibTrans" presStyleLbl="sibTrans2D1" presStyleIdx="1" presStyleCnt="5"/>
      <dgm:spPr/>
    </dgm:pt>
    <dgm:pt modelId="{90264603-A15A-4030-AED5-012190747BE5}" type="pres">
      <dgm:prSet presAssocID="{5410508E-48BC-4141-9201-5E4F352778A1}" presName="connectorText" presStyleLbl="sibTrans2D1" presStyleIdx="1" presStyleCnt="5"/>
      <dgm:spPr/>
    </dgm:pt>
    <dgm:pt modelId="{EECE3BA0-B6EA-4531-92CD-7792308634FD}" type="pres">
      <dgm:prSet presAssocID="{539B5808-C185-460D-9A34-27A9A10E7317}" presName="node" presStyleLbl="node1" presStyleIdx="2" presStyleCnt="5">
        <dgm:presLayoutVars>
          <dgm:bulletEnabled val="1"/>
        </dgm:presLayoutVars>
      </dgm:prSet>
      <dgm:spPr/>
    </dgm:pt>
    <dgm:pt modelId="{6A15F62C-15D0-4EA0-9397-B2C53B9B3FC5}" type="pres">
      <dgm:prSet presAssocID="{E8224E5E-40F7-4DDC-AEC8-47D072586039}" presName="sibTrans" presStyleLbl="sibTrans2D1" presStyleIdx="2" presStyleCnt="5"/>
      <dgm:spPr/>
    </dgm:pt>
    <dgm:pt modelId="{F0DCF26B-B311-45EE-BC98-6D527F069259}" type="pres">
      <dgm:prSet presAssocID="{E8224E5E-40F7-4DDC-AEC8-47D072586039}" presName="connectorText" presStyleLbl="sibTrans2D1" presStyleIdx="2" presStyleCnt="5"/>
      <dgm:spPr/>
    </dgm:pt>
    <dgm:pt modelId="{CE5B2320-9E19-4614-A5C2-35BF4B03C454}" type="pres">
      <dgm:prSet presAssocID="{A316F4A6-4F3F-4D46-8351-3AA41B0FCEE7}" presName="node" presStyleLbl="node1" presStyleIdx="3" presStyleCnt="5">
        <dgm:presLayoutVars>
          <dgm:bulletEnabled val="1"/>
        </dgm:presLayoutVars>
      </dgm:prSet>
      <dgm:spPr/>
    </dgm:pt>
    <dgm:pt modelId="{7209A71D-6CF6-40FA-BD2F-083314F056C1}" type="pres">
      <dgm:prSet presAssocID="{052A3397-B7D3-49B3-86D2-D4827831E20E}" presName="sibTrans" presStyleLbl="sibTrans2D1" presStyleIdx="3" presStyleCnt="5"/>
      <dgm:spPr/>
    </dgm:pt>
    <dgm:pt modelId="{36EAC430-BE57-4ECF-A3C3-37C185DC5844}" type="pres">
      <dgm:prSet presAssocID="{052A3397-B7D3-49B3-86D2-D4827831E20E}" presName="connectorText" presStyleLbl="sibTrans2D1" presStyleIdx="3" presStyleCnt="5"/>
      <dgm:spPr/>
    </dgm:pt>
    <dgm:pt modelId="{2668E688-3ADF-46C3-B628-9584A6829926}" type="pres">
      <dgm:prSet presAssocID="{CEBDD742-CE92-4555-B471-675DB32DE3B5}" presName="node" presStyleLbl="node1" presStyleIdx="4" presStyleCnt="5">
        <dgm:presLayoutVars>
          <dgm:bulletEnabled val="1"/>
        </dgm:presLayoutVars>
      </dgm:prSet>
      <dgm:spPr/>
    </dgm:pt>
    <dgm:pt modelId="{78395BFA-C05C-481E-9739-2862B15BEDB5}" type="pres">
      <dgm:prSet presAssocID="{C210B5C5-C12F-40C2-BCFA-050DEA21FC85}" presName="sibTrans" presStyleLbl="sibTrans2D1" presStyleIdx="4" presStyleCnt="5"/>
      <dgm:spPr/>
    </dgm:pt>
    <dgm:pt modelId="{1B7D5D9B-0F0C-45E8-960F-25A78F10F04F}" type="pres">
      <dgm:prSet presAssocID="{C210B5C5-C12F-40C2-BCFA-050DEA21FC85}" presName="connectorText" presStyleLbl="sibTrans2D1" presStyleIdx="4" presStyleCnt="5"/>
      <dgm:spPr/>
    </dgm:pt>
  </dgm:ptLst>
  <dgm:cxnLst>
    <dgm:cxn modelId="{49DCFC02-A4B1-4CDC-AD17-D1178610E31C}" type="presOf" srcId="{E8EB5639-7F40-468F-8AE3-3BAEE3D13D04}" destId="{D866A503-4EAD-44A7-969E-A9E653EBB70E}" srcOrd="1" destOrd="0" presId="urn:microsoft.com/office/officeart/2005/8/layout/cycle2"/>
    <dgm:cxn modelId="{B9E02F0C-7DAB-4326-8C03-CC27709E177F}" type="presOf" srcId="{052A3397-B7D3-49B3-86D2-D4827831E20E}" destId="{7209A71D-6CF6-40FA-BD2F-083314F056C1}" srcOrd="0" destOrd="0" presId="urn:microsoft.com/office/officeart/2005/8/layout/cycle2"/>
    <dgm:cxn modelId="{CABE6716-0700-411E-A2E5-14BCC8D61AB1}" type="presOf" srcId="{5410508E-48BC-4141-9201-5E4F352778A1}" destId="{F051C518-67DD-4314-9092-D7C7DFE95A83}" srcOrd="0" destOrd="0" presId="urn:microsoft.com/office/officeart/2005/8/layout/cycle2"/>
    <dgm:cxn modelId="{8FC7F41E-1D09-46FB-AE56-6ACC826420B2}" srcId="{F2508718-90E1-4ED9-925C-8998C3B68294}" destId="{6471E2C6-5BBE-4D37-A058-5AB2826EFCF3}" srcOrd="1" destOrd="0" parTransId="{FA3E9FE5-9E07-4B5E-AD94-C7A128C946FF}" sibTransId="{5410508E-48BC-4141-9201-5E4F352778A1}"/>
    <dgm:cxn modelId="{43465F26-24F9-4893-8886-4AA378E975FE}" type="presOf" srcId="{E8EB5639-7F40-468F-8AE3-3BAEE3D13D04}" destId="{584299EB-E2AF-42E9-ACFA-7C6FE400A0C5}" srcOrd="0" destOrd="0" presId="urn:microsoft.com/office/officeart/2005/8/layout/cycle2"/>
    <dgm:cxn modelId="{02071338-2CC3-45EE-86E0-3C13870E2FF2}" type="presOf" srcId="{6471E2C6-5BBE-4D37-A058-5AB2826EFCF3}" destId="{8C43E2FC-BFA0-4461-978C-7D3E34A298B1}" srcOrd="0" destOrd="0" presId="urn:microsoft.com/office/officeart/2005/8/layout/cycle2"/>
    <dgm:cxn modelId="{E2D5D963-05A7-4AE6-9174-BB14C5520092}" srcId="{F2508718-90E1-4ED9-925C-8998C3B68294}" destId="{539B5808-C185-460D-9A34-27A9A10E7317}" srcOrd="2" destOrd="0" parTransId="{4B4339BF-4884-4E80-A432-BBBFBF8561D6}" sibTransId="{E8224E5E-40F7-4DDC-AEC8-47D072586039}"/>
    <dgm:cxn modelId="{4E794B45-E349-4ED0-AB4F-E16F38D21237}" srcId="{F2508718-90E1-4ED9-925C-8998C3B68294}" destId="{A316F4A6-4F3F-4D46-8351-3AA41B0FCEE7}" srcOrd="3" destOrd="0" parTransId="{392ADB3D-C497-41E5-BAA2-83539FF92F72}" sibTransId="{052A3397-B7D3-49B3-86D2-D4827831E20E}"/>
    <dgm:cxn modelId="{7946406F-2D14-4769-9B89-6CFF3D8EEB3F}" type="presOf" srcId="{052A3397-B7D3-49B3-86D2-D4827831E20E}" destId="{36EAC430-BE57-4ECF-A3C3-37C185DC5844}" srcOrd="1" destOrd="0" presId="urn:microsoft.com/office/officeart/2005/8/layout/cycle2"/>
    <dgm:cxn modelId="{3B90BA6F-3895-452C-96E9-886CA568366E}" type="presOf" srcId="{CEBDD742-CE92-4555-B471-675DB32DE3B5}" destId="{2668E688-3ADF-46C3-B628-9584A6829926}" srcOrd="0" destOrd="0" presId="urn:microsoft.com/office/officeart/2005/8/layout/cycle2"/>
    <dgm:cxn modelId="{6F60688B-6992-4086-B7D4-4189646AB0AD}" type="presOf" srcId="{539B5808-C185-460D-9A34-27A9A10E7317}" destId="{EECE3BA0-B6EA-4531-92CD-7792308634FD}" srcOrd="0" destOrd="0" presId="urn:microsoft.com/office/officeart/2005/8/layout/cycle2"/>
    <dgm:cxn modelId="{F97C918D-BB57-4C06-8593-586395C33EBC}" type="presOf" srcId="{E8224E5E-40F7-4DDC-AEC8-47D072586039}" destId="{6A15F62C-15D0-4EA0-9397-B2C53B9B3FC5}" srcOrd="0" destOrd="0" presId="urn:microsoft.com/office/officeart/2005/8/layout/cycle2"/>
    <dgm:cxn modelId="{F7A0F090-2458-416B-BEB9-E8CF36AB6366}" srcId="{F2508718-90E1-4ED9-925C-8998C3B68294}" destId="{6E1D9316-16ED-42E7-9311-775D5C4927BA}" srcOrd="0" destOrd="0" parTransId="{38125229-A515-4B0D-8A3A-3C6318456683}" sibTransId="{E8EB5639-7F40-468F-8AE3-3BAEE3D13D04}"/>
    <dgm:cxn modelId="{599F19A0-21AE-480F-BA96-C6AF0DC17762}" type="presOf" srcId="{C210B5C5-C12F-40C2-BCFA-050DEA21FC85}" destId="{78395BFA-C05C-481E-9739-2862B15BEDB5}" srcOrd="0" destOrd="0" presId="urn:microsoft.com/office/officeart/2005/8/layout/cycle2"/>
    <dgm:cxn modelId="{230188C9-7D22-40F0-AB17-3AD094B8F3DE}" type="presOf" srcId="{E8224E5E-40F7-4DDC-AEC8-47D072586039}" destId="{F0DCF26B-B311-45EE-BC98-6D527F069259}" srcOrd="1" destOrd="0" presId="urn:microsoft.com/office/officeart/2005/8/layout/cycle2"/>
    <dgm:cxn modelId="{79B3A4D0-A00A-4B16-BC3F-2406DF296817}" type="presOf" srcId="{F2508718-90E1-4ED9-925C-8998C3B68294}" destId="{FD2CFAB7-1A06-4A4D-8E55-1C7AFF642131}" srcOrd="0" destOrd="0" presId="urn:microsoft.com/office/officeart/2005/8/layout/cycle2"/>
    <dgm:cxn modelId="{11F903D4-4095-4A02-8A08-8D87BFB55A26}" type="presOf" srcId="{C210B5C5-C12F-40C2-BCFA-050DEA21FC85}" destId="{1B7D5D9B-0F0C-45E8-960F-25A78F10F04F}" srcOrd="1" destOrd="0" presId="urn:microsoft.com/office/officeart/2005/8/layout/cycle2"/>
    <dgm:cxn modelId="{350DF7DF-DFFC-4214-A956-335FBE6E49C2}" type="presOf" srcId="{A316F4A6-4F3F-4D46-8351-3AA41B0FCEE7}" destId="{CE5B2320-9E19-4614-A5C2-35BF4B03C454}" srcOrd="0" destOrd="0" presId="urn:microsoft.com/office/officeart/2005/8/layout/cycle2"/>
    <dgm:cxn modelId="{179035E7-0E25-4302-95B0-8AB59597DB8B}" type="presOf" srcId="{6E1D9316-16ED-42E7-9311-775D5C4927BA}" destId="{3A018EEA-0841-4520-836E-4479AF976646}" srcOrd="0" destOrd="0" presId="urn:microsoft.com/office/officeart/2005/8/layout/cycle2"/>
    <dgm:cxn modelId="{C28B13F3-993F-4F44-BE3C-1839161CE9D0}" srcId="{F2508718-90E1-4ED9-925C-8998C3B68294}" destId="{CEBDD742-CE92-4555-B471-675DB32DE3B5}" srcOrd="4" destOrd="0" parTransId="{2A98C0AA-DF89-4886-8FE3-EA9578E19CA4}" sibTransId="{C210B5C5-C12F-40C2-BCFA-050DEA21FC85}"/>
    <dgm:cxn modelId="{58409BFE-5959-4A45-8D16-C3284F527606}" type="presOf" srcId="{5410508E-48BC-4141-9201-5E4F352778A1}" destId="{90264603-A15A-4030-AED5-012190747BE5}" srcOrd="1" destOrd="0" presId="urn:microsoft.com/office/officeart/2005/8/layout/cycle2"/>
    <dgm:cxn modelId="{1D9B0052-483D-468B-B8B0-DADE184E15C9}" type="presParOf" srcId="{FD2CFAB7-1A06-4A4D-8E55-1C7AFF642131}" destId="{3A018EEA-0841-4520-836E-4479AF976646}" srcOrd="0" destOrd="0" presId="urn:microsoft.com/office/officeart/2005/8/layout/cycle2"/>
    <dgm:cxn modelId="{80F1CD1B-B1A0-4EFB-825C-E056EDDBB4A1}" type="presParOf" srcId="{FD2CFAB7-1A06-4A4D-8E55-1C7AFF642131}" destId="{584299EB-E2AF-42E9-ACFA-7C6FE400A0C5}" srcOrd="1" destOrd="0" presId="urn:microsoft.com/office/officeart/2005/8/layout/cycle2"/>
    <dgm:cxn modelId="{1C8D1607-5F31-40FD-869B-5A44DE28E527}" type="presParOf" srcId="{584299EB-E2AF-42E9-ACFA-7C6FE400A0C5}" destId="{D866A503-4EAD-44A7-969E-A9E653EBB70E}" srcOrd="0" destOrd="0" presId="urn:microsoft.com/office/officeart/2005/8/layout/cycle2"/>
    <dgm:cxn modelId="{534E9BC4-0AA4-45BB-8097-21F8EC639864}" type="presParOf" srcId="{FD2CFAB7-1A06-4A4D-8E55-1C7AFF642131}" destId="{8C43E2FC-BFA0-4461-978C-7D3E34A298B1}" srcOrd="2" destOrd="0" presId="urn:microsoft.com/office/officeart/2005/8/layout/cycle2"/>
    <dgm:cxn modelId="{99AE3DE2-5204-48F8-938F-880072806417}" type="presParOf" srcId="{FD2CFAB7-1A06-4A4D-8E55-1C7AFF642131}" destId="{F051C518-67DD-4314-9092-D7C7DFE95A83}" srcOrd="3" destOrd="0" presId="urn:microsoft.com/office/officeart/2005/8/layout/cycle2"/>
    <dgm:cxn modelId="{04FA6A7E-165C-4DA6-8153-BED6098E3559}" type="presParOf" srcId="{F051C518-67DD-4314-9092-D7C7DFE95A83}" destId="{90264603-A15A-4030-AED5-012190747BE5}" srcOrd="0" destOrd="0" presId="urn:microsoft.com/office/officeart/2005/8/layout/cycle2"/>
    <dgm:cxn modelId="{531C9833-624F-4E03-BA3D-8C8232047D3E}" type="presParOf" srcId="{FD2CFAB7-1A06-4A4D-8E55-1C7AFF642131}" destId="{EECE3BA0-B6EA-4531-92CD-7792308634FD}" srcOrd="4" destOrd="0" presId="urn:microsoft.com/office/officeart/2005/8/layout/cycle2"/>
    <dgm:cxn modelId="{6F26CF61-DA21-452D-9A27-E26F5AB8E6C9}" type="presParOf" srcId="{FD2CFAB7-1A06-4A4D-8E55-1C7AFF642131}" destId="{6A15F62C-15D0-4EA0-9397-B2C53B9B3FC5}" srcOrd="5" destOrd="0" presId="urn:microsoft.com/office/officeart/2005/8/layout/cycle2"/>
    <dgm:cxn modelId="{1555A640-7E99-4D5B-A6D0-C7723D8F520C}" type="presParOf" srcId="{6A15F62C-15D0-4EA0-9397-B2C53B9B3FC5}" destId="{F0DCF26B-B311-45EE-BC98-6D527F069259}" srcOrd="0" destOrd="0" presId="urn:microsoft.com/office/officeart/2005/8/layout/cycle2"/>
    <dgm:cxn modelId="{0FBA4C8C-50CE-4A1E-861A-06DA524B02C4}" type="presParOf" srcId="{FD2CFAB7-1A06-4A4D-8E55-1C7AFF642131}" destId="{CE5B2320-9E19-4614-A5C2-35BF4B03C454}" srcOrd="6" destOrd="0" presId="urn:microsoft.com/office/officeart/2005/8/layout/cycle2"/>
    <dgm:cxn modelId="{F2384109-44A6-40AD-B6B3-3A68E2E8307F}" type="presParOf" srcId="{FD2CFAB7-1A06-4A4D-8E55-1C7AFF642131}" destId="{7209A71D-6CF6-40FA-BD2F-083314F056C1}" srcOrd="7" destOrd="0" presId="urn:microsoft.com/office/officeart/2005/8/layout/cycle2"/>
    <dgm:cxn modelId="{2846182F-36CE-4F0E-AA11-BF6C40AC82A0}" type="presParOf" srcId="{7209A71D-6CF6-40FA-BD2F-083314F056C1}" destId="{36EAC430-BE57-4ECF-A3C3-37C185DC5844}" srcOrd="0" destOrd="0" presId="urn:microsoft.com/office/officeart/2005/8/layout/cycle2"/>
    <dgm:cxn modelId="{95F0CFA5-7BA2-455F-B20D-864333E63C73}" type="presParOf" srcId="{FD2CFAB7-1A06-4A4D-8E55-1C7AFF642131}" destId="{2668E688-3ADF-46C3-B628-9584A6829926}" srcOrd="8" destOrd="0" presId="urn:microsoft.com/office/officeart/2005/8/layout/cycle2"/>
    <dgm:cxn modelId="{DA639959-8CD4-4166-915F-1473534A196F}" type="presParOf" srcId="{FD2CFAB7-1A06-4A4D-8E55-1C7AFF642131}" destId="{78395BFA-C05C-481E-9739-2862B15BEDB5}" srcOrd="9" destOrd="0" presId="urn:microsoft.com/office/officeart/2005/8/layout/cycle2"/>
    <dgm:cxn modelId="{DB1B584A-8D3D-4911-BA81-5BA34A95751C}" type="presParOf" srcId="{78395BFA-C05C-481E-9739-2862B15BEDB5}" destId="{1B7D5D9B-0F0C-45E8-960F-25A78F10F04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88BABA-713C-4B26-ABC5-AD049BB77F14}">
      <dsp:nvSpPr>
        <dsp:cNvPr id="0" name=""/>
        <dsp:cNvSpPr/>
      </dsp:nvSpPr>
      <dsp:spPr>
        <a:xfrm>
          <a:off x="0" y="4041439"/>
          <a:ext cx="2076934" cy="530436"/>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7712" tIns="106680" rIns="147712" bIns="106680" numCol="1" spcCol="1270" anchor="ctr" anchorCtr="0">
          <a:noAutofit/>
        </a:bodyPr>
        <a:lstStyle/>
        <a:p>
          <a:pPr marL="0" lvl="0" indent="0" algn="ctr" defTabSz="666750">
            <a:lnSpc>
              <a:spcPct val="90000"/>
            </a:lnSpc>
            <a:spcBef>
              <a:spcPct val="0"/>
            </a:spcBef>
            <a:spcAft>
              <a:spcPct val="35000"/>
            </a:spcAft>
            <a:buNone/>
          </a:pPr>
          <a:r>
            <a:rPr lang="en-US" sz="1500" kern="1200"/>
            <a:t>Save</a:t>
          </a:r>
        </a:p>
      </dsp:txBody>
      <dsp:txXfrm>
        <a:off x="0" y="4041439"/>
        <a:ext cx="2076934" cy="530436"/>
      </dsp:txXfrm>
    </dsp:sp>
    <dsp:sp modelId="{769BFF62-CC21-4F5C-8012-4CD82D4C06ED}">
      <dsp:nvSpPr>
        <dsp:cNvPr id="0" name=""/>
        <dsp:cNvSpPr/>
      </dsp:nvSpPr>
      <dsp:spPr>
        <a:xfrm>
          <a:off x="2076933" y="4041439"/>
          <a:ext cx="6230802" cy="53043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6390" tIns="165100" rIns="126390" bIns="165100" numCol="1" spcCol="1270" anchor="ctr" anchorCtr="0">
          <a:noAutofit/>
        </a:bodyPr>
        <a:lstStyle/>
        <a:p>
          <a:pPr marL="0" lvl="0" indent="0" algn="l" defTabSz="577850">
            <a:lnSpc>
              <a:spcPct val="90000"/>
            </a:lnSpc>
            <a:spcBef>
              <a:spcPct val="0"/>
            </a:spcBef>
            <a:spcAft>
              <a:spcPct val="35000"/>
            </a:spcAft>
            <a:buNone/>
          </a:pPr>
          <a:r>
            <a:rPr lang="en-US" sz="1300" kern="1200"/>
            <a:t>Save your results and search history</a:t>
          </a:r>
        </a:p>
      </dsp:txBody>
      <dsp:txXfrm>
        <a:off x="2076933" y="4041439"/>
        <a:ext cx="6230802" cy="530436"/>
      </dsp:txXfrm>
    </dsp:sp>
    <dsp:sp modelId="{38187607-2EEA-4378-8F47-CABD3C7CFCB8}">
      <dsp:nvSpPr>
        <dsp:cNvPr id="0" name=""/>
        <dsp:cNvSpPr/>
      </dsp:nvSpPr>
      <dsp:spPr>
        <a:xfrm rot="10800000">
          <a:off x="0" y="3233584"/>
          <a:ext cx="2076934" cy="815811"/>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7712" tIns="106680" rIns="147712" bIns="106680" numCol="1" spcCol="1270" anchor="ctr" anchorCtr="0">
          <a:noAutofit/>
        </a:bodyPr>
        <a:lstStyle/>
        <a:p>
          <a:pPr marL="0" lvl="0" indent="0" algn="ctr" defTabSz="666750">
            <a:lnSpc>
              <a:spcPct val="90000"/>
            </a:lnSpc>
            <a:spcBef>
              <a:spcPct val="0"/>
            </a:spcBef>
            <a:spcAft>
              <a:spcPct val="35000"/>
            </a:spcAft>
            <a:buNone/>
          </a:pPr>
          <a:r>
            <a:rPr lang="en-US" sz="1500" kern="1200"/>
            <a:t>Review, adjust and add</a:t>
          </a:r>
        </a:p>
      </dsp:txBody>
      <dsp:txXfrm rot="-10800000">
        <a:off x="0" y="3233584"/>
        <a:ext cx="2076934" cy="530277"/>
      </dsp:txXfrm>
    </dsp:sp>
    <dsp:sp modelId="{393C133D-DAF4-43F4-B722-B82100C182C5}">
      <dsp:nvSpPr>
        <dsp:cNvPr id="0" name=""/>
        <dsp:cNvSpPr/>
      </dsp:nvSpPr>
      <dsp:spPr>
        <a:xfrm>
          <a:off x="2076933" y="3233584"/>
          <a:ext cx="6230802" cy="5302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6390" tIns="165100" rIns="126390" bIns="165100" numCol="1" spcCol="1270" anchor="ctr" anchorCtr="0">
          <a:noAutofit/>
        </a:bodyPr>
        <a:lstStyle/>
        <a:p>
          <a:pPr marL="0" lvl="0" indent="0" algn="l" defTabSz="577850">
            <a:lnSpc>
              <a:spcPct val="90000"/>
            </a:lnSpc>
            <a:spcBef>
              <a:spcPct val="0"/>
            </a:spcBef>
            <a:spcAft>
              <a:spcPct val="35000"/>
            </a:spcAft>
            <a:buNone/>
          </a:pPr>
          <a:r>
            <a:rPr lang="en-US" sz="1300" kern="1200"/>
            <a:t>Review, adjust and add limits (if necessary)</a:t>
          </a:r>
        </a:p>
      </dsp:txBody>
      <dsp:txXfrm>
        <a:off x="2076933" y="3233584"/>
        <a:ext cx="6230802" cy="530277"/>
      </dsp:txXfrm>
    </dsp:sp>
    <dsp:sp modelId="{5E8EF867-53AB-4595-8256-39FCC278167D}">
      <dsp:nvSpPr>
        <dsp:cNvPr id="0" name=""/>
        <dsp:cNvSpPr/>
      </dsp:nvSpPr>
      <dsp:spPr>
        <a:xfrm rot="10800000">
          <a:off x="0" y="2425729"/>
          <a:ext cx="2076934" cy="815811"/>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7712" tIns="106680" rIns="147712" bIns="106680" numCol="1" spcCol="1270" anchor="ctr" anchorCtr="0">
          <a:noAutofit/>
        </a:bodyPr>
        <a:lstStyle/>
        <a:p>
          <a:pPr marL="0" lvl="0" indent="0" algn="ctr" defTabSz="666750">
            <a:lnSpc>
              <a:spcPct val="90000"/>
            </a:lnSpc>
            <a:spcBef>
              <a:spcPct val="0"/>
            </a:spcBef>
            <a:spcAft>
              <a:spcPct val="35000"/>
            </a:spcAft>
            <a:buNone/>
          </a:pPr>
          <a:r>
            <a:rPr lang="en-US" sz="1500" kern="1200"/>
            <a:t>Combine</a:t>
          </a:r>
        </a:p>
      </dsp:txBody>
      <dsp:txXfrm rot="-10800000">
        <a:off x="0" y="2425729"/>
        <a:ext cx="2076934" cy="530277"/>
      </dsp:txXfrm>
    </dsp:sp>
    <dsp:sp modelId="{645C5EA8-8FE0-4F71-AE3A-F95EAF0A5873}">
      <dsp:nvSpPr>
        <dsp:cNvPr id="0" name=""/>
        <dsp:cNvSpPr/>
      </dsp:nvSpPr>
      <dsp:spPr>
        <a:xfrm>
          <a:off x="2076933" y="2425729"/>
          <a:ext cx="6230802" cy="5302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6390" tIns="165100" rIns="126390" bIns="165100" numCol="1" spcCol="1270" anchor="ctr" anchorCtr="0">
          <a:noAutofit/>
        </a:bodyPr>
        <a:lstStyle/>
        <a:p>
          <a:pPr marL="0" lvl="0" indent="0" algn="l" defTabSz="577850">
            <a:lnSpc>
              <a:spcPct val="90000"/>
            </a:lnSpc>
            <a:spcBef>
              <a:spcPct val="0"/>
            </a:spcBef>
            <a:spcAft>
              <a:spcPct val="35000"/>
            </a:spcAft>
            <a:buNone/>
          </a:pPr>
          <a:r>
            <a:rPr lang="en-US" sz="1300" kern="1200"/>
            <a:t>Combine your keywords and run search</a:t>
          </a:r>
        </a:p>
      </dsp:txBody>
      <dsp:txXfrm>
        <a:off x="2076933" y="2425729"/>
        <a:ext cx="6230802" cy="530277"/>
      </dsp:txXfrm>
    </dsp:sp>
    <dsp:sp modelId="{4AAAADE6-34AD-45A8-8641-44A27DE152FE}">
      <dsp:nvSpPr>
        <dsp:cNvPr id="0" name=""/>
        <dsp:cNvSpPr/>
      </dsp:nvSpPr>
      <dsp:spPr>
        <a:xfrm rot="10800000">
          <a:off x="0" y="1617874"/>
          <a:ext cx="2076934" cy="815811"/>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7712" tIns="106680" rIns="147712" bIns="106680" numCol="1" spcCol="1270" anchor="ctr" anchorCtr="0">
          <a:noAutofit/>
        </a:bodyPr>
        <a:lstStyle/>
        <a:p>
          <a:pPr marL="0" lvl="0" indent="0" algn="ctr" defTabSz="666750">
            <a:lnSpc>
              <a:spcPct val="90000"/>
            </a:lnSpc>
            <a:spcBef>
              <a:spcPct val="0"/>
            </a:spcBef>
            <a:spcAft>
              <a:spcPct val="35000"/>
            </a:spcAft>
            <a:buNone/>
          </a:pPr>
          <a:r>
            <a:rPr lang="en-US" sz="1500" kern="1200"/>
            <a:t>Find</a:t>
          </a:r>
        </a:p>
      </dsp:txBody>
      <dsp:txXfrm rot="-10800000">
        <a:off x="0" y="1617874"/>
        <a:ext cx="2076934" cy="530277"/>
      </dsp:txXfrm>
    </dsp:sp>
    <dsp:sp modelId="{CF3B67D7-B627-4CD4-8C6E-CADD82B10392}">
      <dsp:nvSpPr>
        <dsp:cNvPr id="0" name=""/>
        <dsp:cNvSpPr/>
      </dsp:nvSpPr>
      <dsp:spPr>
        <a:xfrm>
          <a:off x="2076933" y="1617874"/>
          <a:ext cx="6230802" cy="5302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6390" tIns="165100" rIns="126390" bIns="165100" numCol="1" spcCol="1270" anchor="ctr" anchorCtr="0">
          <a:noAutofit/>
        </a:bodyPr>
        <a:lstStyle/>
        <a:p>
          <a:pPr marL="0" lvl="0" indent="0" algn="l" defTabSz="577850">
            <a:lnSpc>
              <a:spcPct val="90000"/>
            </a:lnSpc>
            <a:spcBef>
              <a:spcPct val="0"/>
            </a:spcBef>
            <a:spcAft>
              <a:spcPct val="35000"/>
            </a:spcAft>
            <a:buNone/>
          </a:pPr>
          <a:r>
            <a:rPr lang="en-US" sz="1300" kern="1200"/>
            <a:t>Find synonyms</a:t>
          </a:r>
        </a:p>
      </dsp:txBody>
      <dsp:txXfrm>
        <a:off x="2076933" y="1617874"/>
        <a:ext cx="6230802" cy="530277"/>
      </dsp:txXfrm>
    </dsp:sp>
    <dsp:sp modelId="{13CF38AB-7B24-4E7C-93E5-B600C78D13DA}">
      <dsp:nvSpPr>
        <dsp:cNvPr id="0" name=""/>
        <dsp:cNvSpPr/>
      </dsp:nvSpPr>
      <dsp:spPr>
        <a:xfrm rot="10800000">
          <a:off x="0" y="810018"/>
          <a:ext cx="2076934" cy="815811"/>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7712" tIns="106680" rIns="147712" bIns="106680" numCol="1" spcCol="1270" anchor="ctr" anchorCtr="0">
          <a:noAutofit/>
        </a:bodyPr>
        <a:lstStyle/>
        <a:p>
          <a:pPr marL="0" lvl="0" indent="0" algn="ctr" defTabSz="666750">
            <a:lnSpc>
              <a:spcPct val="90000"/>
            </a:lnSpc>
            <a:spcBef>
              <a:spcPct val="0"/>
            </a:spcBef>
            <a:spcAft>
              <a:spcPct val="35000"/>
            </a:spcAft>
            <a:buNone/>
          </a:pPr>
          <a:r>
            <a:rPr lang="en-US" sz="1500" kern="1200"/>
            <a:t>Choose</a:t>
          </a:r>
        </a:p>
      </dsp:txBody>
      <dsp:txXfrm rot="-10800000">
        <a:off x="0" y="810018"/>
        <a:ext cx="2076934" cy="530277"/>
      </dsp:txXfrm>
    </dsp:sp>
    <dsp:sp modelId="{F99E1566-B63B-45AC-B5AA-B0AA0C1503A2}">
      <dsp:nvSpPr>
        <dsp:cNvPr id="0" name=""/>
        <dsp:cNvSpPr/>
      </dsp:nvSpPr>
      <dsp:spPr>
        <a:xfrm>
          <a:off x="2076933" y="810018"/>
          <a:ext cx="6230802" cy="5302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6390" tIns="165100" rIns="126390" bIns="165100" numCol="1" spcCol="1270" anchor="ctr" anchorCtr="0">
          <a:noAutofit/>
        </a:bodyPr>
        <a:lstStyle/>
        <a:p>
          <a:pPr marL="0" lvl="0" indent="0" algn="l" defTabSz="577850">
            <a:lnSpc>
              <a:spcPct val="90000"/>
            </a:lnSpc>
            <a:spcBef>
              <a:spcPct val="0"/>
            </a:spcBef>
            <a:spcAft>
              <a:spcPct val="35000"/>
            </a:spcAft>
            <a:buNone/>
          </a:pPr>
          <a:r>
            <a:rPr lang="en-US" sz="1300" kern="1200"/>
            <a:t>Choose the databases</a:t>
          </a:r>
        </a:p>
      </dsp:txBody>
      <dsp:txXfrm>
        <a:off x="2076933" y="810018"/>
        <a:ext cx="6230802" cy="530277"/>
      </dsp:txXfrm>
    </dsp:sp>
    <dsp:sp modelId="{E3019C71-0DA2-40A2-8D72-5912A2E4229D}">
      <dsp:nvSpPr>
        <dsp:cNvPr id="0" name=""/>
        <dsp:cNvSpPr/>
      </dsp:nvSpPr>
      <dsp:spPr>
        <a:xfrm rot="10800000">
          <a:off x="0" y="2163"/>
          <a:ext cx="2076934" cy="815811"/>
        </a:xfrm>
        <a:prstGeom prst="upArrowCallout">
          <a:avLst>
            <a:gd name="adj1" fmla="val 5000"/>
            <a:gd name="adj2" fmla="val 10000"/>
            <a:gd name="adj3" fmla="val 15000"/>
            <a:gd name="adj4" fmla="val 64977"/>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7712" tIns="106680" rIns="147712" bIns="106680" numCol="1" spcCol="1270" anchor="ctr" anchorCtr="0">
          <a:noAutofit/>
        </a:bodyPr>
        <a:lstStyle/>
        <a:p>
          <a:pPr marL="0" lvl="0" indent="0" algn="ctr" defTabSz="666750">
            <a:lnSpc>
              <a:spcPct val="90000"/>
            </a:lnSpc>
            <a:spcBef>
              <a:spcPct val="0"/>
            </a:spcBef>
            <a:spcAft>
              <a:spcPct val="35000"/>
            </a:spcAft>
            <a:buNone/>
          </a:pPr>
          <a:r>
            <a:rPr lang="en-US" sz="1500" kern="1200"/>
            <a:t>Formulate</a:t>
          </a:r>
        </a:p>
      </dsp:txBody>
      <dsp:txXfrm rot="-10800000">
        <a:off x="0" y="2163"/>
        <a:ext cx="2076934" cy="530277"/>
      </dsp:txXfrm>
    </dsp:sp>
    <dsp:sp modelId="{D1CD6CB9-2C9A-4228-9483-CD4C61C38EDD}">
      <dsp:nvSpPr>
        <dsp:cNvPr id="0" name=""/>
        <dsp:cNvSpPr/>
      </dsp:nvSpPr>
      <dsp:spPr>
        <a:xfrm>
          <a:off x="2076933" y="2163"/>
          <a:ext cx="6230802" cy="53027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6390" tIns="165100" rIns="126390" bIns="165100" numCol="1" spcCol="1270" anchor="ctr" anchorCtr="0">
          <a:noAutofit/>
        </a:bodyPr>
        <a:lstStyle/>
        <a:p>
          <a:pPr marL="0" lvl="0" indent="0" algn="l" defTabSz="577850">
            <a:lnSpc>
              <a:spcPct val="90000"/>
            </a:lnSpc>
            <a:spcBef>
              <a:spcPct val="0"/>
            </a:spcBef>
            <a:spcAft>
              <a:spcPct val="35000"/>
            </a:spcAft>
            <a:buNone/>
          </a:pPr>
          <a:r>
            <a:rPr lang="en-US" sz="1300" kern="1200"/>
            <a:t>Formulate a search with key concepts</a:t>
          </a:r>
        </a:p>
      </dsp:txBody>
      <dsp:txXfrm>
        <a:off x="2076933" y="2163"/>
        <a:ext cx="6230802" cy="5302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41CB6F-57B9-4B84-BD38-D19998887083}">
      <dsp:nvSpPr>
        <dsp:cNvPr id="0" name=""/>
        <dsp:cNvSpPr/>
      </dsp:nvSpPr>
      <dsp:spPr>
        <a:xfrm>
          <a:off x="2211533" y="1367554"/>
          <a:ext cx="477991" cy="91440"/>
        </a:xfrm>
        <a:custGeom>
          <a:avLst/>
          <a:gdLst/>
          <a:ahLst/>
          <a:cxnLst/>
          <a:rect l="0" t="0" r="0" b="0"/>
          <a:pathLst>
            <a:path>
              <a:moveTo>
                <a:pt x="0" y="45720"/>
              </a:moveTo>
              <a:lnTo>
                <a:pt x="47799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2437814" y="1410731"/>
        <a:ext cx="25429" cy="5085"/>
      </dsp:txXfrm>
    </dsp:sp>
    <dsp:sp modelId="{087FF46D-9FA9-4223-93A2-810172A377EE}">
      <dsp:nvSpPr>
        <dsp:cNvPr id="0" name=""/>
        <dsp:cNvSpPr/>
      </dsp:nvSpPr>
      <dsp:spPr>
        <a:xfrm>
          <a:off x="2064" y="749893"/>
          <a:ext cx="2211268" cy="1326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354" tIns="113737" rIns="108354" bIns="113737" numCol="1" spcCol="1270" anchor="ctr" anchorCtr="0">
          <a:noAutofit/>
        </a:bodyPr>
        <a:lstStyle/>
        <a:p>
          <a:pPr marL="0" lvl="0" indent="0" algn="ctr" defTabSz="755650">
            <a:lnSpc>
              <a:spcPct val="100000"/>
            </a:lnSpc>
            <a:spcBef>
              <a:spcPct val="0"/>
            </a:spcBef>
            <a:spcAft>
              <a:spcPct val="35000"/>
            </a:spcAft>
            <a:buNone/>
          </a:pPr>
          <a:r>
            <a:rPr lang="en-GB" sz="1700" b="1" kern="1200" dirty="0"/>
            <a:t>Plan your search strategy – keywords and phrases</a:t>
          </a:r>
          <a:endParaRPr lang="en-US" sz="1700" b="1" kern="1200" dirty="0"/>
        </a:p>
      </dsp:txBody>
      <dsp:txXfrm>
        <a:off x="2064" y="749893"/>
        <a:ext cx="2211268" cy="1326761"/>
      </dsp:txXfrm>
    </dsp:sp>
    <dsp:sp modelId="{3AB8BD7F-7156-4EF6-997C-6F899FC5B147}">
      <dsp:nvSpPr>
        <dsp:cNvPr id="0" name=""/>
        <dsp:cNvSpPr/>
      </dsp:nvSpPr>
      <dsp:spPr>
        <a:xfrm>
          <a:off x="4931394" y="1367554"/>
          <a:ext cx="477991" cy="91440"/>
        </a:xfrm>
        <a:custGeom>
          <a:avLst/>
          <a:gdLst/>
          <a:ahLst/>
          <a:cxnLst/>
          <a:rect l="0" t="0" r="0" b="0"/>
          <a:pathLst>
            <a:path>
              <a:moveTo>
                <a:pt x="0" y="45720"/>
              </a:moveTo>
              <a:lnTo>
                <a:pt x="47799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5157675" y="1410731"/>
        <a:ext cx="25429" cy="5085"/>
      </dsp:txXfrm>
    </dsp:sp>
    <dsp:sp modelId="{24763D96-C28E-46D5-9188-6E54D4FFF551}">
      <dsp:nvSpPr>
        <dsp:cNvPr id="0" name=""/>
        <dsp:cNvSpPr/>
      </dsp:nvSpPr>
      <dsp:spPr>
        <a:xfrm>
          <a:off x="2721925" y="749893"/>
          <a:ext cx="2211268" cy="1326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354" tIns="113737" rIns="108354" bIns="113737" numCol="1" spcCol="1270" anchor="ctr" anchorCtr="0">
          <a:noAutofit/>
        </a:bodyPr>
        <a:lstStyle/>
        <a:p>
          <a:pPr marL="0" lvl="0" indent="0" algn="ctr" defTabSz="755650">
            <a:lnSpc>
              <a:spcPct val="100000"/>
            </a:lnSpc>
            <a:spcBef>
              <a:spcPct val="0"/>
            </a:spcBef>
            <a:spcAft>
              <a:spcPct val="35000"/>
            </a:spcAft>
            <a:buNone/>
          </a:pPr>
          <a:r>
            <a:rPr lang="en-GB" sz="1700" b="1" kern="1200"/>
            <a:t>Understand the content of each source </a:t>
          </a:r>
          <a:endParaRPr lang="en-US" sz="1700" b="1" kern="1200"/>
        </a:p>
      </dsp:txBody>
      <dsp:txXfrm>
        <a:off x="2721925" y="749893"/>
        <a:ext cx="2211268" cy="1326761"/>
      </dsp:txXfrm>
    </dsp:sp>
    <dsp:sp modelId="{740078C3-EC63-40E2-8510-C101085C2233}">
      <dsp:nvSpPr>
        <dsp:cNvPr id="0" name=""/>
        <dsp:cNvSpPr/>
      </dsp:nvSpPr>
      <dsp:spPr>
        <a:xfrm>
          <a:off x="7651254" y="1367554"/>
          <a:ext cx="477991" cy="91440"/>
        </a:xfrm>
        <a:custGeom>
          <a:avLst/>
          <a:gdLst/>
          <a:ahLst/>
          <a:cxnLst/>
          <a:rect l="0" t="0" r="0" b="0"/>
          <a:pathLst>
            <a:path>
              <a:moveTo>
                <a:pt x="0" y="45720"/>
              </a:moveTo>
              <a:lnTo>
                <a:pt x="47799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7877535" y="1410731"/>
        <a:ext cx="25429" cy="5085"/>
      </dsp:txXfrm>
    </dsp:sp>
    <dsp:sp modelId="{B71632B3-C373-4ED1-8C90-B6518DEE4E06}">
      <dsp:nvSpPr>
        <dsp:cNvPr id="0" name=""/>
        <dsp:cNvSpPr/>
      </dsp:nvSpPr>
      <dsp:spPr>
        <a:xfrm>
          <a:off x="5441785" y="749893"/>
          <a:ext cx="2211268" cy="1326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354" tIns="113737" rIns="108354" bIns="113737" numCol="1" spcCol="1270" anchor="ctr" anchorCtr="0">
          <a:noAutofit/>
        </a:bodyPr>
        <a:lstStyle/>
        <a:p>
          <a:pPr marL="0" lvl="0" indent="0" algn="ctr" defTabSz="755650">
            <a:lnSpc>
              <a:spcPct val="100000"/>
            </a:lnSpc>
            <a:spcBef>
              <a:spcPct val="0"/>
            </a:spcBef>
            <a:spcAft>
              <a:spcPct val="35000"/>
            </a:spcAft>
            <a:buNone/>
          </a:pPr>
          <a:r>
            <a:rPr lang="en-GB" sz="1700" b="1" kern="1200"/>
            <a:t>Sign in to enhance results and functionality – save searches, set alerts</a:t>
          </a:r>
          <a:endParaRPr lang="en-US" sz="1700" b="1" kern="1200"/>
        </a:p>
      </dsp:txBody>
      <dsp:txXfrm>
        <a:off x="5441785" y="749893"/>
        <a:ext cx="2211268" cy="1326761"/>
      </dsp:txXfrm>
    </dsp:sp>
    <dsp:sp modelId="{B34FF672-BDA4-4D86-96DD-A170A8E8D419}">
      <dsp:nvSpPr>
        <dsp:cNvPr id="0" name=""/>
        <dsp:cNvSpPr/>
      </dsp:nvSpPr>
      <dsp:spPr>
        <a:xfrm>
          <a:off x="1107698" y="2074855"/>
          <a:ext cx="8159582" cy="477991"/>
        </a:xfrm>
        <a:custGeom>
          <a:avLst/>
          <a:gdLst/>
          <a:ahLst/>
          <a:cxnLst/>
          <a:rect l="0" t="0" r="0" b="0"/>
          <a:pathLst>
            <a:path>
              <a:moveTo>
                <a:pt x="8159582" y="0"/>
              </a:moveTo>
              <a:lnTo>
                <a:pt x="8159582" y="256095"/>
              </a:lnTo>
              <a:lnTo>
                <a:pt x="0" y="256095"/>
              </a:lnTo>
              <a:lnTo>
                <a:pt x="0" y="47799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4983104" y="2311308"/>
        <a:ext cx="408770" cy="5085"/>
      </dsp:txXfrm>
    </dsp:sp>
    <dsp:sp modelId="{5DA4E0C8-2F2E-4CB7-A43E-312270FF74C1}">
      <dsp:nvSpPr>
        <dsp:cNvPr id="0" name=""/>
        <dsp:cNvSpPr/>
      </dsp:nvSpPr>
      <dsp:spPr>
        <a:xfrm>
          <a:off x="8161646" y="749893"/>
          <a:ext cx="2211268" cy="1326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354" tIns="113737" rIns="108354" bIns="113737" numCol="1" spcCol="1270" anchor="ctr" anchorCtr="0">
          <a:noAutofit/>
        </a:bodyPr>
        <a:lstStyle/>
        <a:p>
          <a:pPr marL="0" lvl="0" indent="0" algn="ctr" defTabSz="755650">
            <a:lnSpc>
              <a:spcPct val="100000"/>
            </a:lnSpc>
            <a:spcBef>
              <a:spcPct val="0"/>
            </a:spcBef>
            <a:spcAft>
              <a:spcPct val="35000"/>
            </a:spcAft>
            <a:buNone/>
          </a:pPr>
          <a:r>
            <a:rPr lang="en-GB" sz="1700" b="1" kern="1200"/>
            <a:t>Filter and refine your results</a:t>
          </a:r>
          <a:endParaRPr lang="en-US" sz="1700" b="1" kern="1200"/>
        </a:p>
      </dsp:txBody>
      <dsp:txXfrm>
        <a:off x="8161646" y="749893"/>
        <a:ext cx="2211268" cy="1326761"/>
      </dsp:txXfrm>
    </dsp:sp>
    <dsp:sp modelId="{1485F7C7-9E15-4DF7-8F02-893310470CF7}">
      <dsp:nvSpPr>
        <dsp:cNvPr id="0" name=""/>
        <dsp:cNvSpPr/>
      </dsp:nvSpPr>
      <dsp:spPr>
        <a:xfrm>
          <a:off x="2211533" y="3202907"/>
          <a:ext cx="477991" cy="91440"/>
        </a:xfrm>
        <a:custGeom>
          <a:avLst/>
          <a:gdLst/>
          <a:ahLst/>
          <a:cxnLst/>
          <a:rect l="0" t="0" r="0" b="0"/>
          <a:pathLst>
            <a:path>
              <a:moveTo>
                <a:pt x="0" y="45720"/>
              </a:moveTo>
              <a:lnTo>
                <a:pt x="47799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2437814" y="3246084"/>
        <a:ext cx="25429" cy="5085"/>
      </dsp:txXfrm>
    </dsp:sp>
    <dsp:sp modelId="{BCF3E2ED-5A5A-4C4D-A8FB-C41A2B107677}">
      <dsp:nvSpPr>
        <dsp:cNvPr id="0" name=""/>
        <dsp:cNvSpPr/>
      </dsp:nvSpPr>
      <dsp:spPr>
        <a:xfrm>
          <a:off x="2064" y="2585246"/>
          <a:ext cx="2211268" cy="1326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354" tIns="113737" rIns="108354" bIns="113737" numCol="1" spcCol="1270" anchor="ctr" anchorCtr="0">
          <a:noAutofit/>
        </a:bodyPr>
        <a:lstStyle/>
        <a:p>
          <a:pPr marL="0" lvl="0" indent="0" algn="ctr" defTabSz="755650">
            <a:lnSpc>
              <a:spcPct val="100000"/>
            </a:lnSpc>
            <a:spcBef>
              <a:spcPct val="0"/>
            </a:spcBef>
            <a:spcAft>
              <a:spcPct val="35000"/>
            </a:spcAft>
            <a:buNone/>
          </a:pPr>
          <a:r>
            <a:rPr lang="en-GB" sz="1700" b="1" kern="1200"/>
            <a:t>Be flexible - use information found in your results to do further searches</a:t>
          </a:r>
          <a:endParaRPr lang="en-US" sz="1700" b="1" kern="1200" dirty="0"/>
        </a:p>
      </dsp:txBody>
      <dsp:txXfrm>
        <a:off x="2064" y="2585246"/>
        <a:ext cx="2211268" cy="1326761"/>
      </dsp:txXfrm>
    </dsp:sp>
    <dsp:sp modelId="{F6E51ADB-5650-4381-AD34-7D2E6D10D66B}">
      <dsp:nvSpPr>
        <dsp:cNvPr id="0" name=""/>
        <dsp:cNvSpPr/>
      </dsp:nvSpPr>
      <dsp:spPr>
        <a:xfrm>
          <a:off x="4931394" y="3202907"/>
          <a:ext cx="477991" cy="91440"/>
        </a:xfrm>
        <a:custGeom>
          <a:avLst/>
          <a:gdLst/>
          <a:ahLst/>
          <a:cxnLst/>
          <a:rect l="0" t="0" r="0" b="0"/>
          <a:pathLst>
            <a:path>
              <a:moveTo>
                <a:pt x="0" y="45720"/>
              </a:moveTo>
              <a:lnTo>
                <a:pt x="47799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100000"/>
            </a:lnSpc>
            <a:spcBef>
              <a:spcPct val="0"/>
            </a:spcBef>
            <a:spcAft>
              <a:spcPct val="35000"/>
            </a:spcAft>
            <a:buNone/>
          </a:pPr>
          <a:endParaRPr lang="en-US" sz="500" kern="1200"/>
        </a:p>
      </dsp:txBody>
      <dsp:txXfrm>
        <a:off x="5157675" y="3246084"/>
        <a:ext cx="25429" cy="5085"/>
      </dsp:txXfrm>
    </dsp:sp>
    <dsp:sp modelId="{08CCAA1D-5CB9-46C8-939C-BFD308D8C8C9}">
      <dsp:nvSpPr>
        <dsp:cNvPr id="0" name=""/>
        <dsp:cNvSpPr/>
      </dsp:nvSpPr>
      <dsp:spPr>
        <a:xfrm>
          <a:off x="2721925" y="2585246"/>
          <a:ext cx="2211268" cy="1326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354" tIns="113737" rIns="108354" bIns="113737" numCol="1" spcCol="1270" anchor="ctr" anchorCtr="0">
          <a:noAutofit/>
        </a:bodyPr>
        <a:lstStyle/>
        <a:p>
          <a:pPr marL="0" lvl="0" indent="0" algn="ctr" defTabSz="755650">
            <a:lnSpc>
              <a:spcPct val="100000"/>
            </a:lnSpc>
            <a:spcBef>
              <a:spcPct val="0"/>
            </a:spcBef>
            <a:spcAft>
              <a:spcPct val="35000"/>
            </a:spcAft>
            <a:buNone/>
          </a:pPr>
          <a:r>
            <a:rPr lang="en-GB" sz="1700" b="1" kern="1200"/>
            <a:t>Organise your information</a:t>
          </a:r>
          <a:endParaRPr lang="en-US" sz="1700" b="1" kern="1200"/>
        </a:p>
      </dsp:txBody>
      <dsp:txXfrm>
        <a:off x="2721925" y="2585246"/>
        <a:ext cx="2211268" cy="1326761"/>
      </dsp:txXfrm>
    </dsp:sp>
    <dsp:sp modelId="{8E3DB0B1-1D67-4E44-A618-F8830F42494E}">
      <dsp:nvSpPr>
        <dsp:cNvPr id="0" name=""/>
        <dsp:cNvSpPr/>
      </dsp:nvSpPr>
      <dsp:spPr>
        <a:xfrm>
          <a:off x="5441785" y="2585246"/>
          <a:ext cx="2211268" cy="1326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8354" tIns="113737" rIns="108354" bIns="113737" numCol="1" spcCol="1270" anchor="ctr" anchorCtr="0">
          <a:noAutofit/>
        </a:bodyPr>
        <a:lstStyle/>
        <a:p>
          <a:pPr marL="0" lvl="0" indent="0" algn="ctr" defTabSz="755650">
            <a:lnSpc>
              <a:spcPct val="100000"/>
            </a:lnSpc>
            <a:spcBef>
              <a:spcPct val="0"/>
            </a:spcBef>
            <a:spcAft>
              <a:spcPct val="35000"/>
            </a:spcAft>
            <a:buNone/>
          </a:pPr>
          <a:r>
            <a:rPr lang="en-GB" sz="1700" b="1" kern="1200"/>
            <a:t>Look at Help pages for guidance and tips</a:t>
          </a:r>
          <a:endParaRPr lang="en-US" sz="1700" b="1" kern="1200"/>
        </a:p>
      </dsp:txBody>
      <dsp:txXfrm>
        <a:off x="5441785" y="2585246"/>
        <a:ext cx="2211268" cy="13267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018EEA-0841-4520-836E-4479AF976646}">
      <dsp:nvSpPr>
        <dsp:cNvPr id="0" name=""/>
        <dsp:cNvSpPr/>
      </dsp:nvSpPr>
      <dsp:spPr>
        <a:xfrm>
          <a:off x="3664978" y="435"/>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Identify key concepts and words</a:t>
          </a:r>
        </a:p>
      </dsp:txBody>
      <dsp:txXfrm>
        <a:off x="3878662" y="214119"/>
        <a:ext cx="1031756" cy="1031756"/>
      </dsp:txXfrm>
    </dsp:sp>
    <dsp:sp modelId="{584299EB-E2AF-42E9-ACFA-7C6FE400A0C5}">
      <dsp:nvSpPr>
        <dsp:cNvPr id="0" name=""/>
        <dsp:cNvSpPr/>
      </dsp:nvSpPr>
      <dsp:spPr>
        <a:xfrm rot="2160000">
          <a:off x="5078315" y="1121963"/>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5089466" y="1186135"/>
        <a:ext cx="272472" cy="295472"/>
      </dsp:txXfrm>
    </dsp:sp>
    <dsp:sp modelId="{8C43E2FC-BFA0-4461-978C-7D3E34A298B1}">
      <dsp:nvSpPr>
        <dsp:cNvPr id="0" name=""/>
        <dsp:cNvSpPr/>
      </dsp:nvSpPr>
      <dsp:spPr>
        <a:xfrm>
          <a:off x="5439599" y="1289772"/>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Select</a:t>
          </a:r>
          <a:r>
            <a:rPr lang="en-GB" sz="1300" b="1" kern="1200">
              <a:latin typeface="Lucida Sans"/>
            </a:rPr>
            <a:t> </a:t>
          </a:r>
          <a:r>
            <a:rPr lang="en-GB" sz="1300" b="1" kern="1200"/>
            <a:t> suitable resources and databases</a:t>
          </a:r>
        </a:p>
      </dsp:txBody>
      <dsp:txXfrm>
        <a:off x="5653283" y="1503456"/>
        <a:ext cx="1031756" cy="1031756"/>
      </dsp:txXfrm>
    </dsp:sp>
    <dsp:sp modelId="{F051C518-67DD-4314-9092-D7C7DFE95A83}">
      <dsp:nvSpPr>
        <dsp:cNvPr id="0" name=""/>
        <dsp:cNvSpPr/>
      </dsp:nvSpPr>
      <dsp:spPr>
        <a:xfrm rot="6480000">
          <a:off x="5639020" y="2805726"/>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5715450" y="2848688"/>
        <a:ext cx="272472" cy="295472"/>
      </dsp:txXfrm>
    </dsp:sp>
    <dsp:sp modelId="{EECE3BA0-B6EA-4531-92CD-7792308634FD}">
      <dsp:nvSpPr>
        <dsp:cNvPr id="0" name=""/>
        <dsp:cNvSpPr/>
      </dsp:nvSpPr>
      <dsp:spPr>
        <a:xfrm>
          <a:off x="4761754" y="3375965"/>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Combine with Boolean Operators</a:t>
          </a:r>
        </a:p>
      </dsp:txBody>
      <dsp:txXfrm>
        <a:off x="4975438" y="3589649"/>
        <a:ext cx="1031756" cy="1031756"/>
      </dsp:txXfrm>
    </dsp:sp>
    <dsp:sp modelId="{6A15F62C-15D0-4EA0-9397-B2C53B9B3FC5}">
      <dsp:nvSpPr>
        <dsp:cNvPr id="0" name=""/>
        <dsp:cNvSpPr/>
      </dsp:nvSpPr>
      <dsp:spPr>
        <a:xfrm rot="10800000">
          <a:off x="4210933" y="3859300"/>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4327707" y="3957791"/>
        <a:ext cx="272472" cy="295472"/>
      </dsp:txXfrm>
    </dsp:sp>
    <dsp:sp modelId="{CE5B2320-9E19-4614-A5C2-35BF4B03C454}">
      <dsp:nvSpPr>
        <dsp:cNvPr id="0" name=""/>
        <dsp:cNvSpPr/>
      </dsp:nvSpPr>
      <dsp:spPr>
        <a:xfrm>
          <a:off x="2568201" y="3375965"/>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b="1" kern="1200"/>
            <a:t>Run searches &amp; save your search for future use</a:t>
          </a:r>
        </a:p>
      </dsp:txBody>
      <dsp:txXfrm>
        <a:off x="2781885" y="3589649"/>
        <a:ext cx="1031756" cy="1031756"/>
      </dsp:txXfrm>
    </dsp:sp>
    <dsp:sp modelId="{7209A71D-6CF6-40FA-BD2F-083314F056C1}">
      <dsp:nvSpPr>
        <dsp:cNvPr id="0" name=""/>
        <dsp:cNvSpPr/>
      </dsp:nvSpPr>
      <dsp:spPr>
        <a:xfrm rot="15120000">
          <a:off x="2767622" y="2826681"/>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10800000">
        <a:off x="2844052" y="2980701"/>
        <a:ext cx="272472" cy="295472"/>
      </dsp:txXfrm>
    </dsp:sp>
    <dsp:sp modelId="{2668E688-3ADF-46C3-B628-9584A6829926}">
      <dsp:nvSpPr>
        <dsp:cNvPr id="0" name=""/>
        <dsp:cNvSpPr/>
      </dsp:nvSpPr>
      <dsp:spPr>
        <a:xfrm>
          <a:off x="1890356" y="1289772"/>
          <a:ext cx="1459124" cy="1459124"/>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rtl="0">
            <a:lnSpc>
              <a:spcPct val="90000"/>
            </a:lnSpc>
            <a:spcBef>
              <a:spcPct val="0"/>
            </a:spcBef>
            <a:spcAft>
              <a:spcPct val="35000"/>
            </a:spcAft>
            <a:buNone/>
          </a:pPr>
          <a:r>
            <a:rPr lang="en-GB" sz="1300" b="1" kern="1200"/>
            <a:t>Review, refine and repeat as necessary</a:t>
          </a:r>
          <a:r>
            <a:rPr lang="en-GB" sz="1300" b="1" kern="1200">
              <a:latin typeface="Lucida Sans"/>
            </a:rPr>
            <a:t> </a:t>
          </a:r>
          <a:endParaRPr lang="en-GB" sz="1300" b="1" kern="1200"/>
        </a:p>
      </dsp:txBody>
      <dsp:txXfrm>
        <a:off x="2104040" y="1503456"/>
        <a:ext cx="1031756" cy="1031756"/>
      </dsp:txXfrm>
    </dsp:sp>
    <dsp:sp modelId="{78395BFA-C05C-481E-9739-2862B15BEDB5}">
      <dsp:nvSpPr>
        <dsp:cNvPr id="0" name=""/>
        <dsp:cNvSpPr/>
      </dsp:nvSpPr>
      <dsp:spPr>
        <a:xfrm rot="19440000">
          <a:off x="3303694" y="1134914"/>
          <a:ext cx="389246" cy="49245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3314845" y="1267724"/>
        <a:ext cx="272472" cy="295472"/>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13/02/2024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libguides.mdx.ac.uk/ld.php?content_id=32846025"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https://libguides.mdx.ac.uk/ld.php?content_id=32846025</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E7CD2DD0-CA68-48DB-A983-87613955F1CB}" type="slidenum">
              <a:rPr lang="en-GB"/>
              <a:t>9</a:t>
            </a:fld>
            <a:endParaRPr lang="en-GB"/>
          </a:p>
        </p:txBody>
      </p:sp>
    </p:spTree>
    <p:extLst>
      <p:ext uri="{BB962C8B-B14F-4D97-AF65-F5344CB8AC3E}">
        <p14:creationId xmlns:p14="http://schemas.microsoft.com/office/powerpoint/2010/main" val="1901404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Important to do  a scoping search to see what is available,</a:t>
            </a:r>
          </a:p>
          <a:p>
            <a:r>
              <a:rPr lang="en-US" dirty="0">
                <a:cs typeface="Calibri"/>
              </a:rPr>
              <a:t>It also allows you to note key words, concepts, issues, key authors in the fields you are searching. </a:t>
            </a:r>
          </a:p>
          <a:p>
            <a:r>
              <a:rPr lang="en-US" dirty="0">
                <a:cs typeface="Calibri"/>
              </a:rPr>
              <a:t>It gives you an idea of where some of the resources are located ( which database will be the most suitable).</a:t>
            </a:r>
          </a:p>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393561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15966462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5425" y="793750"/>
            <a:ext cx="7061200" cy="3971925"/>
          </a:xfrm>
        </p:spPr>
      </p:sp>
      <p:sp>
        <p:nvSpPr>
          <p:cNvPr id="3" name="Notes Placeholder 2"/>
          <p:cNvSpPr>
            <a:spLocks noGrp="1"/>
          </p:cNvSpPr>
          <p:nvPr>
            <p:ph type="body" idx="1"/>
          </p:nvPr>
        </p:nvSpPr>
        <p:spPr/>
        <p:txBody>
          <a:bodyPr/>
          <a:lstStyle/>
          <a:p>
            <a:r>
              <a:rPr lang="en-GB"/>
              <a:t>The search strategy is not linear. You may go through this cycle a few times, before you are happy with your research title and resources. Your title may change as you find new, more interesting angles or topics as you progress in your research.</a:t>
            </a:r>
          </a:p>
        </p:txBody>
      </p:sp>
      <p:sp>
        <p:nvSpPr>
          <p:cNvPr id="4" name="Slide Number Placeholder 3"/>
          <p:cNvSpPr>
            <a:spLocks noGrp="1"/>
          </p:cNvSpPr>
          <p:nvPr>
            <p:ph type="sldNum" sz="quarter" idx="10"/>
          </p:nvPr>
        </p:nvSpPr>
        <p:spPr/>
        <p:txBody>
          <a:bodyPr/>
          <a:lstStyle/>
          <a:p>
            <a:fld id="{425850BE-6689-4D53-874E-7DBEB2EDD547}" type="slidenum">
              <a:rPr lang="en-GB" smtClean="0"/>
              <a:pPr/>
              <a:t>40</a:t>
            </a:fld>
            <a:endParaRPr lang="en-GB"/>
          </a:p>
        </p:txBody>
      </p:sp>
    </p:spTree>
    <p:extLst>
      <p:ext uri="{BB962C8B-B14F-4D97-AF65-F5344CB8AC3E}">
        <p14:creationId xmlns:p14="http://schemas.microsoft.com/office/powerpoint/2010/main" val="93626889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6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3.sv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intranet.uwtsd.ac.uk/departments/library-and-learning-resources"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librarysearch.uwtsd.ac.uk/discovery/search?query=any,contains,%22cyber%20security%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librarysearch.uwtsd.ac.uk/discovery/search?query=any,contains,%22cyber%20security%22&amp;pfilter=rtype,exact,books&amp;tab=Everything&amp;search_scope=MyInst_and_CI&amp;vid=44WHELF_UWTSD:44WHELF_UWTSD_VU1&amp;facet=tlevel,include,available_p&amp;lang=en&amp;offset=0" TargetMode="Externa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s://librarysearch.uwtsd.ac.uk/discovery/search?query=any,contains,%22cyber%20security%22&amp;tab=Everything&amp;search_scope=Search_ELEC&amp;vid=44WHELF_UWTSD:44WHELF_UWTSD_VU1&amp;facet=tlevel,include,online_resources&amp;facet=rtype,include,books&amp;lang=en&amp;offset=0"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librarysearch.uwtsd.ac.uk/discovery/fulldisplay?docid=alma99100200858002421&amp;context=L&amp;vid=44WHELF_UWTSD:44WHELF_UWTSD_VU1&amp;lang=en&amp;search_scope=MyInst_and_CI&amp;adaptor=Local%20Search%20Engine&amp;tab=Everything&amp;query=any,contains,%22cyber%20security%22&amp;facet=tlevel,include,available_p&amp;offset=0" TargetMode="External"/><Relationship Id="rId1" Type="http://schemas.openxmlformats.org/officeDocument/2006/relationships/slideLayout" Target="../slideLayouts/slideLayout6.xml"/><Relationship Id="rId5" Type="http://schemas.openxmlformats.org/officeDocument/2006/relationships/image" Target="../media/image25.png"/><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librarysearch.uwtsd.ac.uk/discovery/search?query=any,contains,%22cyber%20security%22&amp;tab=Everything&amp;search_scope=Search_ELEC&amp;vid=44WHELF_UWTSD:44WHELF_UWTSD_VU1&amp;facet=tlevel,include,peer_reviewed&amp;facet=rtype,include,articles&amp;facet=tlevel,include,online_resources&amp;facet=searchcreationdate,include,2016%7C,%7C2022&amp;lang=en&amp;offset=0" TargetMode="Externa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librarysearch.uwtsd.ac.uk/discovery/search?query=any,contains,%22cyber%20security%22&amp;tab=Everything&amp;search_scope=Search_ELEC&amp;vid=44WHELF_UWTSD:44WHELF_UWTSD_VU1&amp;lang=en&amp;offset=0" TargetMode="Externa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192060202421&amp;context=L&amp;vid=44WHELF_UWTSD:44WHELF_UWTSD_VU1&amp;lang=en&amp;adaptor=Local%20Search%20Engine&amp;tab=jsearch_slot&amp;query=contains,dbcategory,&amp;sortby=title&amp;offset=10&amp;databases=category,Institute%20of%20Science%20and%20Art" TargetMode="External"/><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7.xml"/><Relationship Id="rId6" Type="http://schemas.openxmlformats.org/officeDocument/2006/relationships/hyperlink" Target="https://librarysearch.uwtsd.ac.uk/discovery/dbfulldisplay?docid=alma99100224560102421&amp;context=L&amp;vid=44WHELF_UWTSD:44WHELF_UWTSD_VU1&amp;lang=en&amp;adaptor=Local%20Search%20Engine&amp;tab=jsearch_slot&amp;query=contains,dbcategory,&amp;sortby=title&amp;offset=20&amp;databases=category,Institute%20of%20Science%20and%20Art" TargetMode="External"/><Relationship Id="rId5"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20&amp;databases=category,Institute%20of%20Science%20and%20Art" TargetMode="External"/><Relationship Id="rId4"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10&amp;databases=category,Institute%20of%20Science%20and%20Art"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librarysearch.uwtsd.ac.uk/discovery/dbfulldisplay?docid=alma991002425603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librarysearch.uwtsd.ac.uk/discovery/dbfulldisplay?docid=alma99100220860202421&amp;context=L&amp;vid=44WHELF_UWTSD:44WHELF_UWTSD_VU1&amp;lang=en&amp;adaptor=Local%20Search%20Engine&amp;tab=jsearch_slot&amp;query=contains,dbcategory,&amp;sortby=title&amp;offset=0&amp;databases=category,Institute%20of%20Science%20and%20Art%E2%94%80Applied%20computing" TargetMode="Externa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librarysearch.uwtsd.ac.uk/discovery/fulldisplay?docid=alma99100224560102421&amp;context=L&amp;vid=44WHELF_UWTSD:44WHELF_UWTSD_VU1&amp;lang=en&amp;search_scope=MyInst_and_CI&amp;adaptor=Local%20Search%20Engine&amp;tab=Everything&amp;query=any,contains,sciencedirect" TargetMode="Externa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7.xml"/><Relationship Id="rId5" Type="http://schemas.openxmlformats.org/officeDocument/2006/relationships/image" Target="../media/image33.jpeg"/><Relationship Id="rId4" Type="http://schemas.openxmlformats.org/officeDocument/2006/relationships/hyperlink" Target="https://librarysearch.uwtsd.ac.uk/discovery/dbfulldisplay?docid=alma99100404582202421&amp;context=L&amp;vid=44WHELF_UWTSD:44WHELF_UWTSD_VU1&amp;lang=en&amp;adaptor=Local%20Search%20Engine&amp;tab=jsearch_slot&amp;query=contains,dbcategory,&amp;sortby=title&amp;offset=0&amp;databases=category,Audio%20visual"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6.xml"/><Relationship Id="rId4" Type="http://schemas.openxmlformats.org/officeDocument/2006/relationships/image" Target="../media/image37.png"/></Relationships>
</file>

<file path=ppt/slides/_rels/slide3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hyperlink" Target="https://www.uwtsd.ac.uk/library/using-our-libraries/online-library/resources-for-research/" TargetMode="Externa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hyperlink" Target="http://researchdata.uwtsd.ac.uk/"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4" Type="http://schemas.openxmlformats.org/officeDocument/2006/relationships/image" Target="../media/image42.jpg"/></Relationships>
</file>

<file path=ppt/slides/_rels/slide39.xml.rels><?xml version="1.0" encoding="UTF-8" standalone="yes"?>
<Relationships xmlns="http://schemas.openxmlformats.org/package/2006/relationships"><Relationship Id="rId8" Type="http://schemas.openxmlformats.org/officeDocument/2006/relationships/hyperlink" Target="http://blog.paperity.org/" TargetMode="External"/><Relationship Id="rId3" Type="http://schemas.openxmlformats.org/officeDocument/2006/relationships/hyperlink" Target="https://core.ac.uk/" TargetMode="External"/><Relationship Id="rId7" Type="http://schemas.openxmlformats.org/officeDocument/2006/relationships/hyperlink" Target="http://paperity.org/" TargetMode="External"/><Relationship Id="rId2" Type="http://schemas.openxmlformats.org/officeDocument/2006/relationships/hyperlink" Target="http://repository.uwtsd.ac.uk/" TargetMode="External"/><Relationship Id="rId1" Type="http://schemas.openxmlformats.org/officeDocument/2006/relationships/slideLayout" Target="../slideLayouts/slideLayout7.xml"/><Relationship Id="rId6" Type="http://schemas.openxmlformats.org/officeDocument/2006/relationships/hyperlink" Target="https://scholar.google.co.uk/" TargetMode="External"/><Relationship Id="rId5" Type="http://schemas.openxmlformats.org/officeDocument/2006/relationships/hyperlink" Target="https://doaj.org/" TargetMode="External"/><Relationship Id="rId10" Type="http://schemas.openxmlformats.org/officeDocument/2006/relationships/hyperlink" Target="http://www.facebook.com/Paperity" TargetMode="External"/><Relationship Id="rId4" Type="http://schemas.openxmlformats.org/officeDocument/2006/relationships/hyperlink" Target="http://network.bepress.com/" TargetMode="External"/><Relationship Id="rId9" Type="http://schemas.openxmlformats.org/officeDocument/2006/relationships/hyperlink" Target="http://twitter.com/Paperity" TargetMode="Externa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1.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hyperlink" Target="https://uwtsd.ac.uk/library/student-essentials/book-an-appointment/"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7.xml"/><Relationship Id="rId4" Type="http://schemas.openxmlformats.org/officeDocument/2006/relationships/hyperlink" Target="mailto:library@uwtsd.ac.uk" TargetMode="External"/></Relationships>
</file>

<file path=ppt/slides/_rels/slide43.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a:xfrm>
            <a:off x="6378926" y="4908129"/>
            <a:ext cx="5435249" cy="1046857"/>
          </a:xfrm>
        </p:spPr>
        <p:txBody>
          <a:bodyPr>
            <a:normAutofit/>
          </a:bodyPr>
          <a:lstStyle/>
          <a:p>
            <a:r>
              <a:rPr lang="en-GB" sz="2800" dirty="0"/>
              <a:t>Emily Wild</a:t>
            </a:r>
          </a:p>
          <a:p>
            <a:r>
              <a:rPr lang="en-GB" sz="2800" dirty="0"/>
              <a:t>Academic Liaison Librarian</a:t>
            </a:r>
          </a:p>
        </p:txBody>
      </p:sp>
      <p:sp>
        <p:nvSpPr>
          <p:cNvPr id="4" name="Title 3"/>
          <p:cNvSpPr>
            <a:spLocks noGrp="1"/>
          </p:cNvSpPr>
          <p:nvPr>
            <p:ph type="title"/>
          </p:nvPr>
        </p:nvSpPr>
        <p:spPr>
          <a:xfrm>
            <a:off x="6367977" y="1784555"/>
            <a:ext cx="5346695" cy="3038168"/>
          </a:xfrm>
        </p:spPr>
        <p:txBody>
          <a:bodyPr>
            <a:normAutofit/>
          </a:bodyPr>
          <a:lstStyle/>
          <a:p>
            <a:r>
              <a:rPr lang="en-GB" dirty="0"/>
              <a:t>Library Research</a:t>
            </a:r>
            <a:br>
              <a:rPr lang="en-GB" sz="3200" dirty="0"/>
            </a:br>
            <a:br>
              <a:rPr lang="en-GB" sz="3200"/>
            </a:br>
            <a:r>
              <a:rPr lang="en-GB" sz="3200"/>
              <a:t>MSc </a:t>
            </a:r>
            <a:r>
              <a:rPr lang="en-GB" sz="3200" dirty="0"/>
              <a:t>Computer Science</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23A2E-BF7A-4E87-A95E-71937C376E5A}"/>
              </a:ext>
            </a:extLst>
          </p:cNvPr>
          <p:cNvSpPr>
            <a:spLocks noGrp="1"/>
          </p:cNvSpPr>
          <p:nvPr>
            <p:ph type="title"/>
          </p:nvPr>
        </p:nvSpPr>
        <p:spPr>
          <a:xfrm>
            <a:off x="847767" y="247103"/>
            <a:ext cx="10795518" cy="1003916"/>
          </a:xfrm>
        </p:spPr>
        <p:txBody>
          <a:bodyPr>
            <a:normAutofit/>
          </a:bodyPr>
          <a:lstStyle/>
          <a:p>
            <a:r>
              <a:rPr lang="en-GB" dirty="0"/>
              <a:t>This session will cover</a:t>
            </a:r>
          </a:p>
        </p:txBody>
      </p:sp>
      <p:sp>
        <p:nvSpPr>
          <p:cNvPr id="3" name="Content Placeholder 2">
            <a:extLst>
              <a:ext uri="{FF2B5EF4-FFF2-40B4-BE49-F238E27FC236}">
                <a16:creationId xmlns:a16="http://schemas.microsoft.com/office/drawing/2014/main" id="{A368FB39-D035-499B-90CE-618FBFA1C9EF}"/>
              </a:ext>
            </a:extLst>
          </p:cNvPr>
          <p:cNvSpPr>
            <a:spLocks noGrp="1"/>
          </p:cNvSpPr>
          <p:nvPr>
            <p:ph sz="quarter" idx="10"/>
          </p:nvPr>
        </p:nvSpPr>
        <p:spPr>
          <a:xfrm>
            <a:off x="1052422" y="2344227"/>
            <a:ext cx="4934309" cy="3226279"/>
          </a:xfrm>
        </p:spPr>
        <p:txBody>
          <a:bodyPr>
            <a:normAutofit/>
          </a:bodyPr>
          <a:lstStyle/>
          <a:p>
            <a:r>
              <a:rPr lang="en-GB" dirty="0">
                <a:latin typeface="Calibri Light" panose="020F0302020204030204" pitchFamily="34" charset="0"/>
                <a:cs typeface="Calibri Light" panose="020F0302020204030204" pitchFamily="34" charset="0"/>
              </a:rPr>
              <a:t>Library services and support</a:t>
            </a:r>
          </a:p>
          <a:p>
            <a:r>
              <a:rPr lang="en-GB" dirty="0">
                <a:latin typeface="Calibri Light" panose="020F0302020204030204" pitchFamily="34" charset="0"/>
                <a:cs typeface="Calibri Light" panose="020F0302020204030204" pitchFamily="34" charset="0"/>
              </a:rPr>
              <a:t>Literature searching</a:t>
            </a:r>
          </a:p>
          <a:p>
            <a:r>
              <a:rPr lang="en-GB" dirty="0">
                <a:latin typeface="Calibri Light" panose="020F0302020204030204" pitchFamily="34" charset="0"/>
                <a:cs typeface="Calibri Light" panose="020F0302020204030204" pitchFamily="34" charset="0"/>
              </a:rPr>
              <a:t>Using the library search</a:t>
            </a:r>
          </a:p>
          <a:p>
            <a:r>
              <a:rPr lang="en-GB" dirty="0">
                <a:latin typeface="Calibri Light" panose="020F0302020204030204" pitchFamily="34" charset="0"/>
                <a:cs typeface="Calibri Light" panose="020F0302020204030204" pitchFamily="34" charset="0"/>
              </a:rPr>
              <a:t>Computing databases</a:t>
            </a:r>
          </a:p>
          <a:p>
            <a:r>
              <a:rPr lang="en-GB" dirty="0">
                <a:latin typeface="Calibri Light" panose="020F0302020204030204" pitchFamily="34" charset="0"/>
                <a:cs typeface="Calibri Light" panose="020F0302020204030204" pitchFamily="34" charset="0"/>
              </a:rPr>
              <a:t>Referencing support</a:t>
            </a:r>
          </a:p>
          <a:p>
            <a:endParaRPr lang="en-GB" dirty="0"/>
          </a:p>
          <a:p>
            <a:endParaRPr lang="en-GB" dirty="0"/>
          </a:p>
          <a:p>
            <a:pPr marL="0" indent="0">
              <a:buNone/>
            </a:pPr>
            <a:endParaRPr lang="en-GB" dirty="0"/>
          </a:p>
          <a:p>
            <a:endParaRPr lang="en-GB" dirty="0"/>
          </a:p>
        </p:txBody>
      </p:sp>
      <p:pic>
        <p:nvPicPr>
          <p:cNvPr id="6" name="Picture 5" descr="A library with many books on shelves&#10;&#10;Description automatically generated with low confidence">
            <a:extLst>
              <a:ext uri="{FF2B5EF4-FFF2-40B4-BE49-F238E27FC236}">
                <a16:creationId xmlns:a16="http://schemas.microsoft.com/office/drawing/2014/main" id="{C5B5B310-F314-6C56-87D9-5339332DAB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472241"/>
            <a:ext cx="4636698" cy="4636698"/>
          </a:xfrm>
          <a:prstGeom prst="rect">
            <a:avLst/>
          </a:prstGeom>
        </p:spPr>
      </p:pic>
    </p:spTree>
    <p:extLst>
      <p:ext uri="{BB962C8B-B14F-4D97-AF65-F5344CB8AC3E}">
        <p14:creationId xmlns:p14="http://schemas.microsoft.com/office/powerpoint/2010/main" val="379525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a:xfrm>
            <a:off x="549544" y="1834778"/>
            <a:ext cx="5983527" cy="3829901"/>
          </a:xfrm>
        </p:spPr>
        <p:txBody>
          <a:bodyPr>
            <a:normAutofit/>
          </a:bodyPr>
          <a:lstStyle/>
          <a:p>
            <a:r>
              <a:rPr lang="en-GB" sz="2400" dirty="0">
                <a:latin typeface="Calibri Light" panose="020F0302020204030204" pitchFamily="34" charset="0"/>
                <a:cs typeface="Calibri Light" panose="020F0302020204030204" pitchFamily="34" charset="0"/>
              </a:rPr>
              <a:t>A dedicated librarian for research support</a:t>
            </a:r>
          </a:p>
          <a:p>
            <a:r>
              <a:rPr lang="en-GB" sz="2400" dirty="0">
                <a:latin typeface="Calibri Light" panose="020F0302020204030204" pitchFamily="34" charset="0"/>
                <a:cs typeface="Calibri Light" panose="020F0302020204030204" pitchFamily="34" charset="0"/>
              </a:rPr>
              <a:t>A digital skills advisor</a:t>
            </a:r>
          </a:p>
          <a:p>
            <a:r>
              <a:rPr lang="en-GB" sz="2400" dirty="0">
                <a:latin typeface="Calibri Light" panose="020F0302020204030204" pitchFamily="34" charset="0"/>
                <a:cs typeface="Calibri Light" panose="020F0302020204030204" pitchFamily="34" charset="0"/>
              </a:rPr>
              <a:t>Online support via email or Teams, or in person</a:t>
            </a:r>
          </a:p>
          <a:p>
            <a:r>
              <a:rPr lang="en-GB" sz="2400" dirty="0">
                <a:latin typeface="Calibri Light" panose="020F0302020204030204" pitchFamily="34" charset="0"/>
                <a:cs typeface="Calibri Light" panose="020F0302020204030204" pitchFamily="34" charset="0"/>
              </a:rPr>
              <a:t>Online Resource Lists for your modules </a:t>
            </a:r>
          </a:p>
          <a:p>
            <a:r>
              <a:rPr lang="en-GB" sz="2400" dirty="0">
                <a:latin typeface="Calibri Light" panose="020F0302020204030204" pitchFamily="34" charset="0"/>
                <a:cs typeface="Calibri Light" panose="020F0302020204030204" pitchFamily="34" charset="0"/>
              </a:rPr>
              <a:t>NeedMore? service</a:t>
            </a:r>
          </a:p>
          <a:p>
            <a:r>
              <a:rPr lang="en-GB" sz="2400" dirty="0">
                <a:latin typeface="Calibri Light" panose="020F0302020204030204" pitchFamily="34" charset="0"/>
                <a:cs typeface="Calibri Light" panose="020F0302020204030204" pitchFamily="34" charset="0"/>
              </a:rPr>
              <a:t>Study spaces – physical and virtual</a:t>
            </a:r>
          </a:p>
          <a:p>
            <a:r>
              <a:rPr lang="en-GB" sz="2400" dirty="0">
                <a:latin typeface="Calibri Light" panose="020F0302020204030204" pitchFamily="34" charset="0"/>
                <a:cs typeface="Calibri Light" panose="020F0302020204030204" pitchFamily="34" charset="0"/>
              </a:rPr>
              <a:t>Various events advertised on social media and our webpage</a:t>
            </a:r>
          </a:p>
          <a:p>
            <a:endParaRPr lang="en-GB" sz="2400" dirty="0"/>
          </a:p>
          <a:p>
            <a:endParaRPr lang="en-GB" sz="2400" dirty="0"/>
          </a:p>
          <a:p>
            <a:pPr marL="0" indent="0">
              <a:buNone/>
            </a:pPr>
            <a:endParaRPr lang="en-GB" sz="2600" dirty="0"/>
          </a:p>
          <a:p>
            <a:pPr marL="0" indent="0">
              <a:buNone/>
            </a:pPr>
            <a:endParaRPr lang="en-GB" dirty="0"/>
          </a:p>
          <a:p>
            <a:pPr marL="0" indent="0">
              <a:buNone/>
            </a:pPr>
            <a:endParaRPr lang="en-GB" dirty="0"/>
          </a:p>
          <a:p>
            <a:pPr marL="0" indent="0">
              <a:buNone/>
            </a:pPr>
            <a:endParaRPr lang="en-GB" dirty="0"/>
          </a:p>
        </p:txBody>
      </p:sp>
      <p:sp>
        <p:nvSpPr>
          <p:cNvPr id="3" name="Title 2"/>
          <p:cNvSpPr>
            <a:spLocks noGrp="1"/>
          </p:cNvSpPr>
          <p:nvPr>
            <p:ph type="title"/>
          </p:nvPr>
        </p:nvSpPr>
        <p:spPr/>
        <p:txBody>
          <a:bodyPr>
            <a:normAutofit/>
          </a:bodyPr>
          <a:lstStyle/>
          <a:p>
            <a:r>
              <a:rPr lang="en-GB" dirty="0"/>
              <a:t>Services and Support</a:t>
            </a:r>
          </a:p>
        </p:txBody>
      </p:sp>
      <p:pic>
        <p:nvPicPr>
          <p:cNvPr id="5" name="Picture Placeholder 6"/>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11814" r="11814"/>
          <a:stretch>
            <a:fillRect/>
          </a:stretch>
        </p:blipFill>
        <p:spPr>
          <a:xfrm>
            <a:off x="6533071" y="1600201"/>
            <a:ext cx="4960689" cy="4323100"/>
          </a:xfrm>
        </p:spPr>
      </p:pic>
    </p:spTree>
    <p:extLst>
      <p:ext uri="{BB962C8B-B14F-4D97-AF65-F5344CB8AC3E}">
        <p14:creationId xmlns:p14="http://schemas.microsoft.com/office/powerpoint/2010/main" val="33537268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1124502" y="252284"/>
            <a:ext cx="10369258" cy="1003916"/>
          </a:xfrm>
        </p:spPr>
        <p:txBody>
          <a:bodyPr/>
          <a:lstStyle/>
          <a:p>
            <a:r>
              <a:rPr lang="en-US" dirty="0"/>
              <a:t>Literature searching</a:t>
            </a:r>
          </a:p>
        </p:txBody>
      </p:sp>
      <p:pic>
        <p:nvPicPr>
          <p:cNvPr id="4" name="Picture 4" descr="Text&#10;&#10;Description automatically generated">
            <a:extLst>
              <a:ext uri="{FF2B5EF4-FFF2-40B4-BE49-F238E27FC236}">
                <a16:creationId xmlns:a16="http://schemas.microsoft.com/office/drawing/2014/main" id="{F9D48F87-1F79-CCFE-E9E2-B9F8BF532384}"/>
              </a:ext>
            </a:extLst>
          </p:cNvPr>
          <p:cNvPicPr>
            <a:picLocks noGrp="1" noChangeAspect="1"/>
          </p:cNvPicPr>
          <p:nvPr>
            <p:ph sz="quarter" idx="10"/>
          </p:nvPr>
        </p:nvPicPr>
        <p:blipFill>
          <a:blip r:embed="rId2"/>
          <a:stretch>
            <a:fillRect/>
          </a:stretch>
        </p:blipFill>
        <p:spPr>
          <a:xfrm>
            <a:off x="1124502" y="1557757"/>
            <a:ext cx="9287390" cy="4574040"/>
          </a:xfrm>
          <a:noFill/>
        </p:spPr>
      </p:pic>
    </p:spTree>
    <p:extLst>
      <p:ext uri="{BB962C8B-B14F-4D97-AF65-F5344CB8AC3E}">
        <p14:creationId xmlns:p14="http://schemas.microsoft.com/office/powerpoint/2010/main" val="3612459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FB0B1A-8F97-6EBE-114B-26A927119F14}"/>
              </a:ext>
            </a:extLst>
          </p:cNvPr>
          <p:cNvSpPr>
            <a:spLocks noGrp="1"/>
          </p:cNvSpPr>
          <p:nvPr>
            <p:ph type="title"/>
          </p:nvPr>
        </p:nvSpPr>
        <p:spPr>
          <a:xfrm>
            <a:off x="1391728" y="252284"/>
            <a:ext cx="10102032" cy="1003916"/>
          </a:xfrm>
        </p:spPr>
        <p:txBody>
          <a:bodyPr anchor="b">
            <a:normAutofit/>
          </a:bodyPr>
          <a:lstStyle/>
          <a:p>
            <a:r>
              <a:rPr lang="en-GB" dirty="0"/>
              <a:t>Search process</a:t>
            </a:r>
          </a:p>
        </p:txBody>
      </p:sp>
      <p:graphicFrame>
        <p:nvGraphicFramePr>
          <p:cNvPr id="6" name="Subtitle 2">
            <a:extLst>
              <a:ext uri="{FF2B5EF4-FFF2-40B4-BE49-F238E27FC236}">
                <a16:creationId xmlns:a16="http://schemas.microsoft.com/office/drawing/2014/main" id="{51E9DEA8-8AB3-19A5-B098-3E77C6582DD8}"/>
              </a:ext>
            </a:extLst>
          </p:cNvPr>
          <p:cNvGraphicFramePr>
            <a:graphicFrameLocks noGrp="1"/>
          </p:cNvGraphicFramePr>
          <p:nvPr>
            <p:ph sz="quarter" idx="10"/>
            <p:extLst>
              <p:ext uri="{D42A27DB-BD31-4B8C-83A1-F6EECF244321}">
                <p14:modId xmlns:p14="http://schemas.microsoft.com/office/powerpoint/2010/main" val="2139730558"/>
              </p:ext>
            </p:extLst>
          </p:nvPr>
        </p:nvGraphicFramePr>
        <p:xfrm>
          <a:off x="1457366" y="1445028"/>
          <a:ext cx="8307736"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8938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A0A873-9650-BC73-4532-93545F4BC897}"/>
              </a:ext>
            </a:extLst>
          </p:cNvPr>
          <p:cNvSpPr>
            <a:spLocks noGrp="1"/>
          </p:cNvSpPr>
          <p:nvPr>
            <p:ph sz="half" idx="1"/>
          </p:nvPr>
        </p:nvSpPr>
        <p:spPr>
          <a:xfrm>
            <a:off x="718457" y="1600201"/>
            <a:ext cx="5377543" cy="4565650"/>
          </a:xfrm>
        </p:spPr>
        <p:txBody>
          <a:bodyPr vert="horz" lIns="91440" tIns="45720" rIns="91440" bIns="45720" rtlCol="0" anchor="t">
            <a:normAutofit/>
          </a:bodyPr>
          <a:lstStyle/>
          <a:p>
            <a:pPr>
              <a:buFont typeface="Arial" panose="05000000000000000000" pitchFamily="2" charset="2"/>
              <a:buChar char="•"/>
            </a:pPr>
            <a:r>
              <a:rPr lang="en-GB" sz="2400" dirty="0">
                <a:latin typeface="Calibri Light" panose="020F0302020204030204" pitchFamily="34" charset="0"/>
                <a:cs typeface="Calibri Light" panose="020F0302020204030204" pitchFamily="34" charset="0"/>
              </a:rPr>
              <a:t>Familiarise yourself with your topic and previous research</a:t>
            </a:r>
          </a:p>
          <a:p>
            <a:pPr>
              <a:buFont typeface="Arial" panose="05000000000000000000" pitchFamily="2" charset="2"/>
              <a:buChar char="•"/>
            </a:pPr>
            <a:endParaRPr lang="en-GB" sz="2400" dirty="0">
              <a:latin typeface="Calibri Light" panose="020F0302020204030204" pitchFamily="34" charset="0"/>
              <a:cs typeface="Calibri Light" panose="020F0302020204030204" pitchFamily="34" charset="0"/>
            </a:endParaRPr>
          </a:p>
          <a:p>
            <a:pPr>
              <a:buFont typeface="Arial" panose="05000000000000000000" pitchFamily="2" charset="2"/>
              <a:buChar char="•"/>
            </a:pPr>
            <a:r>
              <a:rPr lang="en-GB" sz="2400" dirty="0">
                <a:latin typeface="Calibri Light" panose="020F0302020204030204" pitchFamily="34" charset="0"/>
                <a:cs typeface="Calibri Light" panose="020F0302020204030204" pitchFamily="34" charset="0"/>
              </a:rPr>
              <a:t>Perform a scoping / preliminary search. </a:t>
            </a:r>
          </a:p>
          <a:p>
            <a:pPr>
              <a:buFont typeface="Arial" panose="05000000000000000000" pitchFamily="2" charset="2"/>
              <a:buChar char="•"/>
            </a:pPr>
            <a:endParaRPr lang="en-GB" sz="2400" dirty="0">
              <a:latin typeface="Calibri Light" panose="020F0302020204030204" pitchFamily="34" charset="0"/>
              <a:cs typeface="Calibri Light" panose="020F0302020204030204" pitchFamily="34" charset="0"/>
            </a:endParaRPr>
          </a:p>
          <a:p>
            <a:pPr>
              <a:buFont typeface="Arial" panose="05000000000000000000" pitchFamily="2" charset="2"/>
              <a:buChar char="•"/>
            </a:pPr>
            <a:r>
              <a:rPr lang="en-GB" sz="2400" dirty="0">
                <a:latin typeface="Calibri Light" panose="020F0302020204030204" pitchFamily="34" charset="0"/>
                <a:cs typeface="Calibri Light" panose="020F0302020204030204" pitchFamily="34" charset="0"/>
              </a:rPr>
              <a:t>This will allow you to identify articles, journals and key authors on your topic. </a:t>
            </a:r>
          </a:p>
          <a:p>
            <a:pPr>
              <a:buFont typeface="Arial" panose="05000000000000000000" pitchFamily="2" charset="2"/>
              <a:buChar char="•"/>
            </a:pPr>
            <a:endParaRPr lang="en-GB" sz="2400" dirty="0">
              <a:latin typeface="Calibri Light" panose="020F0302020204030204" pitchFamily="34" charset="0"/>
              <a:cs typeface="Calibri Light" panose="020F0302020204030204" pitchFamily="34" charset="0"/>
            </a:endParaRPr>
          </a:p>
          <a:p>
            <a:pPr>
              <a:buFont typeface="Arial" panose="05000000000000000000" pitchFamily="2" charset="2"/>
              <a:buChar char="•"/>
            </a:pPr>
            <a:r>
              <a:rPr lang="en-GB" sz="2400" dirty="0">
                <a:latin typeface="Calibri Light" panose="020F0302020204030204" pitchFamily="34" charset="0"/>
                <a:cs typeface="Calibri Light" panose="020F0302020204030204" pitchFamily="34" charset="0"/>
              </a:rPr>
              <a:t>Note any key terminology, phrases, ideas you find.</a:t>
            </a:r>
          </a:p>
        </p:txBody>
      </p:sp>
      <p:sp>
        <p:nvSpPr>
          <p:cNvPr id="2" name="Title 1">
            <a:extLst>
              <a:ext uri="{FF2B5EF4-FFF2-40B4-BE49-F238E27FC236}">
                <a16:creationId xmlns:a16="http://schemas.microsoft.com/office/drawing/2014/main" id="{8A4218D5-AE36-0440-340D-D7C0D1BA078E}"/>
              </a:ext>
            </a:extLst>
          </p:cNvPr>
          <p:cNvSpPr>
            <a:spLocks noGrp="1"/>
          </p:cNvSpPr>
          <p:nvPr>
            <p:ph type="title"/>
          </p:nvPr>
        </p:nvSpPr>
        <p:spPr>
          <a:xfrm>
            <a:off x="1023668" y="262866"/>
            <a:ext cx="10490306" cy="1003916"/>
          </a:xfrm>
        </p:spPr>
        <p:txBody>
          <a:bodyPr anchor="b">
            <a:normAutofit/>
          </a:bodyPr>
          <a:lstStyle/>
          <a:p>
            <a:r>
              <a:rPr lang="en-GB" dirty="0"/>
              <a:t>Where to start...</a:t>
            </a:r>
          </a:p>
        </p:txBody>
      </p:sp>
      <p:pic>
        <p:nvPicPr>
          <p:cNvPr id="4" name="Picture 4" descr="Woman in a library">
            <a:extLst>
              <a:ext uri="{FF2B5EF4-FFF2-40B4-BE49-F238E27FC236}">
                <a16:creationId xmlns:a16="http://schemas.microsoft.com/office/drawing/2014/main" id="{1160C905-C34D-3B73-CE85-F4AEF10E748E}"/>
              </a:ext>
            </a:extLst>
          </p:cNvPr>
          <p:cNvPicPr>
            <a:picLocks noChangeAspect="1"/>
          </p:cNvPicPr>
          <p:nvPr/>
        </p:nvPicPr>
        <p:blipFill rotWithShape="1">
          <a:blip r:embed="rId2"/>
          <a:srcRect l="11712" r="11712"/>
          <a:stretch/>
        </p:blipFill>
        <p:spPr>
          <a:xfrm>
            <a:off x="6254749" y="1600201"/>
            <a:ext cx="5239011" cy="4565650"/>
          </a:xfrm>
          <a:prstGeom prst="rect">
            <a:avLst/>
          </a:prstGeom>
          <a:noFill/>
        </p:spPr>
      </p:pic>
    </p:spTree>
    <p:extLst>
      <p:ext uri="{BB962C8B-B14F-4D97-AF65-F5344CB8AC3E}">
        <p14:creationId xmlns:p14="http://schemas.microsoft.com/office/powerpoint/2010/main" val="4231305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7CC1F-56F2-8542-8217-BE066EB9DC62}"/>
              </a:ext>
            </a:extLst>
          </p:cNvPr>
          <p:cNvSpPr>
            <a:spLocks noGrp="1"/>
          </p:cNvSpPr>
          <p:nvPr>
            <p:ph type="title"/>
          </p:nvPr>
        </p:nvSpPr>
        <p:spPr>
          <a:xfrm>
            <a:off x="1293962" y="252284"/>
            <a:ext cx="10199798" cy="1003916"/>
          </a:xfrm>
        </p:spPr>
        <p:txBody>
          <a:bodyPr/>
          <a:lstStyle/>
          <a:p>
            <a:r>
              <a:rPr lang="en-GB" dirty="0"/>
              <a:t>Combining keywords</a:t>
            </a:r>
          </a:p>
        </p:txBody>
      </p:sp>
      <p:sp>
        <p:nvSpPr>
          <p:cNvPr id="3" name="Content Placeholder 2">
            <a:extLst>
              <a:ext uri="{FF2B5EF4-FFF2-40B4-BE49-F238E27FC236}">
                <a16:creationId xmlns:a16="http://schemas.microsoft.com/office/drawing/2014/main" id="{36F05F13-585D-FD01-0D77-7ECB87375980}"/>
              </a:ext>
            </a:extLst>
          </p:cNvPr>
          <p:cNvSpPr>
            <a:spLocks noGrp="1"/>
          </p:cNvSpPr>
          <p:nvPr>
            <p:ph sz="quarter" idx="10"/>
          </p:nvPr>
        </p:nvSpPr>
        <p:spPr>
          <a:xfrm>
            <a:off x="1224951" y="1592263"/>
            <a:ext cx="9880122" cy="4574040"/>
          </a:xfrm>
        </p:spPr>
        <p:txBody>
          <a:bodyPr vert="horz" lIns="91440" tIns="45720" rIns="91440" bIns="45720" rtlCol="0" anchor="t">
            <a:normAutofit/>
          </a:bodyPr>
          <a:lstStyle/>
          <a:p>
            <a:pPr>
              <a:buFont typeface="Arial" panose="05000000000000000000" pitchFamily="2" charset="2"/>
              <a:buChar char="•"/>
            </a:pPr>
            <a:r>
              <a:rPr lang="en-GB" sz="2400" dirty="0">
                <a:latin typeface="Calibri Light" panose="020F0302020204030204" pitchFamily="34" charset="0"/>
                <a:cs typeface="Calibri Light" panose="020F0302020204030204" pitchFamily="34" charset="0"/>
              </a:rPr>
              <a:t>Boolean Operators allow you to </a:t>
            </a:r>
            <a:r>
              <a:rPr lang="en-GB" sz="2400" b="1" dirty="0">
                <a:latin typeface="Calibri Light" panose="020F0302020204030204" pitchFamily="34" charset="0"/>
                <a:cs typeface="Calibri Light" panose="020F0302020204030204" pitchFamily="34" charset="0"/>
              </a:rPr>
              <a:t>combine your keywords</a:t>
            </a:r>
            <a:r>
              <a:rPr lang="en-GB" sz="2400" dirty="0">
                <a:latin typeface="Calibri Light" panose="020F0302020204030204" pitchFamily="34" charset="0"/>
                <a:cs typeface="Calibri Light" panose="020F0302020204030204" pitchFamily="34" charset="0"/>
              </a:rPr>
              <a:t> to narrow or broaden your search.</a:t>
            </a:r>
          </a:p>
          <a:p>
            <a:pPr>
              <a:buFont typeface="Arial" panose="05000000000000000000" pitchFamily="2" charset="2"/>
              <a:buChar char="•"/>
            </a:pPr>
            <a:endParaRPr lang="en-GB" sz="2400" dirty="0">
              <a:solidFill>
                <a:srgbClr val="000000"/>
              </a:solidFill>
              <a:latin typeface="Calibri Light" panose="020F0302020204030204" pitchFamily="34" charset="0"/>
              <a:cs typeface="Calibri Light" panose="020F0302020204030204" pitchFamily="34" charset="0"/>
            </a:endParaRPr>
          </a:p>
          <a:p>
            <a:pPr>
              <a:buFont typeface="Arial" panose="05000000000000000000" pitchFamily="2" charset="2"/>
              <a:buChar char="•"/>
            </a:pPr>
            <a:r>
              <a:rPr lang="en-GB" sz="2400" b="1" dirty="0">
                <a:solidFill>
                  <a:srgbClr val="FF0000"/>
                </a:solidFill>
                <a:latin typeface="Calibri Light" panose="020F0302020204030204" pitchFamily="34" charset="0"/>
                <a:cs typeface="Calibri Light" panose="020F0302020204030204" pitchFamily="34" charset="0"/>
              </a:rPr>
              <a:t>AND</a:t>
            </a:r>
            <a:r>
              <a:rPr lang="en-GB" sz="2400" dirty="0">
                <a:latin typeface="Calibri Light" panose="020F0302020204030204" pitchFamily="34" charset="0"/>
                <a:cs typeface="Calibri Light" panose="020F0302020204030204" pitchFamily="34" charset="0"/>
              </a:rPr>
              <a:t>: narrows your search by only giving results where </a:t>
            </a:r>
            <a:r>
              <a:rPr lang="en-GB" sz="2400" b="1" dirty="0">
                <a:solidFill>
                  <a:srgbClr val="FF0000"/>
                </a:solidFill>
                <a:latin typeface="Calibri Light" panose="020F0302020204030204" pitchFamily="34" charset="0"/>
                <a:cs typeface="Calibri Light" panose="020F0302020204030204" pitchFamily="34" charset="0"/>
              </a:rPr>
              <a:t>ALL</a:t>
            </a:r>
            <a:r>
              <a:rPr lang="en-GB" sz="2400" dirty="0">
                <a:latin typeface="Calibri Light" panose="020F0302020204030204" pitchFamily="34" charset="0"/>
                <a:cs typeface="Calibri Light" panose="020F0302020204030204" pitchFamily="34" charset="0"/>
              </a:rPr>
              <a:t> your search terms are present.</a:t>
            </a:r>
          </a:p>
          <a:p>
            <a:pPr>
              <a:buFont typeface="Arial" panose="05000000000000000000" pitchFamily="2" charset="2"/>
              <a:buChar char="•"/>
            </a:pPr>
            <a:endParaRPr lang="en-GB" sz="2400" dirty="0">
              <a:solidFill>
                <a:srgbClr val="000000"/>
              </a:solidFill>
              <a:latin typeface="Calibri Light" panose="020F0302020204030204" pitchFamily="34" charset="0"/>
              <a:cs typeface="Calibri Light" panose="020F0302020204030204" pitchFamily="34" charset="0"/>
            </a:endParaRPr>
          </a:p>
          <a:p>
            <a:pPr>
              <a:buFont typeface="Arial" panose="05000000000000000000" pitchFamily="2" charset="2"/>
              <a:buChar char="•"/>
            </a:pPr>
            <a:r>
              <a:rPr lang="en-GB" sz="2400" b="1" dirty="0">
                <a:solidFill>
                  <a:srgbClr val="FF0000"/>
                </a:solidFill>
                <a:latin typeface="Calibri Light" panose="020F0302020204030204" pitchFamily="34" charset="0"/>
                <a:cs typeface="Calibri Light" panose="020F0302020204030204" pitchFamily="34" charset="0"/>
              </a:rPr>
              <a:t>OR</a:t>
            </a:r>
            <a:r>
              <a:rPr lang="en-GB" sz="2400" dirty="0">
                <a:latin typeface="Calibri Light" panose="020F0302020204030204" pitchFamily="34" charset="0"/>
                <a:cs typeface="Calibri Light" panose="020F0302020204030204" pitchFamily="34" charset="0"/>
              </a:rPr>
              <a:t>: broadens your search where </a:t>
            </a:r>
            <a:r>
              <a:rPr lang="en-GB" sz="2400" b="1" dirty="0">
                <a:solidFill>
                  <a:srgbClr val="FF0000"/>
                </a:solidFill>
                <a:latin typeface="Calibri Light" panose="020F0302020204030204" pitchFamily="34" charset="0"/>
                <a:cs typeface="Calibri Light" panose="020F0302020204030204" pitchFamily="34" charset="0"/>
              </a:rPr>
              <a:t>ANY </a:t>
            </a:r>
            <a:r>
              <a:rPr lang="en-GB" sz="2400" dirty="0">
                <a:latin typeface="Calibri Light" panose="020F0302020204030204" pitchFamily="34" charset="0"/>
                <a:cs typeface="Calibri Light" panose="020F0302020204030204" pitchFamily="34" charset="0"/>
              </a:rPr>
              <a:t>of your search terms are present.</a:t>
            </a:r>
          </a:p>
          <a:p>
            <a:pPr>
              <a:buFont typeface="Arial" panose="05000000000000000000" pitchFamily="2" charset="2"/>
              <a:buChar char="•"/>
            </a:pPr>
            <a:endParaRPr lang="en-GB" sz="2400" dirty="0">
              <a:solidFill>
                <a:srgbClr val="000000"/>
              </a:solidFill>
              <a:latin typeface="Calibri Light" panose="020F0302020204030204" pitchFamily="34" charset="0"/>
              <a:cs typeface="Calibri Light" panose="020F0302020204030204" pitchFamily="34" charset="0"/>
            </a:endParaRPr>
          </a:p>
          <a:p>
            <a:pPr>
              <a:buFont typeface="Arial" panose="05000000000000000000" pitchFamily="2" charset="2"/>
              <a:buChar char="•"/>
            </a:pPr>
            <a:r>
              <a:rPr lang="en-GB" sz="2400" b="1" dirty="0">
                <a:solidFill>
                  <a:srgbClr val="FF0000"/>
                </a:solidFill>
                <a:latin typeface="Calibri Light" panose="020F0302020204030204" pitchFamily="34" charset="0"/>
                <a:cs typeface="Calibri Light" panose="020F0302020204030204" pitchFamily="34" charset="0"/>
              </a:rPr>
              <a:t>NOT</a:t>
            </a:r>
            <a:r>
              <a:rPr lang="en-GB" sz="2400" dirty="0">
                <a:latin typeface="Calibri Light" panose="020F0302020204030204" pitchFamily="34" charset="0"/>
                <a:cs typeface="Calibri Light" panose="020F0302020204030204" pitchFamily="34" charset="0"/>
              </a:rPr>
              <a:t>: Excludes specific terms</a:t>
            </a:r>
          </a:p>
        </p:txBody>
      </p:sp>
    </p:spTree>
    <p:extLst>
      <p:ext uri="{BB962C8B-B14F-4D97-AF65-F5344CB8AC3E}">
        <p14:creationId xmlns:p14="http://schemas.microsoft.com/office/powerpoint/2010/main" val="2033982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p:txBody>
          <a:bodyPr/>
          <a:lstStyle/>
          <a:p>
            <a:r>
              <a:rPr lang="en-GB" dirty="0"/>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4699000" y="1558636"/>
            <a:ext cx="7038973" cy="3951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Calibri Light" panose="020F0302020204030204" pitchFamily="34" charset="0"/>
                <a:cs typeface="Calibri Light" panose="020F0302020204030204" pitchFamily="34" charset="0"/>
              </a:rPr>
              <a:t>Consider different terminology that may be used.</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1"/>
                </a:solidFill>
                <a:latin typeface="Calibri Light" panose="020F0302020204030204" pitchFamily="34" charset="0"/>
                <a:cs typeface="Calibri Light" panose="020F0302020204030204" pitchFamily="34" charset="0"/>
              </a:rPr>
              <a:t>Alternative words</a:t>
            </a:r>
            <a:r>
              <a:rPr lang="en-GB" sz="2400" dirty="0">
                <a:latin typeface="Calibri Light" panose="020F0302020204030204" pitchFamily="34" charset="0"/>
                <a:cs typeface="Calibri Light" panose="020F0302020204030204" pitchFamily="34" charset="0"/>
              </a:rPr>
              <a:t>: Synonyms / Antonyms</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1"/>
                </a:solidFill>
                <a:latin typeface="Calibri Light" panose="020F0302020204030204" pitchFamily="34" charset="0"/>
                <a:cs typeface="Calibri Light" panose="020F0302020204030204" pitchFamily="34" charset="0"/>
              </a:rPr>
              <a:t>Phrase searching</a:t>
            </a:r>
            <a:r>
              <a:rPr lang="en-GB" sz="2400" dirty="0">
                <a:latin typeface="Calibri Light" panose="020F0302020204030204" pitchFamily="34" charset="0"/>
                <a:cs typeface="Calibri Light" panose="020F0302020204030204" pitchFamily="34" charset="0"/>
              </a:rPr>
              <a:t>: Search for a phrase in quotations "exercise training"</a:t>
            </a: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latin typeface="Calibri Light" panose="020F0302020204030204" pitchFamily="34" charset="0"/>
              <a:ea typeface="+mn-lt"/>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1"/>
                </a:solidFill>
                <a:latin typeface="Calibri Light" panose="020F0302020204030204" pitchFamily="34" charset="0"/>
                <a:cs typeface="Calibri Light" panose="020F0302020204030204" pitchFamily="34" charset="0"/>
              </a:rPr>
              <a:t>Subject searching</a:t>
            </a:r>
            <a:r>
              <a:rPr lang="en-GB" sz="2400" dirty="0">
                <a:latin typeface="Calibri Light" panose="020F0302020204030204" pitchFamily="34" charset="0"/>
                <a:cs typeface="Calibri Light" panose="020F0302020204030204" pitchFamily="34" charset="0"/>
              </a:rPr>
              <a:t>: Controlled vocabulary</a:t>
            </a:r>
            <a:endParaRPr lang="en-GB" sz="2400" dirty="0">
              <a:latin typeface="Calibri Light" panose="020F0302020204030204" pitchFamily="34" charset="0"/>
              <a:ea typeface="+mn-lt"/>
              <a:cs typeface="Calibri Light" panose="020F0302020204030204" pitchFamily="34" charset="0"/>
            </a:endParaRP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58618" y="1476664"/>
            <a:ext cx="4476172" cy="4505036"/>
          </a:xfrm>
          <a:prstGeom prst="rect">
            <a:avLst/>
          </a:prstGeom>
        </p:spPr>
      </p:pic>
    </p:spTree>
    <p:extLst>
      <p:ext uri="{BB962C8B-B14F-4D97-AF65-F5344CB8AC3E}">
        <p14:creationId xmlns:p14="http://schemas.microsoft.com/office/powerpoint/2010/main" val="2970366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FE206-74E9-497B-B91C-DA46F59B7EFC}"/>
              </a:ext>
            </a:extLst>
          </p:cNvPr>
          <p:cNvSpPr>
            <a:spLocks noGrp="1"/>
          </p:cNvSpPr>
          <p:nvPr>
            <p:ph type="title"/>
          </p:nvPr>
        </p:nvSpPr>
        <p:spPr>
          <a:xfrm>
            <a:off x="1120536" y="252284"/>
            <a:ext cx="10373224" cy="1003916"/>
          </a:xfrm>
        </p:spPr>
        <p:txBody>
          <a:bodyPr/>
          <a:lstStyle/>
          <a:p>
            <a:r>
              <a:rPr lang="en-GB" dirty="0"/>
              <a:t>Search operators</a:t>
            </a:r>
          </a:p>
        </p:txBody>
      </p:sp>
      <p:pic>
        <p:nvPicPr>
          <p:cNvPr id="4" name="Picture 4" descr="Table&#10;&#10;Description automatically generated">
            <a:extLst>
              <a:ext uri="{FF2B5EF4-FFF2-40B4-BE49-F238E27FC236}">
                <a16:creationId xmlns:a16="http://schemas.microsoft.com/office/drawing/2014/main" id="{7FEDBB9A-5A13-4857-932E-09511B5272E9}"/>
              </a:ext>
            </a:extLst>
          </p:cNvPr>
          <p:cNvPicPr>
            <a:picLocks noGrp="1" noChangeAspect="1"/>
          </p:cNvPicPr>
          <p:nvPr>
            <p:ph sz="quarter" idx="10"/>
          </p:nvPr>
        </p:nvPicPr>
        <p:blipFill>
          <a:blip r:embed="rId3"/>
          <a:stretch>
            <a:fillRect/>
          </a:stretch>
        </p:blipFill>
        <p:spPr>
          <a:xfrm>
            <a:off x="2413532" y="1339529"/>
            <a:ext cx="6198543" cy="4537534"/>
          </a:xfrm>
        </p:spPr>
      </p:pic>
      <p:sp>
        <p:nvSpPr>
          <p:cNvPr id="5" name="TextBox 4">
            <a:extLst>
              <a:ext uri="{FF2B5EF4-FFF2-40B4-BE49-F238E27FC236}">
                <a16:creationId xmlns:a16="http://schemas.microsoft.com/office/drawing/2014/main" id="{14DAE41B-65C5-46D2-95A8-E35320187C68}"/>
              </a:ext>
            </a:extLst>
          </p:cNvPr>
          <p:cNvSpPr txBox="1"/>
          <p:nvPr/>
        </p:nvSpPr>
        <p:spPr>
          <a:xfrm>
            <a:off x="2561813" y="5960393"/>
            <a:ext cx="383857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dirty="0">
                <a:ea typeface="+mn-lt"/>
                <a:cs typeface="+mn-lt"/>
              </a:rPr>
              <a:t>https://libguides.mdx.ac.uk/ld.php?content_id=32846025</a:t>
            </a:r>
            <a:endParaRPr lang="en-US" sz="1200" dirty="0">
              <a:cs typeface="Calibri Light"/>
            </a:endParaRPr>
          </a:p>
        </p:txBody>
      </p:sp>
    </p:spTree>
    <p:extLst>
      <p:ext uri="{BB962C8B-B14F-4D97-AF65-F5344CB8AC3E}">
        <p14:creationId xmlns:p14="http://schemas.microsoft.com/office/powerpoint/2010/main" val="1488160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a:xfrm>
            <a:off x="1147663" y="255601"/>
            <a:ext cx="10560699" cy="1003916"/>
          </a:xfrm>
        </p:spPr>
        <p:txBody>
          <a:bodyPr/>
          <a:lstStyle/>
          <a:p>
            <a:r>
              <a:rPr lang="en-GB" dirty="0"/>
              <a:t>Tips</a:t>
            </a:r>
            <a:endParaRPr lang="en-US" dirty="0"/>
          </a:p>
        </p:txBody>
      </p:sp>
      <p:sp>
        <p:nvSpPr>
          <p:cNvPr id="5" name="TextBox 4">
            <a:extLst>
              <a:ext uri="{FF2B5EF4-FFF2-40B4-BE49-F238E27FC236}">
                <a16:creationId xmlns:a16="http://schemas.microsoft.com/office/drawing/2014/main" id="{C615A2A5-9A1C-95EC-F99A-76DD79995EF2}"/>
              </a:ext>
            </a:extLst>
          </p:cNvPr>
          <p:cNvSpPr txBox="1"/>
          <p:nvPr/>
        </p:nvSpPr>
        <p:spPr>
          <a:xfrm>
            <a:off x="1156995" y="1520890"/>
            <a:ext cx="9722499"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Light" panose="020F0302020204030204" pitchFamily="34" charset="0"/>
                <a:cs typeface="Calibri Light" panose="020F0302020204030204" pitchFamily="34" charset="0"/>
              </a:rPr>
              <a:t>Finding a relevant article / book can lead to many more resources.</a:t>
            </a:r>
            <a:endParaRPr lang="en-US" sz="2400" dirty="0">
              <a:latin typeface="Calibri Light" panose="020F0302020204030204" pitchFamily="34" charset="0"/>
              <a:cs typeface="Calibri Light" panose="020F0302020204030204" pitchFamily="34" charset="0"/>
            </a:endParaRPr>
          </a:p>
          <a:p>
            <a:pPr marL="285750" indent="-285750">
              <a:buFont typeface="Arial"/>
              <a:buChar char="•"/>
            </a:pPr>
            <a:endParaRPr lang="en-GB" sz="2400" dirty="0">
              <a:latin typeface="Calibri Light" panose="020F0302020204030204" pitchFamily="34" charset="0"/>
              <a:cs typeface="Calibri Light" panose="020F0302020204030204" pitchFamily="34" charset="0"/>
            </a:endParaRPr>
          </a:p>
          <a:p>
            <a:pPr marL="285750" indent="-285750">
              <a:buFont typeface="Arial,Sans-Serif"/>
              <a:buChar char="•"/>
            </a:pPr>
            <a:r>
              <a:rPr lang="en-GB" sz="2400" dirty="0">
                <a:latin typeface="Calibri Light" panose="020F0302020204030204" pitchFamily="34" charset="0"/>
                <a:cs typeface="Calibri Light" panose="020F0302020204030204" pitchFamily="34" charset="0"/>
              </a:rPr>
              <a:t>Note key words / concepts / terminology used</a:t>
            </a:r>
            <a:endParaRPr lang="en-US" sz="2400" dirty="0">
              <a:latin typeface="Calibri Light" panose="020F0302020204030204" pitchFamily="34" charset="0"/>
              <a:ea typeface="+mn-lt"/>
              <a:cs typeface="Calibri Light" panose="020F0302020204030204" pitchFamily="34" charset="0"/>
            </a:endParaRPr>
          </a:p>
          <a:p>
            <a:endParaRPr lang="en-GB" sz="2400" dirty="0">
              <a:latin typeface="Calibri Light" panose="020F0302020204030204" pitchFamily="34" charset="0"/>
              <a:cs typeface="Calibri Light" panose="020F0302020204030204" pitchFamily="34" charset="0"/>
            </a:endParaRPr>
          </a:p>
          <a:p>
            <a:pPr marL="285750" indent="-285750">
              <a:buFont typeface="Arial"/>
              <a:buChar char="•"/>
            </a:pPr>
            <a:r>
              <a:rPr lang="en-GB" sz="2400" dirty="0">
                <a:latin typeface="Calibri Light" panose="020F0302020204030204" pitchFamily="34" charset="0"/>
                <a:cs typeface="Calibri Light" panose="020F0302020204030204" pitchFamily="34" charset="0"/>
              </a:rPr>
              <a:t>Check cited in and cited by</a:t>
            </a:r>
          </a:p>
          <a:p>
            <a:pPr marL="285750" indent="-285750">
              <a:buFont typeface="Arial"/>
              <a:buChar char="•"/>
            </a:pPr>
            <a:endParaRPr lang="en-GB" sz="2400" dirty="0">
              <a:latin typeface="Calibri Light" panose="020F0302020204030204" pitchFamily="34" charset="0"/>
              <a:cs typeface="Calibri Light" panose="020F0302020204030204" pitchFamily="34" charset="0"/>
            </a:endParaRPr>
          </a:p>
          <a:p>
            <a:pPr marL="285750" indent="-285750">
              <a:buFont typeface="Arial"/>
              <a:buChar char="•"/>
            </a:pPr>
            <a:r>
              <a:rPr lang="en-GB" sz="2400" dirty="0">
                <a:latin typeface="Calibri Light" panose="020F0302020204030204" pitchFamily="34" charset="0"/>
                <a:cs typeface="Calibri Light" panose="020F0302020204030204" pitchFamily="34" charset="0"/>
              </a:rPr>
              <a:t>Locate key journals and authors</a:t>
            </a:r>
          </a:p>
          <a:p>
            <a:pPr marL="285750" indent="-285750">
              <a:buFont typeface="Arial"/>
              <a:buChar char="•"/>
            </a:pPr>
            <a:endParaRPr lang="en-GB" sz="2400" dirty="0">
              <a:latin typeface="Calibri Light" panose="020F0302020204030204" pitchFamily="34" charset="0"/>
              <a:cs typeface="Calibri Light" panose="020F0302020204030204" pitchFamily="34" charset="0"/>
            </a:endParaRPr>
          </a:p>
          <a:p>
            <a:pPr marL="285750" indent="-285750">
              <a:buFont typeface="Arial"/>
              <a:buChar char="•"/>
            </a:pPr>
            <a:r>
              <a:rPr lang="en-GB" sz="2400" dirty="0">
                <a:latin typeface="Calibri Light" panose="020F0302020204030204" pitchFamily="34" charset="0"/>
                <a:cs typeface="Calibri Light" panose="020F0302020204030204" pitchFamily="34" charset="0"/>
              </a:rPr>
              <a:t>Look at the recommended or related research of a book or article</a:t>
            </a:r>
          </a:p>
          <a:p>
            <a:endParaRPr lang="en-GB" sz="2400" dirty="0">
              <a:latin typeface="Calibri Light" panose="020F0302020204030204" pitchFamily="34" charset="0"/>
              <a:cs typeface="Calibri Light" panose="020F0302020204030204" pitchFamily="34" charset="0"/>
            </a:endParaRPr>
          </a:p>
          <a:p>
            <a:pPr marL="285750" indent="-285750">
              <a:buFont typeface="Arial"/>
              <a:buChar char="•"/>
            </a:pPr>
            <a:r>
              <a:rPr lang="en-GB" sz="2400" dirty="0">
                <a:latin typeface="Calibri Light" panose="020F0302020204030204" pitchFamily="34" charset="0"/>
                <a:cs typeface="Calibri Light" panose="020F0302020204030204" pitchFamily="34" charset="0"/>
              </a:rPr>
              <a:t>Use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5363196" y="2951110"/>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24D1DB9-8F7D-494C-A2A2-E733C9159B2C}"/>
              </a:ext>
            </a:extLst>
          </p:cNvPr>
          <p:cNvSpPr>
            <a:spLocks noGrp="1"/>
          </p:cNvSpPr>
          <p:nvPr>
            <p:ph type="title"/>
          </p:nvPr>
        </p:nvSpPr>
        <p:spPr>
          <a:xfrm>
            <a:off x="698242" y="265291"/>
            <a:ext cx="10795518" cy="1003916"/>
          </a:xfrm>
        </p:spPr>
        <p:txBody>
          <a:bodyPr anchor="b">
            <a:normAutofit/>
          </a:bodyPr>
          <a:lstStyle/>
          <a:p>
            <a:r>
              <a:rPr lang="en-GB" dirty="0"/>
              <a:t>When searching for information ...</a:t>
            </a:r>
          </a:p>
        </p:txBody>
      </p:sp>
      <p:sp>
        <p:nvSpPr>
          <p:cNvPr id="4" name="TextBox 3">
            <a:extLst>
              <a:ext uri="{FF2B5EF4-FFF2-40B4-BE49-F238E27FC236}">
                <a16:creationId xmlns:a16="http://schemas.microsoft.com/office/drawing/2014/main" id="{5279A6B0-3659-42CE-9AE8-0A16EB4B993B}"/>
              </a:ext>
            </a:extLst>
          </p:cNvPr>
          <p:cNvSpPr txBox="1"/>
          <p:nvPr/>
        </p:nvSpPr>
        <p:spPr>
          <a:xfrm>
            <a:off x="6147924" y="5613712"/>
            <a:ext cx="60049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a:latin typeface="Calibri"/>
              <a:cs typeface="Calibri"/>
            </a:endParaRPr>
          </a:p>
        </p:txBody>
      </p:sp>
      <p:graphicFrame>
        <p:nvGraphicFramePr>
          <p:cNvPr id="8" name="Content Placeholder 1">
            <a:extLst>
              <a:ext uri="{FF2B5EF4-FFF2-40B4-BE49-F238E27FC236}">
                <a16:creationId xmlns:a16="http://schemas.microsoft.com/office/drawing/2014/main" id="{F3FF315D-3355-45BB-B8F1-6C4578982AF4}"/>
              </a:ext>
            </a:extLst>
          </p:cNvPr>
          <p:cNvGraphicFramePr>
            <a:graphicFrameLocks noGrp="1"/>
          </p:cNvGraphicFramePr>
          <p:nvPr>
            <p:ph sz="quarter" idx="4"/>
          </p:nvPr>
        </p:nvGraphicFramePr>
        <p:xfrm>
          <a:off x="908510" y="1513279"/>
          <a:ext cx="10374980" cy="4661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47312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1B4BA21F-194B-4526-A867-98BE981C4E22}"/>
              </a:ext>
            </a:extLst>
          </p:cNvPr>
          <p:cNvSpPr>
            <a:spLocks noGrp="1"/>
          </p:cNvSpPr>
          <p:nvPr>
            <p:ph sz="half" idx="2"/>
          </p:nvPr>
        </p:nvSpPr>
        <p:spPr>
          <a:xfrm>
            <a:off x="425398" y="1935953"/>
            <a:ext cx="3410482" cy="3515941"/>
          </a:xfrm>
        </p:spPr>
        <p:txBody>
          <a:bodyPr>
            <a:normAutofit/>
          </a:bodyPr>
          <a:lstStyle/>
          <a:p>
            <a:r>
              <a:rPr lang="en-US" dirty="0">
                <a:latin typeface="Calibri Light" panose="020F0302020204030204" pitchFamily="34" charset="0"/>
                <a:cs typeface="Calibri Light" panose="020F0302020204030204" pitchFamily="34" charset="0"/>
              </a:rPr>
              <a:t>Find our webpage in the University Intranet</a:t>
            </a:r>
          </a:p>
          <a:p>
            <a:r>
              <a:rPr lang="en-US" dirty="0">
                <a:latin typeface="Calibri Light" panose="020F0302020204030204" pitchFamily="34" charset="0"/>
                <a:cs typeface="Calibri Light" panose="020F0302020204030204" pitchFamily="34" charset="0"/>
              </a:rPr>
              <a:t>Library Search</a:t>
            </a:r>
          </a:p>
          <a:p>
            <a:r>
              <a:rPr lang="en-US" dirty="0">
                <a:latin typeface="Calibri Light" panose="020F0302020204030204" pitchFamily="34" charset="0"/>
                <a:cs typeface="Calibri Light" panose="020F0302020204030204" pitchFamily="34" charset="0"/>
              </a:rPr>
              <a:t>Help via chat</a:t>
            </a:r>
          </a:p>
          <a:p>
            <a:endParaRPr lang="en-US" dirty="0"/>
          </a:p>
          <a:p>
            <a:pPr marL="0" indent="0">
              <a:buNone/>
            </a:pPr>
            <a:r>
              <a:rPr lang="en-US" dirty="0">
                <a:latin typeface="Calibri Light" panose="020F0302020204030204" pitchFamily="34" charset="0"/>
                <a:cs typeface="Calibri Light" panose="020F0302020204030204" pitchFamily="34" charset="0"/>
                <a:hlinkClick r:id="rId2"/>
              </a:rPr>
              <a:t>Library website</a:t>
            </a:r>
            <a:endParaRPr lang="en-US" dirty="0">
              <a:latin typeface="Calibri Light" panose="020F0302020204030204" pitchFamily="34" charset="0"/>
              <a:cs typeface="Calibri Light" panose="020F0302020204030204" pitchFamily="34" charset="0"/>
            </a:endParaRPr>
          </a:p>
          <a:p>
            <a:endParaRPr lang="en-US" dirty="0"/>
          </a:p>
          <a:p>
            <a:endParaRPr lang="en-US" dirty="0"/>
          </a:p>
          <a:p>
            <a:endParaRPr lang="en-US" dirty="0"/>
          </a:p>
        </p:txBody>
      </p:sp>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698242" y="265291"/>
            <a:ext cx="10795518" cy="1003916"/>
          </a:xfrm>
        </p:spPr>
        <p:txBody>
          <a:bodyPr anchor="b">
            <a:normAutofit/>
          </a:bodyPr>
          <a:lstStyle/>
          <a:p>
            <a:r>
              <a:rPr lang="en-GB" dirty="0"/>
              <a:t>Library Webpage</a:t>
            </a:r>
          </a:p>
        </p:txBody>
      </p:sp>
      <p:pic>
        <p:nvPicPr>
          <p:cNvPr id="6" name="Content Placeholder 5">
            <a:extLst>
              <a:ext uri="{FF2B5EF4-FFF2-40B4-BE49-F238E27FC236}">
                <a16:creationId xmlns:a16="http://schemas.microsoft.com/office/drawing/2014/main" id="{3B492370-120F-F752-7483-BA968A6B3A62}"/>
              </a:ext>
            </a:extLst>
          </p:cNvPr>
          <p:cNvPicPr>
            <a:picLocks noGrp="1" noChangeAspect="1"/>
          </p:cNvPicPr>
          <p:nvPr>
            <p:ph sz="quarter" idx="4"/>
          </p:nvPr>
        </p:nvPicPr>
        <p:blipFill rotWithShape="1">
          <a:blip r:embed="rId3"/>
          <a:srcRect l="571" t="13214" r="1559" b="4628"/>
          <a:stretch/>
        </p:blipFill>
        <p:spPr>
          <a:xfrm>
            <a:off x="4129178" y="1378112"/>
            <a:ext cx="7988291" cy="4470598"/>
          </a:xfrm>
        </p:spPr>
      </p:pic>
    </p:spTree>
    <p:extLst>
      <p:ext uri="{BB962C8B-B14F-4D97-AF65-F5344CB8AC3E}">
        <p14:creationId xmlns:p14="http://schemas.microsoft.com/office/powerpoint/2010/main" val="15523718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5673821-ED51-40EE-B0FD-C67A4A9E381D}"/>
              </a:ext>
            </a:extLst>
          </p:cNvPr>
          <p:cNvSpPr>
            <a:spLocks noGrp="1"/>
          </p:cNvSpPr>
          <p:nvPr>
            <p:ph type="title"/>
          </p:nvPr>
        </p:nvSpPr>
        <p:spPr>
          <a:xfrm>
            <a:off x="760005" y="265291"/>
            <a:ext cx="10733755" cy="1003916"/>
          </a:xfrm>
        </p:spPr>
        <p:txBody>
          <a:bodyPr anchor="b">
            <a:normAutofit/>
          </a:bodyPr>
          <a:lstStyle/>
          <a:p>
            <a:r>
              <a:rPr lang="en-GB" dirty="0"/>
              <a:t>Library Webpage</a:t>
            </a:r>
          </a:p>
        </p:txBody>
      </p:sp>
      <p:pic>
        <p:nvPicPr>
          <p:cNvPr id="9" name="Picture 8">
            <a:extLst>
              <a:ext uri="{FF2B5EF4-FFF2-40B4-BE49-F238E27FC236}">
                <a16:creationId xmlns:a16="http://schemas.microsoft.com/office/drawing/2014/main" id="{BDE4760C-7D63-D199-8700-CD42F82CB313}"/>
              </a:ext>
            </a:extLst>
          </p:cNvPr>
          <p:cNvPicPr>
            <a:picLocks noChangeAspect="1"/>
          </p:cNvPicPr>
          <p:nvPr/>
        </p:nvPicPr>
        <p:blipFill rotWithShape="1">
          <a:blip r:embed="rId2"/>
          <a:srcRect l="561" t="13226" r="156" b="4731"/>
          <a:stretch/>
        </p:blipFill>
        <p:spPr>
          <a:xfrm>
            <a:off x="426450" y="1690777"/>
            <a:ext cx="7704077" cy="4244196"/>
          </a:xfrm>
          <a:prstGeom prst="rect">
            <a:avLst/>
          </a:prstGeom>
        </p:spPr>
      </p:pic>
      <p:sp>
        <p:nvSpPr>
          <p:cNvPr id="2" name="TextBox 1">
            <a:extLst>
              <a:ext uri="{FF2B5EF4-FFF2-40B4-BE49-F238E27FC236}">
                <a16:creationId xmlns:a16="http://schemas.microsoft.com/office/drawing/2014/main" id="{9D814D8A-AD59-2952-E1B2-4B92E055D48E}"/>
              </a:ext>
            </a:extLst>
          </p:cNvPr>
          <p:cNvSpPr txBox="1"/>
          <p:nvPr/>
        </p:nvSpPr>
        <p:spPr>
          <a:xfrm>
            <a:off x="8327366" y="2858218"/>
            <a:ext cx="4025660" cy="2677656"/>
          </a:xfrm>
          <a:prstGeom prst="rect">
            <a:avLst/>
          </a:prstGeom>
          <a:noFill/>
        </p:spPr>
        <p:txBody>
          <a:bodyPr wrap="square" rtlCol="0">
            <a:spAutoFit/>
          </a:bodyPr>
          <a:lstStyle/>
          <a:p>
            <a:pPr marL="342900" indent="-342900">
              <a:buFont typeface="Arial" panose="020B0604020202020204" pitchFamily="34" charset="0"/>
              <a:buChar char="•"/>
            </a:pPr>
            <a:r>
              <a:rPr lang="en-US" sz="2800" dirty="0"/>
              <a:t>Academic &amp; Infoskills</a:t>
            </a:r>
          </a:p>
          <a:p>
            <a:pPr marL="342900" indent="-342900">
              <a:buFont typeface="Arial" panose="020B0604020202020204" pitchFamily="34" charset="0"/>
              <a:buChar char="•"/>
            </a:pPr>
            <a:r>
              <a:rPr lang="en-US" sz="2800" dirty="0"/>
              <a:t>NeedMore? service</a:t>
            </a:r>
          </a:p>
          <a:p>
            <a:pPr marL="342900" indent="-342900">
              <a:buFont typeface="Arial" panose="020B0604020202020204" pitchFamily="34" charset="0"/>
              <a:buChar char="•"/>
            </a:pPr>
            <a:r>
              <a:rPr lang="en-US" sz="2800" dirty="0"/>
              <a:t>Getting started guides</a:t>
            </a:r>
          </a:p>
          <a:p>
            <a:pPr marL="342900" indent="-342900">
              <a:buFont typeface="Arial" panose="020B0604020202020204" pitchFamily="34" charset="0"/>
              <a:buChar char="•"/>
            </a:pPr>
            <a:r>
              <a:rPr lang="en-US" sz="2800" dirty="0"/>
              <a:t>Opening hours</a:t>
            </a:r>
          </a:p>
          <a:p>
            <a:pPr marL="342900" indent="-342900">
              <a:buFont typeface="Arial" panose="020B0604020202020204" pitchFamily="34" charset="0"/>
              <a:buChar char="•"/>
            </a:pPr>
            <a:endParaRPr lang="en-US" sz="2800" dirty="0"/>
          </a:p>
          <a:p>
            <a:r>
              <a:rPr lang="en-GB" sz="2800" dirty="0">
                <a:hlinkClick r:id="rId3"/>
              </a:rPr>
              <a:t>Library webpage</a:t>
            </a:r>
            <a:endParaRPr lang="en-US" sz="2800" dirty="0"/>
          </a:p>
        </p:txBody>
      </p:sp>
    </p:spTree>
    <p:extLst>
      <p:ext uri="{BB962C8B-B14F-4D97-AF65-F5344CB8AC3E}">
        <p14:creationId xmlns:p14="http://schemas.microsoft.com/office/powerpoint/2010/main" val="9735371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29B7773C-E8B0-43C4-8C1A-30BB5780D82A}"/>
              </a:ext>
            </a:extLst>
          </p:cNvPr>
          <p:cNvSpPr>
            <a:spLocks noGrp="1"/>
          </p:cNvSpPr>
          <p:nvPr>
            <p:ph type="title"/>
          </p:nvPr>
        </p:nvSpPr>
        <p:spPr/>
        <p:txBody>
          <a:bodyPr/>
          <a:lstStyle/>
          <a:p>
            <a:r>
              <a:rPr lang="en-GB" dirty="0"/>
              <a:t>Library Search</a:t>
            </a:r>
          </a:p>
        </p:txBody>
      </p:sp>
      <p:pic>
        <p:nvPicPr>
          <p:cNvPr id="8" name="Content Placeholder 7">
            <a:extLst>
              <a:ext uri="{FF2B5EF4-FFF2-40B4-BE49-F238E27FC236}">
                <a16:creationId xmlns:a16="http://schemas.microsoft.com/office/drawing/2014/main" id="{C868B571-1FDE-C26C-B4D1-22F49CD8E677}"/>
              </a:ext>
            </a:extLst>
          </p:cNvPr>
          <p:cNvPicPr>
            <a:picLocks noGrp="1" noChangeAspect="1"/>
          </p:cNvPicPr>
          <p:nvPr>
            <p:ph sz="quarter" idx="4"/>
          </p:nvPr>
        </p:nvPicPr>
        <p:blipFill rotWithShape="1">
          <a:blip r:embed="rId2"/>
          <a:srcRect l="6552" t="6929" r="71181" b="44146"/>
          <a:stretch/>
        </p:blipFill>
        <p:spPr>
          <a:xfrm>
            <a:off x="3181738" y="1684084"/>
            <a:ext cx="6401717" cy="3901437"/>
          </a:xfrm>
        </p:spPr>
      </p:pic>
      <p:sp>
        <p:nvSpPr>
          <p:cNvPr id="11" name="TextBox 10">
            <a:extLst>
              <a:ext uri="{FF2B5EF4-FFF2-40B4-BE49-F238E27FC236}">
                <a16:creationId xmlns:a16="http://schemas.microsoft.com/office/drawing/2014/main" id="{2C2E4F2C-981A-D04E-C6C3-90A9CD36DEFA}"/>
              </a:ext>
            </a:extLst>
          </p:cNvPr>
          <p:cNvSpPr txBox="1"/>
          <p:nvPr/>
        </p:nvSpPr>
        <p:spPr>
          <a:xfrm>
            <a:off x="9593782" y="1684084"/>
            <a:ext cx="2228231" cy="369331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Menu to access your account</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Sign in to access all the functions </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Save books and articles in your pinned resources</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Advanced search</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Needmore service</a:t>
            </a:r>
          </a:p>
        </p:txBody>
      </p:sp>
      <p:sp>
        <p:nvSpPr>
          <p:cNvPr id="12" name="TextBox 11">
            <a:extLst>
              <a:ext uri="{FF2B5EF4-FFF2-40B4-BE49-F238E27FC236}">
                <a16:creationId xmlns:a16="http://schemas.microsoft.com/office/drawing/2014/main" id="{6B1BE341-1304-1FA8-3992-8CBE9A7F108C}"/>
              </a:ext>
            </a:extLst>
          </p:cNvPr>
          <p:cNvSpPr txBox="1"/>
          <p:nvPr/>
        </p:nvSpPr>
        <p:spPr>
          <a:xfrm>
            <a:off x="369987" y="1912577"/>
            <a:ext cx="2801424" cy="369331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Tabs along the top to access individual databases, journals, and online resource lists </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Basic search box</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Drop down menus to search by type, e.g. journals, articles etc</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Links to Student essentials and guides</a:t>
            </a:r>
          </a:p>
        </p:txBody>
      </p:sp>
      <p:sp>
        <p:nvSpPr>
          <p:cNvPr id="2" name="TextBox 1">
            <a:extLst>
              <a:ext uri="{FF2B5EF4-FFF2-40B4-BE49-F238E27FC236}">
                <a16:creationId xmlns:a16="http://schemas.microsoft.com/office/drawing/2014/main" id="{222A2C3A-33CF-8C97-53F2-D6742D4E8834}"/>
              </a:ext>
            </a:extLst>
          </p:cNvPr>
          <p:cNvSpPr txBox="1"/>
          <p:nvPr/>
        </p:nvSpPr>
        <p:spPr>
          <a:xfrm>
            <a:off x="3181738" y="5717059"/>
            <a:ext cx="2914262" cy="369332"/>
          </a:xfrm>
          <a:prstGeom prst="rect">
            <a:avLst/>
          </a:prstGeom>
          <a:noFill/>
        </p:spPr>
        <p:txBody>
          <a:bodyPr wrap="square" rtlCol="0">
            <a:spAutoFit/>
          </a:bodyPr>
          <a:lstStyle/>
          <a:p>
            <a:r>
              <a:rPr lang="en-GB" dirty="0">
                <a:hlinkClick r:id="rId3"/>
              </a:rPr>
              <a:t>Library catalogue</a:t>
            </a:r>
            <a:endParaRPr lang="en-GB" dirty="0"/>
          </a:p>
        </p:txBody>
      </p:sp>
    </p:spTree>
    <p:extLst>
      <p:ext uri="{BB962C8B-B14F-4D97-AF65-F5344CB8AC3E}">
        <p14:creationId xmlns:p14="http://schemas.microsoft.com/office/powerpoint/2010/main" val="24801579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p:txBody>
          <a:bodyPr>
            <a:noAutofit/>
          </a:bodyPr>
          <a:lstStyle/>
          <a:p>
            <a:r>
              <a:rPr lang="en-GB" sz="4800" dirty="0"/>
              <a:t>Library Search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854075" y="2855406"/>
            <a:ext cx="4650986"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5832764" y="2714850"/>
            <a:ext cx="5063835" cy="3396801"/>
          </a:xfrm>
          <a:prstGeom prst="rect">
            <a:avLst/>
          </a:prstGeom>
        </p:spPr>
      </p:pic>
    </p:spTree>
    <p:extLst>
      <p:ext uri="{BB962C8B-B14F-4D97-AF65-F5344CB8AC3E}">
        <p14:creationId xmlns:p14="http://schemas.microsoft.com/office/powerpoint/2010/main" val="3312394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F2EB6-A7F8-4C6B-A3C2-A5EF8AF05DC4}"/>
              </a:ext>
            </a:extLst>
          </p:cNvPr>
          <p:cNvSpPr>
            <a:spLocks noGrp="1"/>
          </p:cNvSpPr>
          <p:nvPr>
            <p:ph type="title"/>
          </p:nvPr>
        </p:nvSpPr>
        <p:spPr/>
        <p:txBody>
          <a:bodyPr/>
          <a:lstStyle/>
          <a:p>
            <a:r>
              <a:rPr lang="en-GB" dirty="0"/>
              <a:t>Library: Scoping searches</a:t>
            </a:r>
            <a:endParaRPr lang="en-US" dirty="0"/>
          </a:p>
        </p:txBody>
      </p:sp>
      <p:sp>
        <p:nvSpPr>
          <p:cNvPr id="3" name="Content Placeholder 2">
            <a:extLst>
              <a:ext uri="{FF2B5EF4-FFF2-40B4-BE49-F238E27FC236}">
                <a16:creationId xmlns:a16="http://schemas.microsoft.com/office/drawing/2014/main" id="{2223C19E-7560-444E-AFCC-F26F0FBB2044}"/>
              </a:ext>
            </a:extLst>
          </p:cNvPr>
          <p:cNvSpPr>
            <a:spLocks noGrp="1"/>
          </p:cNvSpPr>
          <p:nvPr>
            <p:ph sz="quarter" idx="10"/>
          </p:nvPr>
        </p:nvSpPr>
        <p:spPr/>
        <p:txBody>
          <a:bodyPr vert="horz" lIns="91440" tIns="45720" rIns="91440" bIns="45720" rtlCol="0" anchor="t">
            <a:normAutofit/>
          </a:bodyPr>
          <a:lstStyle/>
          <a:p>
            <a:endParaRPr lang="en-GB"/>
          </a:p>
          <a:p>
            <a:endParaRPr lang="en-GB"/>
          </a:p>
        </p:txBody>
      </p:sp>
      <p:sp>
        <p:nvSpPr>
          <p:cNvPr id="6" name="TextBox 5">
            <a:extLst>
              <a:ext uri="{FF2B5EF4-FFF2-40B4-BE49-F238E27FC236}">
                <a16:creationId xmlns:a16="http://schemas.microsoft.com/office/drawing/2014/main" id="{2AAEAD7B-52E8-F27B-E048-F68A8263A79E}"/>
              </a:ext>
            </a:extLst>
          </p:cNvPr>
          <p:cNvSpPr txBox="1"/>
          <p:nvPr/>
        </p:nvSpPr>
        <p:spPr>
          <a:xfrm>
            <a:off x="229279" y="1617450"/>
            <a:ext cx="4860012"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dirty="0">
                <a:latin typeface="Calibri Light" panose="020F0302020204030204" pitchFamily="34" charset="0"/>
                <a:cs typeface="Calibri Light" panose="020F0302020204030204" pitchFamily="34" charset="0"/>
              </a:rPr>
              <a:t>Start with a wide search, then narrow your focus.</a:t>
            </a:r>
          </a:p>
          <a:p>
            <a:pPr marL="342900" indent="-342900">
              <a:buFont typeface="Arial"/>
              <a:buChar char="•"/>
            </a:pPr>
            <a:endParaRPr lang="en-GB" sz="2400" dirty="0">
              <a:latin typeface="Calibri Light" panose="020F0302020204030204" pitchFamily="34" charset="0"/>
              <a:cs typeface="Calibri Light" panose="020F0302020204030204" pitchFamily="34" charset="0"/>
            </a:endParaRPr>
          </a:p>
          <a:p>
            <a:pPr marL="342900" indent="-342900">
              <a:buFont typeface="Arial"/>
              <a:buChar char="•"/>
            </a:pPr>
            <a:r>
              <a:rPr lang="en-GB" sz="2400" dirty="0">
                <a:latin typeface="Calibri Light" panose="020F0302020204030204" pitchFamily="34" charset="0"/>
                <a:cs typeface="Calibri Light" panose="020F0302020204030204" pitchFamily="34" charset="0"/>
              </a:rPr>
              <a:t>Be prepared to change direction as you find articles, theories, research.</a:t>
            </a:r>
          </a:p>
          <a:p>
            <a:pPr marL="342900" indent="-342900">
              <a:buFont typeface="Arial"/>
              <a:buChar char="•"/>
            </a:pPr>
            <a:endParaRPr lang="en-GB" sz="2400" dirty="0">
              <a:latin typeface="Calibri Light" panose="020F0302020204030204" pitchFamily="34" charset="0"/>
              <a:cs typeface="Calibri Light" panose="020F0302020204030204" pitchFamily="34" charset="0"/>
            </a:endParaRPr>
          </a:p>
          <a:p>
            <a:pPr marL="342900" indent="-342900">
              <a:buFont typeface="Arial"/>
              <a:buChar char="•"/>
            </a:pPr>
            <a:r>
              <a:rPr lang="en-GB" sz="2400" dirty="0">
                <a:latin typeface="Calibri Light" panose="020F0302020204030204" pitchFamily="34" charset="0"/>
                <a:cs typeface="Calibri Light" panose="020F0302020204030204" pitchFamily="34" charset="0"/>
              </a:rPr>
              <a:t>Your research question is not final until you have found enough information to carry out your investigation.</a:t>
            </a:r>
          </a:p>
        </p:txBody>
      </p:sp>
      <p:pic>
        <p:nvPicPr>
          <p:cNvPr id="4" name="Picture 3">
            <a:extLst>
              <a:ext uri="{FF2B5EF4-FFF2-40B4-BE49-F238E27FC236}">
                <a16:creationId xmlns:a16="http://schemas.microsoft.com/office/drawing/2014/main" id="{BE979C6B-0841-DB95-EBAB-0FF47202F088}"/>
              </a:ext>
            </a:extLst>
          </p:cNvPr>
          <p:cNvPicPr>
            <a:picLocks noChangeAspect="1"/>
          </p:cNvPicPr>
          <p:nvPr/>
        </p:nvPicPr>
        <p:blipFill rotWithShape="1">
          <a:blip r:embed="rId3"/>
          <a:srcRect l="320" t="11030" r="1865" b="4570"/>
          <a:stretch/>
        </p:blipFill>
        <p:spPr>
          <a:xfrm>
            <a:off x="5089291" y="1731722"/>
            <a:ext cx="6617252" cy="3806438"/>
          </a:xfrm>
          <a:prstGeom prst="rect">
            <a:avLst/>
          </a:prstGeom>
        </p:spPr>
      </p:pic>
    </p:spTree>
    <p:extLst>
      <p:ext uri="{BB962C8B-B14F-4D97-AF65-F5344CB8AC3E}">
        <p14:creationId xmlns:p14="http://schemas.microsoft.com/office/powerpoint/2010/main" val="1886995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261" y="252284"/>
            <a:ext cx="10479579" cy="1003916"/>
          </a:xfrm>
        </p:spPr>
        <p:txBody>
          <a:bodyPr/>
          <a:lstStyle/>
          <a:p>
            <a:r>
              <a:rPr lang="en-GB" dirty="0"/>
              <a:t>Filtering the Library Search</a:t>
            </a:r>
          </a:p>
        </p:txBody>
      </p:sp>
      <p:sp>
        <p:nvSpPr>
          <p:cNvPr id="3" name="TextBox 2">
            <a:extLst>
              <a:ext uri="{FF2B5EF4-FFF2-40B4-BE49-F238E27FC236}">
                <a16:creationId xmlns:a16="http://schemas.microsoft.com/office/drawing/2014/main" id="{3C5C0BC4-D81F-44F0-A1BB-47AD2D6CB1D9}"/>
              </a:ext>
            </a:extLst>
          </p:cNvPr>
          <p:cNvSpPr txBox="1"/>
          <p:nvPr/>
        </p:nvSpPr>
        <p:spPr>
          <a:xfrm>
            <a:off x="3716573" y="5771202"/>
            <a:ext cx="3433313" cy="369332"/>
          </a:xfrm>
          <a:prstGeom prst="rect">
            <a:avLst/>
          </a:prstGeom>
          <a:noFill/>
        </p:spPr>
        <p:txBody>
          <a:bodyPr wrap="square" rtlCol="0">
            <a:spAutoFit/>
          </a:bodyPr>
          <a:lstStyle/>
          <a:p>
            <a:r>
              <a:rPr lang="en-GB" dirty="0">
                <a:hlinkClick r:id="rId2"/>
              </a:rPr>
              <a:t>Library Search</a:t>
            </a:r>
            <a:endParaRPr lang="en-GB" dirty="0"/>
          </a:p>
        </p:txBody>
      </p:sp>
      <p:sp>
        <p:nvSpPr>
          <p:cNvPr id="8" name="TextBox 7">
            <a:extLst>
              <a:ext uri="{FF2B5EF4-FFF2-40B4-BE49-F238E27FC236}">
                <a16:creationId xmlns:a16="http://schemas.microsoft.com/office/drawing/2014/main" id="{A1F29CAC-F678-4CA4-B25E-7309E59D4D11}"/>
              </a:ext>
            </a:extLst>
          </p:cNvPr>
          <p:cNvSpPr txBox="1"/>
          <p:nvPr/>
        </p:nvSpPr>
        <p:spPr>
          <a:xfrm>
            <a:off x="648829" y="2252670"/>
            <a:ext cx="3067744" cy="3416320"/>
          </a:xfrm>
          <a:prstGeom prst="rect">
            <a:avLst/>
          </a:prstGeom>
          <a:noFill/>
        </p:spPr>
        <p:txBody>
          <a:bodyPr wrap="square" rtlCol="0">
            <a:spAutoFit/>
          </a:bodyPr>
          <a:lstStyle/>
          <a:p>
            <a:r>
              <a:rPr lang="en-GB" sz="2400" dirty="0"/>
              <a:t>Use the options on the left to refine and filter your results by:</a:t>
            </a:r>
          </a:p>
          <a:p>
            <a:endParaRPr lang="en-GB" sz="2400" dirty="0"/>
          </a:p>
          <a:p>
            <a:pPr marL="285750" indent="-285750">
              <a:buFont typeface="Arial" panose="020B0604020202020204" pitchFamily="34" charset="0"/>
              <a:buChar char="•"/>
            </a:pPr>
            <a:r>
              <a:rPr lang="en-GB" sz="2400" dirty="0"/>
              <a:t>Full text</a:t>
            </a:r>
          </a:p>
          <a:p>
            <a:pPr marL="285750" indent="-285750">
              <a:buFont typeface="Arial" panose="020B0604020202020204" pitchFamily="34" charset="0"/>
              <a:buChar char="•"/>
            </a:pPr>
            <a:r>
              <a:rPr lang="en-GB" sz="2400" dirty="0"/>
              <a:t>Peer-reviewed</a:t>
            </a:r>
          </a:p>
          <a:p>
            <a:pPr marL="285750" indent="-285750">
              <a:buFont typeface="Arial" panose="020B0604020202020204" pitchFamily="34" charset="0"/>
              <a:buChar char="•"/>
            </a:pPr>
            <a:r>
              <a:rPr lang="en-GB" sz="2400" dirty="0"/>
              <a:t>Resource type</a:t>
            </a:r>
          </a:p>
          <a:p>
            <a:pPr marL="285750" indent="-285750">
              <a:buFont typeface="Arial" panose="020B0604020202020204" pitchFamily="34" charset="0"/>
              <a:buChar char="•"/>
            </a:pPr>
            <a:r>
              <a:rPr lang="en-GB" sz="2400" dirty="0"/>
              <a:t>Date</a:t>
            </a:r>
          </a:p>
          <a:p>
            <a:pPr marL="285750" indent="-285750">
              <a:buFont typeface="Arial" panose="020B0604020202020204" pitchFamily="34" charset="0"/>
              <a:buChar char="•"/>
            </a:pPr>
            <a:r>
              <a:rPr lang="en-GB" sz="2400" dirty="0"/>
              <a:t>Subject</a:t>
            </a:r>
          </a:p>
        </p:txBody>
      </p:sp>
      <p:pic>
        <p:nvPicPr>
          <p:cNvPr id="4" name="Picture 3">
            <a:extLst>
              <a:ext uri="{FF2B5EF4-FFF2-40B4-BE49-F238E27FC236}">
                <a16:creationId xmlns:a16="http://schemas.microsoft.com/office/drawing/2014/main" id="{4A7EFDB4-5F02-4A20-5D97-35D5971A1E27}"/>
              </a:ext>
            </a:extLst>
          </p:cNvPr>
          <p:cNvPicPr>
            <a:picLocks noChangeAspect="1"/>
          </p:cNvPicPr>
          <p:nvPr/>
        </p:nvPicPr>
        <p:blipFill rotWithShape="1">
          <a:blip r:embed="rId3"/>
          <a:srcRect l="320" t="11030" r="1865" b="4570"/>
          <a:stretch/>
        </p:blipFill>
        <p:spPr>
          <a:xfrm>
            <a:off x="3772619" y="1468299"/>
            <a:ext cx="7190239" cy="4136037"/>
          </a:xfrm>
          <a:prstGeom prst="rect">
            <a:avLst/>
          </a:prstGeom>
        </p:spPr>
      </p:pic>
    </p:spTree>
    <p:extLst>
      <p:ext uri="{BB962C8B-B14F-4D97-AF65-F5344CB8AC3E}">
        <p14:creationId xmlns:p14="http://schemas.microsoft.com/office/powerpoint/2010/main" val="28392960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Finding Print Resources</a:t>
            </a:r>
          </a:p>
        </p:txBody>
      </p:sp>
      <p:sp>
        <p:nvSpPr>
          <p:cNvPr id="40" name="TextBox 39"/>
          <p:cNvSpPr txBox="1"/>
          <p:nvPr/>
        </p:nvSpPr>
        <p:spPr>
          <a:xfrm>
            <a:off x="8239644" y="1876454"/>
            <a:ext cx="3883344" cy="3970318"/>
          </a:xfrm>
          <a:prstGeom prst="rect">
            <a:avLst/>
          </a:prstGeom>
          <a:noFill/>
        </p:spPr>
        <p:txBody>
          <a:bodyPr wrap="square" rtlCol="0">
            <a:spAutoFit/>
          </a:bodyPr>
          <a:lstStyle/>
          <a:p>
            <a:pPr marL="285750" indent="-285750">
              <a:buFont typeface="Arial" panose="020B0604020202020204" pitchFamily="34" charset="0"/>
              <a:buChar char="•"/>
            </a:pPr>
            <a:r>
              <a:rPr lang="en-GB" sz="2400" dirty="0"/>
              <a:t>Filter to books – either using the drop-down menu under the search box or on the left-hand side</a:t>
            </a:r>
          </a:p>
          <a:p>
            <a:endParaRPr lang="en-GB" sz="2400" dirty="0"/>
          </a:p>
          <a:p>
            <a:pPr marL="285750" indent="-285750">
              <a:buFont typeface="Arial" panose="020B0604020202020204" pitchFamily="34" charset="0"/>
              <a:buChar char="•"/>
            </a:pPr>
            <a:r>
              <a:rPr lang="en-GB" sz="2400" dirty="0"/>
              <a:t>Filter to Held by library</a:t>
            </a:r>
          </a:p>
          <a:p>
            <a:endParaRPr lang="en-GB" sz="2400" dirty="0"/>
          </a:p>
          <a:p>
            <a:pPr marL="285750" indent="-285750">
              <a:buFont typeface="Arial" panose="020B0604020202020204" pitchFamily="34" charset="0"/>
              <a:buChar char="•"/>
            </a:pPr>
            <a:r>
              <a:rPr lang="en-GB" sz="2400" dirty="0"/>
              <a:t>Use the Map it link to locate any print resources</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6" name="Picture 5">
            <a:extLst>
              <a:ext uri="{FF2B5EF4-FFF2-40B4-BE49-F238E27FC236}">
                <a16:creationId xmlns:a16="http://schemas.microsoft.com/office/drawing/2014/main" id="{2945E553-E8F5-73F3-1B92-74CBC0B5CFB5}"/>
              </a:ext>
            </a:extLst>
          </p:cNvPr>
          <p:cNvPicPr>
            <a:picLocks noChangeAspect="1"/>
          </p:cNvPicPr>
          <p:nvPr/>
        </p:nvPicPr>
        <p:blipFill rotWithShape="1">
          <a:blip r:embed="rId3"/>
          <a:srcRect l="29339" t="27041" r="42501" b="21803"/>
          <a:stretch/>
        </p:blipFill>
        <p:spPr>
          <a:xfrm>
            <a:off x="547270" y="1629476"/>
            <a:ext cx="7586105" cy="3822417"/>
          </a:xfrm>
          <a:prstGeom prst="rect">
            <a:avLst/>
          </a:prstGeom>
        </p:spPr>
      </p:pic>
    </p:spTree>
    <p:extLst>
      <p:ext uri="{BB962C8B-B14F-4D97-AF65-F5344CB8AC3E}">
        <p14:creationId xmlns:p14="http://schemas.microsoft.com/office/powerpoint/2010/main" val="1773092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18457" y="1600201"/>
            <a:ext cx="5233081" cy="4565650"/>
          </a:xfrm>
          <a:prstGeom prst="rect">
            <a:avLst/>
          </a:prstGeom>
        </p:spPr>
        <p:txBody>
          <a:bodyPr vert="horz" lIns="91440" tIns="45720" rIns="91440" bIns="45720" rtlCol="0">
            <a:normAutofit/>
          </a:bodyPr>
          <a:lstStyle/>
          <a:p>
            <a:pPr>
              <a:lnSpc>
                <a:spcPct val="90000"/>
              </a:lnSpc>
              <a:spcAft>
                <a:spcPts val="600"/>
              </a:spcAft>
            </a:pPr>
            <a:endParaRPr lang="en-GB" sz="2800" dirty="0"/>
          </a:p>
        </p:txBody>
      </p:sp>
      <p:sp>
        <p:nvSpPr>
          <p:cNvPr id="2" name="Title 1"/>
          <p:cNvSpPr>
            <a:spLocks noGrp="1"/>
          </p:cNvSpPr>
          <p:nvPr>
            <p:ph type="title"/>
          </p:nvPr>
        </p:nvSpPr>
        <p:spPr>
          <a:xfrm>
            <a:off x="718456" y="262866"/>
            <a:ext cx="10795518" cy="1003916"/>
          </a:xfrm>
        </p:spPr>
        <p:txBody>
          <a:bodyPr vert="horz" lIns="91440" tIns="45720" rIns="91440" bIns="45720" rtlCol="0" anchor="b">
            <a:normAutofit fontScale="90000"/>
          </a:bodyPr>
          <a:lstStyle/>
          <a:p>
            <a:r>
              <a:rPr lang="en-GB" dirty="0"/>
              <a:t>Limit Library Search to Ebooks Only</a:t>
            </a:r>
          </a:p>
        </p:txBody>
      </p:sp>
      <p:sp>
        <p:nvSpPr>
          <p:cNvPr id="10" name="TextBox 9">
            <a:extLst>
              <a:ext uri="{FF2B5EF4-FFF2-40B4-BE49-F238E27FC236}">
                <a16:creationId xmlns:a16="http://schemas.microsoft.com/office/drawing/2014/main" id="{BDFC8F90-384C-4A9C-8FC5-2905536CA0E5}"/>
              </a:ext>
            </a:extLst>
          </p:cNvPr>
          <p:cNvSpPr txBox="1"/>
          <p:nvPr/>
        </p:nvSpPr>
        <p:spPr>
          <a:xfrm>
            <a:off x="436606" y="2580143"/>
            <a:ext cx="3972734" cy="2677656"/>
          </a:xfrm>
          <a:prstGeom prst="rect">
            <a:avLst/>
          </a:prstGeom>
          <a:noFill/>
        </p:spPr>
        <p:txBody>
          <a:bodyPr wrap="square">
            <a:spAutoFit/>
          </a:bodyPr>
          <a:lstStyle/>
          <a:p>
            <a:r>
              <a:rPr lang="en-GB" sz="2400" dirty="0"/>
              <a:t>Example of a search limited to:</a:t>
            </a:r>
          </a:p>
          <a:p>
            <a:endParaRPr lang="en-GB" sz="2400" dirty="0"/>
          </a:p>
          <a:p>
            <a:pPr marL="285750" indent="-285750">
              <a:buFont typeface="Arial" panose="020B0604020202020204" pitchFamily="34" charset="0"/>
              <a:buChar char="•"/>
            </a:pPr>
            <a:r>
              <a:rPr lang="en-GB" sz="2400" dirty="0"/>
              <a:t>Search eResources</a:t>
            </a:r>
          </a:p>
          <a:p>
            <a:pPr marL="285750" indent="-285750">
              <a:buFont typeface="Arial" panose="020B0604020202020204" pitchFamily="34" charset="0"/>
              <a:buChar char="•"/>
            </a:pPr>
            <a:r>
              <a:rPr lang="en-GB" sz="2400" dirty="0"/>
              <a:t>Full Text Online</a:t>
            </a:r>
          </a:p>
          <a:p>
            <a:pPr marL="285750" indent="-285750">
              <a:buFont typeface="Arial" panose="020B0604020202020204" pitchFamily="34" charset="0"/>
              <a:buChar char="•"/>
            </a:pPr>
            <a:r>
              <a:rPr lang="en-GB" sz="2400" dirty="0"/>
              <a:t>Books</a:t>
            </a:r>
          </a:p>
          <a:p>
            <a:pPr marL="285750" indent="-285750">
              <a:buFont typeface="Arial" panose="020B0604020202020204" pitchFamily="34" charset="0"/>
              <a:buChar char="•"/>
            </a:pPr>
            <a:endParaRPr lang="en-GB" sz="2400" dirty="0"/>
          </a:p>
          <a:p>
            <a:r>
              <a:rPr lang="en-GB" sz="2400" dirty="0">
                <a:hlinkClick r:id="rId2"/>
              </a:rPr>
              <a:t>Ebooks</a:t>
            </a:r>
            <a:endParaRPr lang="en-GB" sz="2400" dirty="0"/>
          </a:p>
        </p:txBody>
      </p:sp>
      <p:pic>
        <p:nvPicPr>
          <p:cNvPr id="7" name="Picture 6">
            <a:extLst>
              <a:ext uri="{FF2B5EF4-FFF2-40B4-BE49-F238E27FC236}">
                <a16:creationId xmlns:a16="http://schemas.microsoft.com/office/drawing/2014/main" id="{FBC6823C-D4C9-455A-9115-C235883036E1}"/>
              </a:ext>
            </a:extLst>
          </p:cNvPr>
          <p:cNvPicPr>
            <a:picLocks noChangeAspect="1"/>
          </p:cNvPicPr>
          <p:nvPr/>
        </p:nvPicPr>
        <p:blipFill rotWithShape="1">
          <a:blip r:embed="rId3"/>
          <a:srcRect t="10967" r="1015" b="5053"/>
          <a:stretch/>
        </p:blipFill>
        <p:spPr>
          <a:xfrm>
            <a:off x="4473146" y="1541209"/>
            <a:ext cx="7155956" cy="4047412"/>
          </a:xfrm>
          <a:prstGeom prst="rect">
            <a:avLst/>
          </a:prstGeom>
        </p:spPr>
      </p:pic>
    </p:spTree>
    <p:extLst>
      <p:ext uri="{BB962C8B-B14F-4D97-AF65-F5344CB8AC3E}">
        <p14:creationId xmlns:p14="http://schemas.microsoft.com/office/powerpoint/2010/main" val="5247147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448573" y="1388676"/>
            <a:ext cx="4417414" cy="2120643"/>
          </a:xfrm>
        </p:spPr>
        <p:txBody>
          <a:bodyPr>
            <a:normAutofit fontScale="70000" lnSpcReduction="20000"/>
          </a:bodyPr>
          <a:lstStyle/>
          <a:p>
            <a:r>
              <a:rPr lang="en-GB" dirty="0">
                <a:latin typeface="Calibri Light" panose="020F0302020204030204" pitchFamily="34" charset="0"/>
                <a:cs typeface="Calibri Light" panose="020F0302020204030204" pitchFamily="34" charset="0"/>
              </a:rPr>
              <a:t>Where the book is held if it’s in print</a:t>
            </a:r>
          </a:p>
          <a:p>
            <a:r>
              <a:rPr lang="en-GB" dirty="0">
                <a:latin typeface="Calibri Light" panose="020F0302020204030204" pitchFamily="34" charset="0"/>
                <a:cs typeface="Calibri Light" panose="020F0302020204030204" pitchFamily="34" charset="0"/>
              </a:rPr>
              <a:t>Link to ebook if it’s electronic</a:t>
            </a:r>
          </a:p>
          <a:p>
            <a:r>
              <a:rPr lang="en-GB" dirty="0">
                <a:latin typeface="Calibri Light" panose="020F0302020204030204" pitchFamily="34" charset="0"/>
                <a:cs typeface="Calibri Light" panose="020F0302020204030204" pitchFamily="34" charset="0"/>
              </a:rPr>
              <a:t>How to request it if it’s on loan</a:t>
            </a:r>
          </a:p>
          <a:p>
            <a:r>
              <a:rPr lang="en-GB" dirty="0">
                <a:latin typeface="Calibri Light" panose="020F0302020204030204" pitchFamily="34" charset="0"/>
                <a:cs typeface="Calibri Light" panose="020F0302020204030204" pitchFamily="34" charset="0"/>
              </a:rPr>
              <a:t>Related reading</a:t>
            </a:r>
          </a:p>
          <a:p>
            <a:r>
              <a:rPr lang="en-GB" dirty="0">
                <a:latin typeface="Calibri Light" panose="020F0302020204030204" pitchFamily="34" charset="0"/>
                <a:cs typeface="Calibri Light" panose="020F0302020204030204" pitchFamily="34" charset="0"/>
              </a:rPr>
              <a:t>Virtual browse of other similar books</a:t>
            </a:r>
          </a:p>
          <a:p>
            <a:r>
              <a:rPr lang="en-GB" dirty="0">
                <a:latin typeface="Calibri Light" panose="020F0302020204030204" pitchFamily="34" charset="0"/>
                <a:cs typeface="Calibri Light" panose="020F0302020204030204" pitchFamily="34" charset="0"/>
              </a:rPr>
              <a:t>Books on the same Online Resource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Item Record </a:t>
            </a:r>
          </a:p>
        </p:txBody>
      </p:sp>
      <p:sp>
        <p:nvSpPr>
          <p:cNvPr id="5" name="TextBox 4">
            <a:extLst>
              <a:ext uri="{FF2B5EF4-FFF2-40B4-BE49-F238E27FC236}">
                <a16:creationId xmlns:a16="http://schemas.microsoft.com/office/drawing/2014/main" id="{1C8A8002-E42F-442D-B230-EBD1C8D14605}"/>
              </a:ext>
            </a:extLst>
          </p:cNvPr>
          <p:cNvSpPr txBox="1"/>
          <p:nvPr/>
        </p:nvSpPr>
        <p:spPr>
          <a:xfrm>
            <a:off x="822385" y="5854460"/>
            <a:ext cx="3692106" cy="369332"/>
          </a:xfrm>
          <a:prstGeom prst="rect">
            <a:avLst/>
          </a:prstGeom>
          <a:noFill/>
        </p:spPr>
        <p:txBody>
          <a:bodyPr wrap="square" rtlCol="0">
            <a:spAutoFit/>
          </a:bodyPr>
          <a:lstStyle/>
          <a:p>
            <a:r>
              <a:rPr lang="en-GB" dirty="0">
                <a:hlinkClick r:id="rId2"/>
              </a:rPr>
              <a:t>Book record</a:t>
            </a:r>
            <a:endParaRPr lang="en-GB" dirty="0"/>
          </a:p>
        </p:txBody>
      </p:sp>
      <p:pic>
        <p:nvPicPr>
          <p:cNvPr id="14" name="Content Placeholder 13">
            <a:extLst>
              <a:ext uri="{FF2B5EF4-FFF2-40B4-BE49-F238E27FC236}">
                <a16:creationId xmlns:a16="http://schemas.microsoft.com/office/drawing/2014/main" id="{1CEB1E4B-5CFA-4D8F-8F65-49F2A65E60D0}"/>
              </a:ext>
            </a:extLst>
          </p:cNvPr>
          <p:cNvPicPr>
            <a:picLocks noGrp="1" noChangeAspect="1"/>
          </p:cNvPicPr>
          <p:nvPr>
            <p:ph sz="quarter" idx="4"/>
          </p:nvPr>
        </p:nvPicPr>
        <p:blipFill rotWithShape="1">
          <a:blip r:embed="rId3"/>
          <a:srcRect l="20924" t="25067" r="27117" b="42025"/>
          <a:stretch/>
        </p:blipFill>
        <p:spPr>
          <a:xfrm>
            <a:off x="5988908" y="4525246"/>
            <a:ext cx="4233015" cy="1787274"/>
          </a:xfrm>
        </p:spPr>
      </p:pic>
      <p:pic>
        <p:nvPicPr>
          <p:cNvPr id="16" name="Picture 15">
            <a:extLst>
              <a:ext uri="{FF2B5EF4-FFF2-40B4-BE49-F238E27FC236}">
                <a16:creationId xmlns:a16="http://schemas.microsoft.com/office/drawing/2014/main" id="{F85E43C6-E80F-43A6-87CD-34301A61D93A}"/>
              </a:ext>
            </a:extLst>
          </p:cNvPr>
          <p:cNvPicPr>
            <a:picLocks noChangeAspect="1"/>
          </p:cNvPicPr>
          <p:nvPr/>
        </p:nvPicPr>
        <p:blipFill rotWithShape="1">
          <a:blip r:embed="rId4"/>
          <a:srcRect l="5388" t="19874" r="7065" b="12956"/>
          <a:stretch/>
        </p:blipFill>
        <p:spPr>
          <a:xfrm>
            <a:off x="448573" y="3494698"/>
            <a:ext cx="4834368" cy="2374383"/>
          </a:xfrm>
          <a:prstGeom prst="rect">
            <a:avLst/>
          </a:prstGeom>
        </p:spPr>
      </p:pic>
      <p:pic>
        <p:nvPicPr>
          <p:cNvPr id="13" name="Picture 12">
            <a:extLst>
              <a:ext uri="{FF2B5EF4-FFF2-40B4-BE49-F238E27FC236}">
                <a16:creationId xmlns:a16="http://schemas.microsoft.com/office/drawing/2014/main" id="{F616FAA5-8B7B-4904-6676-F7AAB969EF66}"/>
              </a:ext>
            </a:extLst>
          </p:cNvPr>
          <p:cNvPicPr>
            <a:picLocks noChangeAspect="1"/>
          </p:cNvPicPr>
          <p:nvPr/>
        </p:nvPicPr>
        <p:blipFill rotWithShape="1">
          <a:blip r:embed="rId5"/>
          <a:srcRect l="66284" t="54171" r="541" b="7902"/>
          <a:stretch/>
        </p:blipFill>
        <p:spPr>
          <a:xfrm>
            <a:off x="5282940" y="1439117"/>
            <a:ext cx="6707621" cy="3012249"/>
          </a:xfrm>
          <a:prstGeom prst="rect">
            <a:avLst/>
          </a:prstGeom>
        </p:spPr>
      </p:pic>
    </p:spTree>
    <p:extLst>
      <p:ext uri="{BB962C8B-B14F-4D97-AF65-F5344CB8AC3E}">
        <p14:creationId xmlns:p14="http://schemas.microsoft.com/office/powerpoint/2010/main" val="29362097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1">
            <a:extLst>
              <a:ext uri="{FF2B5EF4-FFF2-40B4-BE49-F238E27FC236}">
                <a16:creationId xmlns:a16="http://schemas.microsoft.com/office/drawing/2014/main" id="{979B6949-6660-470A-A35B-0E7CB1A5251D}"/>
              </a:ext>
            </a:extLst>
          </p:cNvPr>
          <p:cNvSpPr>
            <a:spLocks noGrp="1"/>
          </p:cNvSpPr>
          <p:nvPr>
            <p:ph sz="half" idx="1"/>
          </p:nvPr>
        </p:nvSpPr>
        <p:spPr>
          <a:xfrm>
            <a:off x="574509" y="1929438"/>
            <a:ext cx="3479906" cy="3556962"/>
          </a:xfrm>
        </p:spPr>
        <p:txBody>
          <a:bodyPr>
            <a:normAutofit fontScale="55000" lnSpcReduction="20000"/>
          </a:bodyPr>
          <a:lstStyle/>
          <a:p>
            <a:pPr marL="0" indent="0">
              <a:buNone/>
            </a:pPr>
            <a:r>
              <a:rPr lang="en-GB" sz="4400" dirty="0">
                <a:latin typeface="Calibri Light" panose="020F0302020204030204" pitchFamily="34" charset="0"/>
                <a:cs typeface="Calibri Light" panose="020F0302020204030204" pitchFamily="34" charset="0"/>
              </a:rPr>
              <a:t>Example of a search limited to:</a:t>
            </a:r>
          </a:p>
          <a:p>
            <a:endParaRPr lang="en-GB" sz="44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4400" dirty="0">
                <a:latin typeface="Calibri Light" panose="020F0302020204030204" pitchFamily="34" charset="0"/>
                <a:cs typeface="Calibri Light" panose="020F0302020204030204" pitchFamily="34" charset="0"/>
              </a:rPr>
              <a:t>Peer-reviewed Journals</a:t>
            </a:r>
          </a:p>
          <a:p>
            <a:pPr marL="285750" indent="-285750">
              <a:buFont typeface="Arial" panose="020B0604020202020204" pitchFamily="34" charset="0"/>
              <a:buChar char="•"/>
            </a:pPr>
            <a:r>
              <a:rPr lang="en-GB" sz="4400" dirty="0">
                <a:latin typeface="Calibri Light" panose="020F0302020204030204" pitchFamily="34" charset="0"/>
                <a:cs typeface="Calibri Light" panose="020F0302020204030204" pitchFamily="34" charset="0"/>
              </a:rPr>
              <a:t>Articles</a:t>
            </a:r>
          </a:p>
          <a:p>
            <a:pPr marL="285750" indent="-285750">
              <a:buFont typeface="Arial" panose="020B0604020202020204" pitchFamily="34" charset="0"/>
              <a:buChar char="•"/>
            </a:pPr>
            <a:r>
              <a:rPr lang="en-GB" sz="4400" dirty="0">
                <a:latin typeface="Calibri Light" panose="020F0302020204030204" pitchFamily="34" charset="0"/>
                <a:cs typeface="Calibri Light" panose="020F0302020204030204" pitchFamily="34" charset="0"/>
              </a:rPr>
              <a:t>Years 2016-2022</a:t>
            </a:r>
          </a:p>
          <a:p>
            <a:pPr marL="285750" indent="-285750">
              <a:buFont typeface="Arial" panose="020B0604020202020204" pitchFamily="34" charset="0"/>
              <a:buChar char="•"/>
            </a:pPr>
            <a:r>
              <a:rPr lang="en-GB" sz="4400" dirty="0">
                <a:latin typeface="Calibri Light" panose="020F0302020204030204" pitchFamily="34" charset="0"/>
                <a:cs typeface="Calibri Light" panose="020F0302020204030204" pitchFamily="34" charset="0"/>
              </a:rPr>
              <a:t>Full Text Online</a:t>
            </a:r>
          </a:p>
          <a:p>
            <a:pPr marL="285750" indent="-285750">
              <a:buFont typeface="Arial" panose="020B0604020202020204" pitchFamily="34" charset="0"/>
              <a:buChar char="•"/>
            </a:pPr>
            <a:endParaRPr lang="en-GB" sz="4400" dirty="0">
              <a:latin typeface="Calibri Light" panose="020F0302020204030204" pitchFamily="34" charset="0"/>
              <a:cs typeface="Calibri Light" panose="020F0302020204030204" pitchFamily="34" charset="0"/>
            </a:endParaRPr>
          </a:p>
          <a:p>
            <a:pPr marL="0" indent="0">
              <a:buNone/>
            </a:pPr>
            <a:r>
              <a:rPr lang="en-GB" sz="4400" dirty="0">
                <a:latin typeface="Calibri Light" panose="020F0302020204030204" pitchFamily="34" charset="0"/>
                <a:cs typeface="Calibri Light" panose="020F0302020204030204" pitchFamily="34" charset="0"/>
                <a:hlinkClick r:id="rId2"/>
              </a:rPr>
              <a:t>Peer-reviewed articles</a:t>
            </a:r>
            <a:endParaRPr lang="en-GB" sz="4400" dirty="0">
              <a:latin typeface="Calibri Light" panose="020F0302020204030204" pitchFamily="34" charset="0"/>
              <a:cs typeface="Calibri Light" panose="020F0302020204030204" pitchFamily="34" charset="0"/>
            </a:endParaRPr>
          </a:p>
          <a:p>
            <a:endParaRPr lang="en-US" dirty="0"/>
          </a:p>
        </p:txBody>
      </p:sp>
      <p:sp>
        <p:nvSpPr>
          <p:cNvPr id="12" name="Title 2">
            <a:extLst>
              <a:ext uri="{FF2B5EF4-FFF2-40B4-BE49-F238E27FC236}">
                <a16:creationId xmlns:a16="http://schemas.microsoft.com/office/drawing/2014/main" id="{3147FEA7-CB4A-4011-8E49-EE1C2E15C086}"/>
              </a:ext>
            </a:extLst>
          </p:cNvPr>
          <p:cNvSpPr>
            <a:spLocks noGrp="1"/>
          </p:cNvSpPr>
          <p:nvPr>
            <p:ph type="title"/>
          </p:nvPr>
        </p:nvSpPr>
        <p:spPr>
          <a:xfrm>
            <a:off x="718456" y="262866"/>
            <a:ext cx="10795518" cy="1003916"/>
          </a:xfrm>
        </p:spPr>
        <p:txBody>
          <a:bodyPr>
            <a:noAutofit/>
          </a:bodyPr>
          <a:lstStyle/>
          <a:p>
            <a:r>
              <a:rPr lang="en-US" sz="5400" dirty="0"/>
              <a:t>Peer-Reviewed Journal Articles</a:t>
            </a:r>
          </a:p>
        </p:txBody>
      </p:sp>
      <p:pic>
        <p:nvPicPr>
          <p:cNvPr id="3" name="Picture 2">
            <a:extLst>
              <a:ext uri="{FF2B5EF4-FFF2-40B4-BE49-F238E27FC236}">
                <a16:creationId xmlns:a16="http://schemas.microsoft.com/office/drawing/2014/main" id="{7AAB092A-4D0E-C4D5-ED72-4DED14838EDB}"/>
              </a:ext>
            </a:extLst>
          </p:cNvPr>
          <p:cNvPicPr>
            <a:picLocks noChangeAspect="1"/>
          </p:cNvPicPr>
          <p:nvPr/>
        </p:nvPicPr>
        <p:blipFill rotWithShape="1">
          <a:blip r:embed="rId3"/>
          <a:srcRect l="71031" t="58859" r="984" b="1981"/>
          <a:stretch/>
        </p:blipFill>
        <p:spPr>
          <a:xfrm>
            <a:off x="3881336" y="1614792"/>
            <a:ext cx="8024085" cy="4031549"/>
          </a:xfrm>
          <a:prstGeom prst="rect">
            <a:avLst/>
          </a:prstGeom>
        </p:spPr>
      </p:pic>
    </p:spTree>
    <p:extLst>
      <p:ext uri="{BB962C8B-B14F-4D97-AF65-F5344CB8AC3E}">
        <p14:creationId xmlns:p14="http://schemas.microsoft.com/office/powerpoint/2010/main" val="42867941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517" y="0"/>
            <a:ext cx="10515600" cy="1325563"/>
          </a:xfrm>
        </p:spPr>
        <p:txBody>
          <a:bodyPr>
            <a:noAutofit/>
          </a:bodyPr>
          <a:lstStyle/>
          <a:p>
            <a:r>
              <a:rPr lang="en-GB" dirty="0">
                <a:solidFill>
                  <a:schemeClr val="bg1"/>
                </a:solidFill>
                <a:latin typeface="+mn-lt"/>
                <a:cs typeface="Arial" panose="020B0604020202020204" pitchFamily="34" charset="0"/>
              </a:rPr>
              <a:t>Evaluating</a:t>
            </a:r>
            <a:r>
              <a:rPr lang="en-GB" dirty="0">
                <a:latin typeface="+mn-lt"/>
                <a:cs typeface="Arial" panose="020B0604020202020204" pitchFamily="34" charset="0"/>
              </a:rPr>
              <a:t> </a:t>
            </a:r>
            <a:r>
              <a:rPr lang="en-GB" dirty="0">
                <a:solidFill>
                  <a:schemeClr val="bg1"/>
                </a:solidFill>
                <a:latin typeface="+mn-lt"/>
                <a:cs typeface="Arial" panose="020B0604020202020204" pitchFamily="34" charset="0"/>
              </a:rPr>
              <a:t>articles critically</a:t>
            </a:r>
          </a:p>
        </p:txBody>
      </p:sp>
      <p:sp>
        <p:nvSpPr>
          <p:cNvPr id="3" name="Content Placeholder 2"/>
          <p:cNvSpPr>
            <a:spLocks noGrp="1"/>
          </p:cNvSpPr>
          <p:nvPr>
            <p:ph idx="4294967295"/>
          </p:nvPr>
        </p:nvSpPr>
        <p:spPr>
          <a:xfrm>
            <a:off x="617517" y="1606586"/>
            <a:ext cx="7249619" cy="4633188"/>
          </a:xfrm>
        </p:spPr>
        <p:txBody>
          <a:bodyPr vert="horz" lIns="91440" tIns="45720" rIns="91440" bIns="45720" rtlCol="0" anchor="t">
            <a:noAutofit/>
          </a:bodyPr>
          <a:lstStyle/>
          <a:p>
            <a:pPr marL="0" indent="0">
              <a:lnSpc>
                <a:spcPct val="100000"/>
              </a:lnSpc>
              <a:buNone/>
            </a:pPr>
            <a:r>
              <a:rPr lang="en-GB" sz="2400" dirty="0">
                <a:latin typeface="Calibri Light" panose="020F0302020204030204" pitchFamily="34" charset="0"/>
                <a:cs typeface="Calibri Light" panose="020F0302020204030204" pitchFamily="34" charset="0"/>
              </a:rPr>
              <a:t>Things to look out for:</a:t>
            </a:r>
          </a:p>
          <a:p>
            <a:pPr>
              <a:lnSpc>
                <a:spcPct val="100000"/>
              </a:lnSpc>
              <a:buFont typeface="Arial"/>
              <a:buChar char="•"/>
            </a:pPr>
            <a:r>
              <a:rPr lang="en-GB" sz="2400" dirty="0">
                <a:latin typeface="Calibri Light" panose="020F0302020204030204" pitchFamily="34" charset="0"/>
                <a:cs typeface="Calibri Light" panose="020F0302020204030204" pitchFamily="34" charset="0"/>
              </a:rPr>
              <a:t>Is it Peer-Reviewed?</a:t>
            </a:r>
            <a:endParaRPr lang="en-US" sz="2400" dirty="0">
              <a:latin typeface="Calibri Light" panose="020F0302020204030204" pitchFamily="34" charset="0"/>
              <a:cs typeface="Calibri Light" panose="020F0302020204030204" pitchFamily="34" charset="0"/>
            </a:endParaRPr>
          </a:p>
          <a:p>
            <a:pPr>
              <a:lnSpc>
                <a:spcPct val="100000"/>
              </a:lnSpc>
              <a:buFont typeface="Arial"/>
              <a:buChar char="•"/>
            </a:pPr>
            <a:r>
              <a:rPr lang="en-GB" sz="2400" dirty="0">
                <a:latin typeface="Calibri Light" panose="020F0302020204030204" pitchFamily="34" charset="0"/>
                <a:cs typeface="Calibri Light" panose="020F0302020204030204" pitchFamily="34" charset="0"/>
              </a:rPr>
              <a:t>Does it contain stated research questions?</a:t>
            </a:r>
          </a:p>
          <a:p>
            <a:pPr>
              <a:lnSpc>
                <a:spcPct val="100000"/>
              </a:lnSpc>
              <a:buFont typeface="Arial"/>
              <a:buChar char="•"/>
            </a:pPr>
            <a:r>
              <a:rPr lang="en-GB" sz="2400" dirty="0">
                <a:latin typeface="Calibri Light" panose="020F0302020204030204" pitchFamily="34" charset="0"/>
                <a:cs typeface="Calibri Light" panose="020F0302020204030204" pitchFamily="34" charset="0"/>
              </a:rPr>
              <a:t>How recent is it? What dates are shown on the references?</a:t>
            </a:r>
          </a:p>
          <a:p>
            <a:pPr>
              <a:lnSpc>
                <a:spcPct val="100000"/>
              </a:lnSpc>
              <a:buFont typeface="Arial"/>
              <a:buChar char="•"/>
            </a:pPr>
            <a:r>
              <a:rPr lang="en-GB" sz="2400" dirty="0">
                <a:latin typeface="Calibri Light" panose="020F0302020204030204" pitchFamily="34" charset="0"/>
                <a:cs typeface="Calibri Light" panose="020F0302020204030204" pitchFamily="34" charset="0"/>
              </a:rPr>
              <a:t>Does it have a lot of references? </a:t>
            </a:r>
          </a:p>
          <a:p>
            <a:pPr>
              <a:lnSpc>
                <a:spcPct val="100000"/>
              </a:lnSpc>
              <a:buFont typeface="Arial"/>
              <a:buChar char="•"/>
            </a:pPr>
            <a:r>
              <a:rPr lang="en-GB" sz="2400" dirty="0">
                <a:latin typeface="Calibri Light" panose="020F0302020204030204" pitchFamily="34" charset="0"/>
                <a:cs typeface="Calibri Light" panose="020F0302020204030204" pitchFamily="34" charset="0"/>
              </a:rPr>
              <a:t>Some databases will have records of Downloads, Shares, and how often it’s been cited by others e.g. Springer, Science Direct, Google Scholar.</a:t>
            </a:r>
          </a:p>
          <a:p>
            <a:pPr marL="0" indent="0">
              <a:lnSpc>
                <a:spcPct val="100000"/>
              </a:lnSpc>
              <a:buNone/>
            </a:pPr>
            <a:endParaRPr lang="en-GB" sz="2400" dirty="0">
              <a:latin typeface="Calibri Light" panose="020F0302020204030204" pitchFamily="34" charset="0"/>
              <a:cs typeface="Calibri Light" panose="020F0302020204030204" pitchFamily="34" charset="0"/>
            </a:endParaRPr>
          </a:p>
          <a:p>
            <a:endParaRPr lang="en-GB" sz="26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pPr marL="0" indent="0">
              <a:buNone/>
            </a:pPr>
            <a:endParaRPr lang="en-GB" sz="18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l="22313" r="17448"/>
          <a:stretch/>
        </p:blipFill>
        <p:spPr>
          <a:xfrm>
            <a:off x="7867136" y="1606586"/>
            <a:ext cx="4066012" cy="4085068"/>
          </a:xfrm>
          <a:prstGeom prst="rect">
            <a:avLst/>
          </a:prstGeom>
        </p:spPr>
      </p:pic>
    </p:spTree>
    <p:extLst>
      <p:ext uri="{BB962C8B-B14F-4D97-AF65-F5344CB8AC3E}">
        <p14:creationId xmlns:p14="http://schemas.microsoft.com/office/powerpoint/2010/main" val="2308154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Your Account</a:t>
            </a:r>
          </a:p>
        </p:txBody>
      </p:sp>
      <p:sp>
        <p:nvSpPr>
          <p:cNvPr id="40" name="TextBox 39"/>
          <p:cNvSpPr txBox="1"/>
          <p:nvPr/>
        </p:nvSpPr>
        <p:spPr>
          <a:xfrm>
            <a:off x="8085892" y="2117993"/>
            <a:ext cx="3883344" cy="4062651"/>
          </a:xfrm>
          <a:prstGeom prst="rect">
            <a:avLst/>
          </a:prstGeom>
          <a:noFill/>
        </p:spPr>
        <p:txBody>
          <a:bodyPr wrap="square" rtlCol="0">
            <a:spAutoFit/>
          </a:bodyPr>
          <a:lstStyle/>
          <a:p>
            <a:pPr marL="285750" indent="-285750">
              <a:buFont typeface="Arial" panose="020B0604020202020204" pitchFamily="34" charset="0"/>
              <a:buChar char="•"/>
            </a:pPr>
            <a:r>
              <a:rPr lang="en-GB" sz="2400" dirty="0"/>
              <a:t>Sign in to your account</a:t>
            </a:r>
          </a:p>
          <a:p>
            <a:endParaRPr lang="en-GB" sz="2400" dirty="0"/>
          </a:p>
          <a:p>
            <a:pPr marL="285750" indent="-285750">
              <a:buFont typeface="Arial" panose="020B0604020202020204" pitchFamily="34" charset="0"/>
              <a:buChar char="•"/>
            </a:pPr>
            <a:r>
              <a:rPr lang="en-GB" sz="2400" dirty="0"/>
              <a:t>Link, email, print and pin resources in your saved items, or send to RefWorks</a:t>
            </a:r>
          </a:p>
          <a:p>
            <a:endParaRPr lang="en-GB" sz="2400" dirty="0"/>
          </a:p>
          <a:p>
            <a:pPr marL="285750" indent="-285750">
              <a:buFont typeface="Arial" panose="020B0604020202020204" pitchFamily="34" charset="0"/>
              <a:buChar char="•"/>
            </a:pPr>
            <a:r>
              <a:rPr lang="en-GB" sz="2400" dirty="0"/>
              <a:t>Personalize your results by selecting your preferred discipline</a:t>
            </a:r>
          </a:p>
          <a:p>
            <a:endParaRPr lang="en-GB" sz="2400"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72797" y="5711457"/>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4" name="Picture 3">
            <a:extLst>
              <a:ext uri="{FF2B5EF4-FFF2-40B4-BE49-F238E27FC236}">
                <a16:creationId xmlns:a16="http://schemas.microsoft.com/office/drawing/2014/main" id="{5B04D08F-2777-5C6B-52BA-FC8A6FEE3D78}"/>
              </a:ext>
            </a:extLst>
          </p:cNvPr>
          <p:cNvPicPr>
            <a:picLocks noChangeAspect="1"/>
          </p:cNvPicPr>
          <p:nvPr/>
        </p:nvPicPr>
        <p:blipFill rotWithShape="1">
          <a:blip r:embed="rId3"/>
          <a:srcRect l="320" t="11030" r="1865" b="4570"/>
          <a:stretch/>
        </p:blipFill>
        <p:spPr>
          <a:xfrm>
            <a:off x="732857" y="1476536"/>
            <a:ext cx="7190239" cy="4136037"/>
          </a:xfrm>
          <a:prstGeom prst="rect">
            <a:avLst/>
          </a:prstGeom>
        </p:spPr>
      </p:pic>
    </p:spTree>
    <p:extLst>
      <p:ext uri="{BB962C8B-B14F-4D97-AF65-F5344CB8AC3E}">
        <p14:creationId xmlns:p14="http://schemas.microsoft.com/office/powerpoint/2010/main" val="13225334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98241" y="1753183"/>
            <a:ext cx="4684641" cy="4371572"/>
          </a:xfrm>
        </p:spPr>
        <p:txBody>
          <a:bodyPr>
            <a:normAutofit/>
          </a:bodyPr>
          <a:lstStyle/>
          <a:p>
            <a:r>
              <a:rPr lang="en-GB" sz="2400" dirty="0">
                <a:latin typeface="Calibri Light" panose="020F0302020204030204" pitchFamily="34" charset="0"/>
                <a:cs typeface="Calibri Light" panose="020F0302020204030204" pitchFamily="34" charset="0"/>
              </a:rPr>
              <a:t>Browse databases not searched by the library search:</a:t>
            </a:r>
          </a:p>
          <a:p>
            <a:pPr lvl="1"/>
            <a:r>
              <a:rPr lang="en-GB" dirty="0">
                <a:latin typeface="Calibri Light" panose="020F0302020204030204" pitchFamily="34" charset="0"/>
                <a:cs typeface="Calibri Light" panose="020F0302020204030204" pitchFamily="34" charset="0"/>
              </a:rPr>
              <a:t>BoB</a:t>
            </a:r>
          </a:p>
          <a:p>
            <a:pPr lvl="1"/>
            <a:r>
              <a:rPr lang="en-GB" dirty="0">
                <a:latin typeface="Calibri Light" panose="020F0302020204030204" pitchFamily="34" charset="0"/>
                <a:cs typeface="Calibri Light" panose="020F0302020204030204" pitchFamily="34" charset="0"/>
              </a:rPr>
              <a:t>Digimap</a:t>
            </a:r>
          </a:p>
          <a:p>
            <a:pPr lvl="1"/>
            <a:r>
              <a:rPr lang="en-GB" dirty="0">
                <a:latin typeface="Calibri Light" panose="020F0302020204030204" pitchFamily="34" charset="0"/>
                <a:cs typeface="Calibri Light" panose="020F0302020204030204" pitchFamily="34" charset="0"/>
              </a:rPr>
              <a:t>Cite Them Right</a:t>
            </a:r>
          </a:p>
          <a:p>
            <a:r>
              <a:rPr lang="en-GB" sz="2400" dirty="0">
                <a:latin typeface="Calibri Light" panose="020F0302020204030204" pitchFamily="34" charset="0"/>
                <a:cs typeface="Calibri Light" panose="020F0302020204030204" pitchFamily="34" charset="0"/>
              </a:rPr>
              <a:t>Go directly to subject specific databases:</a:t>
            </a:r>
          </a:p>
          <a:p>
            <a:pPr lvl="1"/>
            <a:r>
              <a:rPr lang="en-GB" dirty="0">
                <a:latin typeface="Calibri Light" panose="020F0302020204030204" pitchFamily="34" charset="0"/>
                <a:cs typeface="Calibri Light" panose="020F0302020204030204" pitchFamily="34" charset="0"/>
              </a:rPr>
              <a:t>ACM Digital Library</a:t>
            </a:r>
          </a:p>
          <a:p>
            <a:pPr lvl="1"/>
            <a:r>
              <a:rPr lang="en-GB" b="0" i="0" dirty="0">
                <a:solidFill>
                  <a:srgbClr val="3A3A3A"/>
                </a:solidFill>
                <a:effectLst/>
                <a:latin typeface="Calibri Light" panose="020F0302020204030204" pitchFamily="34" charset="0"/>
                <a:cs typeface="Calibri Light" panose="020F0302020204030204" pitchFamily="34" charset="0"/>
              </a:rPr>
              <a:t>IEEE Xplore Digital </a:t>
            </a:r>
            <a:r>
              <a:rPr lang="en-GB" dirty="0">
                <a:solidFill>
                  <a:srgbClr val="3A3A3A"/>
                </a:solidFill>
                <a:latin typeface="Calibri Light" panose="020F0302020204030204" pitchFamily="34" charset="0"/>
                <a:cs typeface="Calibri Light" panose="020F0302020204030204" pitchFamily="34" charset="0"/>
              </a:rPr>
              <a:t>L</a:t>
            </a:r>
            <a:r>
              <a:rPr lang="en-GB" b="0" i="0" dirty="0">
                <a:solidFill>
                  <a:srgbClr val="3A3A3A"/>
                </a:solidFill>
                <a:effectLst/>
                <a:latin typeface="Calibri Light" panose="020F0302020204030204" pitchFamily="34" charset="0"/>
                <a:cs typeface="Calibri Light" panose="020F0302020204030204" pitchFamily="34" charset="0"/>
              </a:rPr>
              <a:t>ibrary</a:t>
            </a:r>
          </a:p>
          <a:p>
            <a:pPr lvl="1"/>
            <a:r>
              <a:rPr lang="en-GB" dirty="0">
                <a:latin typeface="Calibri Light" panose="020F0302020204030204" pitchFamily="34" charset="0"/>
                <a:cs typeface="Calibri Light" panose="020F0302020204030204" pitchFamily="34" charset="0"/>
              </a:rPr>
              <a:t>Proquest Central</a:t>
            </a:r>
          </a:p>
          <a:p>
            <a:pPr lvl="1"/>
            <a:r>
              <a:rPr lang="en-GB" dirty="0">
                <a:latin typeface="Calibri Light" panose="020F0302020204030204" pitchFamily="34" charset="0"/>
                <a:cs typeface="Calibri Light" panose="020F0302020204030204" pitchFamily="34" charset="0"/>
              </a:rPr>
              <a:t>Science Direct</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9358676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1807F-AA7D-46C6-8769-F5FCDDEB9953}"/>
              </a:ext>
            </a:extLst>
          </p:cNvPr>
          <p:cNvSpPr>
            <a:spLocks noGrp="1"/>
          </p:cNvSpPr>
          <p:nvPr>
            <p:ph type="title"/>
          </p:nvPr>
        </p:nvSpPr>
        <p:spPr/>
        <p:txBody>
          <a:bodyPr/>
          <a:lstStyle/>
          <a:p>
            <a:r>
              <a:rPr lang="en-GB" dirty="0"/>
              <a:t>Computer Science databases</a:t>
            </a:r>
          </a:p>
        </p:txBody>
      </p:sp>
      <p:sp>
        <p:nvSpPr>
          <p:cNvPr id="3" name="Content Placeholder 2">
            <a:extLst>
              <a:ext uri="{FF2B5EF4-FFF2-40B4-BE49-F238E27FC236}">
                <a16:creationId xmlns:a16="http://schemas.microsoft.com/office/drawing/2014/main" id="{CC9CEAA8-3386-417E-AA82-E3F75F1F3A31}"/>
              </a:ext>
            </a:extLst>
          </p:cNvPr>
          <p:cNvSpPr>
            <a:spLocks noGrp="1"/>
          </p:cNvSpPr>
          <p:nvPr>
            <p:ph sz="quarter" idx="10"/>
          </p:nvPr>
        </p:nvSpPr>
        <p:spPr/>
        <p:txBody>
          <a:bodyPr>
            <a:normAutofit fontScale="92500" lnSpcReduction="20000"/>
          </a:bodyPr>
          <a:lstStyle/>
          <a:p>
            <a:r>
              <a:rPr lang="en-GB" sz="2400" dirty="0">
                <a:latin typeface="Calibri Light" panose="020F0302020204030204" pitchFamily="34" charset="0"/>
                <a:cs typeface="Calibri Light" panose="020F0302020204030204" pitchFamily="34" charset="0"/>
                <a:hlinkClick r:id="rId2"/>
              </a:rPr>
              <a:t>ACM Digital Library</a:t>
            </a:r>
            <a:endParaRPr lang="en-GB" sz="2400" dirty="0">
              <a:latin typeface="Calibri Light" panose="020F0302020204030204" pitchFamily="34" charset="0"/>
              <a:cs typeface="Calibri Light" panose="020F0302020204030204" pitchFamily="34" charset="0"/>
            </a:endParaRPr>
          </a:p>
          <a:p>
            <a:pPr marL="0" indent="0">
              <a:buNone/>
            </a:pPr>
            <a:r>
              <a:rPr lang="en-GB" sz="2200" b="0" i="0" dirty="0">
                <a:solidFill>
                  <a:srgbClr val="3A3A3A"/>
                </a:solidFill>
                <a:effectLst/>
                <a:latin typeface="Calibri Light" panose="020F0302020204030204" pitchFamily="34" charset="0"/>
                <a:cs typeface="Calibri Light" panose="020F0302020204030204" pitchFamily="34" charset="0"/>
              </a:rPr>
              <a:t>ACM Digital Library provides access to tables of contents, abstracts, reviews, and full texts to articles published by ACM, as well as bibliographic citations from publishers in computing.</a:t>
            </a:r>
          </a:p>
          <a:p>
            <a:r>
              <a:rPr lang="en-GB" sz="2400" dirty="0">
                <a:solidFill>
                  <a:srgbClr val="3A3A3A"/>
                </a:solidFill>
                <a:latin typeface="Calibri Light" panose="020F0302020204030204" pitchFamily="34" charset="0"/>
                <a:cs typeface="Calibri Light" panose="020F0302020204030204" pitchFamily="34" charset="0"/>
                <a:hlinkClick r:id="rId3"/>
              </a:rPr>
              <a:t>Digimap</a:t>
            </a:r>
            <a:endParaRPr lang="en-GB" sz="2400" dirty="0">
              <a:solidFill>
                <a:srgbClr val="3A3A3A"/>
              </a:solidFill>
              <a:latin typeface="Calibri Light" panose="020F0302020204030204" pitchFamily="34" charset="0"/>
              <a:cs typeface="Calibri Light" panose="020F0302020204030204" pitchFamily="34" charset="0"/>
            </a:endParaRPr>
          </a:p>
          <a:p>
            <a:pPr marL="0" indent="0">
              <a:buNone/>
            </a:pPr>
            <a:r>
              <a:rPr lang="en-GB" sz="2200" b="0" i="0" dirty="0">
                <a:solidFill>
                  <a:srgbClr val="3A3A3A"/>
                </a:solidFill>
                <a:effectLst/>
                <a:latin typeface="Calibri Light" panose="020F0302020204030204" pitchFamily="34" charset="0"/>
                <a:cs typeface="Calibri Light" panose="020F0302020204030204" pitchFamily="34" charset="0"/>
              </a:rPr>
              <a:t>A web mapping and online data delivery service developed by the EDINA national data centre for UK academia.</a:t>
            </a:r>
          </a:p>
          <a:p>
            <a:r>
              <a:rPr lang="en-GB" sz="2400" dirty="0">
                <a:solidFill>
                  <a:srgbClr val="3A3A3A"/>
                </a:solidFill>
                <a:latin typeface="Calibri Light" panose="020F0302020204030204" pitchFamily="34" charset="0"/>
                <a:cs typeface="Calibri Light" panose="020F0302020204030204" pitchFamily="34" charset="0"/>
                <a:hlinkClick r:id="rId4"/>
              </a:rPr>
              <a:t>IEEE Xplore Digital Library</a:t>
            </a:r>
            <a:endParaRPr lang="en-GB" sz="2400" dirty="0">
              <a:solidFill>
                <a:srgbClr val="3A3A3A"/>
              </a:solidFill>
              <a:latin typeface="Calibri Light" panose="020F0302020204030204" pitchFamily="34" charset="0"/>
              <a:cs typeface="Calibri Light" panose="020F0302020204030204" pitchFamily="34" charset="0"/>
            </a:endParaRPr>
          </a:p>
          <a:p>
            <a:pPr marL="0" indent="0">
              <a:buNone/>
            </a:pPr>
            <a:r>
              <a:rPr lang="en-GB" sz="2200" b="0" i="0" dirty="0">
                <a:solidFill>
                  <a:srgbClr val="3A3A3A"/>
                </a:solidFill>
                <a:effectLst/>
                <a:latin typeface="Calibri Light" panose="020F0302020204030204" pitchFamily="34" charset="0"/>
                <a:cs typeface="Calibri Light" panose="020F0302020204030204" pitchFamily="34" charset="0"/>
              </a:rPr>
              <a:t>Covers literature in electrical engineering, computer science, and electronics. Full text articles from IEEE journals, transactions, and magazines.</a:t>
            </a:r>
          </a:p>
          <a:p>
            <a:r>
              <a:rPr lang="en-GB" sz="2400" dirty="0">
                <a:solidFill>
                  <a:srgbClr val="3A3A3A"/>
                </a:solidFill>
                <a:latin typeface="Calibri Light" panose="020F0302020204030204" pitchFamily="34" charset="0"/>
                <a:cs typeface="Calibri Light" panose="020F0302020204030204" pitchFamily="34" charset="0"/>
                <a:hlinkClick r:id="rId5"/>
              </a:rPr>
              <a:t>Proquest Central</a:t>
            </a:r>
            <a:endParaRPr lang="en-GB" sz="2400" dirty="0">
              <a:solidFill>
                <a:srgbClr val="3A3A3A"/>
              </a:solidFill>
              <a:latin typeface="Calibri Light" panose="020F0302020204030204" pitchFamily="34" charset="0"/>
              <a:cs typeface="Calibri Light" panose="020F0302020204030204" pitchFamily="34" charset="0"/>
            </a:endParaRPr>
          </a:p>
          <a:p>
            <a:pPr marL="0" indent="0">
              <a:buNone/>
            </a:pPr>
            <a:r>
              <a:rPr lang="en-GB" sz="2200" b="0" i="0" dirty="0">
                <a:solidFill>
                  <a:srgbClr val="3A3A3A"/>
                </a:solidFill>
                <a:effectLst/>
                <a:latin typeface="Calibri Light" panose="020F0302020204030204" pitchFamily="34" charset="0"/>
                <a:cs typeface="Calibri Light" panose="020F0302020204030204" pitchFamily="34" charset="0"/>
              </a:rPr>
              <a:t>ProQuest Central is the largest single periodical resource available, bringing together complete databases across all major subject area - select the Computer Science Database</a:t>
            </a:r>
            <a:endParaRPr lang="en-GB" sz="2200" dirty="0">
              <a:solidFill>
                <a:srgbClr val="3A3A3A"/>
              </a:solidFill>
              <a:latin typeface="Calibri Light" panose="020F0302020204030204" pitchFamily="34" charset="0"/>
              <a:cs typeface="Calibri Light" panose="020F0302020204030204" pitchFamily="34" charset="0"/>
            </a:endParaRPr>
          </a:p>
          <a:p>
            <a:r>
              <a:rPr lang="en-GB" sz="2400" dirty="0">
                <a:solidFill>
                  <a:srgbClr val="3A3A3A"/>
                </a:solidFill>
                <a:latin typeface="Calibri Light" panose="020F0302020204030204" pitchFamily="34" charset="0"/>
                <a:cs typeface="Calibri Light" panose="020F0302020204030204" pitchFamily="34" charset="0"/>
                <a:hlinkClick r:id="rId6"/>
              </a:rPr>
              <a:t>Science Direct</a:t>
            </a:r>
            <a:endParaRPr lang="en-GB" sz="2400" dirty="0">
              <a:solidFill>
                <a:srgbClr val="3A3A3A"/>
              </a:solidFill>
              <a:latin typeface="Calibri Light" panose="020F0302020204030204" pitchFamily="34" charset="0"/>
              <a:cs typeface="Calibri Light" panose="020F0302020204030204" pitchFamily="34" charset="0"/>
            </a:endParaRPr>
          </a:p>
          <a:p>
            <a:pPr marL="0" indent="0">
              <a:buNone/>
            </a:pPr>
            <a:r>
              <a:rPr lang="en-GB" sz="2200" b="0" i="0" dirty="0">
                <a:solidFill>
                  <a:srgbClr val="3A3A3A"/>
                </a:solidFill>
                <a:effectLst/>
                <a:latin typeface="Calibri Light" panose="020F0302020204030204" pitchFamily="34" charset="0"/>
                <a:cs typeface="Calibri Light" panose="020F0302020204030204" pitchFamily="34" charset="0"/>
              </a:rPr>
              <a:t>Explore scientific, technical, and medical research on ScienceDirect.</a:t>
            </a:r>
            <a:endParaRPr lang="en-GB" sz="22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9368390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ACM Digital Library</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431600"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ACM Digital Library</a:t>
            </a:r>
          </a:p>
        </p:txBody>
      </p:sp>
      <p:sp>
        <p:nvSpPr>
          <p:cNvPr id="6" name="TextBox 5">
            <a:extLst>
              <a:ext uri="{FF2B5EF4-FFF2-40B4-BE49-F238E27FC236}">
                <a16:creationId xmlns:a16="http://schemas.microsoft.com/office/drawing/2014/main" id="{82428EB0-B1B2-C321-2604-ADB9B99A3D5E}"/>
              </a:ext>
            </a:extLst>
          </p:cNvPr>
          <p:cNvSpPr txBox="1"/>
          <p:nvPr/>
        </p:nvSpPr>
        <p:spPr>
          <a:xfrm>
            <a:off x="399194" y="1753376"/>
            <a:ext cx="3910419" cy="3693319"/>
          </a:xfrm>
          <a:prstGeom prst="rect">
            <a:avLst/>
          </a:prstGeom>
          <a:noFill/>
        </p:spPr>
        <p:txBody>
          <a:bodyPr wrap="square">
            <a:spAutoFit/>
          </a:bodyPr>
          <a:lstStyle/>
          <a:p>
            <a:r>
              <a:rPr lang="en-GB" b="0" i="0" dirty="0">
                <a:solidFill>
                  <a:srgbClr val="333333"/>
                </a:solidFill>
                <a:effectLst/>
              </a:rPr>
              <a:t>ACM Journals: </a:t>
            </a:r>
          </a:p>
          <a:p>
            <a:r>
              <a:rPr lang="en-GB" b="0" i="0" dirty="0">
                <a:solidFill>
                  <a:srgbClr val="333333"/>
                </a:solidFill>
                <a:effectLst/>
              </a:rPr>
              <a:t>scholarly peer-reviewed journals in computing and information technology disciplines covering computing innovation and </a:t>
            </a:r>
            <a:r>
              <a:rPr lang="en-GB" dirty="0">
                <a:solidFill>
                  <a:srgbClr val="333333"/>
                </a:solidFill>
              </a:rPr>
              <a:t>e</a:t>
            </a:r>
            <a:r>
              <a:rPr lang="en-GB" b="0" i="0" dirty="0">
                <a:solidFill>
                  <a:srgbClr val="333333"/>
                </a:solidFill>
                <a:effectLst/>
              </a:rPr>
              <a:t>merging and established computing research for both practical and theoretical applications. </a:t>
            </a:r>
          </a:p>
          <a:p>
            <a:endParaRPr lang="en-GB" dirty="0">
              <a:solidFill>
                <a:srgbClr val="333333"/>
              </a:solidFill>
              <a:cs typeface="Calibri Light" panose="020F0302020204030204" pitchFamily="34" charset="0"/>
            </a:endParaRPr>
          </a:p>
          <a:p>
            <a:r>
              <a:rPr lang="en-GB" b="0" i="0" dirty="0">
                <a:solidFill>
                  <a:srgbClr val="333333"/>
                </a:solidFill>
                <a:effectLst/>
                <a:cs typeface="Calibri Light" panose="020F0302020204030204" pitchFamily="34" charset="0"/>
              </a:rPr>
              <a:t>ACM Books:</a:t>
            </a:r>
            <a:endParaRPr lang="en-GB" b="0" i="0" dirty="0">
              <a:solidFill>
                <a:srgbClr val="333333"/>
              </a:solidFill>
              <a:effectLst/>
            </a:endParaRPr>
          </a:p>
          <a:p>
            <a:r>
              <a:rPr lang="en-GB" b="0" i="0" dirty="0">
                <a:solidFill>
                  <a:srgbClr val="333333"/>
                </a:solidFill>
                <a:effectLst/>
              </a:rPr>
              <a:t>series of scholarly research monographs and graduate-level texts, authored by computer scientists and practitioners at the forefront of computing technology</a:t>
            </a:r>
            <a:endParaRPr lang="en-GB" b="0" i="0" dirty="0">
              <a:solidFill>
                <a:srgbClr val="333333"/>
              </a:solidFill>
              <a:effectLst/>
              <a:cs typeface="Calibri Light" panose="020F0302020204030204" pitchFamily="34" charset="0"/>
            </a:endParaRPr>
          </a:p>
        </p:txBody>
      </p:sp>
      <p:pic>
        <p:nvPicPr>
          <p:cNvPr id="9" name="Picture 8">
            <a:extLst>
              <a:ext uri="{FF2B5EF4-FFF2-40B4-BE49-F238E27FC236}">
                <a16:creationId xmlns:a16="http://schemas.microsoft.com/office/drawing/2014/main" id="{DBFEA820-27E3-E526-6346-103936D0F9AF}"/>
              </a:ext>
            </a:extLst>
          </p:cNvPr>
          <p:cNvPicPr>
            <a:picLocks noChangeAspect="1"/>
          </p:cNvPicPr>
          <p:nvPr/>
        </p:nvPicPr>
        <p:blipFill rotWithShape="1">
          <a:blip r:embed="rId3"/>
          <a:srcRect l="-1" t="11489" r="1475" b="4738"/>
          <a:stretch/>
        </p:blipFill>
        <p:spPr>
          <a:xfrm>
            <a:off x="4477009" y="1615353"/>
            <a:ext cx="7315797" cy="4146951"/>
          </a:xfrm>
          <a:prstGeom prst="rect">
            <a:avLst/>
          </a:prstGeom>
        </p:spPr>
      </p:pic>
    </p:spTree>
    <p:extLst>
      <p:ext uri="{BB962C8B-B14F-4D97-AF65-F5344CB8AC3E}">
        <p14:creationId xmlns:p14="http://schemas.microsoft.com/office/powerpoint/2010/main" val="41980494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227176" y="4788387"/>
            <a:ext cx="5253297" cy="494722"/>
          </a:xfrm>
        </p:spPr>
        <p:txBody>
          <a:bodyPr/>
          <a:lstStyle/>
          <a:p>
            <a:r>
              <a:rPr lang="en-US" dirty="0">
                <a:hlinkClick r:id="rId2"/>
              </a:rPr>
              <a:t>IEEE Xplore Digital Library</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IEEE Xplore Digital Library</a:t>
            </a:r>
          </a:p>
        </p:txBody>
      </p:sp>
      <p:pic>
        <p:nvPicPr>
          <p:cNvPr id="5" name="Picture 4">
            <a:extLst>
              <a:ext uri="{FF2B5EF4-FFF2-40B4-BE49-F238E27FC236}">
                <a16:creationId xmlns:a16="http://schemas.microsoft.com/office/drawing/2014/main" id="{9B95FEEA-8E84-5585-BECF-778CD78238FC}"/>
              </a:ext>
            </a:extLst>
          </p:cNvPr>
          <p:cNvPicPr>
            <a:picLocks noChangeAspect="1"/>
          </p:cNvPicPr>
          <p:nvPr/>
        </p:nvPicPr>
        <p:blipFill rotWithShape="1">
          <a:blip r:embed="rId3"/>
          <a:srcRect t="11321" r="1418" b="26792"/>
          <a:stretch/>
        </p:blipFill>
        <p:spPr>
          <a:xfrm>
            <a:off x="5227176" y="2005298"/>
            <a:ext cx="6734787" cy="2818615"/>
          </a:xfrm>
          <a:prstGeom prst="rect">
            <a:avLst/>
          </a:prstGeom>
        </p:spPr>
      </p:pic>
      <p:sp>
        <p:nvSpPr>
          <p:cNvPr id="4" name="TextBox 3">
            <a:extLst>
              <a:ext uri="{FF2B5EF4-FFF2-40B4-BE49-F238E27FC236}">
                <a16:creationId xmlns:a16="http://schemas.microsoft.com/office/drawing/2014/main" id="{BDA16251-5E6F-338C-6D00-A43227D9359E}"/>
              </a:ext>
            </a:extLst>
          </p:cNvPr>
          <p:cNvSpPr txBox="1"/>
          <p:nvPr/>
        </p:nvSpPr>
        <p:spPr>
          <a:xfrm>
            <a:off x="230037" y="1710790"/>
            <a:ext cx="4997139" cy="3970318"/>
          </a:xfrm>
          <a:prstGeom prst="rect">
            <a:avLst/>
          </a:prstGeom>
          <a:noFill/>
        </p:spPr>
        <p:txBody>
          <a:bodyPr wrap="square">
            <a:spAutoFit/>
          </a:bodyPr>
          <a:lstStyle/>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5 million full-text documents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Approximately 20,000 new documents added to IEEE </a:t>
            </a:r>
            <a:r>
              <a:rPr kumimoji="0" lang="en-US" sz="1800" b="0" i="1"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Xplore</a:t>
            </a: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 each month</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25 full years of IEEE journals, conference proceedings, and standards (back to 1988)</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192 IEEE journals, magazines, and transactions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Proceedings from over 1,700 IEEE and IET conference titles</a:t>
            </a:r>
            <a:endParaRPr kumimoji="0" lang="en-US" sz="1800" b="0" i="0" u="none" strike="noStrike" kern="1200" cap="none" spc="0" normalizeH="0" baseline="0" noProof="0" dirty="0">
              <a:ln>
                <a:noFill/>
              </a:ln>
              <a:solidFill>
                <a:srgbClr val="404040"/>
              </a:solidFill>
              <a:effectLst/>
              <a:uLnTx/>
              <a:uFillTx/>
              <a:ea typeface="+mn-ea"/>
              <a:cs typeface="+mn-cs"/>
            </a:endParaRP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30+ IET journals and magazines</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mn-cs"/>
              </a:rPr>
              <a:t>Access to the archive of Nokia Bell Labs Technical Journal</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More than 11 million downloads per month</a:t>
            </a:r>
          </a:p>
          <a:p>
            <a:pPr marL="342900" marR="0" lvl="0" indent="-342900" algn="l" defTabSz="457200" rtl="0" eaLnBrk="1" fontAlgn="base" latinLnBrk="0" hangingPunct="1">
              <a:lnSpc>
                <a:spcPct val="100000"/>
              </a:lnSpc>
              <a:spcBef>
                <a:spcPct val="0"/>
              </a:spcBef>
              <a:spcAft>
                <a:spcPct val="0"/>
              </a:spcAft>
              <a:buClrTx/>
              <a:buSzTx/>
              <a:buFont typeface="Wingdings" panose="05000000000000000000" pitchFamily="2" charset="2"/>
              <a:buChar char="§"/>
              <a:tabLst/>
              <a:defRPr/>
            </a:pPr>
            <a:r>
              <a:rPr kumimoji="0" lang="en-US" sz="1800" b="0" i="0" u="none" strike="noStrike" kern="1200" cap="none" spc="0" normalizeH="0" baseline="0" noProof="0" dirty="0">
                <a:ln>
                  <a:noFill/>
                </a:ln>
                <a:solidFill>
                  <a:srgbClr val="404040"/>
                </a:solidFill>
                <a:effectLst/>
                <a:uLnTx/>
                <a:uFillTx/>
                <a:ea typeface="Verdana" panose="020B0604030504040204" pitchFamily="34" charset="0"/>
                <a:cs typeface="Verdana" panose="020B0604030504040204" pitchFamily="34" charset="0"/>
              </a:rPr>
              <a:t>Over 4 million unique users</a:t>
            </a:r>
          </a:p>
        </p:txBody>
      </p:sp>
    </p:spTree>
    <p:extLst>
      <p:ext uri="{BB962C8B-B14F-4D97-AF65-F5344CB8AC3E}">
        <p14:creationId xmlns:p14="http://schemas.microsoft.com/office/powerpoint/2010/main" val="15337202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246512" y="1541488"/>
            <a:ext cx="4997139" cy="4708981"/>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latin typeface="Calibri Light" panose="020F0302020204030204" pitchFamily="34" charset="0"/>
                <a:cs typeface="Calibri Light" panose="020F0302020204030204" pitchFamily="34"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sz="2000" dirty="0">
              <a:solidFill>
                <a:srgbClr val="555555"/>
              </a:solidFill>
              <a:latin typeface="Calibri Light" panose="020F0302020204030204" pitchFamily="34" charset="0"/>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latin typeface="Calibri Light" panose="020F0302020204030204" pitchFamily="34" charset="0"/>
                <a:cs typeface="Calibri Light" panose="020F0302020204030204" pitchFamily="34" charset="0"/>
              </a:rPr>
              <a:t>This includes:</a:t>
            </a:r>
          </a:p>
          <a:p>
            <a:pPr lvl="1" defTabSz="457200" fontAlgn="base">
              <a:spcBef>
                <a:spcPct val="0"/>
              </a:spcBef>
              <a:spcAft>
                <a:spcPct val="0"/>
              </a:spcAft>
              <a:defRPr/>
            </a:pPr>
            <a:r>
              <a:rPr lang="en-GB" sz="2000" b="0" i="0" dirty="0">
                <a:solidFill>
                  <a:srgbClr val="555555"/>
                </a:solidFill>
                <a:effectLst/>
                <a:latin typeface="Calibri Light" panose="020F0302020204030204" pitchFamily="34" charset="0"/>
                <a:cs typeface="Calibri Light" panose="020F0302020204030204" pitchFamily="34" charset="0"/>
              </a:rPr>
              <a:t>Business</a:t>
            </a:r>
          </a:p>
          <a:p>
            <a:pPr lvl="1" defTabSz="457200" fontAlgn="base">
              <a:spcBef>
                <a:spcPct val="0"/>
              </a:spcBef>
              <a:spcAft>
                <a:spcPct val="0"/>
              </a:spcAft>
              <a:defRPr/>
            </a:pPr>
            <a:r>
              <a:rPr lang="en-GB" sz="2000" dirty="0">
                <a:solidFill>
                  <a:srgbClr val="555555"/>
                </a:solidFill>
                <a:latin typeface="Calibri Light" panose="020F0302020204030204" pitchFamily="34" charset="0"/>
                <a:cs typeface="Calibri Light" panose="020F0302020204030204" pitchFamily="34" charset="0"/>
              </a:rPr>
              <a:t>Arts and Humanities</a:t>
            </a:r>
            <a:endParaRPr lang="en-GB" sz="2000" b="0" i="0" dirty="0">
              <a:solidFill>
                <a:srgbClr val="555555"/>
              </a:solidFill>
              <a:effectLst/>
              <a:latin typeface="Calibri Light" panose="020F0302020204030204" pitchFamily="34" charset="0"/>
              <a:cs typeface="Calibri Light" panose="020F0302020204030204" pitchFamily="34" charset="0"/>
            </a:endParaRPr>
          </a:p>
          <a:p>
            <a:pPr lvl="1" defTabSz="457200" fontAlgn="base">
              <a:spcBef>
                <a:spcPct val="0"/>
              </a:spcBef>
              <a:spcAft>
                <a:spcPct val="0"/>
              </a:spcAft>
              <a:defRPr/>
            </a:pPr>
            <a:r>
              <a:rPr lang="en-GB" sz="2000" dirty="0">
                <a:solidFill>
                  <a:srgbClr val="555555"/>
                </a:solidFill>
                <a:latin typeface="Calibri Light" panose="020F0302020204030204" pitchFamily="34" charset="0"/>
                <a:cs typeface="Calibri Light" panose="020F0302020204030204" pitchFamily="34" charset="0"/>
              </a:rPr>
              <a:t>Engineering</a:t>
            </a:r>
          </a:p>
          <a:p>
            <a:pPr lvl="1" defTabSz="457200" fontAlgn="base">
              <a:spcBef>
                <a:spcPct val="0"/>
              </a:spcBef>
              <a:spcAft>
                <a:spcPct val="0"/>
              </a:spcAft>
              <a:defRPr/>
            </a:pPr>
            <a:r>
              <a:rPr lang="en-GB" sz="2000" b="0" i="0" dirty="0">
                <a:solidFill>
                  <a:srgbClr val="555555"/>
                </a:solidFill>
                <a:effectLst/>
                <a:latin typeface="Calibri Light" panose="020F0302020204030204" pitchFamily="34" charset="0"/>
                <a:cs typeface="Calibri Light" panose="020F0302020204030204" pitchFamily="34" charset="0"/>
              </a:rPr>
              <a:t>Applied Computing</a:t>
            </a:r>
          </a:p>
          <a:p>
            <a:pPr lvl="1" defTabSz="457200" fontAlgn="base">
              <a:spcBef>
                <a:spcPct val="0"/>
              </a:spcBef>
              <a:spcAft>
                <a:spcPct val="0"/>
              </a:spcAft>
              <a:defRPr/>
            </a:pPr>
            <a:r>
              <a:rPr lang="en-GB" sz="2000" b="0" i="0" dirty="0">
                <a:solidFill>
                  <a:srgbClr val="555555"/>
                </a:solidFill>
                <a:effectLst/>
                <a:latin typeface="Calibri Light" panose="020F0302020204030204" pitchFamily="34" charset="0"/>
                <a:cs typeface="Calibri Light" panose="020F0302020204030204" pitchFamily="34" charset="0"/>
              </a:rPr>
              <a:t>Health and Medical</a:t>
            </a:r>
          </a:p>
          <a:p>
            <a:pPr lvl="1" defTabSz="457200" fontAlgn="base">
              <a:spcBef>
                <a:spcPct val="0"/>
              </a:spcBef>
              <a:spcAft>
                <a:spcPct val="0"/>
              </a:spcAft>
              <a:defRPr/>
            </a:pPr>
            <a:r>
              <a:rPr lang="en-GB" sz="2000" b="0" i="0" dirty="0">
                <a:solidFill>
                  <a:srgbClr val="555555"/>
                </a:solidFill>
                <a:effectLst/>
                <a:latin typeface="Calibri Light" panose="020F0302020204030204" pitchFamily="34" charset="0"/>
                <a:cs typeface="Calibri Light" panose="020F0302020204030204" pitchFamily="34" charset="0"/>
              </a:rPr>
              <a:t>Language and Literature</a:t>
            </a:r>
          </a:p>
          <a:p>
            <a:pPr lvl="1" defTabSz="457200" fontAlgn="base">
              <a:spcBef>
                <a:spcPct val="0"/>
              </a:spcBef>
              <a:spcAft>
                <a:spcPct val="0"/>
              </a:spcAft>
              <a:defRPr/>
            </a:pPr>
            <a:r>
              <a:rPr lang="en-GB" sz="2000" b="0" i="0" dirty="0">
                <a:solidFill>
                  <a:srgbClr val="555555"/>
                </a:solidFill>
                <a:effectLst/>
                <a:latin typeface="Calibri Light" panose="020F0302020204030204" pitchFamily="34" charset="0"/>
                <a:cs typeface="Calibri Light" panose="020F0302020204030204" pitchFamily="34" charset="0"/>
              </a:rPr>
              <a:t>Social Sciences</a:t>
            </a:r>
          </a:p>
          <a:p>
            <a:pPr lvl="1" defTabSz="457200" fontAlgn="base">
              <a:spcBef>
                <a:spcPct val="0"/>
              </a:spcBef>
              <a:spcAft>
                <a:spcPct val="0"/>
              </a:spcAft>
              <a:defRPr/>
            </a:pPr>
            <a:r>
              <a:rPr lang="en-GB" sz="2000" b="0" i="0" dirty="0">
                <a:solidFill>
                  <a:srgbClr val="555555"/>
                </a:solidFill>
                <a:effectLst/>
                <a:latin typeface="Calibri Light" panose="020F0302020204030204" pitchFamily="34" charset="0"/>
                <a:cs typeface="Calibri Light" panose="020F0302020204030204" pitchFamily="34" charset="0"/>
              </a:rPr>
              <a:t>Education</a:t>
            </a:r>
          </a:p>
          <a:p>
            <a:pPr lvl="1" defTabSz="457200" fontAlgn="base">
              <a:spcBef>
                <a:spcPct val="0"/>
              </a:spcBef>
              <a:spcAft>
                <a:spcPct val="0"/>
              </a:spcAft>
              <a:defRPr/>
            </a:pPr>
            <a:r>
              <a:rPr lang="en-GB" sz="2000" b="0" i="0" dirty="0">
                <a:solidFill>
                  <a:srgbClr val="555555"/>
                </a:solidFill>
                <a:effectLst/>
                <a:latin typeface="Calibri Light" panose="020F0302020204030204" pitchFamily="34" charset="0"/>
                <a:cs typeface="Calibri Light" panose="020F0302020204030204" pitchFamily="34" charset="0"/>
              </a:rPr>
              <a:t>Science and Technology</a:t>
            </a:r>
          </a:p>
          <a:p>
            <a:pPr lvl="1" defTabSz="457200" fontAlgn="base">
              <a:spcBef>
                <a:spcPct val="0"/>
              </a:spcBef>
              <a:spcAft>
                <a:spcPct val="0"/>
              </a:spcAft>
              <a:defRPr/>
            </a:pPr>
            <a:r>
              <a:rPr lang="en-GB" sz="2000" b="0" i="0" dirty="0">
                <a:solidFill>
                  <a:srgbClr val="555555"/>
                </a:solidFill>
                <a:effectLst/>
                <a:latin typeface="Calibri Light" panose="020F0302020204030204" pitchFamily="34" charset="0"/>
                <a:cs typeface="Calibri Light" panose="020F0302020204030204" pitchFamily="34"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p:spPr>
      </p:pic>
    </p:spTree>
    <p:extLst>
      <p:ext uri="{BB962C8B-B14F-4D97-AF65-F5344CB8AC3E}">
        <p14:creationId xmlns:p14="http://schemas.microsoft.com/office/powerpoint/2010/main" val="39489166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1719" y="5706458"/>
            <a:ext cx="5253297" cy="494722"/>
          </a:xfrm>
        </p:spPr>
        <p:txBody>
          <a:bodyPr/>
          <a:lstStyle/>
          <a:p>
            <a:r>
              <a:rPr lang="en-US" dirty="0">
                <a:hlinkClick r:id="rId2"/>
              </a:rPr>
              <a:t>ScienceDirect</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ScienceDirect</a:t>
            </a:r>
          </a:p>
        </p:txBody>
      </p:sp>
      <p:sp>
        <p:nvSpPr>
          <p:cNvPr id="7" name="TextBox 6">
            <a:extLst>
              <a:ext uri="{FF2B5EF4-FFF2-40B4-BE49-F238E27FC236}">
                <a16:creationId xmlns:a16="http://schemas.microsoft.com/office/drawing/2014/main" id="{64624B7F-074F-D5AA-DE1E-7B666BBACD5C}"/>
              </a:ext>
            </a:extLst>
          </p:cNvPr>
          <p:cNvSpPr txBox="1"/>
          <p:nvPr/>
        </p:nvSpPr>
        <p:spPr>
          <a:xfrm>
            <a:off x="698242" y="1823049"/>
            <a:ext cx="4713396" cy="4093428"/>
          </a:xfrm>
          <a:prstGeom prst="rect">
            <a:avLst/>
          </a:prstGeom>
          <a:noFill/>
        </p:spPr>
        <p:txBody>
          <a:bodyPr wrap="square" rtlCol="0">
            <a:spAutoFit/>
          </a:bodyPr>
          <a:lstStyle/>
          <a:p>
            <a:pPr algn="l"/>
            <a:r>
              <a:rPr lang="en-GB" sz="2000" b="0" i="0" dirty="0">
                <a:solidFill>
                  <a:srgbClr val="1F1F1F"/>
                </a:solidFill>
                <a:effectLst/>
                <a:latin typeface="Calibri Light" panose="020F0302020204030204" pitchFamily="34" charset="0"/>
                <a:cs typeface="Calibri Light" panose="020F0302020204030204" pitchFamily="34" charset="0"/>
              </a:rPr>
              <a:t>Search for peer-reviewed journal articles and book chapters including open access content</a:t>
            </a:r>
            <a:endParaRPr lang="en-GB" sz="2000" b="0" i="0" dirty="0">
              <a:solidFill>
                <a:srgbClr val="3A3A3A"/>
              </a:solidFill>
              <a:effectLst/>
              <a:latin typeface="Calibri Light" panose="020F0302020204030204" pitchFamily="34" charset="0"/>
              <a:cs typeface="Calibri Light" panose="020F0302020204030204" pitchFamily="34" charset="0"/>
            </a:endParaRPr>
          </a:p>
          <a:p>
            <a:pPr algn="l"/>
            <a:endParaRPr lang="en-GB" sz="2000" dirty="0">
              <a:solidFill>
                <a:srgbClr val="3A3A3A"/>
              </a:solidFill>
              <a:latin typeface="Calibri Light" panose="020F0302020204030204" pitchFamily="34" charset="0"/>
              <a:cs typeface="Calibri Light" panose="020F0302020204030204" pitchFamily="34" charset="0"/>
            </a:endParaRPr>
          </a:p>
          <a:p>
            <a:pPr algn="l"/>
            <a:r>
              <a:rPr lang="en-GB" sz="2000" b="0" i="0" dirty="0">
                <a:solidFill>
                  <a:srgbClr val="3A3A3A"/>
                </a:solidFill>
                <a:effectLst/>
                <a:latin typeface="Calibri Light" panose="020F0302020204030204" pitchFamily="34" charset="0"/>
                <a:cs typeface="Calibri Light" panose="020F0302020204030204" pitchFamily="34" charset="0"/>
              </a:rPr>
              <a:t>Science Direct covers:</a:t>
            </a:r>
          </a:p>
          <a:p>
            <a:pPr algn="l"/>
            <a:endParaRPr lang="en-GB" sz="2000" b="0" i="0" dirty="0">
              <a:solidFill>
                <a:srgbClr val="3A3A3A"/>
              </a:solidFill>
              <a:effectLst/>
              <a:latin typeface="Calibri Light" panose="020F0302020204030204" pitchFamily="34" charset="0"/>
              <a:cs typeface="Calibri Light" panose="020F0302020204030204" pitchFamily="34" charset="0"/>
            </a:endParaRPr>
          </a:p>
          <a:p>
            <a:pPr marL="285750" indent="-285750" algn="l">
              <a:buFont typeface="Arial" panose="020B0604020202020204" pitchFamily="34" charset="0"/>
              <a:buChar char="•"/>
            </a:pPr>
            <a:r>
              <a:rPr lang="en-GB" sz="2000" dirty="0">
                <a:solidFill>
                  <a:srgbClr val="3A3A3A"/>
                </a:solidFill>
                <a:latin typeface="Calibri Light" panose="020F0302020204030204" pitchFamily="34" charset="0"/>
                <a:cs typeface="Calibri Light" panose="020F0302020204030204" pitchFamily="34" charset="0"/>
              </a:rPr>
              <a:t>Physical Sciences and Engineering</a:t>
            </a:r>
          </a:p>
          <a:p>
            <a:pPr marL="285750" indent="-285750" algn="l">
              <a:buFont typeface="Arial" panose="020B0604020202020204" pitchFamily="34" charset="0"/>
              <a:buChar char="•"/>
            </a:pPr>
            <a:r>
              <a:rPr lang="en-GB" sz="2000" b="0" i="0" dirty="0">
                <a:solidFill>
                  <a:srgbClr val="3A3A3A"/>
                </a:solidFill>
                <a:effectLst/>
                <a:latin typeface="Calibri Light" panose="020F0302020204030204" pitchFamily="34" charset="0"/>
                <a:cs typeface="Calibri Light" panose="020F0302020204030204" pitchFamily="34" charset="0"/>
              </a:rPr>
              <a:t>Life Sciences</a:t>
            </a:r>
          </a:p>
          <a:p>
            <a:pPr marL="285750" indent="-285750" algn="l">
              <a:buFont typeface="Arial" panose="020B0604020202020204" pitchFamily="34" charset="0"/>
              <a:buChar char="•"/>
            </a:pPr>
            <a:r>
              <a:rPr lang="en-GB" sz="2000" dirty="0">
                <a:solidFill>
                  <a:srgbClr val="3A3A3A"/>
                </a:solidFill>
                <a:latin typeface="Calibri Light" panose="020F0302020204030204" pitchFamily="34" charset="0"/>
                <a:cs typeface="Calibri Light" panose="020F0302020204030204" pitchFamily="34" charset="0"/>
              </a:rPr>
              <a:t>Health Sciences</a:t>
            </a:r>
          </a:p>
          <a:p>
            <a:pPr marL="285750" indent="-285750" algn="l">
              <a:buFont typeface="Arial" panose="020B0604020202020204" pitchFamily="34" charset="0"/>
              <a:buChar char="•"/>
            </a:pPr>
            <a:r>
              <a:rPr lang="en-GB" sz="2000" b="0" i="0" dirty="0">
                <a:solidFill>
                  <a:srgbClr val="3A3A3A"/>
                </a:solidFill>
                <a:effectLst/>
                <a:latin typeface="Calibri Light" panose="020F0302020204030204" pitchFamily="34" charset="0"/>
                <a:cs typeface="Calibri Light" panose="020F0302020204030204" pitchFamily="34" charset="0"/>
              </a:rPr>
              <a:t>Soc</a:t>
            </a:r>
            <a:r>
              <a:rPr lang="en-GB" sz="2000" dirty="0">
                <a:solidFill>
                  <a:srgbClr val="3A3A3A"/>
                </a:solidFill>
                <a:latin typeface="Calibri Light" panose="020F0302020204030204" pitchFamily="34" charset="0"/>
                <a:cs typeface="Calibri Light" panose="020F0302020204030204" pitchFamily="34" charset="0"/>
              </a:rPr>
              <a:t>ial Sciences and Humanities</a:t>
            </a:r>
          </a:p>
          <a:p>
            <a:pPr algn="l"/>
            <a:endParaRPr lang="en-GB" sz="2000" b="0" i="0" dirty="0">
              <a:solidFill>
                <a:srgbClr val="3A3A3A"/>
              </a:solidFill>
              <a:effectLst/>
              <a:latin typeface="Calibri Light" panose="020F0302020204030204" pitchFamily="34" charset="0"/>
              <a:cs typeface="Calibri Light" panose="020F0302020204030204" pitchFamily="34" charset="0"/>
            </a:endParaRPr>
          </a:p>
          <a:p>
            <a:pPr algn="l"/>
            <a:r>
              <a:rPr lang="en-GB" sz="2000" b="0" i="0" dirty="0">
                <a:solidFill>
                  <a:srgbClr val="1F1F1F"/>
                </a:solidFill>
                <a:effectLst/>
                <a:latin typeface="Calibri Light" panose="020F0302020204030204" pitchFamily="34" charset="0"/>
                <a:cs typeface="Calibri Light" panose="020F0302020204030204" pitchFamily="34" charset="0"/>
              </a:rPr>
              <a:t>There are also help pages and online video tutorials to help you use this database</a:t>
            </a:r>
          </a:p>
        </p:txBody>
      </p:sp>
      <p:pic>
        <p:nvPicPr>
          <p:cNvPr id="4" name="Picture 3">
            <a:extLst>
              <a:ext uri="{FF2B5EF4-FFF2-40B4-BE49-F238E27FC236}">
                <a16:creationId xmlns:a16="http://schemas.microsoft.com/office/drawing/2014/main" id="{947972D3-B7C5-5CC7-0A5D-6D5FAF1333CA}"/>
              </a:ext>
            </a:extLst>
          </p:cNvPr>
          <p:cNvPicPr>
            <a:picLocks noChangeAspect="1"/>
          </p:cNvPicPr>
          <p:nvPr/>
        </p:nvPicPr>
        <p:blipFill rotWithShape="1">
          <a:blip r:embed="rId3"/>
          <a:srcRect l="425" t="11801" r="46509" b="5073"/>
          <a:stretch/>
        </p:blipFill>
        <p:spPr>
          <a:xfrm>
            <a:off x="5342626" y="1598117"/>
            <a:ext cx="6469812" cy="3970318"/>
          </a:xfrm>
          <a:prstGeom prst="rect">
            <a:avLst/>
          </a:prstGeom>
        </p:spPr>
      </p:pic>
    </p:spTree>
    <p:extLst>
      <p:ext uri="{BB962C8B-B14F-4D97-AF65-F5344CB8AC3E}">
        <p14:creationId xmlns:p14="http://schemas.microsoft.com/office/powerpoint/2010/main" val="25002608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464574" y="1771940"/>
            <a:ext cx="6983361" cy="4763073"/>
          </a:xfrm>
        </p:spPr>
        <p:txBody>
          <a:bodyPr>
            <a:noAutofit/>
          </a:bodyPr>
          <a:lstStyle/>
          <a:p>
            <a:pPr marL="0" indent="0">
              <a:buNone/>
            </a:pPr>
            <a:r>
              <a:rPr lang="en-GB" sz="2000" dirty="0">
                <a:latin typeface="Calibri Light" panose="020F0302020204030204" pitchFamily="34" charset="0"/>
                <a:cs typeface="Calibri Light" panose="020F0302020204030204" pitchFamily="34" charset="0"/>
                <a:hlinkClick r:id="rId2"/>
              </a:rPr>
              <a:t>Box of Broadcasts (BoB)</a:t>
            </a:r>
            <a:endParaRPr lang="en-GB" sz="2000" dirty="0">
              <a:latin typeface="Calibri Light" panose="020F0302020204030204" pitchFamily="34" charset="0"/>
              <a:cs typeface="Calibri Light" panose="020F0302020204030204" pitchFamily="34" charset="0"/>
            </a:endParaRPr>
          </a:p>
          <a:p>
            <a:pPr>
              <a:lnSpc>
                <a:spcPct val="50000"/>
              </a:lnSpc>
            </a:pPr>
            <a:r>
              <a:rPr lang="en-GB" sz="2000" b="0" i="0" dirty="0">
                <a:solidFill>
                  <a:srgbClr val="3A3A3A"/>
                </a:solidFill>
                <a:effectLst/>
                <a:latin typeface="Calibri Light" panose="020F0302020204030204" pitchFamily="34" charset="0"/>
                <a:cs typeface="Calibri Light" panose="020F0302020204030204" pitchFamily="34" charset="0"/>
              </a:rPr>
              <a:t>BoB is a TV and radio service for education </a:t>
            </a:r>
          </a:p>
          <a:p>
            <a:pPr>
              <a:lnSpc>
                <a:spcPct val="50000"/>
              </a:lnSpc>
            </a:pPr>
            <a:r>
              <a:rPr lang="en-GB" sz="2000" dirty="0">
                <a:latin typeface="Calibri Light" panose="020F0302020204030204" pitchFamily="34" charset="0"/>
                <a:cs typeface="Calibri Light" panose="020F0302020204030204" pitchFamily="34" charset="0"/>
              </a:rPr>
              <a:t>Create your own account with your UWTDS details</a:t>
            </a:r>
          </a:p>
          <a:p>
            <a:pPr>
              <a:lnSpc>
                <a:spcPct val="50000"/>
              </a:lnSpc>
            </a:pPr>
            <a:r>
              <a:rPr lang="en-GB" sz="2000" dirty="0">
                <a:latin typeface="Calibri Light" panose="020F0302020204030204" pitchFamily="34" charset="0"/>
                <a:cs typeface="Calibri Light" panose="020F0302020204030204" pitchFamily="34" charset="0"/>
              </a:rPr>
              <a:t>Create playlists or search for public playlists</a:t>
            </a:r>
          </a:p>
          <a:p>
            <a:pPr>
              <a:lnSpc>
                <a:spcPct val="50000"/>
              </a:lnSpc>
            </a:pPr>
            <a:r>
              <a:rPr lang="en-GB" sz="2000" dirty="0">
                <a:latin typeface="Calibri Light" panose="020F0302020204030204" pitchFamily="34" charset="0"/>
                <a:cs typeface="Calibri Light" panose="020F0302020204030204" pitchFamily="34" charset="0"/>
              </a:rPr>
              <a:t>Create clips with your recordings</a:t>
            </a:r>
          </a:p>
          <a:p>
            <a:pPr marL="0" indent="0">
              <a:buNone/>
            </a:pPr>
            <a:r>
              <a:rPr lang="en-GB" sz="2000" dirty="0">
                <a:latin typeface="Calibri Light" panose="020F0302020204030204" pitchFamily="34" charset="0"/>
                <a:cs typeface="Calibri Light" panose="020F0302020204030204" pitchFamily="34" charset="0"/>
                <a:hlinkClick r:id="rId3"/>
              </a:rPr>
              <a:t>Academic Video Online</a:t>
            </a:r>
            <a:endParaRPr lang="en-GB" sz="2000" dirty="0">
              <a:latin typeface="Calibri Light" panose="020F0302020204030204" pitchFamily="34" charset="0"/>
              <a:cs typeface="Calibri Light" panose="020F0302020204030204" pitchFamily="34" charset="0"/>
            </a:endParaRPr>
          </a:p>
          <a:p>
            <a:pPr>
              <a:lnSpc>
                <a:spcPct val="60000"/>
              </a:lnSpc>
            </a:pPr>
            <a:r>
              <a:rPr lang="en-GB" sz="2000" b="0" i="0" dirty="0">
                <a:solidFill>
                  <a:srgbClr val="000000"/>
                </a:solidFill>
                <a:effectLst/>
                <a:latin typeface="Calibri Light" panose="020F0302020204030204" pitchFamily="34" charset="0"/>
                <a:cs typeface="Calibri Light" panose="020F0302020204030204" pitchFamily="34" charset="0"/>
              </a:rPr>
              <a:t>Documentaries, interviews, demonstrations, etc</a:t>
            </a:r>
          </a:p>
          <a:p>
            <a:pPr>
              <a:lnSpc>
                <a:spcPct val="60000"/>
              </a:lnSpc>
            </a:pPr>
            <a:r>
              <a:rPr lang="en-GB" sz="2000" dirty="0">
                <a:solidFill>
                  <a:srgbClr val="000000"/>
                </a:solidFill>
                <a:latin typeface="Calibri Light" panose="020F0302020204030204" pitchFamily="34" charset="0"/>
                <a:cs typeface="Calibri Light" panose="020F0302020204030204" pitchFamily="34" charset="0"/>
              </a:rPr>
              <a:t>View transcripts, details, and export citations to RefWorks</a:t>
            </a:r>
          </a:p>
          <a:p>
            <a:pPr>
              <a:lnSpc>
                <a:spcPct val="60000"/>
              </a:lnSpc>
            </a:pPr>
            <a:r>
              <a:rPr lang="en-GB" sz="2000" dirty="0">
                <a:solidFill>
                  <a:srgbClr val="000000"/>
                </a:solidFill>
                <a:latin typeface="Calibri Light" panose="020F0302020204030204" pitchFamily="34" charset="0"/>
                <a:cs typeface="Calibri Light" panose="020F0302020204030204" pitchFamily="34" charset="0"/>
              </a:rPr>
              <a:t>Create clips of the videos or view previously created clips</a:t>
            </a:r>
            <a:endParaRPr lang="en-GB" sz="2000" dirty="0">
              <a:latin typeface="Calibri Light" panose="020F0302020204030204" pitchFamily="34" charset="0"/>
              <a:cs typeface="Calibri Light" panose="020F0302020204030204" pitchFamily="34" charset="0"/>
            </a:endParaRPr>
          </a:p>
          <a:p>
            <a:pPr marL="0" indent="0">
              <a:buNone/>
            </a:pPr>
            <a:r>
              <a:rPr lang="en-GB" sz="2000" dirty="0">
                <a:latin typeface="Calibri Light" panose="020F0302020204030204" pitchFamily="34" charset="0"/>
                <a:cs typeface="Calibri Light" panose="020F0302020204030204" pitchFamily="34" charset="0"/>
                <a:hlinkClick r:id="rId4"/>
              </a:rPr>
              <a:t>LinkedIn Learning</a:t>
            </a:r>
            <a:endParaRPr lang="en-GB" sz="2000" dirty="0">
              <a:latin typeface="Calibri Light" panose="020F0302020204030204" pitchFamily="34" charset="0"/>
              <a:cs typeface="Calibri Light" panose="020F0302020204030204" pitchFamily="34" charset="0"/>
            </a:endParaRPr>
          </a:p>
          <a:p>
            <a:r>
              <a:rPr lang="en-GB" sz="2000" b="0" i="0" dirty="0">
                <a:solidFill>
                  <a:srgbClr val="3A3A3A"/>
                </a:solidFill>
                <a:effectLst/>
                <a:latin typeface="Calibri Light" panose="020F0302020204030204" pitchFamily="34" charset="0"/>
                <a:cs typeface="Calibri Light" panose="020F0302020204030204" pitchFamily="34" charset="0"/>
              </a:rPr>
              <a:t>UWTSD has access to thousands of useful courses to improve your academic, professional and employability skills.</a:t>
            </a:r>
            <a:endParaRPr lang="en-GB" sz="2000" dirty="0">
              <a:latin typeface="Calibri Light" panose="020F0302020204030204" pitchFamily="34" charset="0"/>
              <a:cs typeface="Calibri Light" panose="020F0302020204030204" pitchFamily="34" charset="0"/>
            </a:endParaRPr>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593321" y="2244613"/>
            <a:ext cx="3030084" cy="2946779"/>
          </a:xfrm>
        </p:spPr>
        <p:txBody>
          <a:bodyPr>
            <a:normAutofit/>
          </a:bodyPr>
          <a:lstStyle/>
          <a:p>
            <a:r>
              <a:rPr lang="en-GB" dirty="0">
                <a:latin typeface="Calibri Light" panose="020F0302020204030204" pitchFamily="34" charset="0"/>
                <a:cs typeface="Calibri Light" panose="020F0302020204030204" pitchFamily="34" charset="0"/>
              </a:rPr>
              <a:t>How to reference</a:t>
            </a:r>
          </a:p>
          <a:p>
            <a:r>
              <a:rPr lang="en-GB" dirty="0">
                <a:latin typeface="Calibri Light" panose="020F0302020204030204" pitchFamily="34" charset="0"/>
                <a:cs typeface="Calibri Light" panose="020F0302020204030204" pitchFamily="34" charset="0"/>
              </a:rPr>
              <a:t>Plagiarism</a:t>
            </a:r>
          </a:p>
          <a:p>
            <a:r>
              <a:rPr lang="en-GB" dirty="0">
                <a:latin typeface="Calibri Light" panose="020F0302020204030204" pitchFamily="34" charset="0"/>
                <a:cs typeface="Calibri Light" panose="020F0302020204030204" pitchFamily="34" charset="0"/>
              </a:rPr>
              <a:t>Study skills</a:t>
            </a:r>
          </a:p>
          <a:p>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a:p>
            <a:pPr marL="0" indent="0">
              <a:buNone/>
            </a:pPr>
            <a:r>
              <a:rPr lang="en-GB" sz="1800" dirty="0">
                <a:latin typeface="Calibri Light" panose="020F0302020204030204" pitchFamily="34" charset="0"/>
                <a:cs typeface="Calibri Light" panose="020F0302020204030204" pitchFamily="34" charset="0"/>
                <a:hlinkClick r:id="rId2"/>
              </a:rPr>
              <a:t>Cite them right online</a:t>
            </a:r>
            <a:endParaRPr lang="en-GB" sz="1800" dirty="0">
              <a:latin typeface="Calibri Light" panose="020F0302020204030204" pitchFamily="34" charset="0"/>
              <a:cs typeface="Calibri Light" panose="020F0302020204030204" pitchFamily="34" charset="0"/>
            </a:endParaRPr>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fontScale="92500" lnSpcReduction="10000"/>
          </a:bodyPr>
          <a:lstStyle/>
          <a:p>
            <a:pPr marL="0" indent="0">
              <a:buNone/>
            </a:pPr>
            <a:r>
              <a:rPr lang="en-US" dirty="0">
                <a:latin typeface="Calibri Light" panose="020F0302020204030204" pitchFamily="34" charset="0"/>
                <a:cs typeface="Calibri Light" panose="020F0302020204030204" pitchFamily="34" charset="0"/>
              </a:rPr>
              <a:t>Click on the ebooks link in Database Search</a:t>
            </a:r>
          </a:p>
          <a:p>
            <a:pPr marL="0" indent="0">
              <a:buNone/>
            </a:pPr>
            <a:endParaRPr lang="en-US" dirty="0">
              <a:latin typeface="Calibri Light" panose="020F0302020204030204" pitchFamily="34" charset="0"/>
              <a:cs typeface="Calibri Light" panose="020F0302020204030204" pitchFamily="34" charset="0"/>
            </a:endParaRPr>
          </a:p>
          <a:p>
            <a:r>
              <a:rPr lang="en-US" dirty="0">
                <a:latin typeface="Calibri Light" panose="020F0302020204030204" pitchFamily="34" charset="0"/>
                <a:cs typeface="Calibri Light" panose="020F0302020204030204" pitchFamily="34" charset="0"/>
              </a:rPr>
              <a:t>SpringerLink</a:t>
            </a:r>
          </a:p>
          <a:p>
            <a:r>
              <a:rPr lang="en-US" dirty="0">
                <a:latin typeface="Calibri Light" panose="020F0302020204030204" pitchFamily="34" charset="0"/>
                <a:cs typeface="Calibri Light" panose="020F0302020204030204" pitchFamily="34" charset="0"/>
              </a:rPr>
              <a:t>Taylor &amp; Francis </a:t>
            </a:r>
          </a:p>
          <a:p>
            <a:r>
              <a:rPr lang="en-US" dirty="0">
                <a:latin typeface="Calibri Light" panose="020F0302020204030204" pitchFamily="34" charset="0"/>
                <a:cs typeface="Calibri Light" panose="020F0302020204030204" pitchFamily="34" charset="0"/>
              </a:rPr>
              <a:t>Ebook Central</a:t>
            </a:r>
          </a:p>
          <a:p>
            <a:r>
              <a:rPr lang="en-US" dirty="0" err="1">
                <a:latin typeface="Calibri Light" panose="020F0302020204030204" pitchFamily="34" charset="0"/>
                <a:cs typeface="Calibri Light" panose="020F0302020204030204" pitchFamily="34" charset="0"/>
              </a:rPr>
              <a:t>VLeBooks</a:t>
            </a:r>
            <a:endParaRPr lang="en-US" dirty="0">
              <a:latin typeface="Calibri Light" panose="020F0302020204030204" pitchFamily="34" charset="0"/>
              <a:cs typeface="Calibri Light" panose="020F0302020204030204" pitchFamily="34" charset="0"/>
            </a:endParaRPr>
          </a:p>
          <a:p>
            <a:pPr marL="0" indent="0">
              <a:buNone/>
            </a:pPr>
            <a:endParaRPr lang="en-US" dirty="0">
              <a:latin typeface="Calibri Light" panose="020F0302020204030204" pitchFamily="34" charset="0"/>
              <a:cs typeface="Calibri Light" panose="020F0302020204030204" pitchFamily="34" charset="0"/>
            </a:endParaRPr>
          </a:p>
          <a:p>
            <a:pPr marL="0" indent="0">
              <a:buNone/>
            </a:pPr>
            <a:r>
              <a:rPr lang="en-US" dirty="0">
                <a:latin typeface="Calibri Light" panose="020F0302020204030204" pitchFamily="34" charset="0"/>
                <a:cs typeface="Calibri Light" panose="020F0302020204030204" pitchFamily="34" charset="0"/>
              </a:rPr>
              <a:t>Make sure to limit to content you have access to do not include content which is preview only </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fontScale="90000"/>
          </a:bodyPr>
          <a:lstStyle/>
          <a:p>
            <a:r>
              <a:rPr lang="en-GB" dirty="0"/>
              <a:t>Search for 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9321479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DE83A41F-34B1-9FEC-7AC6-0AA030EF486A}"/>
              </a:ext>
            </a:extLst>
          </p:cNvPr>
          <p:cNvPicPr>
            <a:picLocks noChangeAspect="1"/>
          </p:cNvPicPr>
          <p:nvPr/>
        </p:nvPicPr>
        <p:blipFill rotWithShape="1">
          <a:blip r:embed="rId3"/>
          <a:srcRect l="33176" t="26797" r="47094" b="23079"/>
          <a:stretch/>
        </p:blipFill>
        <p:spPr>
          <a:xfrm>
            <a:off x="5840628" y="1392194"/>
            <a:ext cx="5980670" cy="4214439"/>
          </a:xfrm>
          <a:prstGeom prst="rect">
            <a:avLst/>
          </a:prstGeom>
        </p:spPr>
      </p:pic>
      <p:pic>
        <p:nvPicPr>
          <p:cNvPr id="10" name="Picture 9">
            <a:extLst>
              <a:ext uri="{FF2B5EF4-FFF2-40B4-BE49-F238E27FC236}">
                <a16:creationId xmlns:a16="http://schemas.microsoft.com/office/drawing/2014/main" id="{6A6FFA03-6580-6945-F70B-E1179E514F43}"/>
              </a:ext>
            </a:extLst>
          </p:cNvPr>
          <p:cNvPicPr>
            <a:picLocks noChangeAspect="1"/>
          </p:cNvPicPr>
          <p:nvPr/>
        </p:nvPicPr>
        <p:blipFill rotWithShape="1">
          <a:blip r:embed="rId4"/>
          <a:srcRect l="29190" t="27284" r="46689" b="22534"/>
          <a:stretch/>
        </p:blipFill>
        <p:spPr>
          <a:xfrm>
            <a:off x="623589" y="3069118"/>
            <a:ext cx="5140411" cy="2966175"/>
          </a:xfrm>
          <a:prstGeom prst="rect">
            <a:avLst/>
          </a:prstGeom>
        </p:spPr>
      </p:pic>
    </p:spTree>
    <p:extLst>
      <p:ext uri="{BB962C8B-B14F-4D97-AF65-F5344CB8AC3E}">
        <p14:creationId xmlns:p14="http://schemas.microsoft.com/office/powerpoint/2010/main" val="19067251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Browse Ejournals via Browzine</a:t>
            </a:r>
            <a:endParaRPr lang="en-GB" dirty="0"/>
          </a:p>
        </p:txBody>
      </p:sp>
      <p:sp>
        <p:nvSpPr>
          <p:cNvPr id="3" name="Content Placeholder 2"/>
          <p:cNvSpPr>
            <a:spLocks noGrp="1"/>
          </p:cNvSpPr>
          <p:nvPr>
            <p:ph sz="quarter" idx="10"/>
          </p:nvPr>
        </p:nvSpPr>
        <p:spPr>
          <a:xfrm>
            <a:off x="352253" y="1654047"/>
            <a:ext cx="3379488" cy="4574040"/>
          </a:xfrm>
        </p:spPr>
        <p:txBody>
          <a:bodyPr>
            <a:normAutofit fontScale="85000" lnSpcReduction="20000"/>
          </a:bodyPr>
          <a:lstStyle/>
          <a:p>
            <a:pPr marL="457200" indent="-457200">
              <a:buFont typeface="Arial"/>
              <a:buChar char="•"/>
            </a:pPr>
            <a:r>
              <a:rPr lang="en-GB" dirty="0">
                <a:latin typeface="Calibri Light" panose="020F0302020204030204" pitchFamily="34" charset="0"/>
                <a:cs typeface="Calibri Light" panose="020F0302020204030204" pitchFamily="34" charset="0"/>
              </a:rPr>
              <a:t>Search by journal title</a:t>
            </a:r>
          </a:p>
          <a:p>
            <a:pPr marL="457200" indent="-457200">
              <a:buFont typeface="Arial"/>
              <a:buChar char="•"/>
            </a:pPr>
            <a:endParaRPr lang="en-GB" dirty="0">
              <a:latin typeface="Calibri Light" panose="020F0302020204030204" pitchFamily="34" charset="0"/>
              <a:cs typeface="Calibri Light" panose="020F0302020204030204" pitchFamily="34" charset="0"/>
            </a:endParaRPr>
          </a:p>
          <a:p>
            <a:pPr marL="457200" indent="-457200">
              <a:buFont typeface="Arial"/>
              <a:buChar char="•"/>
            </a:pPr>
            <a:r>
              <a:rPr lang="en-GB" dirty="0">
                <a:latin typeface="Calibri Light" panose="020F0302020204030204" pitchFamily="34" charset="0"/>
                <a:cs typeface="Calibri Light" panose="020F0302020204030204" pitchFamily="34" charset="0"/>
              </a:rPr>
              <a:t>Browse by subject</a:t>
            </a:r>
          </a:p>
          <a:p>
            <a:pPr marL="457200" indent="-457200">
              <a:buFont typeface="Arial"/>
              <a:buChar char="•"/>
            </a:pPr>
            <a:endParaRPr lang="en-GB" dirty="0">
              <a:latin typeface="Calibri Light" panose="020F0302020204030204" pitchFamily="34" charset="0"/>
              <a:cs typeface="Calibri Light" panose="020F0302020204030204" pitchFamily="34" charset="0"/>
            </a:endParaRPr>
          </a:p>
          <a:p>
            <a:pPr marL="457200" indent="-457200">
              <a:buFont typeface="Arial"/>
              <a:buChar char="•"/>
            </a:pPr>
            <a:r>
              <a:rPr lang="en-GB" dirty="0">
                <a:latin typeface="Calibri Light" panose="020F0302020204030204" pitchFamily="34" charset="0"/>
                <a:cs typeface="Calibri Light" panose="020F0302020204030204" pitchFamily="34" charset="0"/>
              </a:rPr>
              <a:t>Keep up-to-date with the latest issues</a:t>
            </a:r>
          </a:p>
          <a:p>
            <a:pPr marL="457200" indent="-457200">
              <a:buFont typeface="Arial"/>
              <a:buChar char="•"/>
            </a:pPr>
            <a:endParaRPr lang="en-GB" dirty="0">
              <a:latin typeface="Calibri Light" panose="020F0302020204030204" pitchFamily="34" charset="0"/>
              <a:cs typeface="Calibri Light" panose="020F0302020204030204" pitchFamily="34" charset="0"/>
            </a:endParaRPr>
          </a:p>
          <a:p>
            <a:pPr marL="457200" indent="-457200">
              <a:buFont typeface="Arial"/>
              <a:buChar char="•"/>
            </a:pPr>
            <a:r>
              <a:rPr lang="en-GB" dirty="0">
                <a:latin typeface="Calibri Light" panose="020F0302020204030204" pitchFamily="34" charset="0"/>
                <a:cs typeface="Calibri Light" panose="020F0302020204030204" pitchFamily="34" charset="0"/>
              </a:rPr>
              <a:t>Create an account and stock your own shelf with your favourite titles</a:t>
            </a:r>
          </a:p>
          <a:p>
            <a:pPr marL="0" indent="0">
              <a:buNone/>
            </a:pPr>
            <a:endParaRPr lang="en-GB"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hlinkClick r:id="rId2"/>
              </a:rPr>
              <a:t>Browzine</a:t>
            </a:r>
            <a:endParaRPr lang="en-GB"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F4B5EEAA-207F-4377-AE91-E4C1F9822019}"/>
              </a:ext>
            </a:extLst>
          </p:cNvPr>
          <p:cNvPicPr>
            <a:picLocks noChangeAspect="1"/>
          </p:cNvPicPr>
          <p:nvPr/>
        </p:nvPicPr>
        <p:blipFill rotWithShape="1">
          <a:blip r:embed="rId3"/>
          <a:srcRect l="204" t="11182" r="800" b="8173"/>
          <a:stretch/>
        </p:blipFill>
        <p:spPr>
          <a:xfrm>
            <a:off x="3982065" y="1511712"/>
            <a:ext cx="7578063" cy="4115530"/>
          </a:xfrm>
          <a:prstGeom prst="rect">
            <a:avLst/>
          </a:prstGeom>
        </p:spPr>
      </p:pic>
    </p:spTree>
    <p:extLst>
      <p:ext uri="{BB962C8B-B14F-4D97-AF65-F5344CB8AC3E}">
        <p14:creationId xmlns:p14="http://schemas.microsoft.com/office/powerpoint/2010/main" val="24875035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Online Resource Lists</a:t>
            </a:r>
          </a:p>
        </p:txBody>
      </p:sp>
      <p:pic>
        <p:nvPicPr>
          <p:cNvPr id="6" name="Picture 5">
            <a:extLst>
              <a:ext uri="{FF2B5EF4-FFF2-40B4-BE49-F238E27FC236}">
                <a16:creationId xmlns:a16="http://schemas.microsoft.com/office/drawing/2014/main" id="{EB714AFB-65BC-3801-160F-F23D37B5D13F}"/>
              </a:ext>
            </a:extLst>
          </p:cNvPr>
          <p:cNvPicPr>
            <a:picLocks noChangeAspect="1"/>
          </p:cNvPicPr>
          <p:nvPr/>
        </p:nvPicPr>
        <p:blipFill rotWithShape="1">
          <a:blip r:embed="rId2"/>
          <a:srcRect t="11398" r="729" b="5483"/>
          <a:stretch/>
        </p:blipFill>
        <p:spPr>
          <a:xfrm>
            <a:off x="5274373" y="1718187"/>
            <a:ext cx="6605452" cy="3687097"/>
          </a:xfrm>
          <a:prstGeom prst="rect">
            <a:avLst/>
          </a:prstGeom>
        </p:spPr>
      </p:pic>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98241" y="1740872"/>
            <a:ext cx="4576131" cy="3687097"/>
          </a:xfrm>
        </p:spPr>
        <p:txBody>
          <a:bodyPr>
            <a:normAutofit fontScale="92500" lnSpcReduction="20000"/>
          </a:bodyPr>
          <a:lstStyle/>
          <a:p>
            <a:r>
              <a:rPr lang="en-GB" dirty="0">
                <a:latin typeface="Calibri Light" panose="020F0302020204030204" pitchFamily="34" charset="0"/>
                <a:cs typeface="Calibri Light" panose="020F0302020204030204" pitchFamily="34" charset="0"/>
              </a:rPr>
              <a:t>Reading lists for your course</a:t>
            </a:r>
          </a:p>
          <a:p>
            <a:r>
              <a:rPr lang="en-GB" dirty="0">
                <a:latin typeface="Calibri Light" panose="020F0302020204030204" pitchFamily="34" charset="0"/>
                <a:cs typeface="Calibri Light" panose="020F0302020204030204" pitchFamily="34" charset="0"/>
              </a:rPr>
              <a:t>Created by your lecturers</a:t>
            </a:r>
          </a:p>
          <a:p>
            <a:r>
              <a:rPr lang="en-GB" dirty="0">
                <a:latin typeface="Calibri Light" panose="020F0302020204030204" pitchFamily="34" charset="0"/>
                <a:cs typeface="Calibri Light" panose="020F0302020204030204" pitchFamily="34" charset="0"/>
              </a:rPr>
              <a:t>Link directly to library resources</a:t>
            </a:r>
          </a:p>
          <a:p>
            <a:r>
              <a:rPr lang="en-GB" dirty="0">
                <a:latin typeface="Calibri Light" panose="020F0302020204030204" pitchFamily="34" charset="0"/>
                <a:cs typeface="Calibri Light" panose="020F0302020204030204" pitchFamily="34" charset="0"/>
              </a:rPr>
              <a:t>Books/ebooks</a:t>
            </a:r>
          </a:p>
          <a:p>
            <a:r>
              <a:rPr lang="en-GB" dirty="0">
                <a:latin typeface="Calibri Light" panose="020F0302020204030204" pitchFamily="34" charset="0"/>
                <a:cs typeface="Calibri Light" panose="020F0302020204030204" pitchFamily="34" charset="0"/>
              </a:rPr>
              <a:t>Journals</a:t>
            </a:r>
          </a:p>
          <a:p>
            <a:r>
              <a:rPr lang="en-GB" dirty="0">
                <a:latin typeface="Calibri Light" panose="020F0302020204030204" pitchFamily="34" charset="0"/>
                <a:cs typeface="Calibri Light" panose="020F0302020204030204" pitchFamily="34" charset="0"/>
              </a:rPr>
              <a:t>Databases</a:t>
            </a:r>
          </a:p>
          <a:p>
            <a:r>
              <a:rPr lang="en-GB" dirty="0">
                <a:latin typeface="Calibri Light" panose="020F0302020204030204" pitchFamily="34" charset="0"/>
                <a:cs typeface="Calibri Light" panose="020F0302020204030204" pitchFamily="34" charset="0"/>
              </a:rPr>
              <a:t>Web resources</a:t>
            </a:r>
          </a:p>
          <a:p>
            <a:r>
              <a:rPr lang="en-GB" dirty="0">
                <a:latin typeface="Calibri Light" panose="020F0302020204030204" pitchFamily="34" charset="0"/>
                <a:cs typeface="Calibri Light" panose="020F0302020204030204" pitchFamily="34" charset="0"/>
              </a:rPr>
              <a:t>BoB playlists </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781665" y="5515897"/>
            <a:ext cx="2942303" cy="369332"/>
          </a:xfrm>
          <a:prstGeom prst="rect">
            <a:avLst/>
          </a:prstGeom>
          <a:noFill/>
        </p:spPr>
        <p:txBody>
          <a:bodyPr wrap="square" rtlCol="0">
            <a:spAutoFit/>
          </a:bodyPr>
          <a:lstStyle/>
          <a:p>
            <a:r>
              <a:rPr lang="en-GB" dirty="0">
                <a:hlinkClick r:id="rId3"/>
              </a:rPr>
              <a:t>Online resource lists</a:t>
            </a:r>
            <a:endParaRPr lang="en-GB" dirty="0"/>
          </a:p>
        </p:txBody>
      </p:sp>
    </p:spTree>
    <p:extLst>
      <p:ext uri="{BB962C8B-B14F-4D97-AF65-F5344CB8AC3E}">
        <p14:creationId xmlns:p14="http://schemas.microsoft.com/office/powerpoint/2010/main" val="37668689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p:txBody>
          <a:bodyPr vert="horz" lIns="91440" tIns="45720" rIns="91440" bIns="45720" rtlCol="0" anchor="ctr">
            <a:normAutofit/>
          </a:bodyPr>
          <a:lstStyle/>
          <a:p>
            <a:r>
              <a:rPr lang="en-GB" dirty="0">
                <a:ea typeface="+mj-lt"/>
                <a:cs typeface="Calibri" panose="020F0502020204030204" pitchFamily="34" charset="0"/>
              </a:rPr>
              <a:t>Linking Google Scholar </a:t>
            </a:r>
            <a:endParaRPr lang="en-US" sz="3600" kern="1200" dirty="0">
              <a:cs typeface="Calibri Ligh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719744" y="1713491"/>
            <a:ext cx="7209952" cy="3651611"/>
          </a:xfrm>
          <a:prstGeom prst="rect">
            <a:avLst/>
          </a:prstGeom>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486464" y="2043392"/>
            <a:ext cx="4233280" cy="3868882"/>
          </a:xfrm>
        </p:spPr>
        <p:txBody>
          <a:bodyPr vert="horz" lIns="91440" tIns="45720" rIns="91440" bIns="45720" rtlCol="0" anchor="t">
            <a:normAutofit/>
          </a:bodyPr>
          <a:lstStyle/>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Search for Google Scholar</a:t>
            </a:r>
            <a:endParaRPr lang="en-US" dirty="0">
              <a:latin typeface="Calibri Light" panose="020F0302020204030204" pitchFamily="34" charset="0"/>
              <a:cs typeface="Calibri Light" panose="020F0302020204030204" pitchFamily="34" charset="0"/>
            </a:endParaRP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Click on site</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Click on 3 lines (top left of page)</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Choose settings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Click library links</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Type in UW Trinity </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Click search</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Tick the box with View it @ UWTSD</a:t>
            </a:r>
          </a:p>
          <a:p>
            <a:pPr marL="342900" indent="-342900">
              <a:buFont typeface="Arial" panose="05000000000000000000" pitchFamily="2" charset="2"/>
              <a:buChar char="•"/>
            </a:pPr>
            <a:r>
              <a:rPr lang="en-US" sz="2000" dirty="0">
                <a:latin typeface="Calibri Light" panose="020F0302020204030204" pitchFamily="34" charset="0"/>
                <a:cs typeface="Calibri Light" panose="020F0302020204030204" pitchFamily="34" charset="0"/>
              </a:rPr>
              <a:t>Save</a:t>
            </a:r>
          </a:p>
          <a:p>
            <a:endParaRPr lang="en-US" sz="2000" dirty="0"/>
          </a:p>
          <a:p>
            <a:endParaRPr lang="en-US" sz="2000" dirty="0"/>
          </a:p>
          <a:p>
            <a:pPr marL="0"/>
            <a:endParaRPr lang="en-US" sz="2000" dirty="0"/>
          </a:p>
        </p:txBody>
      </p:sp>
      <p:sp>
        <p:nvSpPr>
          <p:cNvPr id="3" name="TextBox 2">
            <a:extLst>
              <a:ext uri="{FF2B5EF4-FFF2-40B4-BE49-F238E27FC236}">
                <a16:creationId xmlns:a16="http://schemas.microsoft.com/office/drawing/2014/main" id="{B35E9544-5610-7EB8-A04C-4E8E483C2234}"/>
              </a:ext>
            </a:extLst>
          </p:cNvPr>
          <p:cNvSpPr txBox="1"/>
          <p:nvPr/>
        </p:nvSpPr>
        <p:spPr>
          <a:xfrm>
            <a:off x="486464" y="1482658"/>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solidFill>
                  <a:srgbClr val="0070C0"/>
                </a:solidFill>
                <a:latin typeface="Calibri Light"/>
              </a:rPr>
              <a:t>G</a:t>
            </a:r>
            <a:r>
              <a:rPr lang="en-GB" sz="2400" b="1" dirty="0">
                <a:solidFill>
                  <a:srgbClr val="FF0000"/>
                </a:solidFill>
                <a:latin typeface="Calibri Light"/>
              </a:rPr>
              <a:t>o</a:t>
            </a:r>
            <a:r>
              <a:rPr lang="en-GB" sz="2400" b="1" dirty="0">
                <a:solidFill>
                  <a:srgbClr val="FFC000"/>
                </a:solidFill>
                <a:latin typeface="Calibri Light"/>
              </a:rPr>
              <a:t>o</a:t>
            </a:r>
            <a:r>
              <a:rPr lang="en-GB" sz="2400" b="1" dirty="0">
                <a:solidFill>
                  <a:srgbClr val="0070C0"/>
                </a:solidFill>
                <a:latin typeface="Calibri Light"/>
              </a:rPr>
              <a:t>g</a:t>
            </a:r>
            <a:r>
              <a:rPr lang="en-GB" sz="2400" b="1" dirty="0">
                <a:solidFill>
                  <a:srgbClr val="00B050"/>
                </a:solidFill>
                <a:latin typeface="Calibri Light"/>
              </a:rPr>
              <a:t>l</a:t>
            </a:r>
            <a:r>
              <a:rPr lang="en-GB" sz="2400" b="1" dirty="0">
                <a:solidFill>
                  <a:srgbClr val="FF0000"/>
                </a:solidFill>
                <a:latin typeface="Calibri Light"/>
              </a:rPr>
              <a:t>e</a:t>
            </a:r>
            <a:r>
              <a:rPr lang="en-GB" sz="2400" b="1" dirty="0">
                <a:latin typeface="Calibri Light"/>
              </a:rPr>
              <a:t> </a:t>
            </a:r>
            <a:r>
              <a:rPr lang="en-GB" sz="2400" b="1" dirty="0">
                <a:solidFill>
                  <a:srgbClr val="7F7F7F"/>
                </a:solidFill>
                <a:latin typeface="Calibri Light"/>
              </a:rPr>
              <a:t>Scholar </a:t>
            </a:r>
            <a:r>
              <a:rPr lang="en-GB" sz="2400" dirty="0">
                <a:latin typeface="Calibri Light"/>
                <a:ea typeface="Calibri Light"/>
                <a:cs typeface="Calibri Light"/>
              </a:rPr>
              <a:t>​</a:t>
            </a:r>
            <a:endParaRPr lang="en-GB" sz="2400" dirty="0">
              <a:cs typeface="Calibri Light"/>
            </a:endParaRPr>
          </a:p>
        </p:txBody>
      </p:sp>
    </p:spTree>
    <p:extLst>
      <p:ext uri="{BB962C8B-B14F-4D97-AF65-F5344CB8AC3E}">
        <p14:creationId xmlns:p14="http://schemas.microsoft.com/office/powerpoint/2010/main" val="7988053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p:txBody>
          <a:bodyPr/>
          <a:lstStyle/>
          <a:p>
            <a:r>
              <a:rPr lang="en-GB" err="1"/>
              <a:t>LibKey</a:t>
            </a:r>
            <a:r>
              <a:rPr lang="en-GB"/>
              <a:t>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541176" y="1592263"/>
            <a:ext cx="4999459" cy="4562134"/>
          </a:xfrm>
        </p:spPr>
        <p:txBody>
          <a:bodyPr vert="horz" lIns="91440" tIns="45720" rIns="91440" bIns="45720" rtlCol="0" anchor="t">
            <a:normAutofit/>
          </a:bodyPr>
          <a:lstStyle/>
          <a:p>
            <a:pPr marL="0" indent="0">
              <a:buNone/>
            </a:pPr>
            <a:r>
              <a:rPr lang="en-GB" dirty="0" err="1">
                <a:cs typeface="Calibri Light"/>
                <a:hlinkClick r:id="rId2"/>
              </a:rPr>
              <a:t>LibKey</a:t>
            </a:r>
            <a:r>
              <a:rPr lang="en-GB" dirty="0">
                <a:cs typeface="Calibri Light"/>
                <a:hlinkClick r:id="rId2"/>
              </a:rPr>
              <a:t> Nomad:</a:t>
            </a:r>
            <a:endParaRPr lang="en-GB" dirty="0">
              <a:cs typeface="Calibri Light"/>
            </a:endParaRPr>
          </a:p>
          <a:p>
            <a:pPr marL="0" indent="0">
              <a:buNone/>
            </a:pPr>
            <a:endParaRPr lang="en-GB" dirty="0">
              <a:cs typeface="Calibri Light"/>
            </a:endParaRPr>
          </a:p>
          <a:p>
            <a:pPr>
              <a:buFont typeface="Arial" panose="05000000000000000000" pitchFamily="2" charset="2"/>
              <a:buChar char="•"/>
            </a:pPr>
            <a:r>
              <a:rPr lang="en-GB" sz="2400" dirty="0">
                <a:latin typeface="Calibri Light" panose="020F0302020204030204" pitchFamily="34" charset="0"/>
                <a:ea typeface="+mn-lt"/>
                <a:cs typeface="Calibri Light" panose="020F03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r>
              <a:rPr lang="en-GB" sz="2400" dirty="0">
                <a:latin typeface="Calibri Light" panose="020F0302020204030204" pitchFamily="34" charset="0"/>
                <a:ea typeface="+mn-lt"/>
                <a:cs typeface="Calibri Light" panose="020F0302020204030204" pitchFamily="34" charset="0"/>
              </a:rPr>
              <a:t>It is pre-installed on UWTSD devices.</a:t>
            </a:r>
          </a:p>
          <a:p>
            <a:pPr marL="0" indent="0">
              <a:buNone/>
            </a:pPr>
            <a:endParaRPr lang="en-GB" sz="2400" dirty="0">
              <a:ea typeface="+mn-lt"/>
              <a:cs typeface="+mn-lt"/>
            </a:endParaRP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3"/>
          <a:stretch>
            <a:fillRect/>
          </a:stretch>
        </p:blipFill>
        <p:spPr>
          <a:xfrm>
            <a:off x="5468540" y="1590894"/>
            <a:ext cx="6589298" cy="4270003"/>
          </a:xfrm>
          <a:prstGeom prst="rect">
            <a:avLst/>
          </a:prstGeom>
        </p:spPr>
      </p:pic>
    </p:spTree>
    <p:extLst>
      <p:ext uri="{BB962C8B-B14F-4D97-AF65-F5344CB8AC3E}">
        <p14:creationId xmlns:p14="http://schemas.microsoft.com/office/powerpoint/2010/main" val="85151972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a:t>
            </a:r>
          </a:p>
        </p:txBody>
      </p:sp>
      <p:sp>
        <p:nvSpPr>
          <p:cNvPr id="3" name="Content Placeholder 2"/>
          <p:cNvSpPr>
            <a:spLocks noGrp="1"/>
          </p:cNvSpPr>
          <p:nvPr>
            <p:ph sz="quarter" idx="10"/>
          </p:nvPr>
        </p:nvSpPr>
        <p:spPr>
          <a:xfrm>
            <a:off x="698242" y="1592263"/>
            <a:ext cx="6524943" cy="4574040"/>
          </a:xfrm>
        </p:spPr>
        <p:txBody>
          <a:bodyPr>
            <a:normAutofit fontScale="92500" lnSpcReduction="20000"/>
          </a:bodyPr>
          <a:lstStyle/>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Open Access publishing is the provision of unrestricted, free online access to peer reviewed and scholarly research. </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Most UK universities now have a repository which stores and makes freely available the research output of its institution.  This includes theses, journal articles, book chapters, monographs etc.</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UWTSD has a </a:t>
            </a:r>
            <a:r>
              <a:rPr lang="en-GB" dirty="0">
                <a:latin typeface="Calibri Light" panose="020F0302020204030204" pitchFamily="34" charset="0"/>
                <a:cs typeface="Calibri Light" panose="020F0302020204030204" pitchFamily="34" charset="0"/>
                <a:hlinkClick r:id="rId2"/>
              </a:rPr>
              <a:t>Research Repository </a:t>
            </a:r>
            <a:r>
              <a:rPr lang="en-GB" dirty="0">
                <a:latin typeface="Calibri Light" panose="020F0302020204030204" pitchFamily="34" charset="0"/>
                <a:cs typeface="Calibri Light" panose="020F0302020204030204" pitchFamily="34" charset="0"/>
              </a:rPr>
              <a:t>and a </a:t>
            </a:r>
            <a:r>
              <a:rPr lang="en-GB" dirty="0">
                <a:latin typeface="Calibri Light" panose="020F0302020204030204" pitchFamily="34" charset="0"/>
                <a:cs typeface="Calibri Light" panose="020F0302020204030204" pitchFamily="34" charset="0"/>
                <a:hlinkClick r:id="rId3"/>
              </a:rPr>
              <a:t>Research Data Repository</a:t>
            </a:r>
            <a:r>
              <a:rPr lang="en-GB" dirty="0">
                <a:latin typeface="Calibri Light" panose="020F0302020204030204" pitchFamily="34" charset="0"/>
                <a:cs typeface="Calibri Light" panose="020F0302020204030204" pitchFamily="34" charset="0"/>
              </a:rPr>
              <a:t> (deposit your research papers, research data, and thesis in the repository)</a:t>
            </a:r>
          </a:p>
          <a:p>
            <a:endParaRPr lang="en-GB" dirty="0"/>
          </a:p>
        </p:txBody>
      </p:sp>
      <p:pic>
        <p:nvPicPr>
          <p:cNvPr id="5" name="Picture 4" descr="Icon&#10;&#10;Description automatically generated">
            <a:extLst>
              <a:ext uri="{FF2B5EF4-FFF2-40B4-BE49-F238E27FC236}">
                <a16:creationId xmlns:a16="http://schemas.microsoft.com/office/drawing/2014/main" id="{CE523B48-7447-6CC5-ED7C-65899B0B45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23672" y="1592263"/>
            <a:ext cx="4112284" cy="4112284"/>
          </a:xfrm>
          <a:prstGeom prst="rect">
            <a:avLst/>
          </a:prstGeom>
        </p:spPr>
      </p:pic>
    </p:spTree>
    <p:extLst>
      <p:ext uri="{BB962C8B-B14F-4D97-AF65-F5344CB8AC3E}">
        <p14:creationId xmlns:p14="http://schemas.microsoft.com/office/powerpoint/2010/main" val="15862727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Access Sources</a:t>
            </a:r>
          </a:p>
        </p:txBody>
      </p:sp>
      <p:sp>
        <p:nvSpPr>
          <p:cNvPr id="3" name="Content Placeholder 2"/>
          <p:cNvSpPr>
            <a:spLocks noGrp="1"/>
          </p:cNvSpPr>
          <p:nvPr>
            <p:ph sz="quarter" idx="10"/>
          </p:nvPr>
        </p:nvSpPr>
        <p:spPr/>
        <p:txBody>
          <a:bodyPr>
            <a:normAutofit fontScale="55000" lnSpcReduction="20000"/>
          </a:bodyPr>
          <a:lstStyle/>
          <a:p>
            <a:pPr marL="0" indent="0">
              <a:buNone/>
            </a:pPr>
            <a:r>
              <a:rPr lang="en-GB" b="1" dirty="0">
                <a:latin typeface="Calibri Light" panose="020F0302020204030204" pitchFamily="34" charset="0"/>
                <a:cs typeface="Calibri Light" panose="020F0302020204030204" pitchFamily="34" charset="0"/>
                <a:hlinkClick r:id="rId2"/>
              </a:rPr>
              <a:t>UWTSD Research Repository</a:t>
            </a:r>
            <a:endParaRPr lang="en-GB" b="1" dirty="0">
              <a:latin typeface="Calibri Light" panose="020F0302020204030204" pitchFamily="34" charset="0"/>
              <a:cs typeface="Calibri Light" panose="020F0302020204030204" pitchFamily="34" charset="0"/>
            </a:endParaRPr>
          </a:p>
          <a:p>
            <a:pPr marL="0" indent="0">
              <a:buNone/>
            </a:pPr>
            <a:r>
              <a:rPr lang="en-US" dirty="0">
                <a:latin typeface="Calibri Light" panose="020F0302020204030204" pitchFamily="34" charset="0"/>
                <a:cs typeface="Calibri Light" panose="020F0302020204030204" pitchFamily="34" charset="0"/>
              </a:rPr>
              <a:t>UWTSD Research Repository contains full text research papers, journal articles, book chapters and theses authored by University staff and students, and available to download free of charge </a:t>
            </a:r>
          </a:p>
          <a:p>
            <a:pPr marL="0" indent="0">
              <a:buNone/>
            </a:pPr>
            <a:r>
              <a:rPr lang="en-GB" b="1" dirty="0">
                <a:latin typeface="Calibri Light" panose="020F0302020204030204" pitchFamily="34" charset="0"/>
                <a:cs typeface="Calibri Light" panose="020F0302020204030204" pitchFamily="34" charset="0"/>
                <a:hlinkClick r:id="rId3"/>
              </a:rPr>
              <a:t>CORE</a:t>
            </a:r>
            <a:endParaRPr lang="en-GB" b="1"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dirty="0">
                <a:latin typeface="Calibri Light" panose="020F0302020204030204" pitchFamily="34" charset="0"/>
                <a:cs typeface="Calibri Light" panose="020F0302020204030204" pitchFamily="34" charset="0"/>
                <a:hlinkClick r:id="rId4"/>
              </a:rPr>
              <a:t>Digital Commons Network</a:t>
            </a:r>
            <a:endParaRPr lang="en-GB" b="1"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The Digital Commons Network brings together free, full-text scholarly articles from hundreds of universities and colleges worldwide</a:t>
            </a:r>
          </a:p>
          <a:p>
            <a:pPr marL="0" indent="0">
              <a:buNone/>
            </a:pPr>
            <a:r>
              <a:rPr lang="en-GB" b="1" dirty="0">
                <a:latin typeface="Calibri Light" panose="020F0302020204030204" pitchFamily="34" charset="0"/>
                <a:cs typeface="Calibri Light" panose="020F0302020204030204" pitchFamily="34" charset="0"/>
                <a:hlinkClick r:id="rId5"/>
              </a:rPr>
              <a:t>DOAG</a:t>
            </a:r>
            <a:endParaRPr lang="en-GB" b="1"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The Directory of Open Access Journals</a:t>
            </a:r>
          </a:p>
          <a:p>
            <a:pPr marL="0" indent="0">
              <a:buNone/>
            </a:pPr>
            <a:r>
              <a:rPr lang="en-GB" b="1" dirty="0">
                <a:latin typeface="Calibri Light" panose="020F0302020204030204" pitchFamily="34" charset="0"/>
                <a:cs typeface="Calibri Light" panose="020F0302020204030204" pitchFamily="34" charset="0"/>
                <a:hlinkClick r:id="rId6"/>
              </a:rPr>
              <a:t>Google Scholar</a:t>
            </a:r>
            <a:endParaRPr lang="en-GB" b="1"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In addition to searching Open WorldCat, you can set Google Scholar to search through all UWTSD online resources </a:t>
            </a:r>
          </a:p>
          <a:p>
            <a:pPr marL="0" indent="0">
              <a:buNone/>
            </a:pPr>
            <a:r>
              <a:rPr lang="en-GB" dirty="0">
                <a:latin typeface="Calibri Light" panose="020F0302020204030204" pitchFamily="34" charset="0"/>
                <a:cs typeface="Calibri Light" panose="020F0302020204030204" pitchFamily="34" charset="0"/>
              </a:rPr>
              <a:t>Settings &gt; library links &gt; select ‘UW Trinity Saint David’</a:t>
            </a:r>
          </a:p>
          <a:p>
            <a:pPr marL="0" indent="0">
              <a:buNone/>
            </a:pPr>
            <a:r>
              <a:rPr lang="en-GB" b="1" dirty="0">
                <a:latin typeface="Calibri Light" panose="020F0302020204030204" pitchFamily="34" charset="0"/>
                <a:cs typeface="Calibri Light" panose="020F0302020204030204" pitchFamily="34" charset="0"/>
                <a:hlinkClick r:id="rId7"/>
              </a:rPr>
              <a:t>Paperity.org</a:t>
            </a:r>
            <a:endParaRPr lang="en-GB" b="1" dirty="0">
              <a:latin typeface="Calibri Light" panose="020F0302020204030204" pitchFamily="34" charset="0"/>
              <a:cs typeface="Calibri Light" panose="020F0302020204030204" pitchFamily="34" charset="0"/>
            </a:endParaRPr>
          </a:p>
          <a:p>
            <a:pPr marL="0" indent="0">
              <a:buNone/>
            </a:pPr>
            <a:r>
              <a:rPr lang="en-GB" dirty="0">
                <a:latin typeface="Calibri Light" panose="020F0302020204030204" pitchFamily="34" charset="0"/>
                <a:cs typeface="Calibri Light" panose="020F0302020204030204" pitchFamily="34" charset="0"/>
              </a:rPr>
              <a:t>‘Paperity is </a:t>
            </a:r>
            <a:r>
              <a:rPr lang="en-GB" i="1" dirty="0">
                <a:latin typeface="Calibri Light" panose="020F0302020204030204" pitchFamily="34" charset="0"/>
                <a:cs typeface="Calibri Light" panose="020F0302020204030204" pitchFamily="34" charset="0"/>
              </a:rPr>
              <a:t>the</a:t>
            </a:r>
            <a:r>
              <a:rPr lang="en-GB" dirty="0">
                <a:latin typeface="Calibri Light" panose="020F0302020204030204" pitchFamily="34" charset="0"/>
                <a:cs typeface="Calibri Light" panose="020F0302020204030204" pitchFamily="34" charset="0"/>
              </a:rPr>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For latest news, see </a:t>
            </a:r>
            <a:r>
              <a:rPr lang="en-GB" dirty="0">
                <a:latin typeface="Calibri Light" panose="020F0302020204030204" pitchFamily="34" charset="0"/>
                <a:cs typeface="Calibri Light" panose="020F0302020204030204" pitchFamily="34" charset="0"/>
                <a:hlinkClick r:id="rId8"/>
              </a:rPr>
              <a:t>Paperity Blog</a:t>
            </a:r>
            <a:r>
              <a:rPr lang="en-GB" dirty="0">
                <a:latin typeface="Calibri Light" panose="020F0302020204030204" pitchFamily="34" charset="0"/>
                <a:cs typeface="Calibri Light" panose="020F0302020204030204" pitchFamily="34" charset="0"/>
              </a:rPr>
              <a:t> or follow us on </a:t>
            </a:r>
            <a:r>
              <a:rPr lang="en-GB" dirty="0">
                <a:latin typeface="Calibri Light" panose="020F0302020204030204" pitchFamily="34" charset="0"/>
                <a:cs typeface="Calibri Light" panose="020F0302020204030204" pitchFamily="34" charset="0"/>
                <a:hlinkClick r:id="rId9"/>
              </a:rPr>
              <a:t>Twitter</a:t>
            </a:r>
            <a:r>
              <a:rPr lang="en-GB" dirty="0">
                <a:latin typeface="Calibri Light" panose="020F0302020204030204" pitchFamily="34" charset="0"/>
                <a:cs typeface="Calibri Light" panose="020F0302020204030204" pitchFamily="34" charset="0"/>
              </a:rPr>
              <a:t> and </a:t>
            </a:r>
            <a:r>
              <a:rPr lang="en-GB" dirty="0">
                <a:latin typeface="Calibri Light" panose="020F0302020204030204" pitchFamily="34" charset="0"/>
                <a:cs typeface="Calibri Light" panose="020F0302020204030204" pitchFamily="34" charset="0"/>
                <a:hlinkClick r:id="rId10"/>
              </a:rPr>
              <a:t>Facebook</a:t>
            </a:r>
            <a:r>
              <a:rPr lang="en-GB" dirty="0">
                <a:latin typeface="Calibri Light" panose="020F0302020204030204" pitchFamily="34" charset="0"/>
                <a:cs typeface="Calibri Light" panose="020F0302020204030204" pitchFamily="34" charset="0"/>
              </a:rPr>
              <a:t>’</a:t>
            </a:r>
          </a:p>
          <a:p>
            <a:endParaRPr lang="en-GB" dirty="0"/>
          </a:p>
        </p:txBody>
      </p:sp>
    </p:spTree>
    <p:extLst>
      <p:ext uri="{BB962C8B-B14F-4D97-AF65-F5344CB8AC3E}">
        <p14:creationId xmlns:p14="http://schemas.microsoft.com/office/powerpoint/2010/main" val="16543456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 name="Title 38">
            <a:extLst>
              <a:ext uri="{FF2B5EF4-FFF2-40B4-BE49-F238E27FC236}">
                <a16:creationId xmlns:a16="http://schemas.microsoft.com/office/drawing/2014/main" id="{15F9E71F-13BE-47E6-B5ED-A9A56833CE8B}"/>
              </a:ext>
            </a:extLst>
          </p:cNvPr>
          <p:cNvSpPr>
            <a:spLocks noGrp="1"/>
          </p:cNvSpPr>
          <p:nvPr>
            <p:ph type="title"/>
          </p:nvPr>
        </p:nvSpPr>
        <p:spPr>
          <a:xfrm>
            <a:off x="718456" y="262866"/>
            <a:ext cx="10795518" cy="1003916"/>
          </a:xfrm>
        </p:spPr>
        <p:txBody>
          <a:bodyPr anchor="b">
            <a:normAutofit/>
          </a:bodyPr>
          <a:lstStyle/>
          <a:p>
            <a:r>
              <a:rPr lang="en-GB"/>
              <a:t>Summary</a:t>
            </a:r>
          </a:p>
        </p:txBody>
      </p:sp>
      <p:graphicFrame>
        <p:nvGraphicFramePr>
          <p:cNvPr id="3" name="Diagram 2"/>
          <p:cNvGraphicFramePr/>
          <p:nvPr/>
        </p:nvGraphicFramePr>
        <p:xfrm>
          <a:off x="-448355" y="1314451"/>
          <a:ext cx="8789081" cy="48355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64" name="Arrow: Right 163">
            <a:extLst>
              <a:ext uri="{FF2B5EF4-FFF2-40B4-BE49-F238E27FC236}">
                <a16:creationId xmlns:a16="http://schemas.microsoft.com/office/drawing/2014/main" id="{F170A105-D9F5-497E-B945-690EAFC0E053}"/>
              </a:ext>
            </a:extLst>
          </p:cNvPr>
          <p:cNvSpPr/>
          <p:nvPr/>
        </p:nvSpPr>
        <p:spPr>
          <a:xfrm>
            <a:off x="7226046" y="3194620"/>
            <a:ext cx="1381124" cy="9604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5" name="Rectangle 164">
            <a:extLst>
              <a:ext uri="{FF2B5EF4-FFF2-40B4-BE49-F238E27FC236}">
                <a16:creationId xmlns:a16="http://schemas.microsoft.com/office/drawing/2014/main" id="{4AE03AF7-EE8F-440C-A143-4E4C580A7EE4}"/>
              </a:ext>
            </a:extLst>
          </p:cNvPr>
          <p:cNvSpPr/>
          <p:nvPr/>
        </p:nvSpPr>
        <p:spPr>
          <a:xfrm>
            <a:off x="9028113" y="2908300"/>
            <a:ext cx="2587624" cy="16509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a:cs typeface="Calibri Light"/>
              </a:rPr>
              <a:t>Record by referencing correctly</a:t>
            </a:r>
          </a:p>
        </p:txBody>
      </p:sp>
    </p:spTree>
    <p:extLst>
      <p:ext uri="{BB962C8B-B14F-4D97-AF65-F5344CB8AC3E}">
        <p14:creationId xmlns:p14="http://schemas.microsoft.com/office/powerpoint/2010/main" val="24389880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Hints and Tips for Searching.. </a:t>
            </a:r>
          </a:p>
        </p:txBody>
      </p:sp>
      <p:sp>
        <p:nvSpPr>
          <p:cNvPr id="3" name="Content Placeholder 2"/>
          <p:cNvSpPr>
            <a:spLocks noGrp="1"/>
          </p:cNvSpPr>
          <p:nvPr>
            <p:ph sz="quarter" idx="10"/>
          </p:nvPr>
        </p:nvSpPr>
        <p:spPr>
          <a:xfrm>
            <a:off x="870770" y="1552006"/>
            <a:ext cx="5529563" cy="4574040"/>
          </a:xfrm>
        </p:spPr>
        <p:txBody>
          <a:bodyPr>
            <a:normAutofit fontScale="70000" lnSpcReduction="20000"/>
          </a:bodyPr>
          <a:lstStyle/>
          <a:p>
            <a:pPr>
              <a:lnSpc>
                <a:spcPct val="100000"/>
              </a:lnSpc>
              <a:spcBef>
                <a:spcPts val="600"/>
              </a:spcBef>
              <a:buFont typeface="Arial" panose="05000000000000000000" pitchFamily="2" charset="2"/>
              <a:buChar char="•"/>
            </a:pPr>
            <a:r>
              <a:rPr lang="en-GB" b="1" dirty="0">
                <a:latin typeface="Calibri Light" panose="020F0302020204030204" pitchFamily="34" charset="0"/>
                <a:cs typeface="Calibri Light" panose="020F0302020204030204" pitchFamily="34" charset="0"/>
              </a:rPr>
              <a:t>Sign in</a:t>
            </a:r>
            <a:r>
              <a:rPr lang="en-GB" dirty="0">
                <a:latin typeface="Calibri Light" panose="020F0302020204030204" pitchFamily="34" charset="0"/>
                <a:cs typeface="Calibri Light" panose="020F0302020204030204" pitchFamily="34" charset="0"/>
              </a:rPr>
              <a:t> to make the most of extra features </a:t>
            </a:r>
          </a:p>
          <a:p>
            <a:pPr marL="0" indent="0">
              <a:lnSpc>
                <a:spcPct val="100000"/>
              </a:lnSpc>
              <a:spcBef>
                <a:spcPts val="600"/>
              </a:spcBef>
              <a:buNone/>
            </a:pPr>
            <a:endParaRPr lang="en-GB" dirty="0">
              <a:latin typeface="Calibri Light" panose="020F0302020204030204" pitchFamily="34" charset="0"/>
              <a:cs typeface="Calibri Light" panose="020F0302020204030204" pitchFamily="34" charset="0"/>
            </a:endParaRPr>
          </a:p>
          <a:p>
            <a:pPr>
              <a:lnSpc>
                <a:spcPct val="100000"/>
              </a:lnSpc>
              <a:spcBef>
                <a:spcPts val="600"/>
              </a:spcBef>
              <a:buFont typeface="Arial" panose="05000000000000000000" pitchFamily="2" charset="2"/>
              <a:buChar char="•"/>
            </a:pPr>
            <a:r>
              <a:rPr lang="en-GB" dirty="0">
                <a:latin typeface="Calibri Light" panose="020F0302020204030204" pitchFamily="34" charset="0"/>
                <a:cs typeface="Calibri Light" panose="020F0302020204030204" pitchFamily="34" charset="0"/>
              </a:rPr>
              <a:t>Think carefully about your </a:t>
            </a:r>
            <a:r>
              <a:rPr lang="en-GB" b="1" dirty="0">
                <a:latin typeface="Calibri Light" panose="020F0302020204030204" pitchFamily="34" charset="0"/>
                <a:cs typeface="Calibri Light" panose="020F0302020204030204" pitchFamily="34" charset="0"/>
              </a:rPr>
              <a:t>keywords</a:t>
            </a:r>
            <a:r>
              <a:rPr lang="en-GB" dirty="0">
                <a:latin typeface="Calibri Light" panose="020F0302020204030204" pitchFamily="34" charset="0"/>
                <a:cs typeface="Calibri Light" panose="020F0302020204030204" pitchFamily="34" charset="0"/>
              </a:rPr>
              <a:t> and try alternatives</a:t>
            </a:r>
          </a:p>
          <a:p>
            <a:pPr>
              <a:lnSpc>
                <a:spcPct val="100000"/>
              </a:lnSpc>
              <a:spcBef>
                <a:spcPts val="600"/>
              </a:spcBef>
              <a:buFont typeface="Arial" panose="05000000000000000000" pitchFamily="2" charset="2"/>
              <a:buChar char="•"/>
            </a:pPr>
            <a:endParaRPr lang="en-GB" dirty="0">
              <a:latin typeface="Calibri Light" panose="020F0302020204030204" pitchFamily="34" charset="0"/>
              <a:cs typeface="Calibri Light" panose="020F0302020204030204" pitchFamily="34" charset="0"/>
            </a:endParaRPr>
          </a:p>
          <a:p>
            <a:pPr>
              <a:lnSpc>
                <a:spcPct val="100000"/>
              </a:lnSpc>
              <a:spcBef>
                <a:spcPts val="600"/>
              </a:spcBef>
              <a:buFont typeface="Arial" panose="05000000000000000000" pitchFamily="2" charset="2"/>
              <a:buChar char="•"/>
            </a:pPr>
            <a:r>
              <a:rPr lang="en-GB" dirty="0">
                <a:latin typeface="Calibri Light" panose="020F0302020204030204" pitchFamily="34" charset="0"/>
                <a:cs typeface="Calibri Light" panose="020F0302020204030204" pitchFamily="34" charset="0"/>
              </a:rPr>
              <a:t>Use </a:t>
            </a:r>
            <a:r>
              <a:rPr lang="en-GB" b="1" dirty="0">
                <a:latin typeface="Calibri Light" panose="020F0302020204030204" pitchFamily="34" charset="0"/>
                <a:cs typeface="Calibri Light" panose="020F0302020204030204" pitchFamily="34" charset="0"/>
              </a:rPr>
              <a:t>AND</a:t>
            </a:r>
            <a:r>
              <a:rPr lang="en-GB" dirty="0">
                <a:latin typeface="Calibri Light" panose="020F0302020204030204" pitchFamily="34" charset="0"/>
                <a:cs typeface="Calibri Light" panose="020F0302020204030204" pitchFamily="34" charset="0"/>
              </a:rPr>
              <a:t>, </a:t>
            </a:r>
            <a:r>
              <a:rPr lang="en-GB" b="1" dirty="0">
                <a:latin typeface="Calibri Light" panose="020F0302020204030204" pitchFamily="34" charset="0"/>
                <a:cs typeface="Calibri Light" panose="020F0302020204030204" pitchFamily="34" charset="0"/>
              </a:rPr>
              <a:t>OR</a:t>
            </a:r>
            <a:r>
              <a:rPr lang="en-GB" dirty="0">
                <a:latin typeface="Calibri Light" panose="020F0302020204030204" pitchFamily="34" charset="0"/>
                <a:cs typeface="Calibri Light" panose="020F0302020204030204" pitchFamily="34" charset="0"/>
              </a:rPr>
              <a:t> and </a:t>
            </a:r>
            <a:r>
              <a:rPr lang="en-GB" b="1" dirty="0">
                <a:latin typeface="Calibri Light" panose="020F0302020204030204" pitchFamily="34" charset="0"/>
                <a:cs typeface="Calibri Light" panose="020F0302020204030204" pitchFamily="34" charset="0"/>
              </a:rPr>
              <a:t>NOT</a:t>
            </a:r>
            <a:r>
              <a:rPr lang="en-GB" dirty="0">
                <a:latin typeface="Calibri Light" panose="020F0302020204030204" pitchFamily="34" charset="0"/>
                <a:cs typeface="Calibri Light" panose="020F0302020204030204" pitchFamily="34" charset="0"/>
              </a:rPr>
              <a:t> to broaden or narrow your searches, and use quotation marks for phrases</a:t>
            </a:r>
          </a:p>
          <a:p>
            <a:pPr>
              <a:lnSpc>
                <a:spcPct val="100000"/>
              </a:lnSpc>
              <a:spcBef>
                <a:spcPts val="600"/>
              </a:spcBef>
              <a:buFont typeface="Arial" panose="05000000000000000000" pitchFamily="2" charset="2"/>
              <a:buChar char="•"/>
            </a:pPr>
            <a:endParaRPr lang="en-GB" dirty="0">
              <a:latin typeface="Calibri Light" panose="020F0302020204030204" pitchFamily="34" charset="0"/>
              <a:cs typeface="Calibri Light" panose="020F0302020204030204" pitchFamily="34" charset="0"/>
            </a:endParaRPr>
          </a:p>
          <a:p>
            <a:pPr>
              <a:lnSpc>
                <a:spcPct val="100000"/>
              </a:lnSpc>
              <a:spcBef>
                <a:spcPts val="600"/>
              </a:spcBef>
              <a:buFont typeface="Arial" panose="05000000000000000000" pitchFamily="2" charset="2"/>
              <a:buChar char="•"/>
            </a:pPr>
            <a:r>
              <a:rPr lang="en-GB" b="1" dirty="0">
                <a:latin typeface="Calibri Light" panose="020F0302020204030204" pitchFamily="34" charset="0"/>
                <a:cs typeface="Calibri Light" panose="020F0302020204030204" pitchFamily="34" charset="0"/>
              </a:rPr>
              <a:t>Use the information you find </a:t>
            </a:r>
            <a:r>
              <a:rPr lang="en-GB" dirty="0">
                <a:latin typeface="Calibri Light" panose="020F0302020204030204" pitchFamily="34" charset="0"/>
                <a:cs typeface="Calibri Light" panose="020F0302020204030204" pitchFamily="34" charset="0"/>
              </a:rPr>
              <a:t>to search for additional items </a:t>
            </a:r>
          </a:p>
          <a:p>
            <a:pPr>
              <a:lnSpc>
                <a:spcPct val="100000"/>
              </a:lnSpc>
              <a:spcBef>
                <a:spcPts val="600"/>
              </a:spcBef>
              <a:buFont typeface="Arial" panose="05000000000000000000" pitchFamily="2" charset="2"/>
              <a:buChar char="•"/>
            </a:pPr>
            <a:endParaRPr lang="en-GB" dirty="0">
              <a:latin typeface="Calibri Light" panose="020F0302020204030204" pitchFamily="34" charset="0"/>
              <a:cs typeface="Calibri Light" panose="020F0302020204030204" pitchFamily="34" charset="0"/>
            </a:endParaRPr>
          </a:p>
          <a:p>
            <a:pPr>
              <a:lnSpc>
                <a:spcPct val="100000"/>
              </a:lnSpc>
              <a:spcBef>
                <a:spcPts val="600"/>
              </a:spcBef>
              <a:buFont typeface="Arial" panose="05000000000000000000" pitchFamily="2" charset="2"/>
              <a:buChar char="•"/>
            </a:pPr>
            <a:r>
              <a:rPr lang="en-GB" b="1" dirty="0">
                <a:latin typeface="Calibri Light" panose="020F0302020204030204" pitchFamily="34" charset="0"/>
                <a:cs typeface="Calibri Light" panose="020F0302020204030204" pitchFamily="34" charset="0"/>
              </a:rPr>
              <a:t>Filter</a:t>
            </a:r>
            <a:r>
              <a:rPr lang="en-GB" dirty="0">
                <a:latin typeface="Calibri Light" panose="020F0302020204030204" pitchFamily="34" charset="0"/>
                <a:cs typeface="Calibri Light" panose="020F0302020204030204" pitchFamily="34" charset="0"/>
              </a:rPr>
              <a:t> your results using the column on the left, </a:t>
            </a:r>
            <a:r>
              <a:rPr lang="en-GB" dirty="0" err="1">
                <a:latin typeface="Calibri Light" panose="020F0302020204030204" pitchFamily="34" charset="0"/>
                <a:cs typeface="Calibri Light" panose="020F0302020204030204" pitchFamily="34" charset="0"/>
              </a:rPr>
              <a:t>eg</a:t>
            </a:r>
            <a:r>
              <a:rPr lang="en-GB" dirty="0">
                <a:latin typeface="Calibri Light" panose="020F0302020204030204" pitchFamily="34" charset="0"/>
                <a:cs typeface="Calibri Light" panose="020F0302020204030204" pitchFamily="34" charset="0"/>
              </a:rPr>
              <a:t>. limit to </a:t>
            </a:r>
            <a:r>
              <a:rPr lang="en-GB" b="1" dirty="0">
                <a:latin typeface="Calibri Light" panose="020F0302020204030204" pitchFamily="34" charset="0"/>
                <a:cs typeface="Calibri Light" panose="020F0302020204030204" pitchFamily="34" charset="0"/>
              </a:rPr>
              <a:t>full-text</a:t>
            </a:r>
            <a:r>
              <a:rPr lang="en-GB" dirty="0">
                <a:latin typeface="Calibri Light" panose="020F0302020204030204" pitchFamily="34" charset="0"/>
                <a:cs typeface="Calibri Light" panose="020F0302020204030204" pitchFamily="34" charset="0"/>
              </a:rPr>
              <a:t> or </a:t>
            </a:r>
            <a:r>
              <a:rPr lang="en-GB" b="1" dirty="0">
                <a:latin typeface="Calibri Light" panose="020F0302020204030204" pitchFamily="34" charset="0"/>
                <a:cs typeface="Calibri Light" panose="020F0302020204030204" pitchFamily="34" charset="0"/>
              </a:rPr>
              <a:t>peer reviewed </a:t>
            </a:r>
            <a:r>
              <a:rPr lang="en-GB" dirty="0">
                <a:latin typeface="Calibri Light" panose="020F0302020204030204" pitchFamily="34" charset="0"/>
                <a:cs typeface="Calibri Light" panose="020F0302020204030204" pitchFamily="34" charset="0"/>
              </a:rPr>
              <a:t>articles and limit by </a:t>
            </a:r>
            <a:r>
              <a:rPr lang="en-GB" b="1" dirty="0">
                <a:latin typeface="Calibri Light" panose="020F0302020204030204" pitchFamily="34" charset="0"/>
                <a:cs typeface="Calibri Light" panose="020F0302020204030204" pitchFamily="34" charset="0"/>
              </a:rPr>
              <a:t>date</a:t>
            </a:r>
            <a:r>
              <a:rPr lang="en-GB" dirty="0">
                <a:latin typeface="Calibri Light" panose="020F0302020204030204" pitchFamily="34" charset="0"/>
                <a:cs typeface="Calibri Light" panose="020F0302020204030204" pitchFamily="34" charset="0"/>
              </a:rPr>
              <a:t> too</a:t>
            </a:r>
          </a:p>
          <a:p>
            <a:endParaRPr lang="en-GB" dirty="0"/>
          </a:p>
        </p:txBody>
      </p:sp>
      <p:pic>
        <p:nvPicPr>
          <p:cNvPr id="4" name="Picture Placeholder 5"/>
          <p:cNvPicPr>
            <a:picLocks noChangeAspect="1"/>
          </p:cNvPicPr>
          <p:nvPr/>
        </p:nvPicPr>
        <p:blipFill>
          <a:blip r:embed="rId2" cstate="print">
            <a:extLst>
              <a:ext uri="{28A0092B-C50C-407E-A947-70E740481C1C}">
                <a14:useLocalDpi xmlns:a14="http://schemas.microsoft.com/office/drawing/2010/main" val="0"/>
              </a:ext>
            </a:extLst>
          </a:blip>
          <a:srcRect l="11817" r="11817"/>
          <a:stretch>
            <a:fillRect/>
          </a:stretch>
        </p:blipFill>
        <p:spPr>
          <a:xfrm>
            <a:off x="6828607" y="1592263"/>
            <a:ext cx="4568654" cy="3985491"/>
          </a:xfrm>
          <a:prstGeom prst="rect">
            <a:avLst/>
          </a:prstGeom>
        </p:spPr>
      </p:pic>
    </p:spTree>
    <p:extLst>
      <p:ext uri="{BB962C8B-B14F-4D97-AF65-F5344CB8AC3E}">
        <p14:creationId xmlns:p14="http://schemas.microsoft.com/office/powerpoint/2010/main" val="27775109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846166" y="1579984"/>
            <a:ext cx="8798943" cy="4574040"/>
          </a:xfrm>
        </p:spPr>
        <p:txBody>
          <a:bodyPr>
            <a:normAutofit/>
          </a:bodyPr>
          <a:lstStyle/>
          <a:p>
            <a:pPr marL="0" indent="0">
              <a:lnSpc>
                <a:spcPct val="100000"/>
              </a:lnSpc>
              <a:spcBef>
                <a:spcPts val="0"/>
              </a:spcBef>
              <a:buNone/>
            </a:pPr>
            <a:r>
              <a:rPr lang="en-GB" sz="2400" dirty="0">
                <a:latin typeface="Calibri Light" panose="020F0302020204030204" pitchFamily="34" charset="0"/>
                <a:cs typeface="Calibri Light" panose="020F0302020204030204" pitchFamily="34" charset="0"/>
              </a:rPr>
              <a:t>For help with research and referencing queries or for help with digital skills advice </a:t>
            </a:r>
            <a:endParaRPr lang="en-US" sz="2400" dirty="0">
              <a:latin typeface="Calibri Light" panose="020F0302020204030204" pitchFamily="34" charset="0"/>
              <a:ea typeface="+mn-lt"/>
              <a:cs typeface="Calibri Light" panose="020F0302020204030204" pitchFamily="34" charset="0"/>
            </a:endParaRPr>
          </a:p>
          <a:p>
            <a:pPr marL="0" indent="0">
              <a:lnSpc>
                <a:spcPct val="100000"/>
              </a:lnSpc>
              <a:spcBef>
                <a:spcPts val="0"/>
              </a:spcBef>
              <a:buNone/>
            </a:pPr>
            <a:endParaRPr lang="en-GB" sz="2400" dirty="0">
              <a:latin typeface="Calibri Light" panose="020F0302020204030204" pitchFamily="34" charset="0"/>
              <a:ea typeface="+mn-lt"/>
              <a:cs typeface="Calibri Light" panose="020F0302020204030204" pitchFamily="34" charset="0"/>
            </a:endParaRPr>
          </a:p>
          <a:p>
            <a:pPr marL="0" indent="0">
              <a:lnSpc>
                <a:spcPct val="100000"/>
              </a:lnSpc>
              <a:spcBef>
                <a:spcPts val="0"/>
              </a:spcBef>
              <a:buNone/>
            </a:pPr>
            <a:r>
              <a:rPr lang="en-GB" sz="2400" b="1" dirty="0">
                <a:latin typeface="Calibri Light" panose="020F0302020204030204" pitchFamily="34" charset="0"/>
                <a:cs typeface="Calibri Light" panose="020F0302020204030204" pitchFamily="34" charset="0"/>
              </a:rPr>
              <a:t>Emily Wild  </a:t>
            </a:r>
            <a:r>
              <a:rPr lang="en-GB" sz="2400" dirty="0">
                <a:latin typeface="Calibri Light" panose="020F0302020204030204" pitchFamily="34" charset="0"/>
                <a:cs typeface="Calibri Light" panose="020F0302020204030204" pitchFamily="34" charset="0"/>
              </a:rPr>
              <a:t>Academic Liaison Librarian email: </a:t>
            </a:r>
            <a:r>
              <a:rPr lang="en-GB" sz="2400" dirty="0">
                <a:latin typeface="Calibri Light" panose="020F0302020204030204" pitchFamily="34" charset="0"/>
                <a:cs typeface="Calibri Light" panose="020F0302020204030204" pitchFamily="34" charset="0"/>
                <a:hlinkClick r:id="rId2"/>
              </a:rPr>
              <a:t>emily.wild@uwtsd.ac.uk</a:t>
            </a:r>
            <a:r>
              <a:rPr lang="en-GB" sz="2400" dirty="0">
                <a:latin typeface="Calibri Light" panose="020F0302020204030204" pitchFamily="34" charset="0"/>
                <a:cs typeface="Calibri Light" panose="020F0302020204030204" pitchFamily="34" charset="0"/>
              </a:rPr>
              <a:t> </a:t>
            </a:r>
          </a:p>
          <a:p>
            <a:pPr marL="0" indent="0">
              <a:lnSpc>
                <a:spcPct val="100000"/>
              </a:lnSpc>
              <a:spcBef>
                <a:spcPts val="0"/>
              </a:spcBef>
              <a:buNone/>
            </a:pPr>
            <a:endParaRPr lang="en-GB" sz="2400" dirty="0">
              <a:latin typeface="Calibri Light" panose="020F0302020204030204" pitchFamily="34" charset="0"/>
              <a:cs typeface="Calibri Light" panose="020F0302020204030204" pitchFamily="34" charset="0"/>
            </a:endParaRPr>
          </a:p>
          <a:p>
            <a:pPr marL="0" indent="0">
              <a:lnSpc>
                <a:spcPct val="100000"/>
              </a:lnSpc>
              <a:spcBef>
                <a:spcPts val="0"/>
              </a:spcBef>
              <a:buNone/>
            </a:pPr>
            <a:r>
              <a:rPr lang="en-GB" sz="2400" dirty="0">
                <a:latin typeface="Calibri Light" panose="020F0302020204030204" pitchFamily="34" charset="0"/>
                <a:ea typeface="+mn-lt"/>
                <a:cs typeface="Calibri Light" panose="020F0302020204030204" pitchFamily="34" charset="0"/>
              </a:rPr>
              <a:t>For help with your librarian or Digital Skills Advisor from this page:</a:t>
            </a:r>
            <a:endParaRPr lang="en-GB" sz="2400" dirty="0">
              <a:latin typeface="Calibri Light" panose="020F0302020204030204" pitchFamily="34" charset="0"/>
              <a:cs typeface="Calibri Light" panose="020F0302020204030204" pitchFamily="34" charset="0"/>
            </a:endParaRPr>
          </a:p>
          <a:p>
            <a:pPr marL="0" indent="0">
              <a:lnSpc>
                <a:spcPct val="100000"/>
              </a:lnSpc>
              <a:spcBef>
                <a:spcPts val="0"/>
              </a:spcBef>
              <a:buNone/>
            </a:pPr>
            <a:r>
              <a:rPr lang="en-GB" sz="2400" dirty="0">
                <a:latin typeface="Calibri Light" panose="020F0302020204030204" pitchFamily="34" charset="0"/>
                <a:ea typeface="+mn-lt"/>
                <a:cs typeface="Calibri Light" panose="020F0302020204030204" pitchFamily="34" charset="0"/>
                <a:hlinkClick r:id="rId3"/>
              </a:rPr>
              <a:t>Book an appointment</a:t>
            </a:r>
            <a:endParaRPr lang="en-GB" sz="2400" dirty="0">
              <a:latin typeface="Calibri Light" panose="020F0302020204030204" pitchFamily="34" charset="0"/>
              <a:ea typeface="+mn-lt"/>
              <a:cs typeface="Calibri Light" panose="020F0302020204030204" pitchFamily="34" charset="0"/>
            </a:endParaRPr>
          </a:p>
          <a:p>
            <a:pPr marL="0" indent="0">
              <a:lnSpc>
                <a:spcPct val="100000"/>
              </a:lnSpc>
              <a:spcBef>
                <a:spcPts val="0"/>
              </a:spcBef>
              <a:buNone/>
            </a:pPr>
            <a:endParaRPr lang="en-GB" sz="2400" dirty="0">
              <a:latin typeface="Calibri Light" panose="020F0302020204030204" pitchFamily="34" charset="0"/>
              <a:ea typeface="+mn-lt"/>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General queries and help with loans:</a:t>
            </a:r>
          </a:p>
          <a:p>
            <a:pPr marL="0" indent="0">
              <a:buNone/>
            </a:pPr>
            <a:r>
              <a:rPr lang="en-GB" sz="2400" dirty="0">
                <a:latin typeface="Calibri Light" panose="020F0302020204030204" pitchFamily="34" charset="0"/>
                <a:cs typeface="Calibri Light" panose="020F0302020204030204" pitchFamily="34" charset="0"/>
                <a:hlinkClick r:id="rId4"/>
              </a:rPr>
              <a:t>library@uwtsd.ac.uk</a:t>
            </a:r>
            <a:r>
              <a:rPr lang="en-GB" sz="2400" dirty="0">
                <a:latin typeface="Calibri Light" panose="020F0302020204030204" pitchFamily="34" charset="0"/>
                <a:cs typeface="Calibri Light" panose="020F0302020204030204" pitchFamily="34" charset="0"/>
              </a:rPr>
              <a:t> </a:t>
            </a:r>
            <a:endParaRPr lang="en-US" sz="2400" dirty="0">
              <a:latin typeface="Calibri Light" panose="020F0302020204030204" pitchFamily="34" charset="0"/>
              <a:ea typeface="+mn-lt"/>
              <a:cs typeface="Calibri Light" panose="020F0302020204030204" pitchFamily="34" charset="0"/>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369216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or Comments?</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3" ma:contentTypeDescription="Create a new document." ma:contentTypeScope="" ma:versionID="eb41a2b409c941b791f8a18dfaf4d698">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32c4c2b7112d2948c7970227bb95d042"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307CE08-7B97-4862-83CB-11DF6CC61AC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9c361958-d63d-4444-9986-5debd40b8faa"/>
    <ds:schemaRef ds:uri="http://purl.org/dc/elements/1.1/"/>
    <ds:schemaRef ds:uri="http://schemas.microsoft.com/office/2006/documentManagement/types"/>
    <ds:schemaRef ds:uri="d6763200-d287-43bd-9663-450c381dd6d6"/>
    <ds:schemaRef ds:uri="http://purl.org/dc/terms/"/>
    <ds:schemaRef ds:uri="http://schemas.openxmlformats.org/package/2006/metadata/core-properties"/>
    <ds:schemaRef ds:uri="http://purl.org/dc/dcmitype/"/>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7160</TotalTime>
  <Words>2168</Words>
  <Application>Microsoft Office PowerPoint</Application>
  <PresentationFormat>Widescreen</PresentationFormat>
  <Paragraphs>385</Paragraphs>
  <Slides>43</Slides>
  <Notes>6</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Library Research  MSc Computer Science</vt:lpstr>
      <vt:lpstr>This session will cover</vt:lpstr>
      <vt:lpstr>Services and Support</vt:lpstr>
      <vt:lpstr>Literature searching</vt:lpstr>
      <vt:lpstr>Search process</vt:lpstr>
      <vt:lpstr>Where to start...</vt:lpstr>
      <vt:lpstr>Combining keywords</vt:lpstr>
      <vt:lpstr>Phrase Searching &amp; Terminology</vt:lpstr>
      <vt:lpstr>Search operators</vt:lpstr>
      <vt:lpstr>Tips</vt:lpstr>
      <vt:lpstr>When searching for information ...</vt:lpstr>
      <vt:lpstr>Library Webpage</vt:lpstr>
      <vt:lpstr>Library Webpage</vt:lpstr>
      <vt:lpstr>Library Search</vt:lpstr>
      <vt:lpstr>Library Search or individual databases?</vt:lpstr>
      <vt:lpstr>Library: Scoping searches</vt:lpstr>
      <vt:lpstr>Filtering the Library Search</vt:lpstr>
      <vt:lpstr>Finding Print Resources</vt:lpstr>
      <vt:lpstr>Limit Library Search to Ebooks Only</vt:lpstr>
      <vt:lpstr>Item Record </vt:lpstr>
      <vt:lpstr>Peer-Reviewed Journal Articles</vt:lpstr>
      <vt:lpstr>Evaluating articles critically</vt:lpstr>
      <vt:lpstr>Your Account</vt:lpstr>
      <vt:lpstr>Database Search</vt:lpstr>
      <vt:lpstr>Computer Science databases</vt:lpstr>
      <vt:lpstr>ACM Digital Library</vt:lpstr>
      <vt:lpstr>IEEE Xplore Digital Library</vt:lpstr>
      <vt:lpstr>Proquest Central</vt:lpstr>
      <vt:lpstr>ScienceDirect</vt:lpstr>
      <vt:lpstr>Audio Visual Resources</vt:lpstr>
      <vt:lpstr>Cite Them Right Online </vt:lpstr>
      <vt:lpstr>Search for Ebooks via Database Search</vt:lpstr>
      <vt:lpstr>Taylor &amp; Francis</vt:lpstr>
      <vt:lpstr>Browse Ejournals via Browzine</vt:lpstr>
      <vt:lpstr>Online Resource Lists</vt:lpstr>
      <vt:lpstr>Linking Google Scholar </vt:lpstr>
      <vt:lpstr>LibKey Nomad</vt:lpstr>
      <vt:lpstr>Open Access </vt:lpstr>
      <vt:lpstr>Open Access Sources</vt:lpstr>
      <vt:lpstr>Summary</vt:lpstr>
      <vt:lpstr>Hints and Tips for Searching.. </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Hywel</dc:creator>
  <cp:lastModifiedBy>Emily Wild</cp:lastModifiedBy>
  <cp:revision>119</cp:revision>
  <dcterms:created xsi:type="dcterms:W3CDTF">2019-09-13T10:04:54Z</dcterms:created>
  <dcterms:modified xsi:type="dcterms:W3CDTF">2024-02-13T17:43:09Z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