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0" r:id="rId1"/>
  </p:sldMasterIdLst>
  <p:notesMasterIdLst>
    <p:notesMasterId r:id="rId14"/>
  </p:notesMasterIdLst>
  <p:sldIdLst>
    <p:sldId id="256" r:id="rId2"/>
    <p:sldId id="257" r:id="rId3"/>
    <p:sldId id="264" r:id="rId4"/>
    <p:sldId id="258" r:id="rId5"/>
    <p:sldId id="259" r:id="rId6"/>
    <p:sldId id="263" r:id="rId7"/>
    <p:sldId id="260" r:id="rId8"/>
    <p:sldId id="261" r:id="rId9"/>
    <p:sldId id="265" r:id="rId10"/>
    <p:sldId id="266" r:id="rId11"/>
    <p:sldId id="268"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ean" initials="S" lastIdx="1" clrIdx="0">
    <p:extLst>
      <p:ext uri="{19B8F6BF-5375-455C-9EA6-DF929625EA0E}">
        <p15:presenceInfo xmlns:p15="http://schemas.microsoft.com/office/powerpoint/2012/main" userId="Se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8070" autoAdjust="0"/>
  </p:normalViewPr>
  <p:slideViewPr>
    <p:cSldViewPr snapToGrid="0">
      <p:cViewPr varScale="1">
        <p:scale>
          <a:sx n="75" d="100"/>
          <a:sy n="75" d="100"/>
        </p:scale>
        <p:origin x="21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05T10:53:57.344"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EF54D9-A45D-4818-A7D4-EA43C32E3A03}" type="datetimeFigureOut">
              <a:rPr lang="en-GB" smtClean="0"/>
              <a:t>11/06/2021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797D6F-416E-44A4-83AA-B94DD9D5F9F0}" type="slidenum">
              <a:rPr lang="en-GB" smtClean="0"/>
              <a:t>‹#›</a:t>
            </a:fld>
            <a:endParaRPr lang="en-GB"/>
          </a:p>
        </p:txBody>
      </p:sp>
    </p:spTree>
    <p:extLst>
      <p:ext uri="{BB962C8B-B14F-4D97-AF65-F5344CB8AC3E}">
        <p14:creationId xmlns:p14="http://schemas.microsoft.com/office/powerpoint/2010/main" val="2779226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97D6F-416E-44A4-83AA-B94DD9D5F9F0}" type="slidenum">
              <a:rPr lang="en-GB" smtClean="0"/>
              <a:t>2</a:t>
            </a:fld>
            <a:endParaRPr lang="en-GB"/>
          </a:p>
        </p:txBody>
      </p:sp>
    </p:spTree>
    <p:extLst>
      <p:ext uri="{BB962C8B-B14F-4D97-AF65-F5344CB8AC3E}">
        <p14:creationId xmlns:p14="http://schemas.microsoft.com/office/powerpoint/2010/main" val="1519926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97D6F-416E-44A4-83AA-B94DD9D5F9F0}" type="slidenum">
              <a:rPr lang="en-GB" smtClean="0"/>
              <a:t>3</a:t>
            </a:fld>
            <a:endParaRPr lang="en-GB"/>
          </a:p>
        </p:txBody>
      </p:sp>
    </p:spTree>
    <p:extLst>
      <p:ext uri="{BB962C8B-B14F-4D97-AF65-F5344CB8AC3E}">
        <p14:creationId xmlns:p14="http://schemas.microsoft.com/office/powerpoint/2010/main" val="34323065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97D6F-416E-44A4-83AA-B94DD9D5F9F0}" type="slidenum">
              <a:rPr lang="en-GB" smtClean="0"/>
              <a:t>4</a:t>
            </a:fld>
            <a:endParaRPr lang="en-GB"/>
          </a:p>
        </p:txBody>
      </p:sp>
    </p:spTree>
    <p:extLst>
      <p:ext uri="{BB962C8B-B14F-4D97-AF65-F5344CB8AC3E}">
        <p14:creationId xmlns:p14="http://schemas.microsoft.com/office/powerpoint/2010/main" val="363054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97D6F-416E-44A4-83AA-B94DD9D5F9F0}" type="slidenum">
              <a:rPr lang="en-GB" smtClean="0"/>
              <a:t>5</a:t>
            </a:fld>
            <a:endParaRPr lang="en-GB"/>
          </a:p>
        </p:txBody>
      </p:sp>
    </p:spTree>
    <p:extLst>
      <p:ext uri="{BB962C8B-B14F-4D97-AF65-F5344CB8AC3E}">
        <p14:creationId xmlns:p14="http://schemas.microsoft.com/office/powerpoint/2010/main" val="3052208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97D6F-416E-44A4-83AA-B94DD9D5F9F0}" type="slidenum">
              <a:rPr lang="en-GB" smtClean="0"/>
              <a:t>6</a:t>
            </a:fld>
            <a:endParaRPr lang="en-GB"/>
          </a:p>
        </p:txBody>
      </p:sp>
    </p:spTree>
    <p:extLst>
      <p:ext uri="{BB962C8B-B14F-4D97-AF65-F5344CB8AC3E}">
        <p14:creationId xmlns:p14="http://schemas.microsoft.com/office/powerpoint/2010/main" val="20251374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797D6F-416E-44A4-83AA-B94DD9D5F9F0}" type="slidenum">
              <a:rPr lang="en-GB" smtClean="0"/>
              <a:t>7</a:t>
            </a:fld>
            <a:endParaRPr lang="en-GB"/>
          </a:p>
        </p:txBody>
      </p:sp>
    </p:spTree>
    <p:extLst>
      <p:ext uri="{BB962C8B-B14F-4D97-AF65-F5344CB8AC3E}">
        <p14:creationId xmlns:p14="http://schemas.microsoft.com/office/powerpoint/2010/main" val="3653983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97D6F-416E-44A4-83AA-B94DD9D5F9F0}" type="slidenum">
              <a:rPr lang="en-GB" smtClean="0"/>
              <a:t>8</a:t>
            </a:fld>
            <a:endParaRPr lang="en-GB"/>
          </a:p>
        </p:txBody>
      </p:sp>
    </p:spTree>
    <p:extLst>
      <p:ext uri="{BB962C8B-B14F-4D97-AF65-F5344CB8AC3E}">
        <p14:creationId xmlns:p14="http://schemas.microsoft.com/office/powerpoint/2010/main" val="597845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97D6F-416E-44A4-83AA-B94DD9D5F9F0}" type="slidenum">
              <a:rPr lang="en-GB" smtClean="0"/>
              <a:t>9</a:t>
            </a:fld>
            <a:endParaRPr lang="en-GB"/>
          </a:p>
        </p:txBody>
      </p:sp>
    </p:spTree>
    <p:extLst>
      <p:ext uri="{BB962C8B-B14F-4D97-AF65-F5344CB8AC3E}">
        <p14:creationId xmlns:p14="http://schemas.microsoft.com/office/powerpoint/2010/main" val="3154523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97D6F-416E-44A4-83AA-B94DD9D5F9F0}" type="slidenum">
              <a:rPr lang="en-GB" smtClean="0"/>
              <a:t>10</a:t>
            </a:fld>
            <a:endParaRPr lang="en-GB"/>
          </a:p>
        </p:txBody>
      </p:sp>
    </p:spTree>
    <p:extLst>
      <p:ext uri="{BB962C8B-B14F-4D97-AF65-F5344CB8AC3E}">
        <p14:creationId xmlns:p14="http://schemas.microsoft.com/office/powerpoint/2010/main" val="1627131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797D6F-416E-44A4-83AA-B94DD9D5F9F0}" type="slidenum">
              <a:rPr lang="en-GB" smtClean="0"/>
              <a:t>11</a:t>
            </a:fld>
            <a:endParaRPr lang="en-GB"/>
          </a:p>
        </p:txBody>
      </p:sp>
    </p:spTree>
    <p:extLst>
      <p:ext uri="{BB962C8B-B14F-4D97-AF65-F5344CB8AC3E}">
        <p14:creationId xmlns:p14="http://schemas.microsoft.com/office/powerpoint/2010/main" val="1991908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0275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1226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5138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2758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8680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8221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9979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6226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6480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37700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7979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46148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69924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38333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12933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19800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45218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6/11/2021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00391713"/>
      </p:ext>
    </p:extLst>
  </p:cSld>
  <p:clrMap bg1="dk1" tx1="lt1" bg2="dk2" tx2="lt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1.png"/><Relationship Id="rId4" Type="http://schemas.openxmlformats.org/officeDocument/2006/relationships/notesSlide" Target="../notesSlides/notesSlide1.xml"/><Relationship Id="rId9" Type="http://schemas.openxmlformats.org/officeDocument/2006/relationships/image" Target="../media/image10.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1.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1.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2.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slideLayout" Target="../slideLayouts/slideLayout2.xml"/><Relationship Id="rId7" Type="http://schemas.openxmlformats.org/officeDocument/2006/relationships/image" Target="../media/image14.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3.jpeg"/><Relationship Id="rId5" Type="http://schemas.openxmlformats.org/officeDocument/2006/relationships/image" Target="../media/image6.png"/><Relationship Id="rId4" Type="http://schemas.openxmlformats.org/officeDocument/2006/relationships/notesSlide" Target="../notesSlides/notesSlide5.xml"/><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slideLayout" Target="../slideLayouts/slideLayout2.xml"/><Relationship Id="rId7" Type="http://schemas.openxmlformats.org/officeDocument/2006/relationships/image" Target="../media/image16.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jpe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notesSlide" Target="../notesSlides/notesSlide6.xml"/><Relationship Id="rId9" Type="http://schemas.openxmlformats.org/officeDocument/2006/relationships/image" Target="../media/image18.jpeg"/></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notesSlide" Target="../notesSlides/notesSlide7.xml"/><Relationship Id="rId9" Type="http://schemas.openxmlformats.org/officeDocument/2006/relationships/comments" Target="../comments/commen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1.jpe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png"/><Relationship Id="rId5" Type="http://schemas.openxmlformats.org/officeDocument/2006/relationships/image" Target="../media/image22.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1.png"/><Relationship Id="rId5" Type="http://schemas.openxmlformats.org/officeDocument/2006/relationships/image" Target="../media/image2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095B180-1A46-4E1C-A0A6-8FC2E28381D3}"/>
              </a:ext>
            </a:extLst>
          </p:cNvPr>
          <p:cNvPicPr>
            <a:picLocks noChangeAspect="1"/>
          </p:cNvPicPr>
          <p:nvPr/>
        </p:nvPicPr>
        <p:blipFill>
          <a:blip r:embed="rId2"/>
          <a:stretch>
            <a:fillRect/>
          </a:stretch>
        </p:blipFill>
        <p:spPr>
          <a:xfrm>
            <a:off x="1020355" y="1792537"/>
            <a:ext cx="9805124" cy="2238528"/>
          </a:xfrm>
          <a:prstGeom prst="rect">
            <a:avLst/>
          </a:prstGeom>
          <a:ln>
            <a:noFill/>
          </a:ln>
          <a:effectLst>
            <a:outerShdw blurRad="76200" dist="63500" dir="5040000" algn="tl" rotWithShape="0">
              <a:srgbClr val="000000">
                <a:alpha val="41000"/>
              </a:srgbClr>
            </a:outerShdw>
          </a:effectLst>
        </p:spPr>
      </p:pic>
      <p:sp>
        <p:nvSpPr>
          <p:cNvPr id="2" name="Title 1">
            <a:extLst>
              <a:ext uri="{FF2B5EF4-FFF2-40B4-BE49-F238E27FC236}">
                <a16:creationId xmlns:a16="http://schemas.microsoft.com/office/drawing/2014/main" id="{9134E17F-6B91-4E7A-8C2E-55F08F2F8776}"/>
              </a:ext>
            </a:extLst>
          </p:cNvPr>
          <p:cNvSpPr>
            <a:spLocks noGrp="1"/>
          </p:cNvSpPr>
          <p:nvPr>
            <p:ph type="ctrTitle"/>
          </p:nvPr>
        </p:nvSpPr>
        <p:spPr>
          <a:xfrm>
            <a:off x="674158" y="4499572"/>
            <a:ext cx="9619488" cy="955245"/>
          </a:xfrm>
        </p:spPr>
        <p:txBody>
          <a:bodyPr>
            <a:normAutofit/>
          </a:bodyPr>
          <a:lstStyle/>
          <a:p>
            <a:r>
              <a:rPr lang="en-US" sz="4400" dirty="0">
                <a:solidFill>
                  <a:schemeClr val="tx2"/>
                </a:solidFill>
              </a:rPr>
              <a:t>Project: Racking system </a:t>
            </a:r>
            <a:endParaRPr lang="en-GB" sz="4400" dirty="0">
              <a:solidFill>
                <a:schemeClr val="tx2"/>
              </a:solidFill>
            </a:endParaRPr>
          </a:p>
        </p:txBody>
      </p:sp>
      <p:sp>
        <p:nvSpPr>
          <p:cNvPr id="3" name="Subtitle 2">
            <a:extLst>
              <a:ext uri="{FF2B5EF4-FFF2-40B4-BE49-F238E27FC236}">
                <a16:creationId xmlns:a16="http://schemas.microsoft.com/office/drawing/2014/main" id="{E210B5D7-D1BA-467A-ADAC-C301627C7D75}"/>
              </a:ext>
            </a:extLst>
          </p:cNvPr>
          <p:cNvSpPr>
            <a:spLocks noGrp="1"/>
          </p:cNvSpPr>
          <p:nvPr>
            <p:ph type="subTitle" idx="1"/>
          </p:nvPr>
        </p:nvSpPr>
        <p:spPr>
          <a:xfrm>
            <a:off x="670984" y="5410221"/>
            <a:ext cx="9622662" cy="513103"/>
          </a:xfrm>
        </p:spPr>
        <p:txBody>
          <a:bodyPr anchor="ctr">
            <a:normAutofit/>
          </a:bodyPr>
          <a:lstStyle/>
          <a:p>
            <a:r>
              <a:rPr lang="en-US" sz="1800" dirty="0">
                <a:solidFill>
                  <a:schemeClr val="accent1"/>
                </a:solidFill>
              </a:rPr>
              <a:t>By Sean Storey</a:t>
            </a:r>
            <a:endParaRPr lang="en-GB" sz="1800" dirty="0">
              <a:solidFill>
                <a:schemeClr val="accent1"/>
              </a:solidFill>
            </a:endParaRPr>
          </a:p>
        </p:txBody>
      </p:sp>
    </p:spTree>
    <p:extLst>
      <p:ext uri="{BB962C8B-B14F-4D97-AF65-F5344CB8AC3E}">
        <p14:creationId xmlns:p14="http://schemas.microsoft.com/office/powerpoint/2010/main" val="1125585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62611-C463-404C-9C20-C499906CD283}"/>
              </a:ext>
            </a:extLst>
          </p:cNvPr>
          <p:cNvSpPr>
            <a:spLocks noGrp="1"/>
          </p:cNvSpPr>
          <p:nvPr>
            <p:ph type="title"/>
          </p:nvPr>
        </p:nvSpPr>
        <p:spPr/>
        <p:txBody>
          <a:bodyPr/>
          <a:lstStyle/>
          <a:p>
            <a:r>
              <a:rPr lang="en-US" dirty="0">
                <a:solidFill>
                  <a:srgbClr val="FF0000"/>
                </a:solidFill>
              </a:rPr>
              <a:t>Introduction </a:t>
            </a:r>
            <a:endParaRPr lang="en-GB" dirty="0">
              <a:solidFill>
                <a:srgbClr val="FF0000"/>
              </a:solidFill>
            </a:endParaRPr>
          </a:p>
        </p:txBody>
      </p:sp>
      <p:sp>
        <p:nvSpPr>
          <p:cNvPr id="11" name="Content Placeholder 10">
            <a:extLst>
              <a:ext uri="{FF2B5EF4-FFF2-40B4-BE49-F238E27FC236}">
                <a16:creationId xmlns:a16="http://schemas.microsoft.com/office/drawing/2014/main" id="{10D66A06-09F4-4819-8B05-2FF3E6F9B734}"/>
              </a:ext>
            </a:extLst>
          </p:cNvPr>
          <p:cNvSpPr>
            <a:spLocks noGrp="1"/>
          </p:cNvSpPr>
          <p:nvPr>
            <p:ph idx="1"/>
          </p:nvPr>
        </p:nvSpPr>
        <p:spPr>
          <a:xfrm>
            <a:off x="219113" y="2106038"/>
            <a:ext cx="9613861" cy="3599316"/>
          </a:xfrm>
        </p:spPr>
        <p:txBody>
          <a:bodyPr/>
          <a:lstStyle/>
          <a:p>
            <a:pPr marL="0" indent="0">
              <a:buNone/>
            </a:pPr>
            <a:r>
              <a:rPr lang="en-US" dirty="0">
                <a:solidFill>
                  <a:schemeClr val="tx2"/>
                </a:solidFill>
              </a:rPr>
              <a:t>I work for </a:t>
            </a:r>
            <a:r>
              <a:rPr lang="en-US" dirty="0" err="1">
                <a:solidFill>
                  <a:schemeClr val="tx2"/>
                </a:solidFill>
              </a:rPr>
              <a:t>Weartech</a:t>
            </a:r>
            <a:r>
              <a:rPr lang="en-US" dirty="0">
                <a:solidFill>
                  <a:schemeClr val="tx2"/>
                </a:solidFill>
              </a:rPr>
              <a:t> international as a mechanical engineer.</a:t>
            </a:r>
          </a:p>
          <a:p>
            <a:pPr marL="0" indent="0">
              <a:buNone/>
            </a:pPr>
            <a:endParaRPr lang="en-US" dirty="0">
              <a:solidFill>
                <a:schemeClr val="tx2"/>
              </a:solidFill>
            </a:endParaRPr>
          </a:p>
          <a:p>
            <a:pPr marL="0" indent="0">
              <a:buNone/>
            </a:pPr>
            <a:r>
              <a:rPr lang="en-US" dirty="0">
                <a:solidFill>
                  <a:schemeClr val="tx2"/>
                </a:solidFill>
              </a:rPr>
              <a:t>My job role is as a machinist and I work to produce cobalt based components.</a:t>
            </a:r>
          </a:p>
          <a:p>
            <a:pPr marL="0" indent="0">
              <a:buNone/>
            </a:pPr>
            <a:endParaRPr lang="en-GB" dirty="0">
              <a:solidFill>
                <a:schemeClr val="tx2"/>
              </a:solidFill>
            </a:endParaRPr>
          </a:p>
        </p:txBody>
      </p:sp>
      <p:pic>
        <p:nvPicPr>
          <p:cNvPr id="7" name="Picture 6">
            <a:extLst>
              <a:ext uri="{FF2B5EF4-FFF2-40B4-BE49-F238E27FC236}">
                <a16:creationId xmlns:a16="http://schemas.microsoft.com/office/drawing/2014/main" id="{29860612-2940-45EF-A069-B80EA341CFEC}"/>
              </a:ext>
            </a:extLst>
          </p:cNvPr>
          <p:cNvPicPr>
            <a:picLocks noChangeAspect="1"/>
          </p:cNvPicPr>
          <p:nvPr/>
        </p:nvPicPr>
        <p:blipFill>
          <a:blip r:embed="rId5"/>
          <a:stretch>
            <a:fillRect/>
          </a:stretch>
        </p:blipFill>
        <p:spPr>
          <a:xfrm>
            <a:off x="352463" y="4330699"/>
            <a:ext cx="2274122" cy="1701801"/>
          </a:xfrm>
          <a:prstGeom prst="rect">
            <a:avLst/>
          </a:prstGeom>
        </p:spPr>
      </p:pic>
      <p:pic>
        <p:nvPicPr>
          <p:cNvPr id="9" name="Picture 8">
            <a:extLst>
              <a:ext uri="{FF2B5EF4-FFF2-40B4-BE49-F238E27FC236}">
                <a16:creationId xmlns:a16="http://schemas.microsoft.com/office/drawing/2014/main" id="{7B1A38AF-180D-41CF-B70E-EC552D201AA3}"/>
              </a:ext>
            </a:extLst>
          </p:cNvPr>
          <p:cNvPicPr>
            <a:picLocks noChangeAspect="1"/>
          </p:cNvPicPr>
          <p:nvPr/>
        </p:nvPicPr>
        <p:blipFill>
          <a:blip r:embed="rId6"/>
          <a:stretch>
            <a:fillRect/>
          </a:stretch>
        </p:blipFill>
        <p:spPr>
          <a:xfrm>
            <a:off x="9157121" y="2106038"/>
            <a:ext cx="2274122" cy="1701801"/>
          </a:xfrm>
          <a:prstGeom prst="rect">
            <a:avLst/>
          </a:prstGeom>
        </p:spPr>
      </p:pic>
      <p:pic>
        <p:nvPicPr>
          <p:cNvPr id="8" name="Picture 7">
            <a:extLst>
              <a:ext uri="{FF2B5EF4-FFF2-40B4-BE49-F238E27FC236}">
                <a16:creationId xmlns:a16="http://schemas.microsoft.com/office/drawing/2014/main" id="{FF69C9B7-6844-473E-A227-E2BBCED632D3}"/>
              </a:ext>
            </a:extLst>
          </p:cNvPr>
          <p:cNvPicPr>
            <a:picLocks noChangeAspect="1"/>
          </p:cNvPicPr>
          <p:nvPr/>
        </p:nvPicPr>
        <p:blipFill>
          <a:blip r:embed="rId7"/>
          <a:stretch>
            <a:fillRect/>
          </a:stretch>
        </p:blipFill>
        <p:spPr>
          <a:xfrm>
            <a:off x="10140225" y="12932"/>
            <a:ext cx="2051775" cy="468424"/>
          </a:xfrm>
          <a:prstGeom prst="rect">
            <a:avLst/>
          </a:prstGeom>
          <a:ln>
            <a:noFill/>
          </a:ln>
          <a:effectLst>
            <a:outerShdw blurRad="76200" dist="63500" dir="5040000" algn="tl" rotWithShape="0">
              <a:srgbClr val="000000">
                <a:alpha val="41000"/>
              </a:srgbClr>
            </a:outerShdw>
          </a:effectLst>
        </p:spPr>
      </p:pic>
      <p:pic>
        <p:nvPicPr>
          <p:cNvPr id="4" name="Picture 3" descr="A person sitting at a table in front of a fireplace&#10;&#10;Description automatically generated">
            <a:extLst>
              <a:ext uri="{FF2B5EF4-FFF2-40B4-BE49-F238E27FC236}">
                <a16:creationId xmlns:a16="http://schemas.microsoft.com/office/drawing/2014/main" id="{B8D4C930-E6D0-4888-A197-EE1F5517BC27}"/>
              </a:ext>
            </a:extLst>
          </p:cNvPr>
          <p:cNvPicPr>
            <a:picLocks noChangeAspect="1"/>
          </p:cNvPicPr>
          <p:nvPr/>
        </p:nvPicPr>
        <p:blipFill>
          <a:blip r:embed="rId8"/>
          <a:stretch>
            <a:fillRect/>
          </a:stretch>
        </p:blipFill>
        <p:spPr>
          <a:xfrm>
            <a:off x="4455340" y="4324008"/>
            <a:ext cx="2050190" cy="1708492"/>
          </a:xfrm>
          <a:prstGeom prst="rect">
            <a:avLst/>
          </a:prstGeom>
        </p:spPr>
      </p:pic>
      <p:pic>
        <p:nvPicPr>
          <p:cNvPr id="6" name="Picture 5" descr="A picture containing object, sitting, large, white&#10;&#10;Description automatically generated">
            <a:extLst>
              <a:ext uri="{FF2B5EF4-FFF2-40B4-BE49-F238E27FC236}">
                <a16:creationId xmlns:a16="http://schemas.microsoft.com/office/drawing/2014/main" id="{68124A62-5F96-45B7-949E-23F5744DB81D}"/>
              </a:ext>
            </a:extLst>
          </p:cNvPr>
          <p:cNvPicPr>
            <a:picLocks noChangeAspect="1"/>
          </p:cNvPicPr>
          <p:nvPr/>
        </p:nvPicPr>
        <p:blipFill>
          <a:blip r:embed="rId9"/>
          <a:stretch>
            <a:fillRect/>
          </a:stretch>
        </p:blipFill>
        <p:spPr>
          <a:xfrm>
            <a:off x="8334285" y="4324008"/>
            <a:ext cx="2050190" cy="1708492"/>
          </a:xfrm>
          <a:prstGeom prst="rect">
            <a:avLst/>
          </a:prstGeom>
        </p:spPr>
      </p:pic>
      <p:pic>
        <p:nvPicPr>
          <p:cNvPr id="12" name="Recorded Sound">
            <a:hlinkClick r:id="" action="ppaction://media"/>
            <a:extLst>
              <a:ext uri="{FF2B5EF4-FFF2-40B4-BE49-F238E27FC236}">
                <a16:creationId xmlns:a16="http://schemas.microsoft.com/office/drawing/2014/main" id="{D147AB91-5CC6-4CED-8977-AB7F5CB7040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95720" y="6032500"/>
            <a:ext cx="487363" cy="487363"/>
          </a:xfrm>
          <a:prstGeom prst="rect">
            <a:avLst/>
          </a:prstGeom>
        </p:spPr>
      </p:pic>
    </p:spTree>
    <p:extLst>
      <p:ext uri="{BB962C8B-B14F-4D97-AF65-F5344CB8AC3E}">
        <p14:creationId xmlns:p14="http://schemas.microsoft.com/office/powerpoint/2010/main" val="950333073"/>
      </p:ext>
    </p:extLst>
  </p:cSld>
  <p:clrMapOvr>
    <a:masterClrMapping/>
  </p:clrMapOvr>
  <mc:AlternateContent xmlns:mc="http://schemas.openxmlformats.org/markup-compatibility/2006" xmlns:p14="http://schemas.microsoft.com/office/powerpoint/2010/main">
    <mc:Choice Requires="p14">
      <p:transition spd="slow" p14:dur="2000" advTm="44349"/>
    </mc:Choice>
    <mc:Fallback xmlns="">
      <p:transition spd="slow" advTm="4434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00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CA4B3-AC2C-4E3D-B298-78736DE163CA}"/>
              </a:ext>
            </a:extLst>
          </p:cNvPr>
          <p:cNvSpPr>
            <a:spLocks noGrp="1"/>
          </p:cNvSpPr>
          <p:nvPr>
            <p:ph type="title"/>
          </p:nvPr>
        </p:nvSpPr>
        <p:spPr/>
        <p:txBody>
          <a:bodyPr/>
          <a:lstStyle/>
          <a:p>
            <a:r>
              <a:rPr lang="en-GB" dirty="0">
                <a:solidFill>
                  <a:srgbClr val="FF0000"/>
                </a:solidFill>
              </a:rPr>
              <a:t>My Role in this project </a:t>
            </a:r>
          </a:p>
        </p:txBody>
      </p:sp>
      <p:sp>
        <p:nvSpPr>
          <p:cNvPr id="3" name="Content Placeholder 2">
            <a:extLst>
              <a:ext uri="{FF2B5EF4-FFF2-40B4-BE49-F238E27FC236}">
                <a16:creationId xmlns:a16="http://schemas.microsoft.com/office/drawing/2014/main" id="{09C5B288-179E-443B-9510-9B271A5E1479}"/>
              </a:ext>
            </a:extLst>
          </p:cNvPr>
          <p:cNvSpPr>
            <a:spLocks noGrp="1"/>
          </p:cNvSpPr>
          <p:nvPr>
            <p:ph idx="1"/>
          </p:nvPr>
        </p:nvSpPr>
        <p:spPr>
          <a:xfrm>
            <a:off x="680321" y="2283085"/>
            <a:ext cx="9613861" cy="3599316"/>
          </a:xfrm>
        </p:spPr>
        <p:txBody>
          <a:bodyPr/>
          <a:lstStyle/>
          <a:p>
            <a:pPr marL="0" indent="0">
              <a:buNone/>
            </a:pPr>
            <a:r>
              <a:rPr lang="en-GB" dirty="0">
                <a:solidFill>
                  <a:schemeClr val="tx2"/>
                </a:solidFill>
              </a:rPr>
              <a:t>My purpose in this project was to find a solution to improve the working environment and work processes and operations </a:t>
            </a:r>
          </a:p>
          <a:p>
            <a:endParaRPr lang="en-GB" dirty="0">
              <a:solidFill>
                <a:schemeClr val="tx2"/>
              </a:solidFill>
            </a:endParaRPr>
          </a:p>
          <a:p>
            <a:pPr marL="0" indent="0">
              <a:buNone/>
            </a:pPr>
            <a:r>
              <a:rPr lang="en-GB" dirty="0">
                <a:solidFill>
                  <a:schemeClr val="tx2"/>
                </a:solidFill>
              </a:rPr>
              <a:t>I was to obtain information from colleagues and management </a:t>
            </a:r>
          </a:p>
          <a:p>
            <a:endParaRPr lang="en-GB" dirty="0">
              <a:solidFill>
                <a:schemeClr val="tx2"/>
              </a:solidFill>
            </a:endParaRPr>
          </a:p>
          <a:p>
            <a:pPr marL="0" indent="0">
              <a:buNone/>
            </a:pPr>
            <a:r>
              <a:rPr lang="en-GB" dirty="0">
                <a:solidFill>
                  <a:schemeClr val="tx2"/>
                </a:solidFill>
              </a:rPr>
              <a:t>Then to produce design ideas and possible solutions </a:t>
            </a:r>
          </a:p>
        </p:txBody>
      </p:sp>
      <p:pic>
        <p:nvPicPr>
          <p:cNvPr id="5" name="Picture 4">
            <a:extLst>
              <a:ext uri="{FF2B5EF4-FFF2-40B4-BE49-F238E27FC236}">
                <a16:creationId xmlns:a16="http://schemas.microsoft.com/office/drawing/2014/main" id="{DD043072-7942-4A97-937B-517CDB0C53DF}"/>
              </a:ext>
            </a:extLst>
          </p:cNvPr>
          <p:cNvPicPr>
            <a:picLocks noChangeAspect="1"/>
          </p:cNvPicPr>
          <p:nvPr/>
        </p:nvPicPr>
        <p:blipFill>
          <a:blip r:embed="rId5"/>
          <a:stretch>
            <a:fillRect/>
          </a:stretch>
        </p:blipFill>
        <p:spPr>
          <a:xfrm>
            <a:off x="10140225" y="12932"/>
            <a:ext cx="2051775" cy="468424"/>
          </a:xfrm>
          <a:prstGeom prst="rect">
            <a:avLst/>
          </a:prstGeom>
          <a:ln>
            <a:noFill/>
          </a:ln>
          <a:effectLst>
            <a:outerShdw blurRad="76200" dist="63500" dir="5040000" algn="tl" rotWithShape="0">
              <a:srgbClr val="000000">
                <a:alpha val="41000"/>
              </a:srgbClr>
            </a:outerShdw>
          </a:effectLst>
        </p:spPr>
      </p:pic>
      <p:pic>
        <p:nvPicPr>
          <p:cNvPr id="4" name="Recorded Sound">
            <a:hlinkClick r:id="" action="ppaction://media"/>
            <a:extLst>
              <a:ext uri="{FF2B5EF4-FFF2-40B4-BE49-F238E27FC236}">
                <a16:creationId xmlns:a16="http://schemas.microsoft.com/office/drawing/2014/main" id="{E405F653-4DF8-4914-8EDA-FC89908CC4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48085" y="6242685"/>
            <a:ext cx="487363" cy="487363"/>
          </a:xfrm>
          <a:prstGeom prst="rect">
            <a:avLst/>
          </a:prstGeom>
        </p:spPr>
      </p:pic>
    </p:spTree>
    <p:extLst>
      <p:ext uri="{BB962C8B-B14F-4D97-AF65-F5344CB8AC3E}">
        <p14:creationId xmlns:p14="http://schemas.microsoft.com/office/powerpoint/2010/main" val="160318720"/>
      </p:ext>
    </p:extLst>
  </p:cSld>
  <p:clrMapOvr>
    <a:masterClrMapping/>
  </p:clrMapOvr>
  <mc:AlternateContent xmlns:mc="http://schemas.openxmlformats.org/markup-compatibility/2006" xmlns:p14="http://schemas.microsoft.com/office/powerpoint/2010/main">
    <mc:Choice Requires="p14">
      <p:transition spd="slow" p14:dur="2000" advTm="30173"/>
    </mc:Choice>
    <mc:Fallback xmlns="">
      <p:transition spd="slow" advTm="3017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9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E25A3-CB11-4E8E-9647-48A7BD6653FC}"/>
              </a:ext>
            </a:extLst>
          </p:cNvPr>
          <p:cNvSpPr>
            <a:spLocks noGrp="1"/>
          </p:cNvSpPr>
          <p:nvPr>
            <p:ph type="title"/>
          </p:nvPr>
        </p:nvSpPr>
        <p:spPr/>
        <p:txBody>
          <a:bodyPr/>
          <a:lstStyle/>
          <a:p>
            <a:r>
              <a:rPr lang="en-US" dirty="0">
                <a:solidFill>
                  <a:schemeClr val="accent4"/>
                </a:solidFill>
              </a:rPr>
              <a:t>Why this project?</a:t>
            </a:r>
            <a:endParaRPr lang="en-GB" dirty="0">
              <a:solidFill>
                <a:schemeClr val="accent4"/>
              </a:solidFill>
            </a:endParaRPr>
          </a:p>
        </p:txBody>
      </p:sp>
      <p:sp>
        <p:nvSpPr>
          <p:cNvPr id="3" name="Content Placeholder 2">
            <a:extLst>
              <a:ext uri="{FF2B5EF4-FFF2-40B4-BE49-F238E27FC236}">
                <a16:creationId xmlns:a16="http://schemas.microsoft.com/office/drawing/2014/main" id="{1A421565-AA5A-4A17-9C71-A9D32FDDCD89}"/>
              </a:ext>
            </a:extLst>
          </p:cNvPr>
          <p:cNvSpPr>
            <a:spLocks noGrp="1"/>
          </p:cNvSpPr>
          <p:nvPr>
            <p:ph idx="1"/>
          </p:nvPr>
        </p:nvSpPr>
        <p:spPr/>
        <p:txBody>
          <a:bodyPr/>
          <a:lstStyle/>
          <a:p>
            <a:pPr marL="0" indent="0">
              <a:buNone/>
            </a:pPr>
            <a:r>
              <a:rPr lang="en-US" dirty="0">
                <a:solidFill>
                  <a:schemeClr val="tx2"/>
                </a:solidFill>
              </a:rPr>
              <a:t>The previous design that was in place became inefficient and unstable</a:t>
            </a:r>
          </a:p>
          <a:p>
            <a:endParaRPr lang="en-US" dirty="0">
              <a:solidFill>
                <a:schemeClr val="tx2"/>
              </a:solidFill>
            </a:endParaRPr>
          </a:p>
          <a:p>
            <a:pPr marL="0" indent="0">
              <a:buNone/>
            </a:pPr>
            <a:r>
              <a:rPr lang="en-US" dirty="0">
                <a:solidFill>
                  <a:schemeClr val="tx2"/>
                </a:solidFill>
              </a:rPr>
              <a:t>This then became a health and safety issue  </a:t>
            </a:r>
          </a:p>
          <a:p>
            <a:endParaRPr lang="en-US" dirty="0">
              <a:solidFill>
                <a:schemeClr val="tx2"/>
              </a:solidFill>
            </a:endParaRPr>
          </a:p>
          <a:p>
            <a:pPr marL="0" indent="0">
              <a:buNone/>
            </a:pPr>
            <a:r>
              <a:rPr lang="en-US" dirty="0">
                <a:solidFill>
                  <a:schemeClr val="tx2"/>
                </a:solidFill>
              </a:rPr>
              <a:t>This also needed to improve the organization and coordination of the machine shop and its processes </a:t>
            </a:r>
          </a:p>
          <a:p>
            <a:endParaRPr lang="en-US" dirty="0">
              <a:solidFill>
                <a:schemeClr val="tx2"/>
              </a:solidFill>
            </a:endParaRPr>
          </a:p>
          <a:p>
            <a:endParaRPr lang="en-US" dirty="0">
              <a:solidFill>
                <a:schemeClr val="tx2"/>
              </a:solidFill>
            </a:endParaRPr>
          </a:p>
          <a:p>
            <a:endParaRPr lang="en-GB" dirty="0">
              <a:solidFill>
                <a:schemeClr val="tx2"/>
              </a:solidFill>
            </a:endParaRPr>
          </a:p>
        </p:txBody>
      </p:sp>
      <p:pic>
        <p:nvPicPr>
          <p:cNvPr id="4" name="Picture 3">
            <a:extLst>
              <a:ext uri="{FF2B5EF4-FFF2-40B4-BE49-F238E27FC236}">
                <a16:creationId xmlns:a16="http://schemas.microsoft.com/office/drawing/2014/main" id="{C9F731C6-DADA-4E28-893C-614DA16B4EC3}"/>
              </a:ext>
            </a:extLst>
          </p:cNvPr>
          <p:cNvPicPr>
            <a:picLocks noChangeAspect="1"/>
          </p:cNvPicPr>
          <p:nvPr/>
        </p:nvPicPr>
        <p:blipFill>
          <a:blip r:embed="rId5"/>
          <a:stretch>
            <a:fillRect/>
          </a:stretch>
        </p:blipFill>
        <p:spPr>
          <a:xfrm>
            <a:off x="10140225" y="12932"/>
            <a:ext cx="2051775" cy="468424"/>
          </a:xfrm>
          <a:prstGeom prst="rect">
            <a:avLst/>
          </a:prstGeom>
          <a:ln>
            <a:noFill/>
          </a:ln>
          <a:effectLst>
            <a:outerShdw blurRad="76200" dist="63500" dir="5040000" algn="tl" rotWithShape="0">
              <a:srgbClr val="000000">
                <a:alpha val="41000"/>
              </a:srgbClr>
            </a:outerShdw>
          </a:effectLst>
        </p:spPr>
      </p:pic>
      <p:pic>
        <p:nvPicPr>
          <p:cNvPr id="5" name="Recorded Sound">
            <a:hlinkClick r:id="" action="ppaction://media"/>
            <a:extLst>
              <a:ext uri="{FF2B5EF4-FFF2-40B4-BE49-F238E27FC236}">
                <a16:creationId xmlns:a16="http://schemas.microsoft.com/office/drawing/2014/main" id="{6FC31339-C17C-49A8-AFA7-01D8304BD7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78602" y="6041697"/>
            <a:ext cx="487363" cy="487363"/>
          </a:xfrm>
          <a:prstGeom prst="rect">
            <a:avLst/>
          </a:prstGeom>
        </p:spPr>
      </p:pic>
    </p:spTree>
    <p:extLst>
      <p:ext uri="{BB962C8B-B14F-4D97-AF65-F5344CB8AC3E}">
        <p14:creationId xmlns:p14="http://schemas.microsoft.com/office/powerpoint/2010/main" val="347363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1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2F757-BF2E-4DA6-B493-9F54EB79628B}"/>
              </a:ext>
            </a:extLst>
          </p:cNvPr>
          <p:cNvSpPr>
            <a:spLocks noGrp="1"/>
          </p:cNvSpPr>
          <p:nvPr>
            <p:ph type="title"/>
          </p:nvPr>
        </p:nvSpPr>
        <p:spPr/>
        <p:txBody>
          <a:bodyPr/>
          <a:lstStyle/>
          <a:p>
            <a:r>
              <a:rPr lang="en-US" dirty="0">
                <a:solidFill>
                  <a:schemeClr val="accent1"/>
                </a:solidFill>
              </a:rPr>
              <a:t>Project draft </a:t>
            </a:r>
            <a:endParaRPr lang="en-GB" dirty="0">
              <a:solidFill>
                <a:schemeClr val="accent1"/>
              </a:solidFill>
            </a:endParaRPr>
          </a:p>
        </p:txBody>
      </p:sp>
      <p:sp>
        <p:nvSpPr>
          <p:cNvPr id="3" name="Content Placeholder 2">
            <a:extLst>
              <a:ext uri="{FF2B5EF4-FFF2-40B4-BE49-F238E27FC236}">
                <a16:creationId xmlns:a16="http://schemas.microsoft.com/office/drawing/2014/main" id="{407D4AF3-F5C3-4CAA-AEBE-ABB099480271}"/>
              </a:ext>
            </a:extLst>
          </p:cNvPr>
          <p:cNvSpPr>
            <a:spLocks noGrp="1"/>
          </p:cNvSpPr>
          <p:nvPr>
            <p:ph idx="1"/>
          </p:nvPr>
        </p:nvSpPr>
        <p:spPr/>
        <p:txBody>
          <a:bodyPr/>
          <a:lstStyle/>
          <a:p>
            <a:r>
              <a:rPr lang="en-US" dirty="0">
                <a:solidFill>
                  <a:schemeClr val="accent2"/>
                </a:solidFill>
              </a:rPr>
              <a:t>The first design produced was basic </a:t>
            </a:r>
          </a:p>
          <a:p>
            <a:endParaRPr lang="en-US" dirty="0">
              <a:solidFill>
                <a:schemeClr val="accent2"/>
              </a:solidFill>
            </a:endParaRPr>
          </a:p>
          <a:p>
            <a:r>
              <a:rPr lang="en-US" dirty="0">
                <a:solidFill>
                  <a:schemeClr val="accent2"/>
                </a:solidFill>
              </a:rPr>
              <a:t>Had little features but was still effective </a:t>
            </a:r>
          </a:p>
          <a:p>
            <a:endParaRPr lang="en-US" dirty="0">
              <a:solidFill>
                <a:schemeClr val="accent2"/>
              </a:solidFill>
            </a:endParaRPr>
          </a:p>
          <a:p>
            <a:r>
              <a:rPr lang="en-US" dirty="0">
                <a:solidFill>
                  <a:schemeClr val="accent2"/>
                </a:solidFill>
              </a:rPr>
              <a:t>This design was used as a baseline </a:t>
            </a:r>
          </a:p>
          <a:p>
            <a:pPr marL="0" indent="0">
              <a:buNone/>
            </a:pPr>
            <a:endParaRPr lang="en-US" dirty="0">
              <a:solidFill>
                <a:schemeClr val="accent2"/>
              </a:solidFill>
            </a:endParaRPr>
          </a:p>
          <a:p>
            <a:pPr marL="0" indent="0">
              <a:buNone/>
            </a:pPr>
            <a:r>
              <a:rPr lang="en-US" dirty="0">
                <a:solidFill>
                  <a:schemeClr val="accent2"/>
                </a:solidFill>
              </a:rPr>
              <a:t> </a:t>
            </a:r>
            <a:endParaRPr lang="en-GB" dirty="0">
              <a:solidFill>
                <a:schemeClr val="accent2"/>
              </a:solidFill>
            </a:endParaRPr>
          </a:p>
        </p:txBody>
      </p:sp>
      <p:pic>
        <p:nvPicPr>
          <p:cNvPr id="6" name="Picture 5">
            <a:extLst>
              <a:ext uri="{FF2B5EF4-FFF2-40B4-BE49-F238E27FC236}">
                <a16:creationId xmlns:a16="http://schemas.microsoft.com/office/drawing/2014/main" id="{D26857B4-444A-4940-888E-94E8D0022F41}"/>
              </a:ext>
            </a:extLst>
          </p:cNvPr>
          <p:cNvPicPr>
            <a:picLocks noChangeAspect="1"/>
          </p:cNvPicPr>
          <p:nvPr/>
        </p:nvPicPr>
        <p:blipFill>
          <a:blip r:embed="rId5"/>
          <a:stretch>
            <a:fillRect/>
          </a:stretch>
        </p:blipFill>
        <p:spPr>
          <a:xfrm>
            <a:off x="10140225" y="12932"/>
            <a:ext cx="2051775" cy="468424"/>
          </a:xfrm>
          <a:prstGeom prst="rect">
            <a:avLst/>
          </a:prstGeom>
          <a:ln>
            <a:noFill/>
          </a:ln>
          <a:effectLst>
            <a:outerShdw blurRad="76200" dist="63500" dir="5040000" algn="tl" rotWithShape="0">
              <a:srgbClr val="000000">
                <a:alpha val="41000"/>
              </a:srgbClr>
            </a:outerShdw>
          </a:effectLst>
        </p:spPr>
      </p:pic>
      <p:pic>
        <p:nvPicPr>
          <p:cNvPr id="8" name="Picture 7">
            <a:extLst>
              <a:ext uri="{FF2B5EF4-FFF2-40B4-BE49-F238E27FC236}">
                <a16:creationId xmlns:a16="http://schemas.microsoft.com/office/drawing/2014/main" id="{EE3A8B89-0398-440A-87E5-DD91B1F3DFEF}"/>
              </a:ext>
            </a:extLst>
          </p:cNvPr>
          <p:cNvPicPr/>
          <p:nvPr/>
        </p:nvPicPr>
        <p:blipFill rotWithShape="1">
          <a:blip r:embed="rId6"/>
          <a:srcRect b="13432"/>
          <a:stretch/>
        </p:blipFill>
        <p:spPr bwMode="auto">
          <a:xfrm>
            <a:off x="7559040" y="2601595"/>
            <a:ext cx="2381250" cy="2061210"/>
          </a:xfrm>
          <a:prstGeom prst="rect">
            <a:avLst/>
          </a:prstGeom>
          <a:ln>
            <a:noFill/>
          </a:ln>
          <a:extLst>
            <a:ext uri="{53640926-AAD7-44D8-BBD7-CCE9431645EC}">
              <a14:shadowObscured xmlns:a14="http://schemas.microsoft.com/office/drawing/2010/main"/>
            </a:ext>
          </a:extLst>
        </p:spPr>
      </p:pic>
      <p:pic>
        <p:nvPicPr>
          <p:cNvPr id="4" name="Recorded Sound">
            <a:hlinkClick r:id="" action="ppaction://media"/>
            <a:extLst>
              <a:ext uri="{FF2B5EF4-FFF2-40B4-BE49-F238E27FC236}">
                <a16:creationId xmlns:a16="http://schemas.microsoft.com/office/drawing/2014/main" id="{CEF9088F-BE96-48B7-9E82-F220ACEF9BF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29328" y="6004717"/>
            <a:ext cx="487363" cy="487363"/>
          </a:xfrm>
          <a:prstGeom prst="rect">
            <a:avLst/>
          </a:prstGeom>
        </p:spPr>
      </p:pic>
    </p:spTree>
    <p:extLst>
      <p:ext uri="{BB962C8B-B14F-4D97-AF65-F5344CB8AC3E}">
        <p14:creationId xmlns:p14="http://schemas.microsoft.com/office/powerpoint/2010/main" val="2245029826"/>
      </p:ext>
    </p:extLst>
  </p:cSld>
  <p:clrMapOvr>
    <a:masterClrMapping/>
  </p:clrMapOvr>
  <mc:AlternateContent xmlns:mc="http://schemas.openxmlformats.org/markup-compatibility/2006" xmlns:p14="http://schemas.microsoft.com/office/powerpoint/2010/main">
    <mc:Choice Requires="p14">
      <p:transition spd="slow" p14:dur="2000" advTm="27254"/>
    </mc:Choice>
    <mc:Fallback xmlns="">
      <p:transition spd="slow" advTm="272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6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EF0B1-A31E-4A9C-AC2B-24E1EFEF7D43}"/>
              </a:ext>
            </a:extLst>
          </p:cNvPr>
          <p:cNvSpPr>
            <a:spLocks noGrp="1"/>
          </p:cNvSpPr>
          <p:nvPr>
            <p:ph type="title"/>
          </p:nvPr>
        </p:nvSpPr>
        <p:spPr/>
        <p:txBody>
          <a:bodyPr/>
          <a:lstStyle/>
          <a:p>
            <a:r>
              <a:rPr lang="en-GB" dirty="0">
                <a:solidFill>
                  <a:srgbClr val="FF0000"/>
                </a:solidFill>
              </a:rPr>
              <a:t>Design improvements </a:t>
            </a:r>
          </a:p>
        </p:txBody>
      </p:sp>
      <p:sp>
        <p:nvSpPr>
          <p:cNvPr id="3" name="Content Placeholder 2">
            <a:extLst>
              <a:ext uri="{FF2B5EF4-FFF2-40B4-BE49-F238E27FC236}">
                <a16:creationId xmlns:a16="http://schemas.microsoft.com/office/drawing/2014/main" id="{A7A4865B-1ECD-4C28-A05C-27DCEC48F770}"/>
              </a:ext>
            </a:extLst>
          </p:cNvPr>
          <p:cNvSpPr>
            <a:spLocks noGrp="1"/>
          </p:cNvSpPr>
          <p:nvPr>
            <p:ph idx="1"/>
          </p:nvPr>
        </p:nvSpPr>
        <p:spPr>
          <a:xfrm>
            <a:off x="680321" y="2336873"/>
            <a:ext cx="7806453" cy="3599316"/>
          </a:xfrm>
        </p:spPr>
        <p:txBody>
          <a:bodyPr/>
          <a:lstStyle/>
          <a:p>
            <a:pPr marL="0" indent="0">
              <a:buNone/>
            </a:pPr>
            <a:r>
              <a:rPr lang="en-GB" dirty="0">
                <a:solidFill>
                  <a:schemeClr val="tx2"/>
                </a:solidFill>
              </a:rPr>
              <a:t>From the first design the were developments </a:t>
            </a:r>
          </a:p>
          <a:p>
            <a:pPr marL="0" indent="0">
              <a:buNone/>
            </a:pPr>
            <a:r>
              <a:rPr lang="en-GB" dirty="0">
                <a:solidFill>
                  <a:schemeClr val="tx2"/>
                </a:solidFill>
              </a:rPr>
              <a:t>We cam up with 3 different deigns but had 5 different options</a:t>
            </a:r>
          </a:p>
          <a:p>
            <a:pPr marL="0" indent="0">
              <a:buNone/>
            </a:pPr>
            <a:endParaRPr lang="en-GB" dirty="0">
              <a:solidFill>
                <a:schemeClr val="tx2"/>
              </a:solidFill>
            </a:endParaRPr>
          </a:p>
          <a:p>
            <a:pPr marL="0" indent="0">
              <a:buNone/>
            </a:pPr>
            <a:r>
              <a:rPr lang="en-GB" dirty="0">
                <a:solidFill>
                  <a:schemeClr val="tx2"/>
                </a:solidFill>
              </a:rPr>
              <a:t>Two of the designs were the same but had different weight loads and limits </a:t>
            </a:r>
          </a:p>
        </p:txBody>
      </p:sp>
      <p:pic>
        <p:nvPicPr>
          <p:cNvPr id="8" name="Picture 7">
            <a:extLst>
              <a:ext uri="{FF2B5EF4-FFF2-40B4-BE49-F238E27FC236}">
                <a16:creationId xmlns:a16="http://schemas.microsoft.com/office/drawing/2014/main" id="{ADF72635-FE37-4F46-AA3D-258295931244}"/>
              </a:ext>
            </a:extLst>
          </p:cNvPr>
          <p:cNvPicPr>
            <a:picLocks noChangeAspect="1"/>
          </p:cNvPicPr>
          <p:nvPr/>
        </p:nvPicPr>
        <p:blipFill>
          <a:blip r:embed="rId5"/>
          <a:stretch>
            <a:fillRect/>
          </a:stretch>
        </p:blipFill>
        <p:spPr>
          <a:xfrm>
            <a:off x="10140225" y="12932"/>
            <a:ext cx="2051775" cy="468424"/>
          </a:xfrm>
          <a:prstGeom prst="rect">
            <a:avLst/>
          </a:prstGeom>
          <a:ln>
            <a:noFill/>
          </a:ln>
          <a:effectLst>
            <a:outerShdw blurRad="76200" dist="63500" dir="5040000" algn="tl" rotWithShape="0">
              <a:srgbClr val="000000">
                <a:alpha val="41000"/>
              </a:srgbClr>
            </a:outerShdw>
          </a:effectLst>
        </p:spPr>
      </p:pic>
      <p:pic>
        <p:nvPicPr>
          <p:cNvPr id="10" name="Picture 9">
            <a:extLst>
              <a:ext uri="{FF2B5EF4-FFF2-40B4-BE49-F238E27FC236}">
                <a16:creationId xmlns:a16="http://schemas.microsoft.com/office/drawing/2014/main" id="{D30F567A-4422-43F9-AC42-9D95DFC7250F}"/>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486775" y="2469832"/>
            <a:ext cx="2859405" cy="1308735"/>
          </a:xfrm>
          <a:prstGeom prst="rect">
            <a:avLst/>
          </a:prstGeom>
          <a:noFill/>
          <a:ln>
            <a:noFill/>
          </a:ln>
        </p:spPr>
      </p:pic>
      <p:pic>
        <p:nvPicPr>
          <p:cNvPr id="11" name="Picture 10">
            <a:extLst>
              <a:ext uri="{FF2B5EF4-FFF2-40B4-BE49-F238E27FC236}">
                <a16:creationId xmlns:a16="http://schemas.microsoft.com/office/drawing/2014/main" id="{5256512F-ED50-4BEA-9E93-266E46395543}"/>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486774" y="4030663"/>
            <a:ext cx="2859405" cy="1222057"/>
          </a:xfrm>
          <a:prstGeom prst="rect">
            <a:avLst/>
          </a:prstGeom>
          <a:noFill/>
          <a:ln>
            <a:noFill/>
          </a:ln>
        </p:spPr>
      </p:pic>
      <p:pic>
        <p:nvPicPr>
          <p:cNvPr id="12" name="Picture 11">
            <a:extLst>
              <a:ext uri="{FF2B5EF4-FFF2-40B4-BE49-F238E27FC236}">
                <a16:creationId xmlns:a16="http://schemas.microsoft.com/office/drawing/2014/main" id="{55F3E307-DAC8-4A5E-ABC9-776B62A4BB08}"/>
              </a:ext>
            </a:extLst>
          </p:cNvPr>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486774" y="5488515"/>
            <a:ext cx="2859405" cy="1153585"/>
          </a:xfrm>
          <a:prstGeom prst="rect">
            <a:avLst/>
          </a:prstGeom>
          <a:noFill/>
          <a:ln>
            <a:noFill/>
          </a:ln>
        </p:spPr>
      </p:pic>
      <p:pic>
        <p:nvPicPr>
          <p:cNvPr id="4" name="Recorded Sound">
            <a:hlinkClick r:id="" action="ppaction://media"/>
            <a:extLst>
              <a:ext uri="{FF2B5EF4-FFF2-40B4-BE49-F238E27FC236}">
                <a16:creationId xmlns:a16="http://schemas.microsoft.com/office/drawing/2014/main" id="{AD6332DA-B225-4D69-A015-7B984B0696D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89775" y="6172322"/>
            <a:ext cx="487363" cy="487363"/>
          </a:xfrm>
          <a:prstGeom prst="rect">
            <a:avLst/>
          </a:prstGeom>
        </p:spPr>
      </p:pic>
    </p:spTree>
    <p:extLst>
      <p:ext uri="{BB962C8B-B14F-4D97-AF65-F5344CB8AC3E}">
        <p14:creationId xmlns:p14="http://schemas.microsoft.com/office/powerpoint/2010/main" val="2200893602"/>
      </p:ext>
    </p:extLst>
  </p:cSld>
  <p:clrMapOvr>
    <a:masterClrMapping/>
  </p:clrMapOvr>
  <mc:AlternateContent xmlns:mc="http://schemas.openxmlformats.org/markup-compatibility/2006" xmlns:p14="http://schemas.microsoft.com/office/powerpoint/2010/main">
    <mc:Choice Requires="p14">
      <p:transition spd="slow" p14:dur="2000" advTm="29077"/>
    </mc:Choice>
    <mc:Fallback xmlns="">
      <p:transition spd="slow" advTm="2907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3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E00C7-F6F2-4279-89EB-30607D70D02C}"/>
              </a:ext>
            </a:extLst>
          </p:cNvPr>
          <p:cNvSpPr>
            <a:spLocks noGrp="1"/>
          </p:cNvSpPr>
          <p:nvPr>
            <p:ph type="title"/>
          </p:nvPr>
        </p:nvSpPr>
        <p:spPr/>
        <p:txBody>
          <a:bodyPr/>
          <a:lstStyle/>
          <a:p>
            <a:r>
              <a:rPr lang="en-US" dirty="0">
                <a:solidFill>
                  <a:srgbClr val="FF0000"/>
                </a:solidFill>
              </a:rPr>
              <a:t>Final design  </a:t>
            </a:r>
            <a:endParaRPr lang="en-GB" dirty="0">
              <a:solidFill>
                <a:srgbClr val="FF0000"/>
              </a:solidFill>
            </a:endParaRPr>
          </a:p>
        </p:txBody>
      </p:sp>
      <p:sp>
        <p:nvSpPr>
          <p:cNvPr id="3" name="Content Placeholder 2">
            <a:extLst>
              <a:ext uri="{FF2B5EF4-FFF2-40B4-BE49-F238E27FC236}">
                <a16:creationId xmlns:a16="http://schemas.microsoft.com/office/drawing/2014/main" id="{A194DC17-BD88-4819-9B1B-FA9B6C465B04}"/>
              </a:ext>
            </a:extLst>
          </p:cNvPr>
          <p:cNvSpPr>
            <a:spLocks noGrp="1"/>
          </p:cNvSpPr>
          <p:nvPr>
            <p:ph idx="1"/>
          </p:nvPr>
        </p:nvSpPr>
        <p:spPr>
          <a:xfrm>
            <a:off x="280271" y="1993973"/>
            <a:ext cx="9613861" cy="3599316"/>
          </a:xfrm>
        </p:spPr>
        <p:txBody>
          <a:bodyPr/>
          <a:lstStyle/>
          <a:p>
            <a:pPr marL="0" indent="0">
              <a:buNone/>
            </a:pPr>
            <a:r>
              <a:rPr lang="en-US" dirty="0">
                <a:solidFill>
                  <a:schemeClr val="accent3"/>
                </a:solidFill>
              </a:rPr>
              <a:t>The final design</a:t>
            </a:r>
          </a:p>
          <a:p>
            <a:pPr marL="0" indent="0">
              <a:buNone/>
            </a:pPr>
            <a:endParaRPr lang="en-US" dirty="0">
              <a:solidFill>
                <a:schemeClr val="accent3"/>
              </a:solidFill>
            </a:endParaRPr>
          </a:p>
          <a:p>
            <a:pPr marL="0" indent="0">
              <a:buNone/>
            </a:pPr>
            <a:r>
              <a:rPr lang="en-GB" dirty="0">
                <a:solidFill>
                  <a:schemeClr val="accent3"/>
                </a:solidFill>
              </a:rPr>
              <a:t>The design that we proceeded with was option 3</a:t>
            </a:r>
          </a:p>
          <a:p>
            <a:pPr marL="0" indent="0">
              <a:buNone/>
            </a:pPr>
            <a:endParaRPr lang="en-GB" dirty="0">
              <a:solidFill>
                <a:schemeClr val="accent3"/>
              </a:solidFill>
            </a:endParaRPr>
          </a:p>
          <a:p>
            <a:pPr marL="0" indent="0">
              <a:buNone/>
            </a:pPr>
            <a:r>
              <a:rPr lang="en-GB" dirty="0">
                <a:solidFill>
                  <a:schemeClr val="accent3"/>
                </a:solidFill>
              </a:rPr>
              <a:t>Was best suited to the companies needs </a:t>
            </a:r>
          </a:p>
        </p:txBody>
      </p:sp>
      <p:pic>
        <p:nvPicPr>
          <p:cNvPr id="6" name="Picture 5">
            <a:extLst>
              <a:ext uri="{FF2B5EF4-FFF2-40B4-BE49-F238E27FC236}">
                <a16:creationId xmlns:a16="http://schemas.microsoft.com/office/drawing/2014/main" id="{86071921-77A3-4576-84DE-B8D018034BF0}"/>
              </a:ext>
            </a:extLst>
          </p:cNvPr>
          <p:cNvPicPr>
            <a:picLocks noChangeAspect="1"/>
          </p:cNvPicPr>
          <p:nvPr/>
        </p:nvPicPr>
        <p:blipFill>
          <a:blip r:embed="rId5"/>
          <a:stretch>
            <a:fillRect/>
          </a:stretch>
        </p:blipFill>
        <p:spPr>
          <a:xfrm>
            <a:off x="10140225" y="12932"/>
            <a:ext cx="2051775" cy="468424"/>
          </a:xfrm>
          <a:prstGeom prst="rect">
            <a:avLst/>
          </a:prstGeom>
          <a:ln>
            <a:noFill/>
          </a:ln>
          <a:effectLst>
            <a:outerShdw blurRad="76200" dist="63500" dir="5040000" algn="tl" rotWithShape="0">
              <a:srgbClr val="000000">
                <a:alpha val="41000"/>
              </a:srgbClr>
            </a:outerShdw>
          </a:effectLst>
        </p:spPr>
      </p:pic>
      <p:pic>
        <p:nvPicPr>
          <p:cNvPr id="8" name="Picture 7">
            <a:extLst>
              <a:ext uri="{FF2B5EF4-FFF2-40B4-BE49-F238E27FC236}">
                <a16:creationId xmlns:a16="http://schemas.microsoft.com/office/drawing/2014/main" id="{1A978776-DF08-4B57-95ED-E45CFE7CD8D4}"/>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266067" y="2486343"/>
            <a:ext cx="2859405" cy="1222057"/>
          </a:xfrm>
          <a:prstGeom prst="rect">
            <a:avLst/>
          </a:prstGeom>
          <a:noFill/>
          <a:ln>
            <a:noFill/>
          </a:ln>
        </p:spPr>
      </p:pic>
      <p:pic>
        <p:nvPicPr>
          <p:cNvPr id="9" name="Picture 8">
            <a:extLst>
              <a:ext uri="{FF2B5EF4-FFF2-40B4-BE49-F238E27FC236}">
                <a16:creationId xmlns:a16="http://schemas.microsoft.com/office/drawing/2014/main" id="{E93BA7CF-57FB-4771-A520-BDFA5FABE34A}"/>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950960" y="4709954"/>
            <a:ext cx="2174512" cy="2058987"/>
          </a:xfrm>
          <a:prstGeom prst="rect">
            <a:avLst/>
          </a:prstGeom>
          <a:noFill/>
          <a:ln>
            <a:noFill/>
          </a:ln>
        </p:spPr>
      </p:pic>
      <p:pic>
        <p:nvPicPr>
          <p:cNvPr id="10" name="Picture 9">
            <a:extLst>
              <a:ext uri="{FF2B5EF4-FFF2-40B4-BE49-F238E27FC236}">
                <a16:creationId xmlns:a16="http://schemas.microsoft.com/office/drawing/2014/main" id="{FBA19DA7-6819-4864-9BFF-99DF228C825C}"/>
              </a:ext>
            </a:extLst>
          </p:cNvPr>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670230" y="4709953"/>
            <a:ext cx="2049390" cy="2058987"/>
          </a:xfrm>
          <a:prstGeom prst="rect">
            <a:avLst/>
          </a:prstGeom>
          <a:noFill/>
          <a:ln>
            <a:noFill/>
          </a:ln>
        </p:spPr>
      </p:pic>
      <p:pic>
        <p:nvPicPr>
          <p:cNvPr id="11" name="Picture 10">
            <a:extLst>
              <a:ext uri="{FF2B5EF4-FFF2-40B4-BE49-F238E27FC236}">
                <a16:creationId xmlns:a16="http://schemas.microsoft.com/office/drawing/2014/main" id="{6764E6F6-C60C-4CAD-92B8-A937C648EEBC}"/>
              </a:ext>
            </a:extLst>
          </p:cNvPr>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041911" y="4709953"/>
            <a:ext cx="2174512" cy="2058987"/>
          </a:xfrm>
          <a:prstGeom prst="rect">
            <a:avLst/>
          </a:prstGeom>
          <a:noFill/>
          <a:ln>
            <a:noFill/>
          </a:ln>
        </p:spPr>
      </p:pic>
      <p:pic>
        <p:nvPicPr>
          <p:cNvPr id="4" name="Recorded Sound">
            <a:hlinkClick r:id="" action="ppaction://media"/>
            <a:extLst>
              <a:ext uri="{FF2B5EF4-FFF2-40B4-BE49-F238E27FC236}">
                <a16:creationId xmlns:a16="http://schemas.microsoft.com/office/drawing/2014/main" id="{1A5515CC-5FA7-4E63-9CD3-AE408D088B3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704637" y="6195364"/>
            <a:ext cx="487363" cy="487363"/>
          </a:xfrm>
          <a:prstGeom prst="rect">
            <a:avLst/>
          </a:prstGeom>
        </p:spPr>
      </p:pic>
    </p:spTree>
    <p:extLst>
      <p:ext uri="{BB962C8B-B14F-4D97-AF65-F5344CB8AC3E}">
        <p14:creationId xmlns:p14="http://schemas.microsoft.com/office/powerpoint/2010/main" val="1890474809"/>
      </p:ext>
    </p:extLst>
  </p:cSld>
  <p:clrMapOvr>
    <a:masterClrMapping/>
  </p:clrMapOvr>
  <mc:AlternateContent xmlns:mc="http://schemas.openxmlformats.org/markup-compatibility/2006" xmlns:p14="http://schemas.microsoft.com/office/powerpoint/2010/main">
    <mc:Choice Requires="p14">
      <p:transition spd="slow" p14:dur="2000" advTm="58058"/>
    </mc:Choice>
    <mc:Fallback xmlns="">
      <p:transition spd="slow" advTm="5805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9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53F8F-58DE-4D7E-969B-91314EE4756F}"/>
              </a:ext>
            </a:extLst>
          </p:cNvPr>
          <p:cNvSpPr>
            <a:spLocks noGrp="1"/>
          </p:cNvSpPr>
          <p:nvPr>
            <p:ph type="title"/>
          </p:nvPr>
        </p:nvSpPr>
        <p:spPr/>
        <p:txBody>
          <a:bodyPr/>
          <a:lstStyle/>
          <a:p>
            <a:r>
              <a:rPr lang="en-GB" dirty="0">
                <a:solidFill>
                  <a:srgbClr val="FF0000"/>
                </a:solidFill>
              </a:rPr>
              <a:t>The pull out unit feature  </a:t>
            </a:r>
          </a:p>
        </p:txBody>
      </p:sp>
      <p:sp>
        <p:nvSpPr>
          <p:cNvPr id="3" name="Content Placeholder 2">
            <a:extLst>
              <a:ext uri="{FF2B5EF4-FFF2-40B4-BE49-F238E27FC236}">
                <a16:creationId xmlns:a16="http://schemas.microsoft.com/office/drawing/2014/main" id="{B2A6B4B6-1D86-4376-8652-C865FB5C4C09}"/>
              </a:ext>
            </a:extLst>
          </p:cNvPr>
          <p:cNvSpPr>
            <a:spLocks noGrp="1"/>
          </p:cNvSpPr>
          <p:nvPr>
            <p:ph idx="1"/>
          </p:nvPr>
        </p:nvSpPr>
        <p:spPr/>
        <p:txBody>
          <a:bodyPr/>
          <a:lstStyle/>
          <a:p>
            <a:pPr marL="0" indent="0">
              <a:buNone/>
            </a:pPr>
            <a:r>
              <a:rPr lang="en-GB" dirty="0">
                <a:solidFill>
                  <a:schemeClr val="tx2"/>
                </a:solidFill>
              </a:rPr>
              <a:t>Easy access to the storage </a:t>
            </a:r>
          </a:p>
          <a:p>
            <a:pPr marL="0" indent="0">
              <a:buNone/>
            </a:pPr>
            <a:endParaRPr lang="en-GB" dirty="0">
              <a:solidFill>
                <a:schemeClr val="tx2"/>
              </a:solidFill>
            </a:endParaRPr>
          </a:p>
          <a:p>
            <a:pPr marL="0" indent="0">
              <a:buNone/>
            </a:pPr>
            <a:r>
              <a:rPr lang="en-GB" dirty="0">
                <a:solidFill>
                  <a:schemeClr val="tx2"/>
                </a:solidFill>
              </a:rPr>
              <a:t>Universal </a:t>
            </a:r>
          </a:p>
          <a:p>
            <a:pPr marL="0" indent="0">
              <a:buNone/>
            </a:pPr>
            <a:endParaRPr lang="en-GB" dirty="0">
              <a:solidFill>
                <a:schemeClr val="tx2"/>
              </a:solidFill>
            </a:endParaRPr>
          </a:p>
          <a:p>
            <a:pPr marL="0" indent="0">
              <a:buNone/>
            </a:pPr>
            <a:r>
              <a:rPr lang="en-GB" dirty="0">
                <a:solidFill>
                  <a:schemeClr val="tx2"/>
                </a:solidFill>
              </a:rPr>
              <a:t>Secure storage </a:t>
            </a:r>
          </a:p>
          <a:p>
            <a:pPr marL="0" indent="0">
              <a:buNone/>
            </a:pPr>
            <a:endParaRPr lang="en-GB" dirty="0">
              <a:solidFill>
                <a:schemeClr val="tx2"/>
              </a:solidFill>
            </a:endParaRPr>
          </a:p>
        </p:txBody>
      </p:sp>
      <p:pic>
        <p:nvPicPr>
          <p:cNvPr id="5" name="Picture 4" descr="A close up of text on a white background&#10;&#10;Description automatically generated">
            <a:extLst>
              <a:ext uri="{FF2B5EF4-FFF2-40B4-BE49-F238E27FC236}">
                <a16:creationId xmlns:a16="http://schemas.microsoft.com/office/drawing/2014/main" id="{4D464374-47D1-4198-8E87-91C82A5D8592}"/>
              </a:ext>
            </a:extLst>
          </p:cNvPr>
          <p:cNvPicPr>
            <a:picLocks noChangeAspect="1"/>
          </p:cNvPicPr>
          <p:nvPr/>
        </p:nvPicPr>
        <p:blipFill>
          <a:blip r:embed="rId5"/>
          <a:stretch>
            <a:fillRect/>
          </a:stretch>
        </p:blipFill>
        <p:spPr>
          <a:xfrm>
            <a:off x="6195661" y="2251148"/>
            <a:ext cx="3611043" cy="1587036"/>
          </a:xfrm>
          <a:prstGeom prst="rect">
            <a:avLst/>
          </a:prstGeom>
        </p:spPr>
      </p:pic>
      <p:pic>
        <p:nvPicPr>
          <p:cNvPr id="8" name="Picture 7" descr="A close up of a piece of paper&#10;&#10;Description automatically generated">
            <a:extLst>
              <a:ext uri="{FF2B5EF4-FFF2-40B4-BE49-F238E27FC236}">
                <a16:creationId xmlns:a16="http://schemas.microsoft.com/office/drawing/2014/main" id="{1779650B-0F35-4A1B-A4D1-41778DE8AC9B}"/>
              </a:ext>
            </a:extLst>
          </p:cNvPr>
          <p:cNvPicPr>
            <a:picLocks noChangeAspect="1"/>
          </p:cNvPicPr>
          <p:nvPr/>
        </p:nvPicPr>
        <p:blipFill>
          <a:blip r:embed="rId6"/>
          <a:stretch>
            <a:fillRect/>
          </a:stretch>
        </p:blipFill>
        <p:spPr>
          <a:xfrm>
            <a:off x="6447357" y="4238641"/>
            <a:ext cx="2651651" cy="2194370"/>
          </a:xfrm>
          <a:prstGeom prst="rect">
            <a:avLst/>
          </a:prstGeom>
        </p:spPr>
      </p:pic>
      <p:pic>
        <p:nvPicPr>
          <p:cNvPr id="9" name="Picture 8">
            <a:extLst>
              <a:ext uri="{FF2B5EF4-FFF2-40B4-BE49-F238E27FC236}">
                <a16:creationId xmlns:a16="http://schemas.microsoft.com/office/drawing/2014/main" id="{54C6C72F-8340-4F45-A6C2-0127DFD40715}"/>
              </a:ext>
            </a:extLst>
          </p:cNvPr>
          <p:cNvPicPr>
            <a:picLocks noChangeAspect="1"/>
          </p:cNvPicPr>
          <p:nvPr/>
        </p:nvPicPr>
        <p:blipFill>
          <a:blip r:embed="rId7"/>
          <a:stretch>
            <a:fillRect/>
          </a:stretch>
        </p:blipFill>
        <p:spPr>
          <a:xfrm>
            <a:off x="10140225" y="12932"/>
            <a:ext cx="2051775" cy="468424"/>
          </a:xfrm>
          <a:prstGeom prst="rect">
            <a:avLst/>
          </a:prstGeom>
          <a:ln>
            <a:noFill/>
          </a:ln>
          <a:effectLst>
            <a:outerShdw blurRad="76200" dist="63500" dir="5040000" algn="tl" rotWithShape="0">
              <a:srgbClr val="000000">
                <a:alpha val="41000"/>
              </a:srgbClr>
            </a:outerShdw>
          </a:effectLst>
        </p:spPr>
      </p:pic>
      <p:pic>
        <p:nvPicPr>
          <p:cNvPr id="4" name="Recorded Sound">
            <a:hlinkClick r:id="" action="ppaction://media"/>
            <a:extLst>
              <a:ext uri="{FF2B5EF4-FFF2-40B4-BE49-F238E27FC236}">
                <a16:creationId xmlns:a16="http://schemas.microsoft.com/office/drawing/2014/main" id="{28CAF688-E1CA-489D-AE99-B083D3F8879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13004" y="6189329"/>
            <a:ext cx="487363" cy="487363"/>
          </a:xfrm>
          <a:prstGeom prst="rect">
            <a:avLst/>
          </a:prstGeom>
        </p:spPr>
      </p:pic>
    </p:spTree>
    <p:extLst>
      <p:ext uri="{BB962C8B-B14F-4D97-AF65-F5344CB8AC3E}">
        <p14:creationId xmlns:p14="http://schemas.microsoft.com/office/powerpoint/2010/main" val="404432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5C8B1-D514-45A5-971F-AAAFDFB6EE54}"/>
              </a:ext>
            </a:extLst>
          </p:cNvPr>
          <p:cNvSpPr>
            <a:spLocks noGrp="1"/>
          </p:cNvSpPr>
          <p:nvPr>
            <p:ph type="title"/>
          </p:nvPr>
        </p:nvSpPr>
        <p:spPr/>
        <p:txBody>
          <a:bodyPr/>
          <a:lstStyle/>
          <a:p>
            <a:r>
              <a:rPr lang="en-GB" dirty="0">
                <a:solidFill>
                  <a:srgbClr val="FF0000"/>
                </a:solidFill>
              </a:rPr>
              <a:t>Purpose and location</a:t>
            </a:r>
          </a:p>
        </p:txBody>
      </p:sp>
      <p:sp>
        <p:nvSpPr>
          <p:cNvPr id="3" name="Content Placeholder 2">
            <a:extLst>
              <a:ext uri="{FF2B5EF4-FFF2-40B4-BE49-F238E27FC236}">
                <a16:creationId xmlns:a16="http://schemas.microsoft.com/office/drawing/2014/main" id="{335B4443-0A8E-4953-97C5-7B5BAECA146E}"/>
              </a:ext>
            </a:extLst>
          </p:cNvPr>
          <p:cNvSpPr>
            <a:spLocks noGrp="1"/>
          </p:cNvSpPr>
          <p:nvPr>
            <p:ph idx="1"/>
          </p:nvPr>
        </p:nvSpPr>
        <p:spPr/>
        <p:txBody>
          <a:bodyPr/>
          <a:lstStyle/>
          <a:p>
            <a:pPr marL="0" indent="0">
              <a:buNone/>
            </a:pPr>
            <a:r>
              <a:rPr lang="en-GB" dirty="0">
                <a:solidFill>
                  <a:schemeClr val="tx2"/>
                </a:solidFill>
              </a:rPr>
              <a:t>The project is located in the machine shop in the roughing section </a:t>
            </a:r>
          </a:p>
          <a:p>
            <a:endParaRPr lang="en-GB" dirty="0">
              <a:solidFill>
                <a:schemeClr val="tx2"/>
              </a:solidFill>
            </a:endParaRPr>
          </a:p>
          <a:p>
            <a:pPr marL="0" indent="0">
              <a:buNone/>
            </a:pPr>
            <a:r>
              <a:rPr lang="en-GB" dirty="0">
                <a:solidFill>
                  <a:schemeClr val="tx2"/>
                </a:solidFill>
              </a:rPr>
              <a:t>The machine shop and castings department are using the project </a:t>
            </a:r>
          </a:p>
          <a:p>
            <a:pPr marL="0" indent="0">
              <a:buNone/>
            </a:pPr>
            <a:endParaRPr lang="en-GB" dirty="0">
              <a:solidFill>
                <a:schemeClr val="tx2"/>
              </a:solidFill>
            </a:endParaRPr>
          </a:p>
          <a:p>
            <a:endParaRPr lang="en-GB" dirty="0">
              <a:solidFill>
                <a:schemeClr val="tx2"/>
              </a:solidFill>
            </a:endParaRPr>
          </a:p>
          <a:p>
            <a:endParaRPr lang="en-GB" dirty="0">
              <a:solidFill>
                <a:schemeClr val="tx2"/>
              </a:solidFill>
            </a:endParaRPr>
          </a:p>
        </p:txBody>
      </p:sp>
      <p:pic>
        <p:nvPicPr>
          <p:cNvPr id="4" name="Picture 3">
            <a:extLst>
              <a:ext uri="{FF2B5EF4-FFF2-40B4-BE49-F238E27FC236}">
                <a16:creationId xmlns:a16="http://schemas.microsoft.com/office/drawing/2014/main" id="{99FBF593-401D-4514-A57B-A9A6B9F2A9DA}"/>
              </a:ext>
            </a:extLst>
          </p:cNvPr>
          <p:cNvPicPr>
            <a:picLocks noChangeAspect="1"/>
          </p:cNvPicPr>
          <p:nvPr/>
        </p:nvPicPr>
        <p:blipFill>
          <a:blip r:embed="rId5"/>
          <a:stretch>
            <a:fillRect/>
          </a:stretch>
        </p:blipFill>
        <p:spPr>
          <a:xfrm>
            <a:off x="10140225" y="12932"/>
            <a:ext cx="2051775" cy="468424"/>
          </a:xfrm>
          <a:prstGeom prst="rect">
            <a:avLst/>
          </a:prstGeom>
          <a:ln>
            <a:noFill/>
          </a:ln>
          <a:effectLst>
            <a:outerShdw blurRad="76200" dist="63500" dir="5040000" algn="tl" rotWithShape="0">
              <a:srgbClr val="000000">
                <a:alpha val="41000"/>
              </a:srgbClr>
            </a:outerShdw>
          </a:effectLst>
        </p:spPr>
      </p:pic>
      <p:pic>
        <p:nvPicPr>
          <p:cNvPr id="5" name="Picture 4">
            <a:extLst>
              <a:ext uri="{FF2B5EF4-FFF2-40B4-BE49-F238E27FC236}">
                <a16:creationId xmlns:a16="http://schemas.microsoft.com/office/drawing/2014/main" id="{56E85786-BF82-404D-9B31-0AA4CA7A9468}"/>
              </a:ext>
            </a:extLst>
          </p:cNvPr>
          <p:cNvPicPr/>
          <p:nvPr/>
        </p:nvPicPr>
        <p:blipFill rotWithShape="1">
          <a:blip r:embed="rId6" cstate="print">
            <a:extLst>
              <a:ext uri="{28A0092B-C50C-407E-A947-70E740481C1C}">
                <a14:useLocalDpi xmlns:a14="http://schemas.microsoft.com/office/drawing/2010/main" val="0"/>
              </a:ext>
            </a:extLst>
          </a:blip>
          <a:srcRect t="17336" r="8973"/>
          <a:stretch/>
        </p:blipFill>
        <p:spPr bwMode="auto">
          <a:xfrm>
            <a:off x="4229100" y="4368800"/>
            <a:ext cx="5806440" cy="2390140"/>
          </a:xfrm>
          <a:prstGeom prst="rect">
            <a:avLst/>
          </a:prstGeom>
          <a:noFill/>
          <a:ln>
            <a:noFill/>
          </a:ln>
          <a:extLst>
            <a:ext uri="{53640926-AAD7-44D8-BBD7-CCE9431645EC}">
              <a14:shadowObscured xmlns:a14="http://schemas.microsoft.com/office/drawing/2010/main"/>
            </a:ext>
          </a:extLst>
        </p:spPr>
      </p:pic>
      <p:sp>
        <p:nvSpPr>
          <p:cNvPr id="6" name="Oval 5">
            <a:extLst>
              <a:ext uri="{FF2B5EF4-FFF2-40B4-BE49-F238E27FC236}">
                <a16:creationId xmlns:a16="http://schemas.microsoft.com/office/drawing/2014/main" id="{C61D74B9-1EC0-49D7-9277-5C5712E0BD70}"/>
              </a:ext>
            </a:extLst>
          </p:cNvPr>
          <p:cNvSpPr/>
          <p:nvPr/>
        </p:nvSpPr>
        <p:spPr>
          <a:xfrm>
            <a:off x="6532880" y="4368800"/>
            <a:ext cx="894080" cy="2946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Recorded Sound">
            <a:hlinkClick r:id="" action="ppaction://media"/>
            <a:extLst>
              <a:ext uri="{FF2B5EF4-FFF2-40B4-BE49-F238E27FC236}">
                <a16:creationId xmlns:a16="http://schemas.microsoft.com/office/drawing/2014/main" id="{D07DA98D-718B-491D-9ADD-CA9F3AE219D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78602" y="6055985"/>
            <a:ext cx="487363" cy="487363"/>
          </a:xfrm>
          <a:prstGeom prst="rect">
            <a:avLst/>
          </a:prstGeom>
        </p:spPr>
      </p:pic>
    </p:spTree>
    <p:extLst>
      <p:ext uri="{BB962C8B-B14F-4D97-AF65-F5344CB8AC3E}">
        <p14:creationId xmlns:p14="http://schemas.microsoft.com/office/powerpoint/2010/main" val="23742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76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79740-CAD5-48C2-9F1B-738CD8F59BB9}"/>
              </a:ext>
            </a:extLst>
          </p:cNvPr>
          <p:cNvSpPr>
            <a:spLocks noGrp="1"/>
          </p:cNvSpPr>
          <p:nvPr>
            <p:ph type="title"/>
          </p:nvPr>
        </p:nvSpPr>
        <p:spPr/>
        <p:txBody>
          <a:bodyPr/>
          <a:lstStyle/>
          <a:p>
            <a:r>
              <a:rPr lang="en-GB" dirty="0">
                <a:solidFill>
                  <a:schemeClr val="accent1"/>
                </a:solidFill>
              </a:rPr>
              <a:t>Costing </a:t>
            </a:r>
          </a:p>
        </p:txBody>
      </p:sp>
      <p:pic>
        <p:nvPicPr>
          <p:cNvPr id="10" name="Content Placeholder 9">
            <a:extLst>
              <a:ext uri="{FF2B5EF4-FFF2-40B4-BE49-F238E27FC236}">
                <a16:creationId xmlns:a16="http://schemas.microsoft.com/office/drawing/2014/main" id="{8967D700-6C6B-4A76-B222-C58E395E7CB9}"/>
              </a:ext>
            </a:extLst>
          </p:cNvPr>
          <p:cNvPicPr>
            <a:picLocks noGrp="1"/>
          </p:cNvPicPr>
          <p:nvPr>
            <p:ph idx="1"/>
          </p:nvPr>
        </p:nvPicPr>
        <p:blipFill>
          <a:blip r:embed="rId5" cstate="print">
            <a:extLst>
              <a:ext uri="{28A0092B-C50C-407E-A947-70E740481C1C}">
                <a14:useLocalDpi xmlns:a14="http://schemas.microsoft.com/office/drawing/2010/main" val="0"/>
              </a:ext>
            </a:extLst>
          </a:blip>
          <a:stretch>
            <a:fillRect/>
          </a:stretch>
        </p:blipFill>
        <p:spPr bwMode="auto">
          <a:xfrm>
            <a:off x="3018589" y="2052638"/>
            <a:ext cx="5116597" cy="4195762"/>
          </a:xfrm>
          <a:prstGeom prst="rect">
            <a:avLst/>
          </a:prstGeom>
          <a:noFill/>
          <a:ln>
            <a:noFill/>
          </a:ln>
        </p:spPr>
      </p:pic>
      <p:pic>
        <p:nvPicPr>
          <p:cNvPr id="22" name="Picture 21">
            <a:extLst>
              <a:ext uri="{FF2B5EF4-FFF2-40B4-BE49-F238E27FC236}">
                <a16:creationId xmlns:a16="http://schemas.microsoft.com/office/drawing/2014/main" id="{179EE0C3-3173-4D22-B674-7DDB45F727E1}"/>
              </a:ext>
            </a:extLst>
          </p:cNvPr>
          <p:cNvPicPr>
            <a:picLocks noChangeAspect="1"/>
          </p:cNvPicPr>
          <p:nvPr/>
        </p:nvPicPr>
        <p:blipFill>
          <a:blip r:embed="rId6"/>
          <a:stretch>
            <a:fillRect/>
          </a:stretch>
        </p:blipFill>
        <p:spPr>
          <a:xfrm>
            <a:off x="10140225" y="12932"/>
            <a:ext cx="2051775" cy="468424"/>
          </a:xfrm>
          <a:prstGeom prst="rect">
            <a:avLst/>
          </a:prstGeom>
          <a:ln>
            <a:noFill/>
          </a:ln>
          <a:effectLst>
            <a:outerShdw blurRad="76200" dist="63500" dir="5040000" algn="tl" rotWithShape="0">
              <a:srgbClr val="000000">
                <a:alpha val="41000"/>
              </a:srgbClr>
            </a:outerShdw>
          </a:effectLst>
        </p:spPr>
      </p:pic>
      <p:pic>
        <p:nvPicPr>
          <p:cNvPr id="5" name="Recorded Sound">
            <a:hlinkClick r:id="" action="ppaction://media"/>
            <a:extLst>
              <a:ext uri="{FF2B5EF4-FFF2-40B4-BE49-F238E27FC236}">
                <a16:creationId xmlns:a16="http://schemas.microsoft.com/office/drawing/2014/main" id="{8D5AE243-D0FB-43F7-8093-613A0D50866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6112" y="6099834"/>
            <a:ext cx="487363" cy="487363"/>
          </a:xfrm>
          <a:prstGeom prst="rect">
            <a:avLst/>
          </a:prstGeom>
        </p:spPr>
      </p:pic>
    </p:spTree>
    <p:extLst>
      <p:ext uri="{BB962C8B-B14F-4D97-AF65-F5344CB8AC3E}">
        <p14:creationId xmlns:p14="http://schemas.microsoft.com/office/powerpoint/2010/main" val="4287091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34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EC51F-4D50-4579-BA74-98A75C9A5675}"/>
              </a:ext>
            </a:extLst>
          </p:cNvPr>
          <p:cNvSpPr>
            <a:spLocks noGrp="1"/>
          </p:cNvSpPr>
          <p:nvPr>
            <p:ph type="title"/>
          </p:nvPr>
        </p:nvSpPr>
        <p:spPr/>
        <p:txBody>
          <a:bodyPr/>
          <a:lstStyle/>
          <a:p>
            <a:r>
              <a:rPr lang="en-GB" dirty="0">
                <a:solidFill>
                  <a:srgbClr val="FF0000"/>
                </a:solidFill>
              </a:rPr>
              <a:t>Time schedule </a:t>
            </a:r>
          </a:p>
        </p:txBody>
      </p:sp>
      <p:sp>
        <p:nvSpPr>
          <p:cNvPr id="3" name="Content Placeholder 2">
            <a:extLst>
              <a:ext uri="{FF2B5EF4-FFF2-40B4-BE49-F238E27FC236}">
                <a16:creationId xmlns:a16="http://schemas.microsoft.com/office/drawing/2014/main" id="{3F4F32FB-5075-4B95-A978-A06C0C591509}"/>
              </a:ext>
            </a:extLst>
          </p:cNvPr>
          <p:cNvSpPr>
            <a:spLocks noGrp="1"/>
          </p:cNvSpPr>
          <p:nvPr>
            <p:ph idx="1"/>
          </p:nvPr>
        </p:nvSpPr>
        <p:spPr/>
        <p:txBody>
          <a:bodyPr/>
          <a:lstStyle/>
          <a:p>
            <a:r>
              <a:rPr lang="en-GB" dirty="0">
                <a:solidFill>
                  <a:schemeClr val="tx2"/>
                </a:solidFill>
              </a:rPr>
              <a:t>The plan was created at the start to set a timescale on the project</a:t>
            </a:r>
          </a:p>
          <a:p>
            <a:endParaRPr lang="en-GB" dirty="0">
              <a:solidFill>
                <a:schemeClr val="tx2"/>
              </a:solidFill>
            </a:endParaRPr>
          </a:p>
          <a:p>
            <a:r>
              <a:rPr lang="en-GB" dirty="0">
                <a:solidFill>
                  <a:schemeClr val="tx2"/>
                </a:solidFill>
              </a:rPr>
              <a:t>The whole plan was to take up to 36 weeks </a:t>
            </a:r>
          </a:p>
        </p:txBody>
      </p:sp>
      <p:pic>
        <p:nvPicPr>
          <p:cNvPr id="5" name="Picture 4">
            <a:extLst>
              <a:ext uri="{FF2B5EF4-FFF2-40B4-BE49-F238E27FC236}">
                <a16:creationId xmlns:a16="http://schemas.microsoft.com/office/drawing/2014/main" id="{A58AEB8A-DC5A-4E90-8150-64A193E94020}"/>
              </a:ext>
            </a:extLst>
          </p:cNvPr>
          <p:cNvPicPr/>
          <p:nvPr/>
        </p:nvPicPr>
        <p:blipFill rotWithShape="1">
          <a:blip r:embed="rId5">
            <a:extLst>
              <a:ext uri="{28A0092B-C50C-407E-A947-70E740481C1C}">
                <a14:useLocalDpi xmlns:a14="http://schemas.microsoft.com/office/drawing/2010/main" val="0"/>
              </a:ext>
            </a:extLst>
          </a:blip>
          <a:srcRect l="53811" t="28509" r="4946" b="36537"/>
          <a:stretch/>
        </p:blipFill>
        <p:spPr bwMode="auto">
          <a:xfrm>
            <a:off x="2591651" y="3685540"/>
            <a:ext cx="6469380" cy="3083560"/>
          </a:xfrm>
          <a:prstGeom prst="rect">
            <a:avLst/>
          </a:prstGeom>
          <a:ln>
            <a:noFill/>
          </a:ln>
          <a:extLst>
            <a:ext uri="{53640926-AAD7-44D8-BBD7-CCE9431645EC}">
              <a14:shadowObscured xmlns:a14="http://schemas.microsoft.com/office/drawing/2010/main"/>
            </a:ext>
          </a:extLst>
        </p:spPr>
      </p:pic>
      <p:pic>
        <p:nvPicPr>
          <p:cNvPr id="6" name="Recorded Sound">
            <a:hlinkClick r:id="" action="ppaction://media"/>
            <a:extLst>
              <a:ext uri="{FF2B5EF4-FFF2-40B4-BE49-F238E27FC236}">
                <a16:creationId xmlns:a16="http://schemas.microsoft.com/office/drawing/2014/main" id="{AE336E73-C592-4597-97EA-CE692A1E3A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48941" y="6121156"/>
            <a:ext cx="487363" cy="487363"/>
          </a:xfrm>
          <a:prstGeom prst="rect">
            <a:avLst/>
          </a:prstGeom>
        </p:spPr>
      </p:pic>
    </p:spTree>
    <p:extLst>
      <p:ext uri="{BB962C8B-B14F-4D97-AF65-F5344CB8AC3E}">
        <p14:creationId xmlns:p14="http://schemas.microsoft.com/office/powerpoint/2010/main" val="291746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30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E0B94-B098-4109-9238-3FA9EA912643}"/>
              </a:ext>
            </a:extLst>
          </p:cNvPr>
          <p:cNvSpPr>
            <a:spLocks noGrp="1"/>
          </p:cNvSpPr>
          <p:nvPr>
            <p:ph type="title"/>
          </p:nvPr>
        </p:nvSpPr>
        <p:spPr/>
        <p:txBody>
          <a:bodyPr/>
          <a:lstStyle/>
          <a:p>
            <a:r>
              <a:rPr lang="en-GB" dirty="0">
                <a:solidFill>
                  <a:srgbClr val="FF0000"/>
                </a:solidFill>
              </a:rPr>
              <a:t>Conclusion </a:t>
            </a:r>
          </a:p>
        </p:txBody>
      </p:sp>
      <p:sp>
        <p:nvSpPr>
          <p:cNvPr id="3" name="Content Placeholder 2">
            <a:extLst>
              <a:ext uri="{FF2B5EF4-FFF2-40B4-BE49-F238E27FC236}">
                <a16:creationId xmlns:a16="http://schemas.microsoft.com/office/drawing/2014/main" id="{B18BE3B6-EFA0-4B2A-B3B7-1F9B06F0DC32}"/>
              </a:ext>
            </a:extLst>
          </p:cNvPr>
          <p:cNvSpPr>
            <a:spLocks noGrp="1"/>
          </p:cNvSpPr>
          <p:nvPr>
            <p:ph idx="1"/>
          </p:nvPr>
        </p:nvSpPr>
        <p:spPr/>
        <p:txBody>
          <a:bodyPr>
            <a:normAutofit lnSpcReduction="10000"/>
          </a:bodyPr>
          <a:lstStyle/>
          <a:p>
            <a:pPr marL="0" indent="0">
              <a:buNone/>
            </a:pPr>
            <a:r>
              <a:rPr lang="en-GB" sz="1600" dirty="0">
                <a:solidFill>
                  <a:schemeClr val="tx2"/>
                </a:solidFill>
              </a:rPr>
              <a:t>I felt that the project went well as it kept to the timescale and was proceeded with little problems or errors with the designing or the instalment, the racking system is now in operation and is involved with the working processes and operations on a daily basis.</a:t>
            </a:r>
          </a:p>
          <a:p>
            <a:pPr marL="0" indent="0">
              <a:buNone/>
            </a:pPr>
            <a:r>
              <a:rPr lang="en-GB" sz="1600" dirty="0">
                <a:solidFill>
                  <a:schemeClr val="tx2"/>
                </a:solidFill>
              </a:rPr>
              <a:t> My role in the project I feel was done well and my managers and company directors are pleased with my efforts, I have spoken to my colleagues and they seem to be happy with the project.</a:t>
            </a:r>
          </a:p>
          <a:p>
            <a:pPr marL="0" indent="0">
              <a:buNone/>
            </a:pPr>
            <a:r>
              <a:rPr lang="en-GB" sz="1600" dirty="0">
                <a:solidFill>
                  <a:schemeClr val="tx2"/>
                </a:solidFill>
              </a:rPr>
              <a:t>There were slight problems to the process due to the coronavirus pandemic with travel restrictions and other lockdown rules, other than that it was a success.</a:t>
            </a:r>
          </a:p>
          <a:p>
            <a:pPr marL="0" indent="0">
              <a:buNone/>
            </a:pPr>
            <a:r>
              <a:rPr lang="en-GB" sz="1600" dirty="0">
                <a:solidFill>
                  <a:schemeClr val="tx2"/>
                </a:solidFill>
              </a:rPr>
              <a:t>I don’t feel that there were ay major improvements that I could have made to this project, the design ideas were all effective and there were other options but that was down to the directors to make that decision, I agree with their decision on the final design.</a:t>
            </a:r>
          </a:p>
          <a:p>
            <a:pPr marL="0" indent="0">
              <a:buNone/>
            </a:pPr>
            <a:r>
              <a:rPr lang="en-GB" sz="1600" dirty="0">
                <a:solidFill>
                  <a:schemeClr val="tx2"/>
                </a:solidFill>
              </a:rPr>
              <a:t>Overall this project was a good investment and I myself have enjoyed being a part of it, I have enjoyed working in teams and working on something different to day to day tasks and activities, I will be looking to be a part of future projects at my company that could help making my work easier and more interesting.</a:t>
            </a:r>
          </a:p>
        </p:txBody>
      </p:sp>
      <p:pic>
        <p:nvPicPr>
          <p:cNvPr id="5" name="Recorded Sound">
            <a:hlinkClick r:id="" action="ppaction://media"/>
            <a:extLst>
              <a:ext uri="{FF2B5EF4-FFF2-40B4-BE49-F238E27FC236}">
                <a16:creationId xmlns:a16="http://schemas.microsoft.com/office/drawing/2014/main" id="{3A073F0C-4E3C-486A-9248-4A6E01F3BD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56645" y="6191885"/>
            <a:ext cx="487363" cy="487363"/>
          </a:xfrm>
          <a:prstGeom prst="rect">
            <a:avLst/>
          </a:prstGeom>
        </p:spPr>
      </p:pic>
    </p:spTree>
    <p:extLst>
      <p:ext uri="{BB962C8B-B14F-4D97-AF65-F5344CB8AC3E}">
        <p14:creationId xmlns:p14="http://schemas.microsoft.com/office/powerpoint/2010/main" val="88570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77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TM02836342[[fn=Ion]]</Template>
  <TotalTime>894</TotalTime>
  <Words>499</Words>
  <Application>Microsoft Office PowerPoint</Application>
  <PresentationFormat>Widescreen</PresentationFormat>
  <Paragraphs>70</Paragraphs>
  <Slides>12</Slides>
  <Notes>10</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Project: Racking system </vt:lpstr>
      <vt:lpstr>Introduction </vt:lpstr>
      <vt:lpstr>My Role in this project </vt:lpstr>
      <vt:lpstr>Why this project?</vt:lpstr>
      <vt:lpstr>Project draft </vt:lpstr>
      <vt:lpstr>Design improvements </vt:lpstr>
      <vt:lpstr>Final design  </vt:lpstr>
      <vt:lpstr>The pull out unit feature  </vt:lpstr>
      <vt:lpstr>Purpose and location</vt:lpstr>
      <vt:lpstr>Costing </vt:lpstr>
      <vt:lpstr>Time schedule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Shelving and racking system</dc:title>
  <dc:creator>242593 (Sean Storey)</dc:creator>
  <cp:lastModifiedBy>Sean William Storey (2017535)</cp:lastModifiedBy>
  <cp:revision>81</cp:revision>
  <dcterms:created xsi:type="dcterms:W3CDTF">2020-05-01T14:46:48Z</dcterms:created>
  <dcterms:modified xsi:type="dcterms:W3CDTF">2021-06-11T16:52:50Z</dcterms:modified>
</cp:coreProperties>
</file>