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24384000" cy="13716000"/>
  <p:notesSz cx="6858000" cy="9144000"/>
  <p:embeddedFontLst>
    <p:embeddedFont>
      <p:font typeface="Embedded Cabin" panose="020B0604020202020204" charset="0"/>
      <p:regular r:id="rId16"/>
      <p:bold r:id="rId17"/>
      <p:italic r:id="rId18"/>
      <p:boldItalic r:id="rId19"/>
    </p:embeddedFont>
    <p:embeddedFont>
      <p:font typeface="Embedded Julius Sans One" panose="020B0604020202020204" charset="0"/>
      <p:regular r:id="rId20"/>
    </p:embeddedFont>
    <p:embeddedFont>
      <p:font typeface="Prezi Bullet" panose="020B0604020202020204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3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6" d="100"/>
          <a:sy n="36" d="100"/>
        </p:scale>
        <p:origin x="1085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06.08.2026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>
            <a:spLocks noGrp="1"/>
          </p:cNvSpPr>
          <p:nvPr>
            <p:ph type="body"/>
          </p:nvPr>
        </p:nvSpPr>
        <p:spPr>
          <a:xfrm>
            <a:off x="0" y="0"/>
            <a:ext cx="25146000" cy="13716000"/>
          </a:xfrm>
          <a:prstGeom prst="rect">
            <a:avLst/>
          </a:prstGeom>
        </p:spPr>
        <p:txBody>
          <a:bodyPr rtlCol="0" anchor="t"/>
          <a:lstStyle/>
          <a:p>
            <a:pPr algn="l"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0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1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9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5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60.png"/><Relationship Id="rId5" Type="http://schemas.openxmlformats.org/officeDocument/2006/relationships/image" Target="../media/image10.png"/><Relationship Id="rId10" Type="http://schemas.openxmlformats.org/officeDocument/2006/relationships/image" Target="../media/image59.png"/><Relationship Id="rId4" Type="http://schemas.openxmlformats.org/officeDocument/2006/relationships/image" Target="../media/image9.png"/><Relationship Id="rId9" Type="http://schemas.openxmlformats.org/officeDocument/2006/relationships/image" Target="../media/image5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61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0.png"/><Relationship Id="rId4" Type="http://schemas.openxmlformats.org/officeDocument/2006/relationships/image" Target="../media/image14.png"/><Relationship Id="rId9" Type="http://schemas.openxmlformats.org/officeDocument/2006/relationships/image" Target="../media/image6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rezi.com/craft/video/qpjqltqtntka?t=verdemode-studio" TargetMode="External"/><Relationship Id="rId5" Type="http://schemas.openxmlformats.org/officeDocument/2006/relationships/hyperlink" Target="https://prezi.com/craft/podcast/qpjqltqtntka?t=verdemode-studio" TargetMode="External"/><Relationship Id="rId4" Type="http://schemas.openxmlformats.org/officeDocument/2006/relationships/hyperlink" Target="https://prezi.com/craft/room/qpjqltqtntka?t=verdemode-studi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6" y="326572"/>
            <a:ext cx="23111208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96" y="326572"/>
            <a:ext cx="23111208" cy="13062857"/>
          </a:xfrm>
          <a:prstGeom prst="rect">
            <a:avLst/>
          </a:prstGeom>
          <a:effectLst>
            <a:outerShdw blurRad="18087031" dist="2009670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8286" y="489857"/>
            <a:ext cx="23222857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974286" y="8333619"/>
            <a:ext cx="435429" cy="435429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508000" y="4850190"/>
            <a:ext cx="23368000" cy="18384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3206" b="0" i="0" u="none" strike="noStrike">
                <a:solidFill>
                  <a:srgbClr val="2B2825"/>
                </a:solidFill>
                <a:latin typeface="Embedded Julius Sans One"/>
              </a:rPr>
              <a:t>VERDEMODE STUDIO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8000" y="6978952"/>
            <a:ext cx="23368000" cy="77409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63" b="0" i="0" u="none" strike="noStrike" spc="381">
                <a:solidFill>
                  <a:srgbClr val="4A4039"/>
                </a:solidFill>
                <a:latin typeface="Embedded Cabin"/>
              </a:rPr>
              <a:t>Style with Purpos</a:t>
            </a:r>
            <a:r>
              <a:rPr lang="en-US" sz="4063" b="0" i="0" u="none" strike="noStrike">
                <a:solidFill>
                  <a:srgbClr val="4A4039"/>
                </a:solidFill>
                <a:latin typeface="Embedded Cabin"/>
              </a:rPr>
              <a:t>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B9AE68-E611-A2C0-A17C-B596308B0F5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6200" y="5638800"/>
            <a:ext cx="9753600" cy="9753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  <a:effectLst>
            <a:outerShdw blurRad="11756571" dist="1306285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675810" y="1487714"/>
            <a:ext cx="9966476" cy="10740572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741715" y="5924854"/>
            <a:ext cx="9966476" cy="3385155"/>
          </a:xfrm>
          <a:prstGeom prst="rect">
            <a:avLst/>
          </a:prstGeom>
        </p:spPr>
        <p:txBody>
          <a:bodyPr wrap="squar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34" b="0" i="0" u="none" strike="noStrike">
                <a:solidFill>
                  <a:srgbClr val="2B2825"/>
                </a:solidFill>
                <a:latin typeface="Embedded Cabin"/>
              </a:rPr>
              <a:t>VerdeMode Studio is a sustainable fashion brand dedicated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34" b="0" i="0" u="none" strike="noStrike">
                <a:solidFill>
                  <a:srgbClr val="2B2825"/>
                </a:solidFill>
                <a:latin typeface="Embedded Cabin"/>
              </a:rPr>
              <a:t>to producing eco-friendly clothing and accessories. Each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34" b="0" i="0" u="none" strike="noStrike">
                <a:solidFill>
                  <a:srgbClr val="2B2825"/>
                </a:solidFill>
                <a:latin typeface="Embedded Cabin"/>
              </a:rPr>
              <a:t>product is made using ethically sourced materials,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34" b="0" i="0" u="none" strike="noStrike">
                <a:solidFill>
                  <a:srgbClr val="2B2825"/>
                </a:solidFill>
                <a:latin typeface="Embedded Cabin"/>
              </a:rPr>
              <a:t>environmentally responsible production methods, and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34" b="0" i="0" u="none" strike="noStrike">
                <a:solidFill>
                  <a:srgbClr val="2B2825"/>
                </a:solidFill>
                <a:latin typeface="Embedded Cabin"/>
              </a:rPr>
              <a:t>modern minimalist designs.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41715" y="3099405"/>
            <a:ext cx="11461448" cy="224487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100" b="0" i="0" u="none" strike="noStrike">
                <a:solidFill>
                  <a:srgbClr val="2B2825"/>
                </a:solidFill>
                <a:latin typeface="Embedded Julius Sans One"/>
              </a:rPr>
              <a:t>BUSINESS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100" b="0" i="0" u="none" strike="noStrike">
                <a:solidFill>
                  <a:srgbClr val="2B2825"/>
                </a:solidFill>
                <a:latin typeface="Embedded Julius Sans One"/>
              </a:rPr>
              <a:t>OVERVIEW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9" name="Freeform 9"/>
          <p:cNvSpPr/>
          <p:nvPr/>
        </p:nvSpPr>
        <p:spPr>
          <a:xfrm>
            <a:off x="4562316" y="9930182"/>
            <a:ext cx="4699015" cy="791651"/>
          </a:xfrm>
          <a:custGeom>
            <a:avLst/>
            <a:gdLst/>
            <a:ahLst/>
            <a:cxnLst/>
            <a:rect l="l" t="t" r="r" b="b"/>
            <a:pathLst>
              <a:path w="2110740" h="355600">
                <a:moveTo>
                  <a:pt x="2110740" y="355600"/>
                </a:moveTo>
                <a:lnTo>
                  <a:pt x="0" y="355600"/>
                </a:lnTo>
                <a:lnTo>
                  <a:pt x="0" y="0"/>
                </a:lnTo>
                <a:lnTo>
                  <a:pt x="2110740" y="0"/>
                </a:lnTo>
                <a:close/>
              </a:path>
            </a:pathLst>
          </a:custGeom>
          <a:solidFill>
            <a:srgbClr val="EAD9C2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4901595" y="10099822"/>
            <a:ext cx="4623525" cy="452372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931" b="0" i="0" u="none" strike="noStrike">
                <a:solidFill>
                  <a:srgbClr val="4A4039"/>
                </a:solidFill>
                <a:latin typeface="Embedded Cabin"/>
              </a:rPr>
              <a:t>CONSCIOUS SHOPPING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1" name="Freeform 11"/>
          <p:cNvSpPr/>
          <p:nvPr/>
        </p:nvSpPr>
        <p:spPr>
          <a:xfrm>
            <a:off x="1377803" y="9901444"/>
            <a:ext cx="3597419" cy="849127"/>
          </a:xfrm>
          <a:custGeom>
            <a:avLst/>
            <a:gdLst/>
            <a:ahLst/>
            <a:cxnLst/>
            <a:rect l="l" t="t" r="r" b="b"/>
            <a:pathLst>
              <a:path w="1506538" h="355600">
                <a:moveTo>
                  <a:pt x="1506538" y="355600"/>
                </a:moveTo>
                <a:lnTo>
                  <a:pt x="0" y="355600"/>
                </a:lnTo>
                <a:lnTo>
                  <a:pt x="0" y="0"/>
                </a:lnTo>
                <a:lnTo>
                  <a:pt x="1506538" y="0"/>
                </a:lnTo>
                <a:close/>
              </a:path>
            </a:pathLst>
          </a:custGeom>
          <a:solidFill>
            <a:srgbClr val="EAD9C2"/>
          </a:solid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741715" y="10083400"/>
            <a:ext cx="3300035" cy="485216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144" b="0" i="0" u="none" strike="noStrike">
                <a:solidFill>
                  <a:srgbClr val="4A4039"/>
                </a:solidFill>
                <a:latin typeface="Embedded Cabin"/>
              </a:rPr>
              <a:t>SLOW FASHION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  <a:effectLst>
            <a:outerShdw blurRad="11756571" dist="1306285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032000" y="5832323"/>
            <a:ext cx="23368000" cy="168365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151" b="0" i="0" u="none" strike="noStrike">
                <a:solidFill>
                  <a:srgbClr val="FFFDF2"/>
                </a:solidFill>
                <a:latin typeface="Embedded Julius Sans One"/>
              </a:rPr>
              <a:t>BRAND IDENTITY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032000" y="7806266"/>
            <a:ext cx="23368000" cy="677031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0" i="0" u="none" strike="noStrike">
                <a:solidFill>
                  <a:srgbClr val="EAD9C2"/>
                </a:solidFill>
                <a:latin typeface="Embedded Cabin"/>
              </a:rPr>
              <a:t>Crafting the Soul of VerdeMode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407206"/>
            <a:ext cx="23222857" cy="12901588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407206"/>
            <a:ext cx="23222857" cy="12901588"/>
          </a:xfrm>
          <a:prstGeom prst="rect">
            <a:avLst/>
          </a:prstGeom>
          <a:effectLst>
            <a:outerShdw blurRad="23222857" dist="2580317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5619" y="4409925"/>
            <a:ext cx="2419048" cy="241904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82476" y="4409925"/>
            <a:ext cx="2419048" cy="241904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949333" y="4409925"/>
            <a:ext cx="2419048" cy="241904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796000" y="5175957"/>
            <a:ext cx="725714" cy="88698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889619" y="5216274"/>
            <a:ext cx="604762" cy="76603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12267" y="5458179"/>
            <a:ext cx="616051" cy="351165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74171" y="1487714"/>
            <a:ext cx="24035658" cy="98697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1" b="0" i="0" u="none" strike="noStrike">
                <a:solidFill>
                  <a:srgbClr val="2B2825"/>
                </a:solidFill>
                <a:latin typeface="Embedded Julius Sans One"/>
              </a:rPr>
              <a:t>LOGO CREATION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5048" y="7970762"/>
            <a:ext cx="6120190" cy="10637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Organic silhouettes representing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eco-conscious roots.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31905" y="7970762"/>
            <a:ext cx="6120190" cy="10637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Clean, modern lines for a minimalist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aesthetic.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098762" y="7970762"/>
            <a:ext cx="6120190" cy="10637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A shield of integrity and responsible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57" b="0" i="0" u="none" strike="noStrike">
                <a:solidFill>
                  <a:srgbClr val="9A8880"/>
                </a:solidFill>
                <a:latin typeface="Embedded Cabin"/>
              </a:rPr>
              <a:t>production.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65048" y="7312782"/>
            <a:ext cx="6120190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SUSTAINABILITY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131905" y="7312782"/>
            <a:ext cx="6120190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ELEGANCE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098762" y="7312782"/>
            <a:ext cx="6120190" cy="464457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ETHICAL FASHION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3428" y="326572"/>
            <a:ext cx="22497143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3428" y="326572"/>
            <a:ext cx="22497143" cy="13062857"/>
          </a:xfrm>
          <a:prstGeom prst="rect">
            <a:avLst/>
          </a:prstGeom>
          <a:effectLst>
            <a:outerShdw blurRad="26125713" dist="2902857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1714" y="8028822"/>
            <a:ext cx="435429" cy="43542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41715" y="3190727"/>
            <a:ext cx="38705" cy="125790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741715" y="5029204"/>
            <a:ext cx="13585372" cy="2515810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64" b="0" i="0" u="none" strike="noStrike">
                <a:solidFill>
                  <a:srgbClr val="4A4039"/>
                </a:solidFill>
                <a:latin typeface="Embedded Cabin"/>
              </a:rPr>
              <a:t>Our commitment to environmental responsibility drives every stitch. We believe that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64" b="0" i="0" u="none" strike="noStrike">
                <a:solidFill>
                  <a:srgbClr val="4A4039"/>
                </a:solidFill>
                <a:latin typeface="Embedded Cabin"/>
              </a:rPr>
              <a:t>style shouldn't come at the cost of the planet. By sourcing ethically and designing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64" b="0" i="0" u="none" strike="noStrike">
                <a:solidFill>
                  <a:srgbClr val="4A4039"/>
                </a:solidFill>
                <a:latin typeface="Embedded Cabin"/>
              </a:rPr>
              <a:t>timeless pieces, we empower urban professionals and creatives to choose consciously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2964" b="0" i="0" u="none" strike="noStrike">
                <a:solidFill>
                  <a:srgbClr val="4A4039"/>
                </a:solidFill>
                <a:latin typeface="Embedded Cabin"/>
              </a:rPr>
              <a:t>without compromising on elegance.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41715" y="1487714"/>
            <a:ext cx="15623178" cy="112243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100" b="0" i="0" u="none" strike="noStrike">
                <a:solidFill>
                  <a:srgbClr val="2B2825"/>
                </a:solidFill>
                <a:latin typeface="Embedded Julius Sans One"/>
              </a:rPr>
              <a:t>BRAND STORY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60990" y="3190727"/>
            <a:ext cx="12966095" cy="1257905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60" b="0" i="1" u="none" strike="noStrike">
                <a:solidFill>
                  <a:srgbClr val="4A4039"/>
                </a:solidFill>
                <a:latin typeface="Embedded Cabin"/>
              </a:rPr>
              <a:t>"VerdeMode Studio was born from the mission to reshape the fashion industry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260" b="0" i="1" u="none" strike="noStrike">
                <a:solidFill>
                  <a:srgbClr val="4A4039"/>
                </a:solidFill>
                <a:latin typeface="Embedded Cabin"/>
              </a:rPr>
              <a:t>through sustainability and innovation."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326572"/>
            <a:ext cx="22860000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326572"/>
            <a:ext cx="22860000" cy="13062857"/>
          </a:xfrm>
          <a:prstGeom prst="rect">
            <a:avLst/>
          </a:prstGeom>
          <a:effectLst>
            <a:outerShdw blurRad="29391428" dist="3265714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032000" y="5832326"/>
            <a:ext cx="23368000" cy="1683657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2151" b="0" i="0" u="none" strike="noStrike">
                <a:solidFill>
                  <a:srgbClr val="FFFDF2"/>
                </a:solidFill>
                <a:latin typeface="Embedded Julius Sans One"/>
              </a:rPr>
              <a:t>MARKETING STRATEGY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032000" y="7806266"/>
            <a:ext cx="23368000" cy="677031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0" i="0" u="none" strike="noStrike">
                <a:solidFill>
                  <a:srgbClr val="EAD9C2"/>
                </a:solidFill>
                <a:latin typeface="Embedded Cabin"/>
              </a:rPr>
              <a:t>Connecting Purpose with People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74" y="559837"/>
            <a:ext cx="22329853" cy="1259632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7074" y="559837"/>
            <a:ext cx="22329853" cy="12596326"/>
          </a:xfrm>
          <a:prstGeom prst="rect">
            <a:avLst/>
          </a:prstGeom>
          <a:effectLst>
            <a:outerShdw blurRad="20612168" dist="2290240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5266" y="559837"/>
            <a:ext cx="22393469" cy="1259632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4939" y="3331035"/>
            <a:ext cx="6344816" cy="746449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19592" y="3331035"/>
            <a:ext cx="6344816" cy="746449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924245" y="3331035"/>
            <a:ext cx="6344816" cy="746449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2114938" y="1679510"/>
            <a:ext cx="23177242" cy="95172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6857" b="0" i="0" u="none" strike="noStrike">
                <a:solidFill>
                  <a:srgbClr val="2B2825"/>
                </a:solidFill>
                <a:latin typeface="Embedded Julius Sans One"/>
              </a:rPr>
              <a:t>SOCIAL MEDIA PRESENCE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74776" y="6400797"/>
            <a:ext cx="6008915" cy="16795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Visual storytelling, minimalist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aesthetics, and behind-the-scenes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ethical production.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579428" y="6400797"/>
            <a:ext cx="6008915" cy="16795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Curated moodboards for slow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fashion lifestyle and timeless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wardrobe inspiration.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484081" y="6400797"/>
            <a:ext cx="6008915" cy="1679510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Short-form educational content on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sustainability and styling conscious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721" b="0" i="0" u="none" strike="noStrike">
                <a:solidFill>
                  <a:srgbClr val="2B2825"/>
                </a:solidFill>
                <a:latin typeface="Embedded Cabin"/>
              </a:rPr>
              <a:t>outfits.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674776" y="3890872"/>
            <a:ext cx="6008915" cy="69046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408" b="1" i="0" u="none" strike="noStrike">
                <a:solidFill>
                  <a:srgbClr val="C7684F"/>
                </a:solidFill>
                <a:latin typeface="Embedded Cabin"/>
              </a:rPr>
              <a:t>Instagram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79428" y="3890872"/>
            <a:ext cx="6008915" cy="69046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408" b="1" i="0" u="none" strike="noStrike">
                <a:solidFill>
                  <a:srgbClr val="5F7387"/>
                </a:solidFill>
                <a:latin typeface="Embedded Cabin"/>
              </a:rPr>
              <a:t>Pinterest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84081" y="3890872"/>
            <a:ext cx="6008915" cy="69046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408" b="1" i="0" u="none" strike="noStrike">
                <a:solidFill>
                  <a:srgbClr val="D6A65A"/>
                </a:solidFill>
                <a:latin typeface="Embedded Cabin"/>
              </a:rPr>
              <a:t>TikTok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674776" y="9899777"/>
            <a:ext cx="6008915" cy="33590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76" b="0" i="0" u="none" strike="noStrike">
                <a:solidFill>
                  <a:srgbClr val="9A8880"/>
                </a:solidFill>
                <a:latin typeface="Embedded Cabin"/>
              </a:rPr>
              <a:t>@verdemode_studio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79428" y="9899777"/>
            <a:ext cx="6008915" cy="33590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76" b="0" i="0" u="none" strike="noStrike">
                <a:solidFill>
                  <a:srgbClr val="9A8880"/>
                </a:solidFill>
                <a:latin typeface="Embedded Cabin"/>
              </a:rPr>
              <a:t>VERDEMODE BOARDS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84081" y="9899777"/>
            <a:ext cx="6008915" cy="335902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176" b="0" i="0" u="none" strike="noStrike">
                <a:solidFill>
                  <a:srgbClr val="9A8880"/>
                </a:solidFill>
                <a:latin typeface="Embedded Cabin"/>
              </a:rPr>
              <a:t>#STYLEWITHPURPOSE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72" y="441158"/>
            <a:ext cx="23222857" cy="1283368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72" y="441158"/>
            <a:ext cx="23222857" cy="12833684"/>
          </a:xfrm>
          <a:prstGeom prst="rect">
            <a:avLst/>
          </a:prstGeom>
          <a:effectLst>
            <a:outerShdw blurRad="22000601" dist="2444511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9289143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030857" y="6509057"/>
            <a:ext cx="11611428" cy="483809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41714" y="8826807"/>
            <a:ext cx="435429" cy="43542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1030857" y="3075215"/>
            <a:ext cx="11611428" cy="2708124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90" b="0" i="0" u="none" strike="noStrike">
                <a:solidFill>
                  <a:srgbClr val="2B2825"/>
                </a:solidFill>
                <a:latin typeface="Embedded Cabin"/>
              </a:rPr>
              <a:t>Outline a plan on how content could be shared with the customers.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90" b="0" i="0" u="none" strike="noStrike">
                <a:solidFill>
                  <a:srgbClr val="2B2825"/>
                </a:solidFill>
                <a:latin typeface="Embedded Cabin"/>
              </a:rPr>
              <a:t>We focus on educational blog posts about fabric origins, email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90" b="0" i="0" u="none" strike="noStrike">
                <a:solidFill>
                  <a:srgbClr val="2B2825"/>
                </a:solidFill>
                <a:latin typeface="Embedded Cabin"/>
              </a:rPr>
              <a:t>newsletters featuring capsule wardrobe guides, and video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190" b="0" i="0" u="none" strike="noStrike">
                <a:solidFill>
                  <a:srgbClr val="2B2825"/>
                </a:solidFill>
                <a:latin typeface="Embedded Cabin"/>
              </a:rPr>
              <a:t>lookbooks.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41715" y="4453776"/>
            <a:ext cx="8011885" cy="3405414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680" b="0" i="0" u="none" strike="noStrike">
                <a:solidFill>
                  <a:srgbClr val="FFFDF2"/>
                </a:solidFill>
                <a:latin typeface="Embedded Julius Sans One"/>
              </a:rPr>
              <a:t>CONTENT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680" b="0" i="0" u="none" strike="noStrike">
                <a:solidFill>
                  <a:srgbClr val="FFFDF2"/>
                </a:solidFill>
                <a:latin typeface="Embedded Julius Sans One"/>
              </a:rPr>
              <a:t>MARKETING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680" b="0" i="0" u="none" strike="noStrike">
                <a:solidFill>
                  <a:srgbClr val="FFFDF2"/>
                </a:solidFill>
                <a:latin typeface="Embedded Julius Sans One"/>
              </a:rPr>
              <a:t>MASTERPIECE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030857" y="2426914"/>
            <a:ext cx="3120602" cy="387048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08" b="0" i="0" u="none" strike="noStrike" spc="376">
                <a:solidFill>
                  <a:srgbClr val="C7684F"/>
                </a:solidFill>
                <a:latin typeface="Embedded Cabin"/>
              </a:rPr>
              <a:t>THE STRATEG</a:t>
            </a:r>
            <a:r>
              <a:rPr lang="en-US" sz="2508" b="0" i="0" u="none" strike="noStrike">
                <a:solidFill>
                  <a:srgbClr val="C7684F"/>
                </a:solidFill>
                <a:latin typeface="Embedded Cabin"/>
              </a:rPr>
              <a:t>Y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0151" y="326572"/>
            <a:ext cx="22283697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0151" y="326572"/>
            <a:ext cx="22283697" cy="13062857"/>
          </a:xfrm>
          <a:prstGeom prst="rect">
            <a:avLst/>
          </a:prstGeom>
          <a:effectLst>
            <a:outerShdw blurRad="27662518" dist="3073613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7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72952" y="5820538"/>
            <a:ext cx="4838095" cy="24190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892241" y="4456186"/>
            <a:ext cx="8599216" cy="1122438"/>
          </a:xfrm>
          <a:prstGeom prst="rect">
            <a:avLst/>
          </a:prstGeom>
        </p:spPr>
        <p:txBody>
          <a:bodyPr wrap="none" lIns="0" tIns="0" rIns="0" bIns="0" rtlCol="0" anchor="ctr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8100" b="0" i="0" u="none" strike="noStrike">
                <a:solidFill>
                  <a:srgbClr val="2B2825"/>
                </a:solidFill>
                <a:latin typeface="Embedded Julius Sans One"/>
              </a:rPr>
              <a:t>SEO STRATEGY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846286" y="7663845"/>
            <a:ext cx="5563810" cy="159566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5" b="0" i="0" u="none" strike="noStrike">
                <a:solidFill>
                  <a:srgbClr val="4A4039"/>
                </a:solidFill>
                <a:latin typeface="Embedded Cabin"/>
              </a:rPr>
              <a:t>Targeting "sustainable fashion,"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5" b="0" i="0" u="none" strike="noStrike">
                <a:solidFill>
                  <a:srgbClr val="4A4039"/>
                </a:solidFill>
                <a:latin typeface="Embedded Cabin"/>
              </a:rPr>
              <a:t>"minimalist wardrobe," and "ethical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585" b="0" i="0" u="none" strike="noStrike">
                <a:solidFill>
                  <a:srgbClr val="4A4039"/>
                </a:solidFill>
                <a:latin typeface="Embedded Cabin"/>
              </a:rPr>
              <a:t>accessories."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973904" y="7663845"/>
            <a:ext cx="5563810" cy="159566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51" b="0" i="0" u="none" strike="noStrike">
                <a:solidFill>
                  <a:srgbClr val="4A4039"/>
                </a:solidFill>
                <a:latin typeface="Embedded Cabin"/>
              </a:rPr>
              <a:t>Fast loading times and mobile-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51" b="0" i="0" u="none" strike="noStrike">
                <a:solidFill>
                  <a:srgbClr val="4A4039"/>
                </a:solidFill>
                <a:latin typeface="Embedded Cabin"/>
              </a:rPr>
              <a:t>first design for conscious students.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10095" y="7663845"/>
            <a:ext cx="5563810" cy="1063776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94" b="0" i="0" u="none" strike="noStrike">
                <a:solidFill>
                  <a:srgbClr val="4A4039"/>
                </a:solidFill>
                <a:latin typeface="Embedded Cabin"/>
              </a:rPr>
              <a:t>Optimizing for urban</a:t>
            </a:r>
          </a:p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694" b="0" i="0" u="none" strike="noStrike">
                <a:solidFill>
                  <a:srgbClr val="4A4039"/>
                </a:solidFill>
                <a:latin typeface="Embedded Cabin"/>
              </a:rPr>
              <a:t>professionals in key creative hubs.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846286" y="6812347"/>
            <a:ext cx="5563810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Keyword Optimization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410095" y="6812347"/>
            <a:ext cx="5563810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Local SEO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973904" y="6812347"/>
            <a:ext cx="5563810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Technical SEO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  <a:effectLst>
            <a:outerShdw blurRad="11756571" dist="1306285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675810" y="3200407"/>
            <a:ext cx="9966476" cy="846666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1741715" y="4628248"/>
            <a:ext cx="9966476" cy="3385155"/>
          </a:xfrm>
          <a:prstGeom prst="rect">
            <a:avLst/>
          </a:prstGeom>
        </p:spPr>
        <p:txBody>
          <a:bodyPr wrap="squar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422" b="0" i="0" u="none" strike="noStrike">
                <a:solidFill>
                  <a:srgbClr val="4A4039"/>
                </a:solidFill>
                <a:latin typeface="Embedded Cabin"/>
              </a:rPr>
              <a:t>Cloud computing supports VerdeMode Studio by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422" b="0" i="0" u="none" strike="noStrike">
                <a:solidFill>
                  <a:srgbClr val="4A4039"/>
                </a:solidFill>
                <a:latin typeface="Embedded Cabin"/>
              </a:rPr>
              <a:t>enabling seamless inventory management across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422" b="0" i="0" u="none" strike="noStrike">
                <a:solidFill>
                  <a:srgbClr val="4A4039"/>
                </a:solidFill>
                <a:latin typeface="Embedded Cabin"/>
              </a:rPr>
              <a:t>regions, scalable hosting for e-commerce growth, and</a:t>
            </a:r>
          </a:p>
          <a:p>
            <a:pPr marL="0" algn="l" fontAlgn="base">
              <a:lnSpc>
                <a:spcPct val="105000"/>
              </a:lnSpc>
              <a:spcBef>
                <a:spcPct val="0"/>
              </a:spcBef>
              <a:spcAft>
                <a:spcPct val="3000"/>
              </a:spcAft>
            </a:pPr>
            <a:r>
              <a:rPr lang="en-US" sz="3422" b="0" i="0" u="none" strike="noStrike">
                <a:solidFill>
                  <a:srgbClr val="4A4039"/>
                </a:solidFill>
                <a:latin typeface="Embedded Cabin"/>
              </a:rPr>
              <a:t>secure collaborative tools for our remote design teams.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41715" y="1487715"/>
            <a:ext cx="24035656" cy="98697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1" b="0" i="0" u="none" strike="noStrike">
                <a:solidFill>
                  <a:srgbClr val="2B2825"/>
                </a:solidFill>
                <a:latin typeface="Embedded Julius Sans One"/>
              </a:rPr>
              <a:t>CLOUD COMPUTING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09485" y="8490448"/>
            <a:ext cx="11728510" cy="59409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3118" b="0" i="0" u="none" strike="noStrike">
                <a:solidFill>
                  <a:srgbClr val="4A4039"/>
                </a:solidFill>
                <a:latin typeface="Embedded Cabin"/>
              </a:rPr>
              <a:t>Scalability for seasonal demand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09485" y="9071019"/>
            <a:ext cx="11728510" cy="59409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3118" b="0" i="0" u="none" strike="noStrike">
                <a:solidFill>
                  <a:srgbClr val="4A4039"/>
                </a:solidFill>
                <a:latin typeface="Embedded Cabin"/>
              </a:rPr>
              <a:t>Centralized data access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09485" y="9651590"/>
            <a:ext cx="11728510" cy="59409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Prezi Bullet"/>
              <a:buChar char="●"/>
            </a:pPr>
            <a:r>
              <a:rPr lang="en-US" sz="3118" b="0" i="0" u="none" strike="noStrike">
                <a:solidFill>
                  <a:srgbClr val="4A4039"/>
                </a:solidFill>
                <a:latin typeface="Embedded Cabin"/>
              </a:rPr>
              <a:t>Cost-efficient infrastructure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  <a:effectLst>
            <a:outerShdw blurRad="11756571" dist="1306285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5" y="1487715"/>
            <a:ext cx="20900571" cy="2419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41715" y="4047074"/>
            <a:ext cx="85876" cy="1915886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554857" y="4047074"/>
            <a:ext cx="84364" cy="1915886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1715" y="6688666"/>
            <a:ext cx="78619" cy="1915886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554856" y="6688666"/>
            <a:ext cx="86783" cy="1915886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1741715" y="2092476"/>
            <a:ext cx="24035656" cy="98697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7111" b="0" i="0" u="none" strike="noStrike">
                <a:solidFill>
                  <a:srgbClr val="2B2825"/>
                </a:solidFill>
                <a:latin typeface="Embedded Julius Sans One"/>
              </a:rPr>
              <a:t>SECURITY MEASURES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Julius Sans One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311401" y="4801810"/>
            <a:ext cx="10945404" cy="11611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Protecting customer data and transaction privacy during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checkout.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123032" y="4801810"/>
            <a:ext cx="10947143" cy="11611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Securing administrative access to the VerdeMode backend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systems.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04143" y="7443414"/>
            <a:ext cx="10953749" cy="11611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Automated cloud backups to ensure business continuity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and data safety.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125450" y="7443414"/>
            <a:ext cx="10944361" cy="1161143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24/7 threat detection to safeguard against potential cyber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09" b="0" i="0" u="none" strike="noStrike">
                <a:solidFill>
                  <a:srgbClr val="2B2825"/>
                </a:solidFill>
                <a:latin typeface="Embedded Cabin"/>
              </a:rPr>
              <a:t>attacks.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311401" y="4047074"/>
            <a:ext cx="10945404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SSL Encryption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123032" y="4047074"/>
            <a:ext cx="10947143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Two-Factor Auth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304143" y="6688667"/>
            <a:ext cx="10953749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Regular Backups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125450" y="6688667"/>
            <a:ext cx="10944361" cy="561219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  <a:p>
            <a:pPr marL="0" algn="l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555" b="1" i="0" u="none" strike="noStrike">
                <a:solidFill>
                  <a:srgbClr val="2B2825"/>
                </a:solidFill>
                <a:latin typeface="Embedded Cabin"/>
              </a:rPr>
              <a:t>Firewall &amp; Monitoring</a:t>
            </a:r>
          </a:p>
          <a:p>
            <a:pPr mar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">
                <a:latin typeface="Embedded Cabin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15" y="326572"/>
            <a:ext cx="23186571" cy="13062857"/>
          </a:xfrm>
          <a:prstGeom prst="rect">
            <a:avLst/>
          </a:prstGeom>
          <a:effectLst>
            <a:outerShdw blurRad="11756571" dist="1306285" dir="5400000" algn="ctr">
              <a:srgbClr val="2B2825">
                <a:alpha val="7843"/>
              </a:srgbClr>
            </a:outerShdw>
          </a:effectLst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72" y="326572"/>
            <a:ext cx="23222855" cy="1306285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973984" y="9269795"/>
            <a:ext cx="435429" cy="43542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2175" y="7358748"/>
            <a:ext cx="2419047" cy="2419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4260118" y="3914026"/>
            <a:ext cx="15863462" cy="1412724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157" b="0" i="0" u="none" strike="noStrike">
                <a:solidFill>
                  <a:srgbClr val="FFFDF2"/>
                </a:solidFill>
                <a:latin typeface="Embedded Julius Sans One"/>
              </a:rPr>
              <a:t>VERDEMODE STUDIO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260118" y="5617034"/>
            <a:ext cx="15863462" cy="774095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4063" b="0" i="0" u="none" strike="noStrike" spc="763">
                <a:solidFill>
                  <a:srgbClr val="D9A27F"/>
                </a:solidFill>
                <a:latin typeface="Embedded Cabin"/>
              </a:rPr>
              <a:t>STYLE WITH PURPOS</a:t>
            </a:r>
            <a:r>
              <a:rPr lang="en-US" sz="4063" b="0" i="0" u="none" strike="noStrike">
                <a:solidFill>
                  <a:srgbClr val="D9A27F"/>
                </a:solidFill>
                <a:latin typeface="Embedded Cabin"/>
              </a:rPr>
              <a:t>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60118" y="8108652"/>
            <a:ext cx="15863462" cy="580571"/>
          </a:xfrm>
          <a:prstGeom prst="rect">
            <a:avLst/>
          </a:prstGeom>
        </p:spPr>
        <p:txBody>
          <a:bodyPr wrap="none" lIns="0" tIns="0" rIns="0" bIns="0" rtlCol="0" anchor="t"/>
          <a:lstStyle/>
          <a:p>
            <a:pPr marL="0" algn="ctr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3047" b="0" i="0" u="none" strike="noStrike">
                <a:solidFill>
                  <a:srgbClr val="EAD9C2"/>
                </a:solidFill>
                <a:latin typeface="Embedded Cabin"/>
              </a:rPr>
              <a:t>Building a conscious future, one thread at a time.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219200" y="1219200"/>
            <a:ext cx="23016210" cy="1787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6400" b="1" dirty="0">
                <a:solidFill>
                  <a:srgbClr val="FFFDF2"/>
                </a:solidFill>
                <a:latin typeface="Julius Sans One" pitchFamily="34" charset="0"/>
                <a:ea typeface="Julius Sans One" pitchFamily="34" charset="-122"/>
                <a:cs typeface="Julius Sans One" pitchFamily="34" charset="-120"/>
              </a:rPr>
              <a:t>VERDEMODE</a:t>
            </a:r>
            <a:endParaRPr lang="en-US" sz="64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6400" b="1" dirty="0">
                <a:solidFill>
                  <a:srgbClr val="FFFDF2"/>
                </a:solidFill>
                <a:latin typeface="Julius Sans One" pitchFamily="34" charset="0"/>
                <a:ea typeface="Julius Sans One" pitchFamily="34" charset="-122"/>
                <a:cs typeface="Julius Sans One" pitchFamily="34" charset="-120"/>
              </a:rPr>
              <a:t>STUDIO</a:t>
            </a:r>
            <a:endParaRPr lang="en-US" sz="6400" dirty="0"/>
          </a:p>
        </p:txBody>
      </p:sp>
      <p:sp>
        <p:nvSpPr>
          <p:cNvPr id="4" name="Text 1"/>
          <p:cNvSpPr/>
          <p:nvPr/>
        </p:nvSpPr>
        <p:spPr>
          <a:xfrm>
            <a:off x="1219200" y="4251325"/>
            <a:ext cx="23016210" cy="1279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40000"/>
              </a:lnSpc>
              <a:buNone/>
            </a:pPr>
            <a:r>
              <a:rPr lang="en-US" sz="3600" dirty="0">
                <a:solidFill>
                  <a:srgbClr val="EAD9C2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That concludes the VerdeMode Studio presentation. Use the links here to keep going — listen, watch, or explore the brand further.</a:t>
            </a:r>
            <a:endParaRPr lang="en-US" sz="3600" dirty="0"/>
          </a:p>
        </p:txBody>
      </p:sp>
      <p:sp>
        <p:nvSpPr>
          <p:cNvPr id="5" name="Text 2"/>
          <p:cNvSpPr/>
          <p:nvPr/>
        </p:nvSpPr>
        <p:spPr>
          <a:xfrm>
            <a:off x="1778000" y="6369050"/>
            <a:ext cx="7184648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2600" kern="0" spc="200" dirty="0">
                <a:solidFill>
                  <a:srgbClr val="9A8880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THESE ARE LIVE LINKS — CLICK TO OPEN</a:t>
            </a:r>
            <a:endParaRPr lang="en-US" sz="2600" dirty="0"/>
          </a:p>
        </p:txBody>
      </p:sp>
      <p:sp>
        <p:nvSpPr>
          <p:cNvPr id="6" name="Text 3">
            <a:hlinkClick r:id="rId4"/>
          </p:cNvPr>
          <p:cNvSpPr/>
          <p:nvPr/>
        </p:nvSpPr>
        <p:spPr>
          <a:xfrm>
            <a:off x="2235200" y="9292828"/>
            <a:ext cx="5234404" cy="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4000" b="1" u="sng" dirty="0">
                <a:solidFill>
                  <a:srgbClr val="C7684F"/>
                </a:solidFill>
                <a:latin typeface="Julius Sans One" pitchFamily="34" charset="0"/>
                <a:ea typeface="Julius Sans One" pitchFamily="34" charset="-122"/>
                <a:cs typeface="Julius Sans One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Open the room</a:t>
            </a:r>
            <a:endParaRPr lang="en-US" sz="4000" dirty="0"/>
          </a:p>
        </p:txBody>
      </p:sp>
      <p:sp>
        <p:nvSpPr>
          <p:cNvPr id="7" name="Text 4"/>
          <p:cNvSpPr/>
          <p:nvPr/>
        </p:nvSpPr>
        <p:spPr>
          <a:xfrm>
            <a:off x="2235200" y="9953228"/>
            <a:ext cx="8076843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solidFill>
                  <a:srgbClr val="4A4039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Explore the brand identity on a zooming canvas.</a:t>
            </a:r>
            <a:endParaRPr lang="en-US" sz="3000" dirty="0"/>
          </a:p>
        </p:txBody>
      </p:sp>
      <p:sp>
        <p:nvSpPr>
          <p:cNvPr id="8" name="Text 5">
            <a:hlinkClick r:id="rId5"/>
          </p:cNvPr>
          <p:cNvSpPr/>
          <p:nvPr/>
        </p:nvSpPr>
        <p:spPr>
          <a:xfrm>
            <a:off x="2235200" y="11048206"/>
            <a:ext cx="5845731" cy="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4000" b="1" u="sng" dirty="0">
                <a:solidFill>
                  <a:srgbClr val="C7684F"/>
                </a:solidFill>
                <a:latin typeface="Julius Sans One" pitchFamily="34" charset="0"/>
                <a:ea typeface="Julius Sans One" pitchFamily="34" charset="-122"/>
                <a:cs typeface="Julius Sans One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Hear the podcast</a:t>
            </a:r>
            <a:endParaRPr lang="en-US" sz="4000" dirty="0"/>
          </a:p>
        </p:txBody>
      </p:sp>
      <p:sp>
        <p:nvSpPr>
          <p:cNvPr id="9" name="Text 6"/>
          <p:cNvSpPr/>
          <p:nvPr/>
        </p:nvSpPr>
        <p:spPr>
          <a:xfrm>
            <a:off x="2235200" y="11708606"/>
            <a:ext cx="765054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solidFill>
                  <a:srgbClr val="4A4039"/>
                </a:solidFill>
                <a:latin typeface="Cabin" pitchFamily="34" charset="0"/>
                <a:ea typeface="Cabin" pitchFamily="34" charset="-122"/>
                <a:cs typeface="Cabin" pitchFamily="34" charset="-120"/>
              </a:rPr>
              <a:t>Listen to the studio story as an audio podcast.</a:t>
            </a:r>
            <a:endParaRPr lang="en-US" sz="3000" dirty="0"/>
          </a:p>
        </p:txBody>
      </p:sp>
      <p:sp>
        <p:nvSpPr>
          <p:cNvPr id="10" name="Text 7">
            <a:hlinkClick r:id="rId6"/>
          </p:cNvPr>
          <p:cNvSpPr/>
          <p:nvPr/>
        </p:nvSpPr>
        <p:spPr>
          <a:xfrm>
            <a:off x="2133600" y="13727906"/>
            <a:ext cx="3580031" cy="48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3200" u="sng" dirty="0">
                <a:solidFill>
                  <a:srgbClr val="5F7387"/>
                </a:solidFill>
                <a:latin typeface="Cabin" pitchFamily="34" charset="0"/>
                <a:ea typeface="Cabin" pitchFamily="34" charset="-122"/>
                <a:cs typeface="Cabin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the vision</a:t>
            </a:r>
            <a:endParaRPr lang="en-US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"/>
    </mc:Choice>
    <mc:Fallback>
      <p:transition spd="slow" advClick="0" advTm="3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524</Words>
  <Application>Microsoft Office PowerPoint</Application>
  <PresentationFormat>Custom</PresentationFormat>
  <Paragraphs>177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Prezi Bullet</vt:lpstr>
      <vt:lpstr>Embedded Julius Sans One</vt:lpstr>
      <vt:lpstr>Julius Sans One</vt:lpstr>
      <vt:lpstr>Embedded Cabin</vt:lpstr>
      <vt:lpstr>Calibri</vt:lpstr>
      <vt:lpstr>Arial</vt:lpstr>
      <vt:lpstr>Cabin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felix amrovhe</cp:lastModifiedBy>
  <cp:revision>2</cp:revision>
  <dcterms:created xsi:type="dcterms:W3CDTF">2006-08-16T00:00:00Z</dcterms:created>
  <dcterms:modified xsi:type="dcterms:W3CDTF">2026-08-06T11:02:52Z</dcterms:modified>
</cp:coreProperties>
</file>