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69" r:id="rId2"/>
    <p:sldId id="257" r:id="rId3"/>
    <p:sldId id="272" r:id="rId4"/>
    <p:sldId id="274" r:id="rId5"/>
    <p:sldId id="261" r:id="rId6"/>
    <p:sldId id="262" r:id="rId7"/>
    <p:sldId id="265" r:id="rId8"/>
    <p:sldId id="266" r:id="rId9"/>
    <p:sldId id="267" r:id="rId10"/>
    <p:sldId id="264" r:id="rId11"/>
    <p:sldId id="275" r:id="rId12"/>
    <p:sldId id="276" r:id="rId13"/>
    <p:sldId id="277" r:id="rId14"/>
    <p:sldId id="273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0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25B876-706F-4D4D-B31C-048E4A0D866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188C12-2424-4411-9E5B-9B94306751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Drive Operational Efficiency</a:t>
          </a:r>
          <a:endParaRPr lang="en-US"/>
        </a:p>
      </dgm:t>
    </dgm:pt>
    <dgm:pt modelId="{DB762742-B680-43C4-9148-E24562870A1D}" type="parTrans" cxnId="{F4F989E8-4AAE-458A-9AAB-FC8160DC597A}">
      <dgm:prSet/>
      <dgm:spPr/>
      <dgm:t>
        <a:bodyPr/>
        <a:lstStyle/>
        <a:p>
          <a:endParaRPr lang="en-US"/>
        </a:p>
      </dgm:t>
    </dgm:pt>
    <dgm:pt modelId="{00818747-AD8E-496F-8D84-B2E0526BD885}" type="sibTrans" cxnId="{F4F989E8-4AAE-458A-9AAB-FC8160DC59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89159E-0BD8-4BFB-B30E-C55021D2E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Information Systems streamline and automate core business processes (</a:t>
          </a:r>
          <a:r>
            <a:rPr lang="en-US" dirty="0"/>
            <a:t>Wamba, S.F.,2020)</a:t>
          </a:r>
        </a:p>
      </dgm:t>
    </dgm:pt>
    <dgm:pt modelId="{9699F6B6-770A-472C-8C46-44C2B77E400A}" type="parTrans" cxnId="{E3C6760D-D1C6-4B5F-99A7-F933422E2337}">
      <dgm:prSet/>
      <dgm:spPr/>
      <dgm:t>
        <a:bodyPr/>
        <a:lstStyle/>
        <a:p>
          <a:endParaRPr lang="en-US"/>
        </a:p>
      </dgm:t>
    </dgm:pt>
    <dgm:pt modelId="{28988DAD-AEDA-4964-BC54-5A5DD370221C}" type="sibTrans" cxnId="{E3C6760D-D1C6-4B5F-99A7-F933422E23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479EE4-AB5F-4117-A206-29605DEED5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Enhance Decision-Making</a:t>
          </a:r>
          <a:endParaRPr lang="en-US"/>
        </a:p>
      </dgm:t>
    </dgm:pt>
    <dgm:pt modelId="{41E0B3D7-18F0-4B1D-8336-29EDF7ADE519}" type="parTrans" cxnId="{1065674D-D154-4620-BF2C-AB83F1A16F3C}">
      <dgm:prSet/>
      <dgm:spPr/>
      <dgm:t>
        <a:bodyPr/>
        <a:lstStyle/>
        <a:p>
          <a:endParaRPr lang="en-US"/>
        </a:p>
      </dgm:t>
    </dgm:pt>
    <dgm:pt modelId="{A4E50C61-60C6-4DA7-851D-A3128A772C21}" type="sibTrans" cxnId="{1065674D-D154-4620-BF2C-AB83F1A16F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9A1349-1609-49A8-A415-34AA200633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Systems transforms raw data into actionable intelligence for managers</a:t>
          </a:r>
          <a:endParaRPr lang="en-US"/>
        </a:p>
      </dgm:t>
    </dgm:pt>
    <dgm:pt modelId="{CB774788-C17C-4723-B196-CBD432FAB743}" type="parTrans" cxnId="{C799C494-4326-4DCC-9F34-8D7408D6459D}">
      <dgm:prSet/>
      <dgm:spPr/>
      <dgm:t>
        <a:bodyPr/>
        <a:lstStyle/>
        <a:p>
          <a:endParaRPr lang="en-US"/>
        </a:p>
      </dgm:t>
    </dgm:pt>
    <dgm:pt modelId="{A0FA4710-A235-46B7-B589-E71611A3F710}" type="sibTrans" cxnId="{C799C494-4326-4DCC-9F34-8D7408D645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93A0A2-F2FE-4F6D-940F-848CD96A39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Build Competitive Advantage</a:t>
          </a:r>
          <a:endParaRPr lang="en-US"/>
        </a:p>
      </dgm:t>
    </dgm:pt>
    <dgm:pt modelId="{23FF24F9-5555-40BB-A250-49C289492BCC}" type="parTrans" cxnId="{1CC60E2D-7529-47D0-815E-715D62BE5A4D}">
      <dgm:prSet/>
      <dgm:spPr/>
      <dgm:t>
        <a:bodyPr/>
        <a:lstStyle/>
        <a:p>
          <a:endParaRPr lang="en-US"/>
        </a:p>
      </dgm:t>
    </dgm:pt>
    <dgm:pt modelId="{2AE6ED41-9A35-42F2-8025-A36D695A5897}" type="sibTrans" cxnId="{1CC60E2D-7529-47D0-815E-715D62BE5A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253267-ABEA-4AD3-BB97-139901310E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Systems allows businesses to innovate and outperform rivals in the market.</a:t>
          </a:r>
          <a:endParaRPr lang="en-US"/>
        </a:p>
      </dgm:t>
    </dgm:pt>
    <dgm:pt modelId="{0F6EFE82-B150-4142-99AF-C3E9303F89CB}" type="parTrans" cxnId="{1367BFA7-FEFB-4822-9FB0-09A00682C144}">
      <dgm:prSet/>
      <dgm:spPr/>
      <dgm:t>
        <a:bodyPr/>
        <a:lstStyle/>
        <a:p>
          <a:endParaRPr lang="en-US"/>
        </a:p>
      </dgm:t>
    </dgm:pt>
    <dgm:pt modelId="{0BA1C8E8-EFDC-4B56-80BF-9F3D115D24F3}" type="sibTrans" cxnId="{1367BFA7-FEFB-4822-9FB0-09A00682C144}">
      <dgm:prSet/>
      <dgm:spPr/>
      <dgm:t>
        <a:bodyPr/>
        <a:lstStyle/>
        <a:p>
          <a:endParaRPr lang="en-US"/>
        </a:p>
      </dgm:t>
    </dgm:pt>
    <dgm:pt modelId="{7B16CD75-3F4E-4C24-AE78-42BA641EBE59}" type="pres">
      <dgm:prSet presAssocID="{2525B876-706F-4D4D-B31C-048E4A0D8668}" presName="root" presStyleCnt="0">
        <dgm:presLayoutVars>
          <dgm:dir/>
          <dgm:resizeHandles val="exact"/>
        </dgm:presLayoutVars>
      </dgm:prSet>
      <dgm:spPr/>
    </dgm:pt>
    <dgm:pt modelId="{EB2D759C-3429-4867-9CCB-4E01C16FA614}" type="pres">
      <dgm:prSet presAssocID="{2525B876-706F-4D4D-B31C-048E4A0D8668}" presName="container" presStyleCnt="0">
        <dgm:presLayoutVars>
          <dgm:dir/>
          <dgm:resizeHandles val="exact"/>
        </dgm:presLayoutVars>
      </dgm:prSet>
      <dgm:spPr/>
    </dgm:pt>
    <dgm:pt modelId="{B95D25E6-7A73-4B26-9390-B16160705EE3}" type="pres">
      <dgm:prSet presAssocID="{FB188C12-2424-4411-9E5B-9B94306751B4}" presName="compNode" presStyleCnt="0"/>
      <dgm:spPr/>
    </dgm:pt>
    <dgm:pt modelId="{116C9F23-FAB7-47FB-BB6B-F377DC1A0ED3}" type="pres">
      <dgm:prSet presAssocID="{FB188C12-2424-4411-9E5B-9B94306751B4}" presName="iconBgRect" presStyleLbl="bgShp" presStyleIdx="0" presStyleCnt="6"/>
      <dgm:spPr/>
    </dgm:pt>
    <dgm:pt modelId="{F0268C9A-B670-400D-B91D-0B391CABCAEF}" type="pres">
      <dgm:prSet presAssocID="{FB188C12-2424-4411-9E5B-9B94306751B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9319F0E-E4E8-4586-A0E2-06999B8783B9}" type="pres">
      <dgm:prSet presAssocID="{FB188C12-2424-4411-9E5B-9B94306751B4}" presName="spaceRect" presStyleCnt="0"/>
      <dgm:spPr/>
    </dgm:pt>
    <dgm:pt modelId="{5E259DD4-6770-4429-8651-CB1464457A67}" type="pres">
      <dgm:prSet presAssocID="{FB188C12-2424-4411-9E5B-9B94306751B4}" presName="textRect" presStyleLbl="revTx" presStyleIdx="0" presStyleCnt="6">
        <dgm:presLayoutVars>
          <dgm:chMax val="1"/>
          <dgm:chPref val="1"/>
        </dgm:presLayoutVars>
      </dgm:prSet>
      <dgm:spPr/>
    </dgm:pt>
    <dgm:pt modelId="{0D7CBCE8-D269-493E-B56A-7AE2A3CA3027}" type="pres">
      <dgm:prSet presAssocID="{00818747-AD8E-496F-8D84-B2E0526BD885}" presName="sibTrans" presStyleLbl="sibTrans2D1" presStyleIdx="0" presStyleCnt="0"/>
      <dgm:spPr/>
    </dgm:pt>
    <dgm:pt modelId="{34980BE4-8C2F-4F22-B61C-A037A86F2D79}" type="pres">
      <dgm:prSet presAssocID="{4289159E-0BD8-4BFB-B30E-C55021D2ED3A}" presName="compNode" presStyleCnt="0"/>
      <dgm:spPr/>
    </dgm:pt>
    <dgm:pt modelId="{381C8DA3-5BBF-46DC-966F-A6C7C19D4D69}" type="pres">
      <dgm:prSet presAssocID="{4289159E-0BD8-4BFB-B30E-C55021D2ED3A}" presName="iconBgRect" presStyleLbl="bgShp" presStyleIdx="1" presStyleCnt="6"/>
      <dgm:spPr/>
    </dgm:pt>
    <dgm:pt modelId="{9B087EA6-9066-40A1-B528-16CE1035AA78}" type="pres">
      <dgm:prSet presAssocID="{4289159E-0BD8-4BFB-B30E-C55021D2ED3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35D9D41-0E27-4C8D-BF86-1CEEB950AC15}" type="pres">
      <dgm:prSet presAssocID="{4289159E-0BD8-4BFB-B30E-C55021D2ED3A}" presName="spaceRect" presStyleCnt="0"/>
      <dgm:spPr/>
    </dgm:pt>
    <dgm:pt modelId="{49F0ABA1-D392-4CF6-87CC-E69771DDEC53}" type="pres">
      <dgm:prSet presAssocID="{4289159E-0BD8-4BFB-B30E-C55021D2ED3A}" presName="textRect" presStyleLbl="revTx" presStyleIdx="1" presStyleCnt="6">
        <dgm:presLayoutVars>
          <dgm:chMax val="1"/>
          <dgm:chPref val="1"/>
        </dgm:presLayoutVars>
      </dgm:prSet>
      <dgm:spPr/>
    </dgm:pt>
    <dgm:pt modelId="{21375C6F-0679-4D09-9B81-5D53FBCE7724}" type="pres">
      <dgm:prSet presAssocID="{28988DAD-AEDA-4964-BC54-5A5DD370221C}" presName="sibTrans" presStyleLbl="sibTrans2D1" presStyleIdx="0" presStyleCnt="0"/>
      <dgm:spPr/>
    </dgm:pt>
    <dgm:pt modelId="{8917D8F8-0EA0-4DB5-B048-E6508A9E84D9}" type="pres">
      <dgm:prSet presAssocID="{E2479EE4-AB5F-4117-A206-29605DEED512}" presName="compNode" presStyleCnt="0"/>
      <dgm:spPr/>
    </dgm:pt>
    <dgm:pt modelId="{481BF38F-C6E1-4202-A543-128F0DD04944}" type="pres">
      <dgm:prSet presAssocID="{E2479EE4-AB5F-4117-A206-29605DEED512}" presName="iconBgRect" presStyleLbl="bgShp" presStyleIdx="2" presStyleCnt="6"/>
      <dgm:spPr/>
    </dgm:pt>
    <dgm:pt modelId="{BD07A34D-7F28-4186-9495-51714C8285F3}" type="pres">
      <dgm:prSet presAssocID="{E2479EE4-AB5F-4117-A206-29605DEED51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C489F21-9AF6-43B1-9B78-B85F9ED0CA0C}" type="pres">
      <dgm:prSet presAssocID="{E2479EE4-AB5F-4117-A206-29605DEED512}" presName="spaceRect" presStyleCnt="0"/>
      <dgm:spPr/>
    </dgm:pt>
    <dgm:pt modelId="{C7B91B0E-AB69-4194-A123-C0B6F03197B1}" type="pres">
      <dgm:prSet presAssocID="{E2479EE4-AB5F-4117-A206-29605DEED512}" presName="textRect" presStyleLbl="revTx" presStyleIdx="2" presStyleCnt="6">
        <dgm:presLayoutVars>
          <dgm:chMax val="1"/>
          <dgm:chPref val="1"/>
        </dgm:presLayoutVars>
      </dgm:prSet>
      <dgm:spPr/>
    </dgm:pt>
    <dgm:pt modelId="{D362699D-D51D-4C7D-AFE5-D1B583D89365}" type="pres">
      <dgm:prSet presAssocID="{A4E50C61-60C6-4DA7-851D-A3128A772C21}" presName="sibTrans" presStyleLbl="sibTrans2D1" presStyleIdx="0" presStyleCnt="0"/>
      <dgm:spPr/>
    </dgm:pt>
    <dgm:pt modelId="{10FB37D6-A1A0-4D3A-9EDA-1A6FC58D8119}" type="pres">
      <dgm:prSet presAssocID="{2E9A1349-1609-49A8-A415-34AA200633A4}" presName="compNode" presStyleCnt="0"/>
      <dgm:spPr/>
    </dgm:pt>
    <dgm:pt modelId="{CC346855-779D-4E3D-A339-DA3EE775B5DC}" type="pres">
      <dgm:prSet presAssocID="{2E9A1349-1609-49A8-A415-34AA200633A4}" presName="iconBgRect" presStyleLbl="bgShp" presStyleIdx="3" presStyleCnt="6"/>
      <dgm:spPr/>
    </dgm:pt>
    <dgm:pt modelId="{23F2A2E6-23CD-4717-A59E-0F0A6F5AEF2F}" type="pres">
      <dgm:prSet presAssocID="{2E9A1349-1609-49A8-A415-34AA200633A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03AB91A-EC16-4D7E-8FBD-264F7E3A2CCD}" type="pres">
      <dgm:prSet presAssocID="{2E9A1349-1609-49A8-A415-34AA200633A4}" presName="spaceRect" presStyleCnt="0"/>
      <dgm:spPr/>
    </dgm:pt>
    <dgm:pt modelId="{D8EFCFBA-C8DD-4FE2-B0B2-9C5EE25C36F6}" type="pres">
      <dgm:prSet presAssocID="{2E9A1349-1609-49A8-A415-34AA200633A4}" presName="textRect" presStyleLbl="revTx" presStyleIdx="3" presStyleCnt="6">
        <dgm:presLayoutVars>
          <dgm:chMax val="1"/>
          <dgm:chPref val="1"/>
        </dgm:presLayoutVars>
      </dgm:prSet>
      <dgm:spPr/>
    </dgm:pt>
    <dgm:pt modelId="{A2C72A4D-209B-4208-A2B1-1B1DAF71D313}" type="pres">
      <dgm:prSet presAssocID="{A0FA4710-A235-46B7-B589-E71611A3F710}" presName="sibTrans" presStyleLbl="sibTrans2D1" presStyleIdx="0" presStyleCnt="0"/>
      <dgm:spPr/>
    </dgm:pt>
    <dgm:pt modelId="{6CD82080-5340-4136-876A-5FA2D3C76163}" type="pres">
      <dgm:prSet presAssocID="{D693A0A2-F2FE-4F6D-940F-848CD96A39F9}" presName="compNode" presStyleCnt="0"/>
      <dgm:spPr/>
    </dgm:pt>
    <dgm:pt modelId="{8B79AF16-A034-4A4B-A475-0CE8A833298C}" type="pres">
      <dgm:prSet presAssocID="{D693A0A2-F2FE-4F6D-940F-848CD96A39F9}" presName="iconBgRect" presStyleLbl="bgShp" presStyleIdx="4" presStyleCnt="6"/>
      <dgm:spPr/>
    </dgm:pt>
    <dgm:pt modelId="{D6E82BB6-182F-4F39-AD1A-AC585A5FD2D2}" type="pres">
      <dgm:prSet presAssocID="{D693A0A2-F2FE-4F6D-940F-848CD96A39F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33D9AC8-9631-4481-BDBE-9CFD866D256A}" type="pres">
      <dgm:prSet presAssocID="{D693A0A2-F2FE-4F6D-940F-848CD96A39F9}" presName="spaceRect" presStyleCnt="0"/>
      <dgm:spPr/>
    </dgm:pt>
    <dgm:pt modelId="{DA624FC5-88B5-4E95-9774-14505922EFAD}" type="pres">
      <dgm:prSet presAssocID="{D693A0A2-F2FE-4F6D-940F-848CD96A39F9}" presName="textRect" presStyleLbl="revTx" presStyleIdx="4" presStyleCnt="6">
        <dgm:presLayoutVars>
          <dgm:chMax val="1"/>
          <dgm:chPref val="1"/>
        </dgm:presLayoutVars>
      </dgm:prSet>
      <dgm:spPr/>
    </dgm:pt>
    <dgm:pt modelId="{7D028D79-9C3A-46F0-84CE-587F6C110C5B}" type="pres">
      <dgm:prSet presAssocID="{2AE6ED41-9A35-42F2-8025-A36D695A5897}" presName="sibTrans" presStyleLbl="sibTrans2D1" presStyleIdx="0" presStyleCnt="0"/>
      <dgm:spPr/>
    </dgm:pt>
    <dgm:pt modelId="{AE4B641C-062B-41F3-B658-4378423366E3}" type="pres">
      <dgm:prSet presAssocID="{B0253267-ABEA-4AD3-BB97-139901310E6F}" presName="compNode" presStyleCnt="0"/>
      <dgm:spPr/>
    </dgm:pt>
    <dgm:pt modelId="{D4F69402-6D2B-4283-BD7F-64D63504F071}" type="pres">
      <dgm:prSet presAssocID="{B0253267-ABEA-4AD3-BB97-139901310E6F}" presName="iconBgRect" presStyleLbl="bgShp" presStyleIdx="5" presStyleCnt="6"/>
      <dgm:spPr/>
    </dgm:pt>
    <dgm:pt modelId="{E21A8FAC-14D4-4E3D-BC10-A41B038B18D0}" type="pres">
      <dgm:prSet presAssocID="{B0253267-ABEA-4AD3-BB97-139901310E6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FB6AC64-64B7-4D3D-9C62-7D09C898BA69}" type="pres">
      <dgm:prSet presAssocID="{B0253267-ABEA-4AD3-BB97-139901310E6F}" presName="spaceRect" presStyleCnt="0"/>
      <dgm:spPr/>
    </dgm:pt>
    <dgm:pt modelId="{78E957A8-D6BD-4A7C-8850-AC7959B3D39B}" type="pres">
      <dgm:prSet presAssocID="{B0253267-ABEA-4AD3-BB97-139901310E6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C6760D-D1C6-4B5F-99A7-F933422E2337}" srcId="{2525B876-706F-4D4D-B31C-048E4A0D8668}" destId="{4289159E-0BD8-4BFB-B30E-C55021D2ED3A}" srcOrd="1" destOrd="0" parTransId="{9699F6B6-770A-472C-8C46-44C2B77E400A}" sibTransId="{28988DAD-AEDA-4964-BC54-5A5DD370221C}"/>
    <dgm:cxn modelId="{9CCD9518-2003-4C00-A316-978922A2E908}" type="presOf" srcId="{2AE6ED41-9A35-42F2-8025-A36D695A5897}" destId="{7D028D79-9C3A-46F0-84CE-587F6C110C5B}" srcOrd="0" destOrd="0" presId="urn:microsoft.com/office/officeart/2018/2/layout/IconCircleList"/>
    <dgm:cxn modelId="{BD579027-A2CA-426F-9081-ACA33EE2483B}" type="presOf" srcId="{2525B876-706F-4D4D-B31C-048E4A0D8668}" destId="{7B16CD75-3F4E-4C24-AE78-42BA641EBE59}" srcOrd="0" destOrd="0" presId="urn:microsoft.com/office/officeart/2018/2/layout/IconCircleList"/>
    <dgm:cxn modelId="{1CC60E2D-7529-47D0-815E-715D62BE5A4D}" srcId="{2525B876-706F-4D4D-B31C-048E4A0D8668}" destId="{D693A0A2-F2FE-4F6D-940F-848CD96A39F9}" srcOrd="4" destOrd="0" parTransId="{23FF24F9-5555-40BB-A250-49C289492BCC}" sibTransId="{2AE6ED41-9A35-42F2-8025-A36D695A5897}"/>
    <dgm:cxn modelId="{1CA40E40-4FFD-4D5E-92D1-F63C495E4991}" type="presOf" srcId="{A0FA4710-A235-46B7-B589-E71611A3F710}" destId="{A2C72A4D-209B-4208-A2B1-1B1DAF71D313}" srcOrd="0" destOrd="0" presId="urn:microsoft.com/office/officeart/2018/2/layout/IconCircleList"/>
    <dgm:cxn modelId="{1065674D-D154-4620-BF2C-AB83F1A16F3C}" srcId="{2525B876-706F-4D4D-B31C-048E4A0D8668}" destId="{E2479EE4-AB5F-4117-A206-29605DEED512}" srcOrd="2" destOrd="0" parTransId="{41E0B3D7-18F0-4B1D-8336-29EDF7ADE519}" sibTransId="{A4E50C61-60C6-4DA7-851D-A3128A772C21}"/>
    <dgm:cxn modelId="{3C02A470-1A10-4090-9AF1-78E8269EFAA3}" type="presOf" srcId="{A4E50C61-60C6-4DA7-851D-A3128A772C21}" destId="{D362699D-D51D-4C7D-AFE5-D1B583D89365}" srcOrd="0" destOrd="0" presId="urn:microsoft.com/office/officeart/2018/2/layout/IconCircleList"/>
    <dgm:cxn modelId="{17AA6555-F783-411D-A191-4CE2E37F6009}" type="presOf" srcId="{4289159E-0BD8-4BFB-B30E-C55021D2ED3A}" destId="{49F0ABA1-D392-4CF6-87CC-E69771DDEC53}" srcOrd="0" destOrd="0" presId="urn:microsoft.com/office/officeart/2018/2/layout/IconCircleList"/>
    <dgm:cxn modelId="{5050E757-9FEB-4259-AF59-7118B3A2E532}" type="presOf" srcId="{FB188C12-2424-4411-9E5B-9B94306751B4}" destId="{5E259DD4-6770-4429-8651-CB1464457A67}" srcOrd="0" destOrd="0" presId="urn:microsoft.com/office/officeart/2018/2/layout/IconCircleList"/>
    <dgm:cxn modelId="{4CA91D78-EB44-4278-9455-C39637F91183}" type="presOf" srcId="{E2479EE4-AB5F-4117-A206-29605DEED512}" destId="{C7B91B0E-AB69-4194-A123-C0B6F03197B1}" srcOrd="0" destOrd="0" presId="urn:microsoft.com/office/officeart/2018/2/layout/IconCircleList"/>
    <dgm:cxn modelId="{C799C494-4326-4DCC-9F34-8D7408D6459D}" srcId="{2525B876-706F-4D4D-B31C-048E4A0D8668}" destId="{2E9A1349-1609-49A8-A415-34AA200633A4}" srcOrd="3" destOrd="0" parTransId="{CB774788-C17C-4723-B196-CBD432FAB743}" sibTransId="{A0FA4710-A235-46B7-B589-E71611A3F710}"/>
    <dgm:cxn modelId="{FFEE2695-662D-4886-AF52-4CFDDAB473E7}" type="presOf" srcId="{2E9A1349-1609-49A8-A415-34AA200633A4}" destId="{D8EFCFBA-C8DD-4FE2-B0B2-9C5EE25C36F6}" srcOrd="0" destOrd="0" presId="urn:microsoft.com/office/officeart/2018/2/layout/IconCircleList"/>
    <dgm:cxn modelId="{1367BFA7-FEFB-4822-9FB0-09A00682C144}" srcId="{2525B876-706F-4D4D-B31C-048E4A0D8668}" destId="{B0253267-ABEA-4AD3-BB97-139901310E6F}" srcOrd="5" destOrd="0" parTransId="{0F6EFE82-B150-4142-99AF-C3E9303F89CB}" sibTransId="{0BA1C8E8-EFDC-4B56-80BF-9F3D115D24F3}"/>
    <dgm:cxn modelId="{A50BD8B7-85BB-4080-92AE-A1A4ACD0F31F}" type="presOf" srcId="{D693A0A2-F2FE-4F6D-940F-848CD96A39F9}" destId="{DA624FC5-88B5-4E95-9774-14505922EFAD}" srcOrd="0" destOrd="0" presId="urn:microsoft.com/office/officeart/2018/2/layout/IconCircleList"/>
    <dgm:cxn modelId="{F4F989E8-4AAE-458A-9AAB-FC8160DC597A}" srcId="{2525B876-706F-4D4D-B31C-048E4A0D8668}" destId="{FB188C12-2424-4411-9E5B-9B94306751B4}" srcOrd="0" destOrd="0" parTransId="{DB762742-B680-43C4-9148-E24562870A1D}" sibTransId="{00818747-AD8E-496F-8D84-B2E0526BD885}"/>
    <dgm:cxn modelId="{FE4C02EB-3B9D-419E-BC50-788095649D18}" type="presOf" srcId="{28988DAD-AEDA-4964-BC54-5A5DD370221C}" destId="{21375C6F-0679-4D09-9B81-5D53FBCE7724}" srcOrd="0" destOrd="0" presId="urn:microsoft.com/office/officeart/2018/2/layout/IconCircleList"/>
    <dgm:cxn modelId="{E34FA8F7-F50B-46B7-AC51-3D771B58C01F}" type="presOf" srcId="{B0253267-ABEA-4AD3-BB97-139901310E6F}" destId="{78E957A8-D6BD-4A7C-8850-AC7959B3D39B}" srcOrd="0" destOrd="0" presId="urn:microsoft.com/office/officeart/2018/2/layout/IconCircleList"/>
    <dgm:cxn modelId="{6E98B5F7-AB7F-4D60-B372-BBFFC983FA23}" type="presOf" srcId="{00818747-AD8E-496F-8D84-B2E0526BD885}" destId="{0D7CBCE8-D269-493E-B56A-7AE2A3CA3027}" srcOrd="0" destOrd="0" presId="urn:microsoft.com/office/officeart/2018/2/layout/IconCircleList"/>
    <dgm:cxn modelId="{775FBD26-95A8-4E46-98D9-B8E94604DE6B}" type="presParOf" srcId="{7B16CD75-3F4E-4C24-AE78-42BA641EBE59}" destId="{EB2D759C-3429-4867-9CCB-4E01C16FA614}" srcOrd="0" destOrd="0" presId="urn:microsoft.com/office/officeart/2018/2/layout/IconCircleList"/>
    <dgm:cxn modelId="{1CC3934D-1CD8-424A-BCEC-73F2D73E12FE}" type="presParOf" srcId="{EB2D759C-3429-4867-9CCB-4E01C16FA614}" destId="{B95D25E6-7A73-4B26-9390-B16160705EE3}" srcOrd="0" destOrd="0" presId="urn:microsoft.com/office/officeart/2018/2/layout/IconCircleList"/>
    <dgm:cxn modelId="{8B10448A-CE62-44B6-B6E7-9EE095C0ED1E}" type="presParOf" srcId="{B95D25E6-7A73-4B26-9390-B16160705EE3}" destId="{116C9F23-FAB7-47FB-BB6B-F377DC1A0ED3}" srcOrd="0" destOrd="0" presId="urn:microsoft.com/office/officeart/2018/2/layout/IconCircleList"/>
    <dgm:cxn modelId="{27F6DE88-34AD-4039-8E5E-BAEB78D9CC9A}" type="presParOf" srcId="{B95D25E6-7A73-4B26-9390-B16160705EE3}" destId="{F0268C9A-B670-400D-B91D-0B391CABCAEF}" srcOrd="1" destOrd="0" presId="urn:microsoft.com/office/officeart/2018/2/layout/IconCircleList"/>
    <dgm:cxn modelId="{8F0E8A6D-7D2A-406D-A920-6EC86A0DE121}" type="presParOf" srcId="{B95D25E6-7A73-4B26-9390-B16160705EE3}" destId="{19319F0E-E4E8-4586-A0E2-06999B8783B9}" srcOrd="2" destOrd="0" presId="urn:microsoft.com/office/officeart/2018/2/layout/IconCircleList"/>
    <dgm:cxn modelId="{D3DCB3B0-2297-463B-8647-CB9FFDB3AE31}" type="presParOf" srcId="{B95D25E6-7A73-4B26-9390-B16160705EE3}" destId="{5E259DD4-6770-4429-8651-CB1464457A67}" srcOrd="3" destOrd="0" presId="urn:microsoft.com/office/officeart/2018/2/layout/IconCircleList"/>
    <dgm:cxn modelId="{E0A8837F-0AE9-4ECB-827F-03A88E6C12FB}" type="presParOf" srcId="{EB2D759C-3429-4867-9CCB-4E01C16FA614}" destId="{0D7CBCE8-D269-493E-B56A-7AE2A3CA3027}" srcOrd="1" destOrd="0" presId="urn:microsoft.com/office/officeart/2018/2/layout/IconCircleList"/>
    <dgm:cxn modelId="{A42002AE-57B0-40C1-A86D-E4B1C51F9113}" type="presParOf" srcId="{EB2D759C-3429-4867-9CCB-4E01C16FA614}" destId="{34980BE4-8C2F-4F22-B61C-A037A86F2D79}" srcOrd="2" destOrd="0" presId="urn:microsoft.com/office/officeart/2018/2/layout/IconCircleList"/>
    <dgm:cxn modelId="{2B22AC8A-668A-4159-AB37-BEB6F8D05925}" type="presParOf" srcId="{34980BE4-8C2F-4F22-B61C-A037A86F2D79}" destId="{381C8DA3-5BBF-46DC-966F-A6C7C19D4D69}" srcOrd="0" destOrd="0" presId="urn:microsoft.com/office/officeart/2018/2/layout/IconCircleList"/>
    <dgm:cxn modelId="{048BA9B4-8777-4D65-9668-FE3A260DAA0E}" type="presParOf" srcId="{34980BE4-8C2F-4F22-B61C-A037A86F2D79}" destId="{9B087EA6-9066-40A1-B528-16CE1035AA78}" srcOrd="1" destOrd="0" presId="urn:microsoft.com/office/officeart/2018/2/layout/IconCircleList"/>
    <dgm:cxn modelId="{9E7B2218-8798-436F-B1DD-35DBB43B2ED0}" type="presParOf" srcId="{34980BE4-8C2F-4F22-B61C-A037A86F2D79}" destId="{135D9D41-0E27-4C8D-BF86-1CEEB950AC15}" srcOrd="2" destOrd="0" presId="urn:microsoft.com/office/officeart/2018/2/layout/IconCircleList"/>
    <dgm:cxn modelId="{3114F93C-9AFF-499A-8528-5F98561D078A}" type="presParOf" srcId="{34980BE4-8C2F-4F22-B61C-A037A86F2D79}" destId="{49F0ABA1-D392-4CF6-87CC-E69771DDEC53}" srcOrd="3" destOrd="0" presId="urn:microsoft.com/office/officeart/2018/2/layout/IconCircleList"/>
    <dgm:cxn modelId="{7BDCC335-D983-4E17-B39A-F4B70BCBA924}" type="presParOf" srcId="{EB2D759C-3429-4867-9CCB-4E01C16FA614}" destId="{21375C6F-0679-4D09-9B81-5D53FBCE7724}" srcOrd="3" destOrd="0" presId="urn:microsoft.com/office/officeart/2018/2/layout/IconCircleList"/>
    <dgm:cxn modelId="{F49BEB37-85DA-4952-A43C-F7FDE9E6DE99}" type="presParOf" srcId="{EB2D759C-3429-4867-9CCB-4E01C16FA614}" destId="{8917D8F8-0EA0-4DB5-B048-E6508A9E84D9}" srcOrd="4" destOrd="0" presId="urn:microsoft.com/office/officeart/2018/2/layout/IconCircleList"/>
    <dgm:cxn modelId="{2386EF09-A073-46FF-9B02-0F4D39478AD2}" type="presParOf" srcId="{8917D8F8-0EA0-4DB5-B048-E6508A9E84D9}" destId="{481BF38F-C6E1-4202-A543-128F0DD04944}" srcOrd="0" destOrd="0" presId="urn:microsoft.com/office/officeart/2018/2/layout/IconCircleList"/>
    <dgm:cxn modelId="{6AA40B72-1015-46B5-83F9-C4DFF8C2C3BF}" type="presParOf" srcId="{8917D8F8-0EA0-4DB5-B048-E6508A9E84D9}" destId="{BD07A34D-7F28-4186-9495-51714C8285F3}" srcOrd="1" destOrd="0" presId="urn:microsoft.com/office/officeart/2018/2/layout/IconCircleList"/>
    <dgm:cxn modelId="{79CDD264-C68A-4BF9-B527-2BB126B92150}" type="presParOf" srcId="{8917D8F8-0EA0-4DB5-B048-E6508A9E84D9}" destId="{3C489F21-9AF6-43B1-9B78-B85F9ED0CA0C}" srcOrd="2" destOrd="0" presId="urn:microsoft.com/office/officeart/2018/2/layout/IconCircleList"/>
    <dgm:cxn modelId="{1939874A-4824-4643-A7E7-0981BE75AADF}" type="presParOf" srcId="{8917D8F8-0EA0-4DB5-B048-E6508A9E84D9}" destId="{C7B91B0E-AB69-4194-A123-C0B6F03197B1}" srcOrd="3" destOrd="0" presId="urn:microsoft.com/office/officeart/2018/2/layout/IconCircleList"/>
    <dgm:cxn modelId="{6322680C-DFE0-4213-8881-A6573C1959FE}" type="presParOf" srcId="{EB2D759C-3429-4867-9CCB-4E01C16FA614}" destId="{D362699D-D51D-4C7D-AFE5-D1B583D89365}" srcOrd="5" destOrd="0" presId="urn:microsoft.com/office/officeart/2018/2/layout/IconCircleList"/>
    <dgm:cxn modelId="{7C88891D-1B96-43C0-A10C-55B676E08281}" type="presParOf" srcId="{EB2D759C-3429-4867-9CCB-4E01C16FA614}" destId="{10FB37D6-A1A0-4D3A-9EDA-1A6FC58D8119}" srcOrd="6" destOrd="0" presId="urn:microsoft.com/office/officeart/2018/2/layout/IconCircleList"/>
    <dgm:cxn modelId="{514CEA3A-C379-4CF9-A605-F6D99A96D701}" type="presParOf" srcId="{10FB37D6-A1A0-4D3A-9EDA-1A6FC58D8119}" destId="{CC346855-779D-4E3D-A339-DA3EE775B5DC}" srcOrd="0" destOrd="0" presId="urn:microsoft.com/office/officeart/2018/2/layout/IconCircleList"/>
    <dgm:cxn modelId="{E8686AD6-6CF7-4FC8-92E4-7BF3A08174B3}" type="presParOf" srcId="{10FB37D6-A1A0-4D3A-9EDA-1A6FC58D8119}" destId="{23F2A2E6-23CD-4717-A59E-0F0A6F5AEF2F}" srcOrd="1" destOrd="0" presId="urn:microsoft.com/office/officeart/2018/2/layout/IconCircleList"/>
    <dgm:cxn modelId="{804B1A4F-04E9-4ECF-9CDA-5AC3AA64DA3E}" type="presParOf" srcId="{10FB37D6-A1A0-4D3A-9EDA-1A6FC58D8119}" destId="{703AB91A-EC16-4D7E-8FBD-264F7E3A2CCD}" srcOrd="2" destOrd="0" presId="urn:microsoft.com/office/officeart/2018/2/layout/IconCircleList"/>
    <dgm:cxn modelId="{BAE8115C-59EE-4818-AB9B-23AC03C537DB}" type="presParOf" srcId="{10FB37D6-A1A0-4D3A-9EDA-1A6FC58D8119}" destId="{D8EFCFBA-C8DD-4FE2-B0B2-9C5EE25C36F6}" srcOrd="3" destOrd="0" presId="urn:microsoft.com/office/officeart/2018/2/layout/IconCircleList"/>
    <dgm:cxn modelId="{6C1B44E4-0896-431B-AA1C-E2891909B5AA}" type="presParOf" srcId="{EB2D759C-3429-4867-9CCB-4E01C16FA614}" destId="{A2C72A4D-209B-4208-A2B1-1B1DAF71D313}" srcOrd="7" destOrd="0" presId="urn:microsoft.com/office/officeart/2018/2/layout/IconCircleList"/>
    <dgm:cxn modelId="{DCCF3610-6834-4F4A-B3A0-A55C8EAB2DD1}" type="presParOf" srcId="{EB2D759C-3429-4867-9CCB-4E01C16FA614}" destId="{6CD82080-5340-4136-876A-5FA2D3C76163}" srcOrd="8" destOrd="0" presId="urn:microsoft.com/office/officeart/2018/2/layout/IconCircleList"/>
    <dgm:cxn modelId="{5822EA48-7A43-4BCA-B725-D8F2EAD999CE}" type="presParOf" srcId="{6CD82080-5340-4136-876A-5FA2D3C76163}" destId="{8B79AF16-A034-4A4B-A475-0CE8A833298C}" srcOrd="0" destOrd="0" presId="urn:microsoft.com/office/officeart/2018/2/layout/IconCircleList"/>
    <dgm:cxn modelId="{E3DE067B-1CFB-44D2-A8E6-53E430C7F708}" type="presParOf" srcId="{6CD82080-5340-4136-876A-5FA2D3C76163}" destId="{D6E82BB6-182F-4F39-AD1A-AC585A5FD2D2}" srcOrd="1" destOrd="0" presId="urn:microsoft.com/office/officeart/2018/2/layout/IconCircleList"/>
    <dgm:cxn modelId="{EC0AB33C-6D3C-469E-BFC0-FC0FF0C573F8}" type="presParOf" srcId="{6CD82080-5340-4136-876A-5FA2D3C76163}" destId="{B33D9AC8-9631-4481-BDBE-9CFD866D256A}" srcOrd="2" destOrd="0" presId="urn:microsoft.com/office/officeart/2018/2/layout/IconCircleList"/>
    <dgm:cxn modelId="{5C96F9FA-48A2-4DD5-B9CE-2E8625D0AF74}" type="presParOf" srcId="{6CD82080-5340-4136-876A-5FA2D3C76163}" destId="{DA624FC5-88B5-4E95-9774-14505922EFAD}" srcOrd="3" destOrd="0" presId="urn:microsoft.com/office/officeart/2018/2/layout/IconCircleList"/>
    <dgm:cxn modelId="{07E7D0BB-E13B-49DD-8DC5-630D174728DD}" type="presParOf" srcId="{EB2D759C-3429-4867-9CCB-4E01C16FA614}" destId="{7D028D79-9C3A-46F0-84CE-587F6C110C5B}" srcOrd="9" destOrd="0" presId="urn:microsoft.com/office/officeart/2018/2/layout/IconCircleList"/>
    <dgm:cxn modelId="{3A421B0E-EB3B-4400-8153-AA0690B09E97}" type="presParOf" srcId="{EB2D759C-3429-4867-9CCB-4E01C16FA614}" destId="{AE4B641C-062B-41F3-B658-4378423366E3}" srcOrd="10" destOrd="0" presId="urn:microsoft.com/office/officeart/2018/2/layout/IconCircleList"/>
    <dgm:cxn modelId="{7D051731-D22A-43DA-8F27-FBBE259BDCBD}" type="presParOf" srcId="{AE4B641C-062B-41F3-B658-4378423366E3}" destId="{D4F69402-6D2B-4283-BD7F-64D63504F071}" srcOrd="0" destOrd="0" presId="urn:microsoft.com/office/officeart/2018/2/layout/IconCircleList"/>
    <dgm:cxn modelId="{32665C34-AD87-4D90-ACB4-F4B587415B6B}" type="presParOf" srcId="{AE4B641C-062B-41F3-B658-4378423366E3}" destId="{E21A8FAC-14D4-4E3D-BC10-A41B038B18D0}" srcOrd="1" destOrd="0" presId="urn:microsoft.com/office/officeart/2018/2/layout/IconCircleList"/>
    <dgm:cxn modelId="{50A87067-83F8-4286-B578-D7D5AC78C481}" type="presParOf" srcId="{AE4B641C-062B-41F3-B658-4378423366E3}" destId="{9FB6AC64-64B7-4D3D-9C62-7D09C898BA69}" srcOrd="2" destOrd="0" presId="urn:microsoft.com/office/officeart/2018/2/layout/IconCircleList"/>
    <dgm:cxn modelId="{98936CF4-05DB-4DAE-B6E5-963261335DD0}" type="presParOf" srcId="{AE4B641C-062B-41F3-B658-4378423366E3}" destId="{78E957A8-D6BD-4A7C-8850-AC7959B3D39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9B181C-E9E7-41AC-9DF3-F81D6804D18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51ECA42-4651-4027-8C08-B43E57E554AD}">
      <dgm:prSet/>
      <dgm:spPr/>
      <dgm:t>
        <a:bodyPr/>
        <a:lstStyle/>
        <a:p>
          <a:r>
            <a:rPr lang="en-GB"/>
            <a:t>The DPD TMS is fundamentally a powerful route optimization engine that focuses on efficiency, speed, and accuracy</a:t>
          </a:r>
          <a:endParaRPr lang="en-US"/>
        </a:p>
      </dgm:t>
    </dgm:pt>
    <dgm:pt modelId="{14047B40-C31D-41DF-AABA-D1C248481D39}" type="parTrans" cxnId="{D3C33312-90B7-4174-ADA7-8B7A2FAEAD1C}">
      <dgm:prSet/>
      <dgm:spPr/>
      <dgm:t>
        <a:bodyPr/>
        <a:lstStyle/>
        <a:p>
          <a:endParaRPr lang="en-US"/>
        </a:p>
      </dgm:t>
    </dgm:pt>
    <dgm:pt modelId="{20BCA558-5B3B-4489-9130-10E8E46D856C}" type="sibTrans" cxnId="{D3C33312-90B7-4174-ADA7-8B7A2FAEAD1C}">
      <dgm:prSet/>
      <dgm:spPr/>
      <dgm:t>
        <a:bodyPr/>
        <a:lstStyle/>
        <a:p>
          <a:endParaRPr lang="en-US"/>
        </a:p>
      </dgm:t>
    </dgm:pt>
    <dgm:pt modelId="{E14B4CC8-6194-4DB1-83BB-D80D38B27CDE}">
      <dgm:prSet/>
      <dgm:spPr/>
      <dgm:t>
        <a:bodyPr/>
        <a:lstStyle/>
        <a:p>
          <a:r>
            <a:rPr lang="en-GB"/>
            <a:t>Automates the paperwork and manual tasks associated with massive parcel volume</a:t>
          </a:r>
          <a:endParaRPr lang="en-US"/>
        </a:p>
      </dgm:t>
    </dgm:pt>
    <dgm:pt modelId="{540907DC-BB37-475E-AF8C-262DB3931ECA}" type="parTrans" cxnId="{A82EEB89-D466-48E8-81B5-1A65139894A1}">
      <dgm:prSet/>
      <dgm:spPr/>
      <dgm:t>
        <a:bodyPr/>
        <a:lstStyle/>
        <a:p>
          <a:endParaRPr lang="en-US"/>
        </a:p>
      </dgm:t>
    </dgm:pt>
    <dgm:pt modelId="{01B2E82F-ED66-4426-B523-B968A6ABD331}" type="sibTrans" cxnId="{A82EEB89-D466-48E8-81B5-1A65139894A1}">
      <dgm:prSet/>
      <dgm:spPr/>
      <dgm:t>
        <a:bodyPr/>
        <a:lstStyle/>
        <a:p>
          <a:endParaRPr lang="en-US"/>
        </a:p>
      </dgm:t>
    </dgm:pt>
    <dgm:pt modelId="{1B06FBC8-E278-4F13-8D96-C6329BBBA61F}">
      <dgm:prSet/>
      <dgm:spPr/>
      <dgm:t>
        <a:bodyPr/>
        <a:lstStyle/>
        <a:p>
          <a:r>
            <a:rPr lang="en-GB" dirty="0"/>
            <a:t>Provides the data foundation for DPD’s industry-leading tracking capabilities (</a:t>
          </a:r>
          <a:r>
            <a:rPr lang="en-US" dirty="0"/>
            <a:t>McKinsey, 2021)</a:t>
          </a:r>
        </a:p>
      </dgm:t>
    </dgm:pt>
    <dgm:pt modelId="{2485EB71-5FD8-4622-AC90-E536884862BE}" type="parTrans" cxnId="{FC3F56CB-295F-4378-8B0F-D8C3FA0ED21F}">
      <dgm:prSet/>
      <dgm:spPr/>
      <dgm:t>
        <a:bodyPr/>
        <a:lstStyle/>
        <a:p>
          <a:endParaRPr lang="en-US"/>
        </a:p>
      </dgm:t>
    </dgm:pt>
    <dgm:pt modelId="{C789B335-C10B-458F-9CB2-90644F0046AD}" type="sibTrans" cxnId="{FC3F56CB-295F-4378-8B0F-D8C3FA0ED21F}">
      <dgm:prSet/>
      <dgm:spPr/>
      <dgm:t>
        <a:bodyPr/>
        <a:lstStyle/>
        <a:p>
          <a:endParaRPr lang="en-US"/>
        </a:p>
      </dgm:t>
    </dgm:pt>
    <dgm:pt modelId="{66D83640-ABB9-42C3-8AA9-828F595780C4}" type="pres">
      <dgm:prSet presAssocID="{1A9B181C-E9E7-41AC-9DF3-F81D6804D182}" presName="root" presStyleCnt="0">
        <dgm:presLayoutVars>
          <dgm:dir/>
          <dgm:resizeHandles val="exact"/>
        </dgm:presLayoutVars>
      </dgm:prSet>
      <dgm:spPr/>
    </dgm:pt>
    <dgm:pt modelId="{80BB3832-CD89-43E6-8D89-0B6B757449CC}" type="pres">
      <dgm:prSet presAssocID="{B51ECA42-4651-4027-8C08-B43E57E554AD}" presName="compNode" presStyleCnt="0"/>
      <dgm:spPr/>
    </dgm:pt>
    <dgm:pt modelId="{7C2A3731-3A38-4ED8-BD8B-4E917B081284}" type="pres">
      <dgm:prSet presAssocID="{B51ECA42-4651-4027-8C08-B43E57E554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2038F46-3B4F-4036-897D-BD8F5657C079}" type="pres">
      <dgm:prSet presAssocID="{B51ECA42-4651-4027-8C08-B43E57E554AD}" presName="spaceRect" presStyleCnt="0"/>
      <dgm:spPr/>
    </dgm:pt>
    <dgm:pt modelId="{A048271F-5A64-4530-93EB-F5EECBE6DF30}" type="pres">
      <dgm:prSet presAssocID="{B51ECA42-4651-4027-8C08-B43E57E554AD}" presName="textRect" presStyleLbl="revTx" presStyleIdx="0" presStyleCnt="3">
        <dgm:presLayoutVars>
          <dgm:chMax val="1"/>
          <dgm:chPref val="1"/>
        </dgm:presLayoutVars>
      </dgm:prSet>
      <dgm:spPr/>
    </dgm:pt>
    <dgm:pt modelId="{2F43466B-5281-47B2-8A14-5346D37319DA}" type="pres">
      <dgm:prSet presAssocID="{20BCA558-5B3B-4489-9130-10E8E46D856C}" presName="sibTrans" presStyleCnt="0"/>
      <dgm:spPr/>
    </dgm:pt>
    <dgm:pt modelId="{E2BAFF31-21F8-4F05-8506-1A0B82A330CA}" type="pres">
      <dgm:prSet presAssocID="{E14B4CC8-6194-4DB1-83BB-D80D38B27CDE}" presName="compNode" presStyleCnt="0"/>
      <dgm:spPr/>
    </dgm:pt>
    <dgm:pt modelId="{ABF2304E-FC09-40BA-B30F-6A98FE13EADB}" type="pres">
      <dgm:prSet presAssocID="{E14B4CC8-6194-4DB1-83BB-D80D38B27CD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E6C09D7-7A93-43A9-B54D-654940A55E47}" type="pres">
      <dgm:prSet presAssocID="{E14B4CC8-6194-4DB1-83BB-D80D38B27CDE}" presName="spaceRect" presStyleCnt="0"/>
      <dgm:spPr/>
    </dgm:pt>
    <dgm:pt modelId="{CF899213-BB68-40A8-BE7F-14D64FC029D4}" type="pres">
      <dgm:prSet presAssocID="{E14B4CC8-6194-4DB1-83BB-D80D38B27CDE}" presName="textRect" presStyleLbl="revTx" presStyleIdx="1" presStyleCnt="3">
        <dgm:presLayoutVars>
          <dgm:chMax val="1"/>
          <dgm:chPref val="1"/>
        </dgm:presLayoutVars>
      </dgm:prSet>
      <dgm:spPr/>
    </dgm:pt>
    <dgm:pt modelId="{616C851B-BC4F-4EAA-B4ED-08E1E5DEFF74}" type="pres">
      <dgm:prSet presAssocID="{01B2E82F-ED66-4426-B523-B968A6ABD331}" presName="sibTrans" presStyleCnt="0"/>
      <dgm:spPr/>
    </dgm:pt>
    <dgm:pt modelId="{9E8E3B26-C376-4550-BD98-1F0C0D0F8C64}" type="pres">
      <dgm:prSet presAssocID="{1B06FBC8-E278-4F13-8D96-C6329BBBA61F}" presName="compNode" presStyleCnt="0"/>
      <dgm:spPr/>
    </dgm:pt>
    <dgm:pt modelId="{53658564-0EBD-4C38-9FBE-BBF35F7F7D33}" type="pres">
      <dgm:prSet presAssocID="{1B06FBC8-E278-4F13-8D96-C6329BBBA61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8967DC5-83AC-4A34-8E2E-93BB07D4363A}" type="pres">
      <dgm:prSet presAssocID="{1B06FBC8-E278-4F13-8D96-C6329BBBA61F}" presName="spaceRect" presStyleCnt="0"/>
      <dgm:spPr/>
    </dgm:pt>
    <dgm:pt modelId="{9EC99FFB-842D-48E0-AFF0-33AA93DE1ADC}" type="pres">
      <dgm:prSet presAssocID="{1B06FBC8-E278-4F13-8D96-C6329BBBA61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3C33312-90B7-4174-ADA7-8B7A2FAEAD1C}" srcId="{1A9B181C-E9E7-41AC-9DF3-F81D6804D182}" destId="{B51ECA42-4651-4027-8C08-B43E57E554AD}" srcOrd="0" destOrd="0" parTransId="{14047B40-C31D-41DF-AABA-D1C248481D39}" sibTransId="{20BCA558-5B3B-4489-9130-10E8E46D856C}"/>
    <dgm:cxn modelId="{B1F00717-5169-4990-B280-2753CD93ECEB}" type="presOf" srcId="{E14B4CC8-6194-4DB1-83BB-D80D38B27CDE}" destId="{CF899213-BB68-40A8-BE7F-14D64FC029D4}" srcOrd="0" destOrd="0" presId="urn:microsoft.com/office/officeart/2018/2/layout/IconLabelList"/>
    <dgm:cxn modelId="{EDBC3E67-4EE7-4CFE-AB5C-0895DC7A94B4}" type="presOf" srcId="{1B06FBC8-E278-4F13-8D96-C6329BBBA61F}" destId="{9EC99FFB-842D-48E0-AFF0-33AA93DE1ADC}" srcOrd="0" destOrd="0" presId="urn:microsoft.com/office/officeart/2018/2/layout/IconLabelList"/>
    <dgm:cxn modelId="{0DDB886A-9FF9-4DE7-983F-434C9E64EF37}" type="presOf" srcId="{1A9B181C-E9E7-41AC-9DF3-F81D6804D182}" destId="{66D83640-ABB9-42C3-8AA9-828F595780C4}" srcOrd="0" destOrd="0" presId="urn:microsoft.com/office/officeart/2018/2/layout/IconLabelList"/>
    <dgm:cxn modelId="{A82EEB89-D466-48E8-81B5-1A65139894A1}" srcId="{1A9B181C-E9E7-41AC-9DF3-F81D6804D182}" destId="{E14B4CC8-6194-4DB1-83BB-D80D38B27CDE}" srcOrd="1" destOrd="0" parTransId="{540907DC-BB37-475E-AF8C-262DB3931ECA}" sibTransId="{01B2E82F-ED66-4426-B523-B968A6ABD331}"/>
    <dgm:cxn modelId="{CC74609C-EE35-4465-99B8-521C4576EEFB}" type="presOf" srcId="{B51ECA42-4651-4027-8C08-B43E57E554AD}" destId="{A048271F-5A64-4530-93EB-F5EECBE6DF30}" srcOrd="0" destOrd="0" presId="urn:microsoft.com/office/officeart/2018/2/layout/IconLabelList"/>
    <dgm:cxn modelId="{FC3F56CB-295F-4378-8B0F-D8C3FA0ED21F}" srcId="{1A9B181C-E9E7-41AC-9DF3-F81D6804D182}" destId="{1B06FBC8-E278-4F13-8D96-C6329BBBA61F}" srcOrd="2" destOrd="0" parTransId="{2485EB71-5FD8-4622-AC90-E536884862BE}" sibTransId="{C789B335-C10B-458F-9CB2-90644F0046AD}"/>
    <dgm:cxn modelId="{9A30A124-B7B5-46FD-876C-52CE6CBF8388}" type="presParOf" srcId="{66D83640-ABB9-42C3-8AA9-828F595780C4}" destId="{80BB3832-CD89-43E6-8D89-0B6B757449CC}" srcOrd="0" destOrd="0" presId="urn:microsoft.com/office/officeart/2018/2/layout/IconLabelList"/>
    <dgm:cxn modelId="{26F6A900-B921-42D7-A6A4-3A3C93E48F3A}" type="presParOf" srcId="{80BB3832-CD89-43E6-8D89-0B6B757449CC}" destId="{7C2A3731-3A38-4ED8-BD8B-4E917B081284}" srcOrd="0" destOrd="0" presId="urn:microsoft.com/office/officeart/2018/2/layout/IconLabelList"/>
    <dgm:cxn modelId="{7A79617B-0336-4169-A79C-B8E87DB10531}" type="presParOf" srcId="{80BB3832-CD89-43E6-8D89-0B6B757449CC}" destId="{12038F46-3B4F-4036-897D-BD8F5657C079}" srcOrd="1" destOrd="0" presId="urn:microsoft.com/office/officeart/2018/2/layout/IconLabelList"/>
    <dgm:cxn modelId="{9569A93C-F02F-44F8-9D06-D6D557D674F9}" type="presParOf" srcId="{80BB3832-CD89-43E6-8D89-0B6B757449CC}" destId="{A048271F-5A64-4530-93EB-F5EECBE6DF30}" srcOrd="2" destOrd="0" presId="urn:microsoft.com/office/officeart/2018/2/layout/IconLabelList"/>
    <dgm:cxn modelId="{32E3551A-6949-48C0-A082-1784D0F771E9}" type="presParOf" srcId="{66D83640-ABB9-42C3-8AA9-828F595780C4}" destId="{2F43466B-5281-47B2-8A14-5346D37319DA}" srcOrd="1" destOrd="0" presId="urn:microsoft.com/office/officeart/2018/2/layout/IconLabelList"/>
    <dgm:cxn modelId="{6CA7D87E-516F-42FF-989E-AB02CC9A535A}" type="presParOf" srcId="{66D83640-ABB9-42C3-8AA9-828F595780C4}" destId="{E2BAFF31-21F8-4F05-8506-1A0B82A330CA}" srcOrd="2" destOrd="0" presId="urn:microsoft.com/office/officeart/2018/2/layout/IconLabelList"/>
    <dgm:cxn modelId="{E70841C8-DFB1-40E3-B26F-1AFED36CC441}" type="presParOf" srcId="{E2BAFF31-21F8-4F05-8506-1A0B82A330CA}" destId="{ABF2304E-FC09-40BA-B30F-6A98FE13EADB}" srcOrd="0" destOrd="0" presId="urn:microsoft.com/office/officeart/2018/2/layout/IconLabelList"/>
    <dgm:cxn modelId="{4203EAC8-2085-4B2C-93CA-8E030B439027}" type="presParOf" srcId="{E2BAFF31-21F8-4F05-8506-1A0B82A330CA}" destId="{5E6C09D7-7A93-43A9-B54D-654940A55E47}" srcOrd="1" destOrd="0" presId="urn:microsoft.com/office/officeart/2018/2/layout/IconLabelList"/>
    <dgm:cxn modelId="{3C249684-AEF6-4B0B-816B-1D7A777ADD24}" type="presParOf" srcId="{E2BAFF31-21F8-4F05-8506-1A0B82A330CA}" destId="{CF899213-BB68-40A8-BE7F-14D64FC029D4}" srcOrd="2" destOrd="0" presId="urn:microsoft.com/office/officeart/2018/2/layout/IconLabelList"/>
    <dgm:cxn modelId="{1C30C22F-CBCF-4153-82ED-34A6F63F6C01}" type="presParOf" srcId="{66D83640-ABB9-42C3-8AA9-828F595780C4}" destId="{616C851B-BC4F-4EAA-B4ED-08E1E5DEFF74}" srcOrd="3" destOrd="0" presId="urn:microsoft.com/office/officeart/2018/2/layout/IconLabelList"/>
    <dgm:cxn modelId="{2029AA65-A2A2-4B1A-B694-1576D3A43B12}" type="presParOf" srcId="{66D83640-ABB9-42C3-8AA9-828F595780C4}" destId="{9E8E3B26-C376-4550-BD98-1F0C0D0F8C64}" srcOrd="4" destOrd="0" presId="urn:microsoft.com/office/officeart/2018/2/layout/IconLabelList"/>
    <dgm:cxn modelId="{3BF1E72B-57AC-4C38-8141-7530D4A56D66}" type="presParOf" srcId="{9E8E3B26-C376-4550-BD98-1F0C0D0F8C64}" destId="{53658564-0EBD-4C38-9FBE-BBF35F7F7D33}" srcOrd="0" destOrd="0" presId="urn:microsoft.com/office/officeart/2018/2/layout/IconLabelList"/>
    <dgm:cxn modelId="{3564B75A-B816-47AA-9D71-7DBBAD82D1E3}" type="presParOf" srcId="{9E8E3B26-C376-4550-BD98-1F0C0D0F8C64}" destId="{78967DC5-83AC-4A34-8E2E-93BB07D4363A}" srcOrd="1" destOrd="0" presId="urn:microsoft.com/office/officeart/2018/2/layout/IconLabelList"/>
    <dgm:cxn modelId="{AB2688F3-321F-429A-8356-90F53A67E9BC}" type="presParOf" srcId="{9E8E3B26-C376-4550-BD98-1F0C0D0F8C64}" destId="{9EC99FFB-842D-48E0-AFF0-33AA93DE1AD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2F42FF-0411-4B91-BA25-C6C2DA89B99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895ADE-F73C-402A-9F36-163C3066C782}">
      <dgm:prSet/>
      <dgm:spPr/>
      <dgm:t>
        <a:bodyPr/>
        <a:lstStyle/>
        <a:p>
          <a:pPr>
            <a:defRPr cap="all"/>
          </a:pPr>
          <a:r>
            <a:rPr lang="en-GB"/>
            <a:t>Provides end-to-end tracking data, synchronizing delivery status and confirmation across internal systems, personal accounts, and integrated partner platforms</a:t>
          </a:r>
          <a:endParaRPr lang="en-US"/>
        </a:p>
      </dgm:t>
    </dgm:pt>
    <dgm:pt modelId="{2F865813-142A-4F57-A1B5-CF9435BB81DA}" type="parTrans" cxnId="{792FCF3E-F225-4646-B28F-61B5CE00664B}">
      <dgm:prSet/>
      <dgm:spPr/>
      <dgm:t>
        <a:bodyPr/>
        <a:lstStyle/>
        <a:p>
          <a:endParaRPr lang="en-US"/>
        </a:p>
      </dgm:t>
    </dgm:pt>
    <dgm:pt modelId="{DAB9F4B0-8E19-4DAA-9E01-9FD949DEFEC0}" type="sibTrans" cxnId="{792FCF3E-F225-4646-B28F-61B5CE00664B}">
      <dgm:prSet/>
      <dgm:spPr/>
      <dgm:t>
        <a:bodyPr/>
        <a:lstStyle/>
        <a:p>
          <a:endParaRPr lang="en-US"/>
        </a:p>
      </dgm:t>
    </dgm:pt>
    <dgm:pt modelId="{AD96E4AA-D20E-420A-9FC7-40126718F7DF}">
      <dgm:prSet/>
      <dgm:spPr/>
      <dgm:t>
        <a:bodyPr/>
        <a:lstStyle/>
        <a:p>
          <a:pPr>
            <a:defRPr cap="all"/>
          </a:pPr>
          <a:r>
            <a:rPr lang="en-GB" dirty="0"/>
            <a:t>Handles all B2B and B2C financial data, maintaining accurate electronic invoicing, payment records, and contract history (</a:t>
          </a:r>
          <a:r>
            <a:rPr lang="en-US" dirty="0"/>
            <a:t>Luo, X., 2020) </a:t>
          </a:r>
        </a:p>
      </dgm:t>
    </dgm:pt>
    <dgm:pt modelId="{33ACA5D5-E71C-4696-8A86-20EBA0B267FD}" type="parTrans" cxnId="{58914FB0-27BB-4511-AB0B-0093DD386BCE}">
      <dgm:prSet/>
      <dgm:spPr/>
      <dgm:t>
        <a:bodyPr/>
        <a:lstStyle/>
        <a:p>
          <a:endParaRPr lang="en-US"/>
        </a:p>
      </dgm:t>
    </dgm:pt>
    <dgm:pt modelId="{2C923D2F-05E1-48C0-87E8-4D2EA5706944}" type="sibTrans" cxnId="{58914FB0-27BB-4511-AB0B-0093DD386BCE}">
      <dgm:prSet/>
      <dgm:spPr/>
      <dgm:t>
        <a:bodyPr/>
        <a:lstStyle/>
        <a:p>
          <a:endParaRPr lang="en-US"/>
        </a:p>
      </dgm:t>
    </dgm:pt>
    <dgm:pt modelId="{091A3076-62AC-49E0-878E-9BA427F3E30C}">
      <dgm:prSet/>
      <dgm:spPr/>
      <dgm:t>
        <a:bodyPr/>
        <a:lstStyle/>
        <a:p>
          <a:pPr>
            <a:defRPr cap="all"/>
          </a:pPr>
          <a:r>
            <a:rPr lang="en-GB"/>
            <a:t>The Postcode Address File (PAF) is integrated as the primary source of truth for address accuracy, underpinning all customer data records</a:t>
          </a:r>
          <a:endParaRPr lang="en-US"/>
        </a:p>
      </dgm:t>
    </dgm:pt>
    <dgm:pt modelId="{68525130-33B7-48C6-8B47-DF33814B5AB4}" type="parTrans" cxnId="{838B81CD-9EE9-49C1-B7D6-94DC44BBCB08}">
      <dgm:prSet/>
      <dgm:spPr/>
      <dgm:t>
        <a:bodyPr/>
        <a:lstStyle/>
        <a:p>
          <a:endParaRPr lang="en-US"/>
        </a:p>
      </dgm:t>
    </dgm:pt>
    <dgm:pt modelId="{B8DDC0C8-3368-45FD-9F19-FDCE4484C133}" type="sibTrans" cxnId="{838B81CD-9EE9-49C1-B7D6-94DC44BBCB08}">
      <dgm:prSet/>
      <dgm:spPr/>
      <dgm:t>
        <a:bodyPr/>
        <a:lstStyle/>
        <a:p>
          <a:endParaRPr lang="en-US"/>
        </a:p>
      </dgm:t>
    </dgm:pt>
    <dgm:pt modelId="{DDF78DC0-957D-447C-BDD7-D5A5310B5C4A}" type="pres">
      <dgm:prSet presAssocID="{DE2F42FF-0411-4B91-BA25-C6C2DA89B999}" presName="root" presStyleCnt="0">
        <dgm:presLayoutVars>
          <dgm:dir/>
          <dgm:resizeHandles val="exact"/>
        </dgm:presLayoutVars>
      </dgm:prSet>
      <dgm:spPr/>
    </dgm:pt>
    <dgm:pt modelId="{3C79962A-6377-42CA-8767-8260186BC003}" type="pres">
      <dgm:prSet presAssocID="{17895ADE-F73C-402A-9F36-163C3066C782}" presName="compNode" presStyleCnt="0"/>
      <dgm:spPr/>
    </dgm:pt>
    <dgm:pt modelId="{6700DA00-D1CC-47CE-BEE8-B5EB1D1DC69E}" type="pres">
      <dgm:prSet presAssocID="{17895ADE-F73C-402A-9F36-163C3066C78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3ED4497-59BA-4CBF-BFF2-1B84A55679C3}" type="pres">
      <dgm:prSet presAssocID="{17895ADE-F73C-402A-9F36-163C3066C7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AE1599B4-46F1-46A4-9111-9D6C137E748F}" type="pres">
      <dgm:prSet presAssocID="{17895ADE-F73C-402A-9F36-163C3066C782}" presName="spaceRect" presStyleCnt="0"/>
      <dgm:spPr/>
    </dgm:pt>
    <dgm:pt modelId="{63B789BD-B1E4-4E6D-9ABC-F34A2705873A}" type="pres">
      <dgm:prSet presAssocID="{17895ADE-F73C-402A-9F36-163C3066C782}" presName="textRect" presStyleLbl="revTx" presStyleIdx="0" presStyleCnt="3">
        <dgm:presLayoutVars>
          <dgm:chMax val="1"/>
          <dgm:chPref val="1"/>
        </dgm:presLayoutVars>
      </dgm:prSet>
      <dgm:spPr/>
    </dgm:pt>
    <dgm:pt modelId="{DB70BCE5-F572-4A42-9A46-521A145C8895}" type="pres">
      <dgm:prSet presAssocID="{DAB9F4B0-8E19-4DAA-9E01-9FD949DEFEC0}" presName="sibTrans" presStyleCnt="0"/>
      <dgm:spPr/>
    </dgm:pt>
    <dgm:pt modelId="{F270C23A-5D7D-49B5-8B82-BD198F550249}" type="pres">
      <dgm:prSet presAssocID="{AD96E4AA-D20E-420A-9FC7-40126718F7DF}" presName="compNode" presStyleCnt="0"/>
      <dgm:spPr/>
    </dgm:pt>
    <dgm:pt modelId="{273F29C4-374C-4AAC-B615-9A33B694A66E}" type="pres">
      <dgm:prSet presAssocID="{AD96E4AA-D20E-420A-9FC7-40126718F7D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C380B02-4BC5-44BF-A970-476AD45B7B7C}" type="pres">
      <dgm:prSet presAssocID="{AD96E4AA-D20E-420A-9FC7-40126718F7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34D1EB1-D43F-48C9-8D8C-0C76C292410E}" type="pres">
      <dgm:prSet presAssocID="{AD96E4AA-D20E-420A-9FC7-40126718F7DF}" presName="spaceRect" presStyleCnt="0"/>
      <dgm:spPr/>
    </dgm:pt>
    <dgm:pt modelId="{6E6E7639-5973-42F6-BEC0-BFC1756B75F2}" type="pres">
      <dgm:prSet presAssocID="{AD96E4AA-D20E-420A-9FC7-40126718F7DF}" presName="textRect" presStyleLbl="revTx" presStyleIdx="1" presStyleCnt="3">
        <dgm:presLayoutVars>
          <dgm:chMax val="1"/>
          <dgm:chPref val="1"/>
        </dgm:presLayoutVars>
      </dgm:prSet>
      <dgm:spPr/>
    </dgm:pt>
    <dgm:pt modelId="{B41C3F3F-FBC8-430D-AC07-972CDBDECF9A}" type="pres">
      <dgm:prSet presAssocID="{2C923D2F-05E1-48C0-87E8-4D2EA5706944}" presName="sibTrans" presStyleCnt="0"/>
      <dgm:spPr/>
    </dgm:pt>
    <dgm:pt modelId="{EF94708A-022E-40A7-B4FB-72246D276B90}" type="pres">
      <dgm:prSet presAssocID="{091A3076-62AC-49E0-878E-9BA427F3E30C}" presName="compNode" presStyleCnt="0"/>
      <dgm:spPr/>
    </dgm:pt>
    <dgm:pt modelId="{A915C6DA-1D3F-4823-BE1A-451987DCD689}" type="pres">
      <dgm:prSet presAssocID="{091A3076-62AC-49E0-878E-9BA427F3E30C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31E085A-4727-45B5-8D91-75699B5982DD}" type="pres">
      <dgm:prSet presAssocID="{091A3076-62AC-49E0-878E-9BA427F3E3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CF0A9BE0-2ED4-4137-9A66-31889F21544B}" type="pres">
      <dgm:prSet presAssocID="{091A3076-62AC-49E0-878E-9BA427F3E30C}" presName="spaceRect" presStyleCnt="0"/>
      <dgm:spPr/>
    </dgm:pt>
    <dgm:pt modelId="{9798CA62-C8B7-4636-9B1D-60C64834F0A6}" type="pres">
      <dgm:prSet presAssocID="{091A3076-62AC-49E0-878E-9BA427F3E3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069753B-1D10-46BB-9B70-FF5BFFFF90AA}" type="presOf" srcId="{DE2F42FF-0411-4B91-BA25-C6C2DA89B999}" destId="{DDF78DC0-957D-447C-BDD7-D5A5310B5C4A}" srcOrd="0" destOrd="0" presId="urn:microsoft.com/office/officeart/2018/5/layout/IconLeafLabelList"/>
    <dgm:cxn modelId="{792FCF3E-F225-4646-B28F-61B5CE00664B}" srcId="{DE2F42FF-0411-4B91-BA25-C6C2DA89B999}" destId="{17895ADE-F73C-402A-9F36-163C3066C782}" srcOrd="0" destOrd="0" parTransId="{2F865813-142A-4F57-A1B5-CF9435BB81DA}" sibTransId="{DAB9F4B0-8E19-4DAA-9E01-9FD949DEFEC0}"/>
    <dgm:cxn modelId="{D93BA650-8AB6-4B3B-8D6D-017B14DE4A3B}" type="presOf" srcId="{091A3076-62AC-49E0-878E-9BA427F3E30C}" destId="{9798CA62-C8B7-4636-9B1D-60C64834F0A6}" srcOrd="0" destOrd="0" presId="urn:microsoft.com/office/officeart/2018/5/layout/IconLeafLabelList"/>
    <dgm:cxn modelId="{58914FB0-27BB-4511-AB0B-0093DD386BCE}" srcId="{DE2F42FF-0411-4B91-BA25-C6C2DA89B999}" destId="{AD96E4AA-D20E-420A-9FC7-40126718F7DF}" srcOrd="1" destOrd="0" parTransId="{33ACA5D5-E71C-4696-8A86-20EBA0B267FD}" sibTransId="{2C923D2F-05E1-48C0-87E8-4D2EA5706944}"/>
    <dgm:cxn modelId="{838B81CD-9EE9-49C1-B7D6-94DC44BBCB08}" srcId="{DE2F42FF-0411-4B91-BA25-C6C2DA89B999}" destId="{091A3076-62AC-49E0-878E-9BA427F3E30C}" srcOrd="2" destOrd="0" parTransId="{68525130-33B7-48C6-8B47-DF33814B5AB4}" sibTransId="{B8DDC0C8-3368-45FD-9F19-FDCE4484C133}"/>
    <dgm:cxn modelId="{216832DF-8098-4A33-A26F-46D964D59CCD}" type="presOf" srcId="{AD96E4AA-D20E-420A-9FC7-40126718F7DF}" destId="{6E6E7639-5973-42F6-BEC0-BFC1756B75F2}" srcOrd="0" destOrd="0" presId="urn:microsoft.com/office/officeart/2018/5/layout/IconLeafLabelList"/>
    <dgm:cxn modelId="{401390FA-C49D-4735-96E4-B0E243BEE90B}" type="presOf" srcId="{17895ADE-F73C-402A-9F36-163C3066C782}" destId="{63B789BD-B1E4-4E6D-9ABC-F34A2705873A}" srcOrd="0" destOrd="0" presId="urn:microsoft.com/office/officeart/2018/5/layout/IconLeafLabelList"/>
    <dgm:cxn modelId="{2541C1B4-B707-452F-A9DB-7EB09681E963}" type="presParOf" srcId="{DDF78DC0-957D-447C-BDD7-D5A5310B5C4A}" destId="{3C79962A-6377-42CA-8767-8260186BC003}" srcOrd="0" destOrd="0" presId="urn:microsoft.com/office/officeart/2018/5/layout/IconLeafLabelList"/>
    <dgm:cxn modelId="{5B2ACC86-97B6-4EA8-932A-43921142E0D4}" type="presParOf" srcId="{3C79962A-6377-42CA-8767-8260186BC003}" destId="{6700DA00-D1CC-47CE-BEE8-B5EB1D1DC69E}" srcOrd="0" destOrd="0" presId="urn:microsoft.com/office/officeart/2018/5/layout/IconLeafLabelList"/>
    <dgm:cxn modelId="{E5663CF2-A643-4D28-B6AB-9ADD5E7D0FD0}" type="presParOf" srcId="{3C79962A-6377-42CA-8767-8260186BC003}" destId="{63ED4497-59BA-4CBF-BFF2-1B84A55679C3}" srcOrd="1" destOrd="0" presId="urn:microsoft.com/office/officeart/2018/5/layout/IconLeafLabelList"/>
    <dgm:cxn modelId="{DF965003-8D2C-41BF-A9FB-2299359DA186}" type="presParOf" srcId="{3C79962A-6377-42CA-8767-8260186BC003}" destId="{AE1599B4-46F1-46A4-9111-9D6C137E748F}" srcOrd="2" destOrd="0" presId="urn:microsoft.com/office/officeart/2018/5/layout/IconLeafLabelList"/>
    <dgm:cxn modelId="{3C8071C2-79A3-47E5-B53F-66DABC5FA7AF}" type="presParOf" srcId="{3C79962A-6377-42CA-8767-8260186BC003}" destId="{63B789BD-B1E4-4E6D-9ABC-F34A2705873A}" srcOrd="3" destOrd="0" presId="urn:microsoft.com/office/officeart/2018/5/layout/IconLeafLabelList"/>
    <dgm:cxn modelId="{A82A098D-3086-48BA-85A7-B50A2842E3D3}" type="presParOf" srcId="{DDF78DC0-957D-447C-BDD7-D5A5310B5C4A}" destId="{DB70BCE5-F572-4A42-9A46-521A145C8895}" srcOrd="1" destOrd="0" presId="urn:microsoft.com/office/officeart/2018/5/layout/IconLeafLabelList"/>
    <dgm:cxn modelId="{1A9BB124-3BAD-416C-88DE-AD53F64E5DE9}" type="presParOf" srcId="{DDF78DC0-957D-447C-BDD7-D5A5310B5C4A}" destId="{F270C23A-5D7D-49B5-8B82-BD198F550249}" srcOrd="2" destOrd="0" presId="urn:microsoft.com/office/officeart/2018/5/layout/IconLeafLabelList"/>
    <dgm:cxn modelId="{ADA8B209-3D66-4A57-BE1B-11A4AA8EA7FD}" type="presParOf" srcId="{F270C23A-5D7D-49B5-8B82-BD198F550249}" destId="{273F29C4-374C-4AAC-B615-9A33B694A66E}" srcOrd="0" destOrd="0" presId="urn:microsoft.com/office/officeart/2018/5/layout/IconLeafLabelList"/>
    <dgm:cxn modelId="{004D82E8-60C3-4E33-A134-590CBF37F5C7}" type="presParOf" srcId="{F270C23A-5D7D-49B5-8B82-BD198F550249}" destId="{3C380B02-4BC5-44BF-A970-476AD45B7B7C}" srcOrd="1" destOrd="0" presId="urn:microsoft.com/office/officeart/2018/5/layout/IconLeafLabelList"/>
    <dgm:cxn modelId="{08C8EECA-C18A-420E-930B-6B900E60944F}" type="presParOf" srcId="{F270C23A-5D7D-49B5-8B82-BD198F550249}" destId="{F34D1EB1-D43F-48C9-8D8C-0C76C292410E}" srcOrd="2" destOrd="0" presId="urn:microsoft.com/office/officeart/2018/5/layout/IconLeafLabelList"/>
    <dgm:cxn modelId="{7F8D57AC-F986-424B-8152-61600311D12C}" type="presParOf" srcId="{F270C23A-5D7D-49B5-8B82-BD198F550249}" destId="{6E6E7639-5973-42F6-BEC0-BFC1756B75F2}" srcOrd="3" destOrd="0" presId="urn:microsoft.com/office/officeart/2018/5/layout/IconLeafLabelList"/>
    <dgm:cxn modelId="{37270533-68DE-4C76-BAF7-58FFE8765CE6}" type="presParOf" srcId="{DDF78DC0-957D-447C-BDD7-D5A5310B5C4A}" destId="{B41C3F3F-FBC8-430D-AC07-972CDBDECF9A}" srcOrd="3" destOrd="0" presId="urn:microsoft.com/office/officeart/2018/5/layout/IconLeafLabelList"/>
    <dgm:cxn modelId="{5DBA1083-F2BC-46BA-82B9-E0B626002C57}" type="presParOf" srcId="{DDF78DC0-957D-447C-BDD7-D5A5310B5C4A}" destId="{EF94708A-022E-40A7-B4FB-72246D276B90}" srcOrd="4" destOrd="0" presId="urn:microsoft.com/office/officeart/2018/5/layout/IconLeafLabelList"/>
    <dgm:cxn modelId="{298BFD04-EAA3-4BBB-B04B-88E28366C3F8}" type="presParOf" srcId="{EF94708A-022E-40A7-B4FB-72246D276B90}" destId="{A915C6DA-1D3F-4823-BE1A-451987DCD689}" srcOrd="0" destOrd="0" presId="urn:microsoft.com/office/officeart/2018/5/layout/IconLeafLabelList"/>
    <dgm:cxn modelId="{5803B1D1-FB93-4958-B4AA-C188C169FABD}" type="presParOf" srcId="{EF94708A-022E-40A7-B4FB-72246D276B90}" destId="{D31E085A-4727-45B5-8D91-75699B5982DD}" srcOrd="1" destOrd="0" presId="urn:microsoft.com/office/officeart/2018/5/layout/IconLeafLabelList"/>
    <dgm:cxn modelId="{680AE6C2-DE50-459E-8915-285199E516F3}" type="presParOf" srcId="{EF94708A-022E-40A7-B4FB-72246D276B90}" destId="{CF0A9BE0-2ED4-4137-9A66-31889F21544B}" srcOrd="2" destOrd="0" presId="urn:microsoft.com/office/officeart/2018/5/layout/IconLeafLabelList"/>
    <dgm:cxn modelId="{EB6C8C95-F593-45FF-B222-31978C58E174}" type="presParOf" srcId="{EF94708A-022E-40A7-B4FB-72246D276B90}" destId="{9798CA62-C8B7-4636-9B1D-60C64834F0A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C9F23-FAB7-47FB-BB6B-F377DC1A0ED3}">
      <dsp:nvSpPr>
        <dsp:cNvPr id="0" name=""/>
        <dsp:cNvSpPr/>
      </dsp:nvSpPr>
      <dsp:spPr>
        <a:xfrm>
          <a:off x="800141" y="5598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68C9A-B670-400D-B91D-0B391CABCAEF}">
      <dsp:nvSpPr>
        <dsp:cNvPr id="0" name=""/>
        <dsp:cNvSpPr/>
      </dsp:nvSpPr>
      <dsp:spPr>
        <a:xfrm>
          <a:off x="1000389" y="205846"/>
          <a:ext cx="553065" cy="5530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59DD4-6770-4429-8651-CB1464457A67}">
      <dsp:nvSpPr>
        <dsp:cNvPr id="0" name=""/>
        <dsp:cNvSpPr/>
      </dsp:nvSpPr>
      <dsp:spPr>
        <a:xfrm>
          <a:off x="1958038" y="5598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Drive Operational Efficiency</a:t>
          </a:r>
          <a:endParaRPr lang="en-US" sz="1500" kern="1200"/>
        </a:p>
      </dsp:txBody>
      <dsp:txXfrm>
        <a:off x="1958038" y="5598"/>
        <a:ext cx="2247681" cy="953561"/>
      </dsp:txXfrm>
    </dsp:sp>
    <dsp:sp modelId="{381C8DA3-5BBF-46DC-966F-A6C7C19D4D69}">
      <dsp:nvSpPr>
        <dsp:cNvPr id="0" name=""/>
        <dsp:cNvSpPr/>
      </dsp:nvSpPr>
      <dsp:spPr>
        <a:xfrm>
          <a:off x="4597360" y="5598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87EA6-9066-40A1-B528-16CE1035AA78}">
      <dsp:nvSpPr>
        <dsp:cNvPr id="0" name=""/>
        <dsp:cNvSpPr/>
      </dsp:nvSpPr>
      <dsp:spPr>
        <a:xfrm>
          <a:off x="4797608" y="205846"/>
          <a:ext cx="553065" cy="5530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0ABA1-D392-4CF6-87CC-E69771DDEC53}">
      <dsp:nvSpPr>
        <dsp:cNvPr id="0" name=""/>
        <dsp:cNvSpPr/>
      </dsp:nvSpPr>
      <dsp:spPr>
        <a:xfrm>
          <a:off x="5755257" y="5598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Information Systems streamline and automate core business processes (</a:t>
          </a:r>
          <a:r>
            <a:rPr lang="en-US" sz="1500" kern="1200" dirty="0"/>
            <a:t>Wamba, S.F.,2020)</a:t>
          </a:r>
        </a:p>
      </dsp:txBody>
      <dsp:txXfrm>
        <a:off x="5755257" y="5598"/>
        <a:ext cx="2247681" cy="953561"/>
      </dsp:txXfrm>
    </dsp:sp>
    <dsp:sp modelId="{481BF38F-C6E1-4202-A543-128F0DD04944}">
      <dsp:nvSpPr>
        <dsp:cNvPr id="0" name=""/>
        <dsp:cNvSpPr/>
      </dsp:nvSpPr>
      <dsp:spPr>
        <a:xfrm>
          <a:off x="800141" y="1698888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7A34D-7F28-4186-9495-51714C8285F3}">
      <dsp:nvSpPr>
        <dsp:cNvPr id="0" name=""/>
        <dsp:cNvSpPr/>
      </dsp:nvSpPr>
      <dsp:spPr>
        <a:xfrm>
          <a:off x="1000389" y="1899136"/>
          <a:ext cx="553065" cy="5530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91B0E-AB69-4194-A123-C0B6F03197B1}">
      <dsp:nvSpPr>
        <dsp:cNvPr id="0" name=""/>
        <dsp:cNvSpPr/>
      </dsp:nvSpPr>
      <dsp:spPr>
        <a:xfrm>
          <a:off x="1958038" y="1698888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Enhance Decision-Making</a:t>
          </a:r>
          <a:endParaRPr lang="en-US" sz="1500" kern="1200"/>
        </a:p>
      </dsp:txBody>
      <dsp:txXfrm>
        <a:off x="1958038" y="1698888"/>
        <a:ext cx="2247681" cy="953561"/>
      </dsp:txXfrm>
    </dsp:sp>
    <dsp:sp modelId="{CC346855-779D-4E3D-A339-DA3EE775B5DC}">
      <dsp:nvSpPr>
        <dsp:cNvPr id="0" name=""/>
        <dsp:cNvSpPr/>
      </dsp:nvSpPr>
      <dsp:spPr>
        <a:xfrm>
          <a:off x="4597360" y="1698888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2A2E6-23CD-4717-A59E-0F0A6F5AEF2F}">
      <dsp:nvSpPr>
        <dsp:cNvPr id="0" name=""/>
        <dsp:cNvSpPr/>
      </dsp:nvSpPr>
      <dsp:spPr>
        <a:xfrm>
          <a:off x="4797608" y="1899136"/>
          <a:ext cx="553065" cy="5530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FCFBA-C8DD-4FE2-B0B2-9C5EE25C36F6}">
      <dsp:nvSpPr>
        <dsp:cNvPr id="0" name=""/>
        <dsp:cNvSpPr/>
      </dsp:nvSpPr>
      <dsp:spPr>
        <a:xfrm>
          <a:off x="5755257" y="1698888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Information Systems transforms raw data into actionable intelligence for managers</a:t>
          </a:r>
          <a:endParaRPr lang="en-US" sz="1500" kern="1200"/>
        </a:p>
      </dsp:txBody>
      <dsp:txXfrm>
        <a:off x="5755257" y="1698888"/>
        <a:ext cx="2247681" cy="953561"/>
      </dsp:txXfrm>
    </dsp:sp>
    <dsp:sp modelId="{8B79AF16-A034-4A4B-A475-0CE8A833298C}">
      <dsp:nvSpPr>
        <dsp:cNvPr id="0" name=""/>
        <dsp:cNvSpPr/>
      </dsp:nvSpPr>
      <dsp:spPr>
        <a:xfrm>
          <a:off x="800141" y="3392177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82BB6-182F-4F39-AD1A-AC585A5FD2D2}">
      <dsp:nvSpPr>
        <dsp:cNvPr id="0" name=""/>
        <dsp:cNvSpPr/>
      </dsp:nvSpPr>
      <dsp:spPr>
        <a:xfrm>
          <a:off x="1000389" y="3592425"/>
          <a:ext cx="553065" cy="5530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24FC5-88B5-4E95-9774-14505922EFAD}">
      <dsp:nvSpPr>
        <dsp:cNvPr id="0" name=""/>
        <dsp:cNvSpPr/>
      </dsp:nvSpPr>
      <dsp:spPr>
        <a:xfrm>
          <a:off x="1958038" y="3392177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Build Competitive Advantage</a:t>
          </a:r>
          <a:endParaRPr lang="en-US" sz="1500" kern="1200"/>
        </a:p>
      </dsp:txBody>
      <dsp:txXfrm>
        <a:off x="1958038" y="3392177"/>
        <a:ext cx="2247681" cy="953561"/>
      </dsp:txXfrm>
    </dsp:sp>
    <dsp:sp modelId="{D4F69402-6D2B-4283-BD7F-64D63504F071}">
      <dsp:nvSpPr>
        <dsp:cNvPr id="0" name=""/>
        <dsp:cNvSpPr/>
      </dsp:nvSpPr>
      <dsp:spPr>
        <a:xfrm>
          <a:off x="4597360" y="3392177"/>
          <a:ext cx="953561" cy="9535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A8FAC-14D4-4E3D-BC10-A41B038B18D0}">
      <dsp:nvSpPr>
        <dsp:cNvPr id="0" name=""/>
        <dsp:cNvSpPr/>
      </dsp:nvSpPr>
      <dsp:spPr>
        <a:xfrm>
          <a:off x="4797608" y="3592425"/>
          <a:ext cx="553065" cy="5530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957A8-D6BD-4A7C-8850-AC7959B3D39B}">
      <dsp:nvSpPr>
        <dsp:cNvPr id="0" name=""/>
        <dsp:cNvSpPr/>
      </dsp:nvSpPr>
      <dsp:spPr>
        <a:xfrm>
          <a:off x="5755257" y="3392177"/>
          <a:ext cx="2247681" cy="953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Information Systems allows businesses to innovate and outperform rivals in the market.</a:t>
          </a:r>
          <a:endParaRPr lang="en-US" sz="1500" kern="1200"/>
        </a:p>
      </dsp:txBody>
      <dsp:txXfrm>
        <a:off x="5755257" y="3392177"/>
        <a:ext cx="2247681" cy="9535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A3731-3A38-4ED8-BD8B-4E917B081284}">
      <dsp:nvSpPr>
        <dsp:cNvPr id="0" name=""/>
        <dsp:cNvSpPr/>
      </dsp:nvSpPr>
      <dsp:spPr>
        <a:xfrm>
          <a:off x="920893" y="887962"/>
          <a:ext cx="1249769" cy="124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8271F-5A64-4530-93EB-F5EECBE6DF30}">
      <dsp:nvSpPr>
        <dsp:cNvPr id="0" name=""/>
        <dsp:cNvSpPr/>
      </dsp:nvSpPr>
      <dsp:spPr>
        <a:xfrm>
          <a:off x="157144" y="2485519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DPD TMS is fundamentally a powerful route optimization engine that focuses on efficiency, speed, and accuracy</a:t>
          </a:r>
          <a:endParaRPr lang="en-US" sz="1300" kern="1200"/>
        </a:p>
      </dsp:txBody>
      <dsp:txXfrm>
        <a:off x="157144" y="2485519"/>
        <a:ext cx="2777266" cy="720000"/>
      </dsp:txXfrm>
    </dsp:sp>
    <dsp:sp modelId="{ABF2304E-FC09-40BA-B30F-6A98FE13EADB}">
      <dsp:nvSpPr>
        <dsp:cNvPr id="0" name=""/>
        <dsp:cNvSpPr/>
      </dsp:nvSpPr>
      <dsp:spPr>
        <a:xfrm>
          <a:off x="4184181" y="887962"/>
          <a:ext cx="1249769" cy="124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99213-BB68-40A8-BE7F-14D64FC029D4}">
      <dsp:nvSpPr>
        <dsp:cNvPr id="0" name=""/>
        <dsp:cNvSpPr/>
      </dsp:nvSpPr>
      <dsp:spPr>
        <a:xfrm>
          <a:off x="3420433" y="2485519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Automates the paperwork and manual tasks associated with massive parcel volume</a:t>
          </a:r>
          <a:endParaRPr lang="en-US" sz="1300" kern="1200"/>
        </a:p>
      </dsp:txBody>
      <dsp:txXfrm>
        <a:off x="3420433" y="2485519"/>
        <a:ext cx="2777266" cy="720000"/>
      </dsp:txXfrm>
    </dsp:sp>
    <dsp:sp modelId="{53658564-0EBD-4C38-9FBE-BBF35F7F7D33}">
      <dsp:nvSpPr>
        <dsp:cNvPr id="0" name=""/>
        <dsp:cNvSpPr/>
      </dsp:nvSpPr>
      <dsp:spPr>
        <a:xfrm>
          <a:off x="7447469" y="887962"/>
          <a:ext cx="1249769" cy="124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99FFB-842D-48E0-AFF0-33AA93DE1ADC}">
      <dsp:nvSpPr>
        <dsp:cNvPr id="0" name=""/>
        <dsp:cNvSpPr/>
      </dsp:nvSpPr>
      <dsp:spPr>
        <a:xfrm>
          <a:off x="6683721" y="2485519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Provides the data foundation for DPD’s industry-leading tracking capabilities (</a:t>
          </a:r>
          <a:r>
            <a:rPr lang="en-US" sz="1300" kern="1200" dirty="0"/>
            <a:t>McKinsey, 2021)</a:t>
          </a:r>
        </a:p>
      </dsp:txBody>
      <dsp:txXfrm>
        <a:off x="6683721" y="2485519"/>
        <a:ext cx="2777266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0DA00-D1CC-47CE-BEE8-B5EB1D1DC69E}">
      <dsp:nvSpPr>
        <dsp:cNvPr id="0" name=""/>
        <dsp:cNvSpPr/>
      </dsp:nvSpPr>
      <dsp:spPr>
        <a:xfrm>
          <a:off x="400651" y="1117290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D4497-59BA-4CBF-BFF2-1B84A55679C3}">
      <dsp:nvSpPr>
        <dsp:cNvPr id="0" name=""/>
        <dsp:cNvSpPr/>
      </dsp:nvSpPr>
      <dsp:spPr>
        <a:xfrm>
          <a:off x="656589" y="1373227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789BD-B1E4-4E6D-9ABC-F34A2705873A}">
      <dsp:nvSpPr>
        <dsp:cNvPr id="0" name=""/>
        <dsp:cNvSpPr/>
      </dsp:nvSpPr>
      <dsp:spPr>
        <a:xfrm>
          <a:off x="16745" y="2692290"/>
          <a:ext cx="196875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Provides end-to-end tracking data, synchronizing delivery status and confirmation across internal systems, personal accounts, and integrated partner platforms</a:t>
          </a:r>
          <a:endParaRPr lang="en-US" sz="1100" kern="1200"/>
        </a:p>
      </dsp:txBody>
      <dsp:txXfrm>
        <a:off x="16745" y="2692290"/>
        <a:ext cx="1968750" cy="1170000"/>
      </dsp:txXfrm>
    </dsp:sp>
    <dsp:sp modelId="{273F29C4-374C-4AAC-B615-9A33B694A66E}">
      <dsp:nvSpPr>
        <dsp:cNvPr id="0" name=""/>
        <dsp:cNvSpPr/>
      </dsp:nvSpPr>
      <dsp:spPr>
        <a:xfrm>
          <a:off x="2713933" y="1117290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80B02-4BC5-44BF-A970-476AD45B7B7C}">
      <dsp:nvSpPr>
        <dsp:cNvPr id="0" name=""/>
        <dsp:cNvSpPr/>
      </dsp:nvSpPr>
      <dsp:spPr>
        <a:xfrm>
          <a:off x="2969870" y="1373227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E7639-5973-42F6-BEC0-BFC1756B75F2}">
      <dsp:nvSpPr>
        <dsp:cNvPr id="0" name=""/>
        <dsp:cNvSpPr/>
      </dsp:nvSpPr>
      <dsp:spPr>
        <a:xfrm>
          <a:off x="2330027" y="2692290"/>
          <a:ext cx="196875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Handles all B2B and B2C financial data, maintaining accurate electronic invoicing, payment records, and contract history (</a:t>
          </a:r>
          <a:r>
            <a:rPr lang="en-US" sz="1100" kern="1200" dirty="0"/>
            <a:t>Luo, X., 2020) </a:t>
          </a:r>
        </a:p>
      </dsp:txBody>
      <dsp:txXfrm>
        <a:off x="2330027" y="2692290"/>
        <a:ext cx="1968750" cy="1170000"/>
      </dsp:txXfrm>
    </dsp:sp>
    <dsp:sp modelId="{A915C6DA-1D3F-4823-BE1A-451987DCD689}">
      <dsp:nvSpPr>
        <dsp:cNvPr id="0" name=""/>
        <dsp:cNvSpPr/>
      </dsp:nvSpPr>
      <dsp:spPr>
        <a:xfrm>
          <a:off x="5027214" y="1117290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E085A-4727-45B5-8D91-75699B5982DD}">
      <dsp:nvSpPr>
        <dsp:cNvPr id="0" name=""/>
        <dsp:cNvSpPr/>
      </dsp:nvSpPr>
      <dsp:spPr>
        <a:xfrm>
          <a:off x="5283151" y="1373227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8CA62-C8B7-4636-9B1D-60C64834F0A6}">
      <dsp:nvSpPr>
        <dsp:cNvPr id="0" name=""/>
        <dsp:cNvSpPr/>
      </dsp:nvSpPr>
      <dsp:spPr>
        <a:xfrm>
          <a:off x="4643308" y="2692290"/>
          <a:ext cx="196875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Postcode Address File (PAF) is integrated as the primary source of truth for address accuracy, underpinning all customer data records</a:t>
          </a:r>
          <a:endParaRPr lang="en-US" sz="1100" kern="1200"/>
        </a:p>
      </dsp:txBody>
      <dsp:txXfrm>
        <a:off x="4643308" y="2692290"/>
        <a:ext cx="1968750" cy="117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53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579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026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74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63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762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280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251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421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46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37382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904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84299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715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76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36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2553D-8235-F847-964E-42805BACA3E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8F2586D-6982-014D-8A56-714C96DA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57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B0BC5-1A72-73BA-0871-CD4194A05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Information Systems in Business Operations</a:t>
            </a:r>
          </a:p>
        </p:txBody>
      </p:sp>
      <p:pic>
        <p:nvPicPr>
          <p:cNvPr id="5" name="Content Placeholder 4" descr="A blue background with a black and yellow shield with yellow flowers and leaves&#10;&#10;AI-generated content may be incorrect.">
            <a:extLst>
              <a:ext uri="{FF2B5EF4-FFF2-40B4-BE49-F238E27FC236}">
                <a16:creationId xmlns:a16="http://schemas.microsoft.com/office/drawing/2014/main" id="{D1D338F8-50BF-80DE-0499-5B2061146B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36" y="0"/>
            <a:ext cx="3856774" cy="38567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F1021D-2ED6-88CE-F232-5B280A9D695B}"/>
              </a:ext>
            </a:extLst>
          </p:cNvPr>
          <p:cNvSpPr txBox="1"/>
          <p:nvPr/>
        </p:nvSpPr>
        <p:spPr>
          <a:xfrm>
            <a:off x="7181723" y="3424766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Virgiliu Bahvalov – 2123038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Alexandra-Georgiana Ivan – 2330887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Andreea Gabriela Bacus – 2331305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Domas </a:t>
            </a:r>
            <a:r>
              <a:rPr lang="en-US" b="1" dirty="0" err="1">
                <a:solidFill>
                  <a:srgbClr val="FFFFFF"/>
                </a:solidFill>
              </a:rPr>
              <a:t>Milasauskas</a:t>
            </a:r>
            <a:r>
              <a:rPr lang="en-US" b="1" dirty="0">
                <a:solidFill>
                  <a:srgbClr val="FFFFFF"/>
                </a:solidFill>
              </a:rPr>
              <a:t> – 2328847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FFFFFF"/>
                </a:solidFill>
              </a:rPr>
              <a:t>Claudiu Gheorghe Narita - 2335328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A654C-3D6C-C098-2C47-9F8EF1405D2A}"/>
              </a:ext>
            </a:extLst>
          </p:cNvPr>
          <p:cNvSpPr txBox="1"/>
          <p:nvPr/>
        </p:nvSpPr>
        <p:spPr>
          <a:xfrm>
            <a:off x="42344" y="6155267"/>
            <a:ext cx="4874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Managing Business Information LCLM – 5004</a:t>
            </a:r>
          </a:p>
          <a:p>
            <a:r>
              <a:rPr lang="en-GB" b="1" dirty="0"/>
              <a:t>Lecturer Name – Dr. Amer Kareem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4DE3E0-0CBA-9A68-9402-E3A7B035FE83}"/>
              </a:ext>
            </a:extLst>
          </p:cNvPr>
          <p:cNvSpPr txBox="1"/>
          <p:nvPr/>
        </p:nvSpPr>
        <p:spPr>
          <a:xfrm>
            <a:off x="7181723" y="2972884"/>
            <a:ext cx="3218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Group Name: Green Scouts</a:t>
            </a:r>
          </a:p>
        </p:txBody>
      </p:sp>
    </p:spTree>
    <p:extLst>
      <p:ext uri="{BB962C8B-B14F-4D97-AF65-F5344CB8AC3E}">
        <p14:creationId xmlns:p14="http://schemas.microsoft.com/office/powerpoint/2010/main" val="3034226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A8884-0FF4-AFBC-3D8B-4C46A358E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339610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/>
              <a:t>Table of </a:t>
            </a:r>
            <a:r>
              <a:rPr lang="en-GB" sz="4000" b="1" dirty="0" err="1"/>
              <a:t>Contents</a:t>
            </a:r>
            <a:r>
              <a:rPr lang="en-GB" sz="4000" b="1" dirty="0" err="1">
                <a:solidFill>
                  <a:srgbClr val="FFFFFF"/>
                </a:solidFill>
              </a:rPr>
              <a:t>NT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5BE4D-B007-83DF-8A74-4DB204E35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444053"/>
            <a:ext cx="9724031" cy="4973999"/>
          </a:xfrm>
        </p:spPr>
        <p:txBody>
          <a:bodyPr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dirty="0"/>
              <a:t>1.</a:t>
            </a:r>
            <a:r>
              <a:rPr lang="en-US" sz="2000" b="1" dirty="0"/>
              <a:t>Introduction </a:t>
            </a:r>
          </a:p>
          <a:p>
            <a:r>
              <a:rPr lang="en-GB" sz="1700" dirty="0"/>
              <a:t>The Strategic Role of Information Systems</a:t>
            </a:r>
          </a:p>
          <a:p>
            <a:pPr marL="0" indent="0">
              <a:buNone/>
            </a:pPr>
            <a:r>
              <a:rPr lang="en-GB" sz="2000" b="1" dirty="0"/>
              <a:t>2. Information Systems:</a:t>
            </a:r>
          </a:p>
          <a:p>
            <a:r>
              <a:rPr lang="en-GB" sz="1700" dirty="0"/>
              <a:t>TMS – TRANSPORTATION MANAGEMENT SYSTEMS</a:t>
            </a:r>
          </a:p>
          <a:p>
            <a:r>
              <a:rPr lang="en-GB" sz="1700" dirty="0"/>
              <a:t>CRM – CUSTOMER RELATIONSHIP MANAGEMENT</a:t>
            </a:r>
          </a:p>
          <a:p>
            <a:r>
              <a:rPr lang="en-GB" sz="1700" dirty="0"/>
              <a:t>DSS – DECISION SUPPORT SYSTEM</a:t>
            </a:r>
          </a:p>
          <a:p>
            <a:pPr marL="0" indent="0">
              <a:buNone/>
            </a:pPr>
            <a:r>
              <a:rPr lang="en-GB" sz="2000" b="1" dirty="0"/>
              <a:t>3. Real World Case-Studies</a:t>
            </a:r>
          </a:p>
          <a:p>
            <a:r>
              <a:rPr lang="en-GB" sz="1500" dirty="0"/>
              <a:t>TMS – TRANSPORTATION MANAGEMENT SYSTEM IN DPD</a:t>
            </a:r>
          </a:p>
          <a:p>
            <a:r>
              <a:rPr lang="en-GB" sz="1500" dirty="0"/>
              <a:t>CRM – CUSTOMER RELATIONSHIP MANAGEMENT IN ROYAL MAIL</a:t>
            </a:r>
          </a:p>
          <a:p>
            <a:r>
              <a:rPr lang="en-GB" sz="1500" dirty="0"/>
              <a:t>DSS – DECISION SUPPORT SYSTEM IN AMAZON</a:t>
            </a:r>
          </a:p>
          <a:p>
            <a:pPr marL="0" indent="0">
              <a:buNone/>
            </a:pPr>
            <a:r>
              <a:rPr lang="en-GB" sz="2000" b="1" dirty="0"/>
              <a:t>4. Ethical Consideration</a:t>
            </a:r>
          </a:p>
          <a:p>
            <a:r>
              <a:rPr lang="en-GB" sz="1500" dirty="0"/>
              <a:t>Employee Monitoring and Fairness</a:t>
            </a:r>
          </a:p>
          <a:p>
            <a:r>
              <a:rPr lang="en-GB" sz="1500" dirty="0"/>
              <a:t>Data consent and Accountability</a:t>
            </a:r>
          </a:p>
          <a:p>
            <a:r>
              <a:rPr lang="en-GB" sz="1500" dirty="0"/>
              <a:t>Well-being, Ownership and Responsibility</a:t>
            </a:r>
          </a:p>
          <a:p>
            <a:pPr marL="0" indent="0">
              <a:buNone/>
            </a:pPr>
            <a:r>
              <a:rPr lang="en-GB" sz="2000" b="1" dirty="0"/>
              <a:t>5. Conclusion</a:t>
            </a:r>
          </a:p>
          <a:p>
            <a:pPr marL="0" indent="0">
              <a:buNone/>
            </a:pPr>
            <a:r>
              <a:rPr lang="en-GB" sz="2000" b="1" dirty="0"/>
              <a:t>6.References</a:t>
            </a:r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12481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A190F-67CA-074A-A470-379D26D5F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11" y="377129"/>
            <a:ext cx="8596668" cy="1320800"/>
          </a:xfrm>
        </p:spPr>
        <p:txBody>
          <a:bodyPr/>
          <a:lstStyle/>
          <a:p>
            <a:r>
              <a:rPr lang="en-GB" b="1" dirty="0"/>
              <a:t>The Strategic Role of Information Systems</a:t>
            </a:r>
            <a:endParaRPr lang="en-US" b="1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259635-CCFD-A64E-8C57-A7A8A986E05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92521127"/>
              </p:ext>
            </p:extLst>
          </p:nvPr>
        </p:nvGraphicFramePr>
        <p:xfrm>
          <a:off x="180205" y="2037503"/>
          <a:ext cx="880308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8F7FCF4-B766-EFA8-7B6B-6A22D6AE758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8624888" y="1690688"/>
            <a:ext cx="3567112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92789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34242-2BB2-124B-12C4-F9CC402FC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131" y="1179151"/>
            <a:ext cx="4078465" cy="446388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en-GB" b="1" dirty="0"/>
              <a:t>RANSPORTATION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en-GB" b="1" dirty="0"/>
              <a:t>ANAGEMENT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en-GB" b="1" dirty="0"/>
              <a:t>YSTEMS</a:t>
            </a:r>
            <a:endParaRPr lang="en-US" b="1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6B56B7-170E-ECD9-210B-3E9566312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100000"/>
              <a:buFont typeface="Wingdings" panose="05000000000000000000" pitchFamily="2" charset="2"/>
              <a:buChar char="Ø"/>
            </a:pPr>
            <a:r>
              <a:rPr lang="en-GB" sz="1800" dirty="0"/>
              <a:t>Designed to optimised physical movement of good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Deals with planning, executing, and optimising transport operation</a:t>
            </a:r>
            <a:r>
              <a:rPr lang="en-US" sz="1800" dirty="0"/>
              <a:t> (Gartner, 2022) </a:t>
            </a: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Critical for reducing fuel consumption and cutting down on delivery times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Maximise efficiency of aircraft and vehicle network</a:t>
            </a:r>
            <a:endParaRPr lang="en-US" sz="1800" dirty="0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4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B8B586-FA69-C643-B3FB-45CA07E7F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08" y="1179151"/>
            <a:ext cx="4085288" cy="446388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en-GB" b="1" dirty="0"/>
              <a:t>USTOMER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en-GB" b="1" dirty="0"/>
              <a:t>ELATIONSHIP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en-GB" b="1" dirty="0"/>
              <a:t>ANAGEMENT</a:t>
            </a:r>
            <a:endParaRPr lang="en-US" b="1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782EF-7198-AF6E-5B1F-EBFCABA8F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Used to manage company’s relationship and interaction with customers </a:t>
            </a:r>
          </a:p>
          <a:p>
            <a:r>
              <a:rPr lang="en-GB" dirty="0"/>
              <a:t>Act as central database that stores customers information </a:t>
            </a:r>
            <a:r>
              <a:rPr lang="en-US" dirty="0"/>
              <a:t>(Rahman, Z., 2021)</a:t>
            </a:r>
            <a:endParaRPr lang="en-GB" dirty="0"/>
          </a:p>
          <a:p>
            <a:r>
              <a:rPr lang="en-GB" dirty="0"/>
              <a:t>Helps companies stay connected to customers, streamline processes and improve profit</a:t>
            </a:r>
          </a:p>
          <a:p>
            <a:endParaRPr lang="en-US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6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B9375-75B4-4090-B41B-8766C1894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94" y="1179150"/>
            <a:ext cx="4359331" cy="446388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en-GB" b="1" dirty="0"/>
              <a:t>ECISION </a:t>
            </a:r>
            <a:br>
              <a:rPr lang="en-GB" b="1" dirty="0"/>
            </a:b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en-GB" b="1" dirty="0"/>
              <a:t>UPPORT </a:t>
            </a:r>
            <a:br>
              <a:rPr lang="en-GB" b="1" dirty="0"/>
            </a:b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en-GB" b="1" dirty="0"/>
              <a:t>YSTEM</a:t>
            </a:r>
            <a:endParaRPr lang="en-US" b="1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52883-C465-533B-A5B7-87EE1B274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Helps managers make complex, data-driven decisions</a:t>
            </a:r>
          </a:p>
          <a:p>
            <a:r>
              <a:rPr lang="en-GB" dirty="0"/>
              <a:t>Focus on analysis, not just data</a:t>
            </a:r>
          </a:p>
          <a:p>
            <a:r>
              <a:rPr lang="en-GB" dirty="0"/>
              <a:t>User Friendly – Designed to be used by non-technical users, not only IT – Specialists</a:t>
            </a:r>
          </a:p>
          <a:p>
            <a:r>
              <a:rPr lang="en-GB" dirty="0"/>
              <a:t>Performs “What-if” analysis, answers questions like: </a:t>
            </a:r>
          </a:p>
          <a:p>
            <a:pPr>
              <a:buFont typeface="+mj-lt"/>
              <a:buAutoNum type="arabicPeriod"/>
            </a:pPr>
            <a:r>
              <a:rPr lang="en-GB" dirty="0"/>
              <a:t> - What if increase price by 15% ? </a:t>
            </a:r>
          </a:p>
          <a:p>
            <a:pPr>
              <a:buFont typeface="+mj-lt"/>
              <a:buAutoNum type="arabicPeriod"/>
            </a:pPr>
            <a:r>
              <a:rPr lang="en-GB" dirty="0"/>
              <a:t> - What impact a 3-day delay will be on customer satisfaction?</a:t>
            </a:r>
          </a:p>
          <a:p>
            <a:pPr>
              <a:buFont typeface="+mj-lt"/>
              <a:buAutoNum type="arabicPeriod"/>
            </a:pPr>
            <a:r>
              <a:rPr lang="en-GB" dirty="0"/>
              <a:t> - What is the best location for a new warehouse ?</a:t>
            </a:r>
            <a:endParaRPr lang="en-US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3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D4487-9953-4F95-2900-7D6C69355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TMS – TRANSPORTATION MANAGEMENT SYSTEM IN DPD</a:t>
            </a:r>
            <a:endParaRPr lang="en-US" b="1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D2F4DF-491C-4616-A590-4DEDFC04C3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2766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3964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252A8-455C-4778-7C3F-3F7391CD6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CRM – CUSTOMER RELATIONSHIP MANAGEMENT IN ROYAL MAIL</a:t>
            </a:r>
            <a:endParaRPr lang="en-US" sz="3700" b="1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6460DC-B70A-B04E-AD87-74D70A0A25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727554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6420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D42C-CA6B-5386-2A74-6E792D9B5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DSS – DECISION SUPPORT SYSTEM IN AMAZON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4CFBF-D22C-0F00-8A6F-8E3518FDF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Software systems that collect, analyse, and synthesize large amounts of data to help managers and employees make informed decisions.</a:t>
            </a:r>
          </a:p>
          <a:p>
            <a:r>
              <a:rPr lang="en-GB" dirty="0"/>
              <a:t>Used extensively in supply chain management and customer relationship management</a:t>
            </a:r>
          </a:p>
          <a:p>
            <a:r>
              <a:rPr lang="en-GB" dirty="0"/>
              <a:t>​A notable public-facing example is the recommendation system, which analyses user history and behaviour to suggest personalized products</a:t>
            </a:r>
          </a:p>
          <a:p>
            <a:r>
              <a:rPr lang="en-GB" dirty="0"/>
              <a:t>Leverages internal data and sometimes external data to produce reports and projections (</a:t>
            </a:r>
            <a:r>
              <a:rPr lang="en-US" dirty="0"/>
              <a:t>Chen, H., 2021)</a:t>
            </a:r>
          </a:p>
        </p:txBody>
      </p:sp>
    </p:spTree>
    <p:extLst>
      <p:ext uri="{BB962C8B-B14F-4D97-AF65-F5344CB8AC3E}">
        <p14:creationId xmlns:p14="http://schemas.microsoft.com/office/powerpoint/2010/main" val="1081570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69EAF-A12D-9E5E-A746-43F46F5C7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KEY FUNCTIONS AND DATA USED</a:t>
            </a:r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754926F-A023-92C1-B00C-95AF0009C1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267988"/>
              </p:ext>
            </p:extLst>
          </p:nvPr>
        </p:nvGraphicFramePr>
        <p:xfrm>
          <a:off x="1286933" y="2418817"/>
          <a:ext cx="9618134" cy="315293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160262">
                  <a:extLst>
                    <a:ext uri="{9D8B030D-6E8A-4147-A177-3AD203B41FA5}">
                      <a16:colId xmlns:a16="http://schemas.microsoft.com/office/drawing/2014/main" val="829364900"/>
                    </a:ext>
                  </a:extLst>
                </a:gridCol>
                <a:gridCol w="4270615">
                  <a:extLst>
                    <a:ext uri="{9D8B030D-6E8A-4147-A177-3AD203B41FA5}">
                      <a16:colId xmlns:a16="http://schemas.microsoft.com/office/drawing/2014/main" val="3054680613"/>
                    </a:ext>
                  </a:extLst>
                </a:gridCol>
                <a:gridCol w="4187257">
                  <a:extLst>
                    <a:ext uri="{9D8B030D-6E8A-4147-A177-3AD203B41FA5}">
                      <a16:colId xmlns:a16="http://schemas.microsoft.com/office/drawing/2014/main" val="1061294592"/>
                    </a:ext>
                  </a:extLst>
                </a:gridCol>
              </a:tblGrid>
              <a:tr h="488145">
                <a:tc>
                  <a:txBody>
                    <a:bodyPr/>
                    <a:lstStyle/>
                    <a:p>
                      <a:r>
                        <a:rPr lang="en-GB" sz="2100" b="1" cap="none" spc="30">
                          <a:solidFill>
                            <a:schemeClr val="tx1"/>
                          </a:solidFill>
                        </a:rPr>
                        <a:t>System</a:t>
                      </a:r>
                      <a:endParaRPr lang="en-US" sz="2100" b="1" cap="none" spc="30">
                        <a:solidFill>
                          <a:schemeClr val="tx1"/>
                        </a:solidFill>
                      </a:endParaRPr>
                    </a:p>
                  </a:txBody>
                  <a:tcPr marL="0" marR="12004" marT="60018" marB="6001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1" cap="none" spc="30">
                          <a:solidFill>
                            <a:schemeClr val="tx1"/>
                          </a:solidFill>
                        </a:rPr>
                        <a:t>Key Functions </a:t>
                      </a:r>
                      <a:endParaRPr lang="en-US" sz="2100" b="1" cap="none" spc="30">
                        <a:solidFill>
                          <a:schemeClr val="tx1"/>
                        </a:solidFill>
                      </a:endParaRPr>
                    </a:p>
                  </a:txBody>
                  <a:tcPr marL="0" marR="12004" marT="60018" marB="6001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1" cap="none" spc="30">
                          <a:solidFill>
                            <a:schemeClr val="tx1"/>
                          </a:solidFill>
                        </a:rPr>
                        <a:t>Primary Data Source</a:t>
                      </a:r>
                      <a:endParaRPr lang="en-US" sz="2100" b="1" cap="none" spc="30">
                        <a:solidFill>
                          <a:schemeClr val="tx1"/>
                        </a:solidFill>
                      </a:endParaRPr>
                    </a:p>
                  </a:txBody>
                  <a:tcPr marL="0" marR="12004" marT="60018" marB="6001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0097853"/>
                  </a:ext>
                </a:extLst>
              </a:tr>
              <a:tr h="888264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TMS</a:t>
                      </a:r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Route Optimization, Carrier Selection, Freight Auditing, Load Planning, Real-time Tracking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GPS data, historical traffic, carrier rate contracts, vehicle capacity, shipment weight/dimensions.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1100374"/>
                  </a:ext>
                </a:extLst>
              </a:tr>
              <a:tr h="888264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CRM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018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Service Case Management, Customer Segmentation, Marketing Automation, Order History, Personalized Notifications. 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018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Customer profiles, communication logs (email, chat, call), purchase history, service ticket status.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018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754860"/>
                  </a:ext>
                </a:extLst>
              </a:tr>
              <a:tr h="888264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DSS</a:t>
                      </a:r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Predictive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Modeling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, Scenario Analysis (What-If), Demand Forecasting, Risk Assessment, Trend Identification. </a:t>
                      </a:r>
                      <a:endParaRPr lang="en-US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Aggregated data from TMS, CRM, and ERP, plus external data (weather, economic indices, market trends).</a:t>
                      </a:r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98128" marT="60018" marB="600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012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4699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22E6-C619-9BFD-7993-7E80D5E93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Ethical Considerations – Employee Monitoring and Fairness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798F4-59BD-DB8F-0978-E8B9DF85ED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8443662" cy="38807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Employee Monitoring and Privacy</a:t>
            </a:r>
          </a:p>
          <a:p>
            <a:r>
              <a:rPr lang="en-US" sz="2000" dirty="0"/>
              <a:t>Transparency about the data</a:t>
            </a:r>
          </a:p>
          <a:p>
            <a:r>
              <a:rPr lang="en-US" sz="2000" dirty="0"/>
              <a:t>Employees access to view or correct data (EDPB, 2022) </a:t>
            </a:r>
          </a:p>
          <a:p>
            <a:r>
              <a:rPr lang="en-US" sz="2000" dirty="0"/>
              <a:t>Obtain informed consent where possible </a:t>
            </a:r>
          </a:p>
          <a:p>
            <a:pPr marL="0" indent="0">
              <a:buNone/>
            </a:pPr>
            <a:r>
              <a:rPr lang="en-US" sz="2800" b="1" dirty="0"/>
              <a:t>Bias and Fairness in Information System</a:t>
            </a:r>
          </a:p>
          <a:p>
            <a:r>
              <a:rPr lang="en-US" sz="2000" dirty="0"/>
              <a:t>Regularly test and correct bias</a:t>
            </a:r>
          </a:p>
          <a:p>
            <a:r>
              <a:rPr lang="en-US" sz="2000" dirty="0"/>
              <a:t>Ensure algorithmic transparency and fairness</a:t>
            </a:r>
          </a:p>
          <a:p>
            <a:r>
              <a:rPr lang="en-US" sz="2000" dirty="0" err="1"/>
              <a:t>Estabilish</a:t>
            </a:r>
            <a:r>
              <a:rPr lang="en-US" sz="2000" dirty="0"/>
              <a:t> ethical oversight and committees</a:t>
            </a:r>
          </a:p>
        </p:txBody>
      </p:sp>
    </p:spTree>
    <p:extLst>
      <p:ext uri="{BB962C8B-B14F-4D97-AF65-F5344CB8AC3E}">
        <p14:creationId xmlns:p14="http://schemas.microsoft.com/office/powerpoint/2010/main" val="2186463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97A7-9CF3-32CB-6476-AF9A907A4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Data consent and Accountability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B6C9B-AE3B-8796-9535-FEE4A5CE8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34476"/>
            <a:ext cx="9196821" cy="45268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/>
              <a:t>Data Security and confidentiality</a:t>
            </a:r>
          </a:p>
          <a:p>
            <a:r>
              <a:rPr lang="en-US" dirty="0"/>
              <a:t>Implement strong cybersecurity</a:t>
            </a:r>
          </a:p>
          <a:p>
            <a:r>
              <a:rPr lang="en-US" dirty="0"/>
              <a:t>Securely store and share sensitive data</a:t>
            </a:r>
          </a:p>
          <a:p>
            <a:r>
              <a:rPr lang="en-US" dirty="0"/>
              <a:t>Dispose of outdated data responsibly</a:t>
            </a:r>
          </a:p>
          <a:p>
            <a:pPr marL="0" indent="0">
              <a:buNone/>
            </a:pPr>
            <a:r>
              <a:rPr lang="en-US" sz="3000" b="1" dirty="0"/>
              <a:t>Informed Consent and Autonomy</a:t>
            </a:r>
          </a:p>
          <a:p>
            <a:r>
              <a:rPr lang="en-US" dirty="0"/>
              <a:t>Ensure voluntary participation</a:t>
            </a:r>
          </a:p>
          <a:p>
            <a:r>
              <a:rPr lang="en-US" dirty="0"/>
              <a:t>Respect autonomy; empower employees</a:t>
            </a:r>
          </a:p>
          <a:p>
            <a:pPr marL="0" indent="0">
              <a:buNone/>
            </a:pPr>
            <a:r>
              <a:rPr lang="en-US" sz="3000" b="1" dirty="0"/>
              <a:t>Accountability and transparency</a:t>
            </a:r>
          </a:p>
          <a:p>
            <a:r>
              <a:rPr lang="en-US" dirty="0"/>
              <a:t>Assign responsibility for data decisions</a:t>
            </a:r>
          </a:p>
          <a:p>
            <a:r>
              <a:rPr lang="en-US" dirty="0"/>
              <a:t>Publish transparency reports</a:t>
            </a:r>
          </a:p>
          <a:p>
            <a:r>
              <a:rPr lang="en-US" dirty="0"/>
              <a:t>Provide safe reporting channels</a:t>
            </a:r>
          </a:p>
        </p:txBody>
      </p:sp>
    </p:spTree>
    <p:extLst>
      <p:ext uri="{BB962C8B-B14F-4D97-AF65-F5344CB8AC3E}">
        <p14:creationId xmlns:p14="http://schemas.microsoft.com/office/powerpoint/2010/main" val="2437967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9E87E-B790-7E37-2C01-D2AA95062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Well-being, Ownership and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7F764-84F9-3F28-D1DA-3A86E52AF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38010"/>
            <a:ext cx="8596668" cy="37284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/>
              <a:t>Digital Well-Being and Work-Life Balance</a:t>
            </a:r>
          </a:p>
          <a:p>
            <a:r>
              <a:rPr lang="en-GB" dirty="0"/>
              <a:t>Prevent digital overload</a:t>
            </a:r>
          </a:p>
          <a:p>
            <a:r>
              <a:rPr lang="en-GB" dirty="0"/>
              <a:t>Respect personal time and right to disconnect</a:t>
            </a:r>
          </a:p>
          <a:p>
            <a:pPr marL="0" indent="0">
              <a:buNone/>
            </a:pPr>
            <a:r>
              <a:rPr lang="en-GB" sz="3000" b="1" dirty="0"/>
              <a:t>Intellectual Property and Data Ownership</a:t>
            </a:r>
          </a:p>
          <a:p>
            <a:r>
              <a:rPr lang="en-GB" dirty="0"/>
              <a:t>Clarify ownership and digital content</a:t>
            </a:r>
          </a:p>
          <a:p>
            <a:r>
              <a:rPr lang="en-GB" dirty="0"/>
              <a:t>Recognize employee contribution</a:t>
            </a:r>
          </a:p>
          <a:p>
            <a:pPr marL="0" indent="0">
              <a:buNone/>
            </a:pPr>
            <a:r>
              <a:rPr lang="en-GB" sz="3000" b="1" dirty="0"/>
              <a:t>Environmental and Social Responsibility </a:t>
            </a:r>
          </a:p>
          <a:p>
            <a:r>
              <a:rPr lang="en-GB" dirty="0"/>
              <a:t>Use sustainable, energy efficient IT systems</a:t>
            </a:r>
          </a:p>
          <a:p>
            <a:r>
              <a:rPr lang="en-GB" dirty="0"/>
              <a:t>Promote inclusion, equality and social values</a:t>
            </a:r>
          </a:p>
        </p:txBody>
      </p:sp>
    </p:spTree>
    <p:extLst>
      <p:ext uri="{BB962C8B-B14F-4D97-AF65-F5344CB8AC3E}">
        <p14:creationId xmlns:p14="http://schemas.microsoft.com/office/powerpoint/2010/main" val="3515177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390BFF-7764-221C-52F5-4219EC7E8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923" y="1016758"/>
            <a:ext cx="4845304" cy="18163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 - Information System as a Strategic Business Driver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68217-AD28-9921-DE8D-029E18C3D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8073" y="3083510"/>
            <a:ext cx="5181959" cy="19818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Efficiency Engine
Decision-Making Catalyst
Competitive Weapon
Business Integrator
Strategic Asset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1882CB7-914B-75E2-F40E-5E2CE9E21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614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4D49E-FA22-38C5-9E59-838E0BDEE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List of References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C43FF-F7C4-14F5-B422-5058C17B5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030083"/>
            <a:ext cx="8596668" cy="40112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- Wamba, S.F., Akter, S., Edwards, A., Chopin, G. and </a:t>
            </a:r>
            <a:r>
              <a:rPr lang="en-US" dirty="0" err="1"/>
              <a:t>Gnanzou</a:t>
            </a:r>
            <a:r>
              <a:rPr lang="en-US" dirty="0"/>
              <a:t>, D. (2020) ‘How big data analytics capabilities influence firm performance: Evidence from supply chain management’, International Journal of Production Economics</a:t>
            </a:r>
          </a:p>
          <a:p>
            <a:pPr>
              <a:buFont typeface="+mj-lt"/>
              <a:buAutoNum type="arabicPeriod"/>
            </a:pPr>
            <a:r>
              <a:rPr lang="en-US" dirty="0"/>
              <a:t>- McKinsey Global Institute (2021) ‘The value of data: What organizations can learn from leading data-driven companies’, McKinsey &amp; Company.</a:t>
            </a:r>
          </a:p>
          <a:p>
            <a:pPr>
              <a:buFont typeface="+mj-lt"/>
              <a:buAutoNum type="arabicPeriod"/>
            </a:pPr>
            <a:r>
              <a:rPr lang="en-US" dirty="0"/>
              <a:t>- Chen, H., Chiang, R.H.L. and </a:t>
            </a:r>
            <a:r>
              <a:rPr lang="en-US" dirty="0" err="1"/>
              <a:t>Storey</a:t>
            </a:r>
            <a:r>
              <a:rPr lang="en-US" dirty="0"/>
              <a:t>, V.C. (2021) ‘Business intelligence and analytics: From big data to big impact’, MIS Quarterly, 45(1), pp. 1–22.</a:t>
            </a:r>
          </a:p>
          <a:p>
            <a:pPr>
              <a:buFont typeface="+mj-lt"/>
              <a:buAutoNum type="arabicPeriod"/>
            </a:pPr>
            <a:r>
              <a:rPr lang="en-US" dirty="0"/>
              <a:t>- Gartner (2022) ‘Top strategic technology trends for 2022: AI engineering and decision intelligence’, Gartner Research.</a:t>
            </a:r>
          </a:p>
          <a:p>
            <a:pPr>
              <a:buFont typeface="+mj-lt"/>
              <a:buAutoNum type="arabicPeriod"/>
            </a:pPr>
            <a:r>
              <a:rPr lang="en-US" dirty="0"/>
              <a:t>- Kaur, P. and Rahman, Z. (2021) ‘Role of CRM in customer retention: A meta-analysis of recent empirical studies’, Journal of Retailing and Consumer Services</a:t>
            </a:r>
          </a:p>
          <a:p>
            <a:pPr>
              <a:buFont typeface="+mj-lt"/>
              <a:buAutoNum type="arabicPeriod"/>
            </a:pPr>
            <a:r>
              <a:rPr lang="en-US" dirty="0"/>
              <a:t>- European Data Protection Board (EDPB) (2022) ‘Guidelines on data protection by design and by default under GDPR’, EDPB. Available at: https://edpb.europa.eu</a:t>
            </a:r>
          </a:p>
          <a:p>
            <a:pPr>
              <a:buFont typeface="+mj-lt"/>
              <a:buAutoNum type="arabicPeriod"/>
            </a:pPr>
            <a:r>
              <a:rPr lang="en-US" dirty="0"/>
              <a:t>- Luo, X., Tong, S., Fang, Z. and Qu, Z. (2020) ‘Frontiers: Machines vs. humans: The impact of artificial intelligence chatbot disclosure on customer purchases’, Marketing Science, 39(6)</a:t>
            </a:r>
          </a:p>
          <a:p>
            <a:pPr>
              <a:buFont typeface="+mj-lt"/>
              <a:buAutoNum type="arabicPeriod"/>
            </a:pPr>
            <a:r>
              <a:rPr lang="en-US" dirty="0"/>
              <a:t>- </a:t>
            </a:r>
            <a:r>
              <a:rPr lang="en-US" dirty="0" err="1"/>
              <a:t>Baryannis</a:t>
            </a:r>
            <a:r>
              <a:rPr lang="en-US" dirty="0"/>
              <a:t>, G., Dani, S. and Antoniou, G. (2019) ‘Predictive analytics and artificial intelligence in supply chain management: Review and implications for the future’, Computers &amp; Industrial Engineering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4756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</TotalTime>
  <Words>1145</Words>
  <Application>Microsoft Office PowerPoint</Application>
  <PresentationFormat>Widescreen</PresentationFormat>
  <Paragraphs>123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</vt:lpstr>
      <vt:lpstr>Wingdings 3</vt:lpstr>
      <vt:lpstr>Facet</vt:lpstr>
      <vt:lpstr>Information Systems in Business Operations</vt:lpstr>
      <vt:lpstr>Table of ContentsNT</vt:lpstr>
      <vt:lpstr>The Strategic Role of Information Systems</vt:lpstr>
      <vt:lpstr>TRANSPORTATION MANAGEMENT SYSTEMS</vt:lpstr>
      <vt:lpstr>CUSTOMER RELATIONSHIP MANAGEMENT</vt:lpstr>
      <vt:lpstr>DECISION  SUPPORT  SYSTEM</vt:lpstr>
      <vt:lpstr>TMS – TRANSPORTATION MANAGEMENT SYSTEM IN DPD</vt:lpstr>
      <vt:lpstr>CRM – CUSTOMER RELATIONSHIP MANAGEMENT IN ROYAL MAIL</vt:lpstr>
      <vt:lpstr>DSS – DECISION SUPPORT SYSTEM IN AMAZON</vt:lpstr>
      <vt:lpstr>KEY FUNCTIONS AND DATA USED</vt:lpstr>
      <vt:lpstr>Ethical Considerations – Employee Monitoring and Fairness</vt:lpstr>
      <vt:lpstr>Data consent and Accountability</vt:lpstr>
      <vt:lpstr>Well-being, Ownership and Responsibility</vt:lpstr>
      <vt:lpstr>Conclusion - Information System as a Strategic Business Driver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Virgiliu Bahvalov</dc:creator>
  <cp:lastModifiedBy>ALEXANDRA BAHVALOV</cp:lastModifiedBy>
  <cp:revision>20</cp:revision>
  <dcterms:created xsi:type="dcterms:W3CDTF">2025-10-26T14:13:52Z</dcterms:created>
  <dcterms:modified xsi:type="dcterms:W3CDTF">2025-11-09T16:55:37Z</dcterms:modified>
</cp:coreProperties>
</file>