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2"/>
  </p:notesMasterIdLst>
  <p:handoutMasterIdLst>
    <p:handoutMasterId r:id="rId23"/>
  </p:handoutMasterIdLst>
  <p:sldIdLst>
    <p:sldId id="256" r:id="rId6"/>
    <p:sldId id="268" r:id="rId7"/>
    <p:sldId id="274" r:id="rId8"/>
    <p:sldId id="275" r:id="rId9"/>
    <p:sldId id="276" r:id="rId10"/>
    <p:sldId id="273" r:id="rId11"/>
    <p:sldId id="260" r:id="rId12"/>
    <p:sldId id="261" r:id="rId13"/>
    <p:sldId id="262" r:id="rId14"/>
    <p:sldId id="270" r:id="rId15"/>
    <p:sldId id="263" r:id="rId16"/>
    <p:sldId id="269" r:id="rId17"/>
    <p:sldId id="264" r:id="rId18"/>
    <p:sldId id="271" r:id="rId19"/>
    <p:sldId id="278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4D3273-B45E-4F1E-B71D-4BF07D70840B}" v="12" dt="2024-06-05T20:14:25.7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94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364D3273-B45E-4F1E-B71D-4BF07D70840B}"/>
    <pc:docChg chg="custSel modSld">
      <pc:chgData name="Aliyu Sambo" userId="d9766618-3e46-45d4-99f2-08120d84987f" providerId="ADAL" clId="{364D3273-B45E-4F1E-B71D-4BF07D70840B}" dt="2024-06-05T20:19:18.612" v="318"/>
      <pc:docMkLst>
        <pc:docMk/>
      </pc:docMkLst>
      <pc:sldChg chg="addSp modSp mod">
        <pc:chgData name="Aliyu Sambo" userId="d9766618-3e46-45d4-99f2-08120d84987f" providerId="ADAL" clId="{364D3273-B45E-4F1E-B71D-4BF07D70840B}" dt="2024-06-05T18:46:08.229" v="19" actId="20577"/>
        <pc:sldMkLst>
          <pc:docMk/>
          <pc:sldMk cId="3408955283" sldId="256"/>
        </pc:sldMkLst>
        <pc:spChg chg="mod">
          <ac:chgData name="Aliyu Sambo" userId="d9766618-3e46-45d4-99f2-08120d84987f" providerId="ADAL" clId="{364D3273-B45E-4F1E-B71D-4BF07D70840B}" dt="2024-06-05T18:46:08.229" v="19" actId="20577"/>
          <ac:spMkLst>
            <pc:docMk/>
            <pc:sldMk cId="3408955283" sldId="256"/>
            <ac:spMk id="2" creationId="{00000000-0000-0000-0000-000000000000}"/>
          </ac:spMkLst>
        </pc:spChg>
        <pc:spChg chg="add mod">
          <ac:chgData name="Aliyu Sambo" userId="d9766618-3e46-45d4-99f2-08120d84987f" providerId="ADAL" clId="{364D3273-B45E-4F1E-B71D-4BF07D70840B}" dt="2024-06-05T18:44:17.966" v="9" actId="1076"/>
          <ac:spMkLst>
            <pc:docMk/>
            <pc:sldMk cId="3408955283" sldId="256"/>
            <ac:spMk id="3" creationId="{742C4659-6314-9BA5-12F6-573A1CD71B2C}"/>
          </ac:spMkLst>
        </pc:spChg>
      </pc:sldChg>
      <pc:sldChg chg="modSp mod">
        <pc:chgData name="Aliyu Sambo" userId="d9766618-3e46-45d4-99f2-08120d84987f" providerId="ADAL" clId="{364D3273-B45E-4F1E-B71D-4BF07D70840B}" dt="2024-06-05T20:02:37.861" v="195" actId="114"/>
        <pc:sldMkLst>
          <pc:docMk/>
          <pc:sldMk cId="179230449" sldId="260"/>
        </pc:sldMkLst>
        <pc:graphicFrameChg chg="mod modGraphic">
          <ac:chgData name="Aliyu Sambo" userId="d9766618-3e46-45d4-99f2-08120d84987f" providerId="ADAL" clId="{364D3273-B45E-4F1E-B71D-4BF07D70840B}" dt="2024-06-05T20:02:37.861" v="195" actId="114"/>
          <ac:graphicFrameMkLst>
            <pc:docMk/>
            <pc:sldMk cId="179230449" sldId="260"/>
            <ac:graphicFrameMk id="2" creationId="{AF47A468-6E62-4B95-8F3B-F0E3A7BE6041}"/>
          </ac:graphicFrameMkLst>
        </pc:graphicFrameChg>
      </pc:sldChg>
      <pc:sldChg chg="modSp mod">
        <pc:chgData name="Aliyu Sambo" userId="d9766618-3e46-45d4-99f2-08120d84987f" providerId="ADAL" clId="{364D3273-B45E-4F1E-B71D-4BF07D70840B}" dt="2024-06-05T20:09:48.687" v="229" actId="20577"/>
        <pc:sldMkLst>
          <pc:docMk/>
          <pc:sldMk cId="4020744225" sldId="261"/>
        </pc:sldMkLst>
        <pc:graphicFrameChg chg="modGraphic">
          <ac:chgData name="Aliyu Sambo" userId="d9766618-3e46-45d4-99f2-08120d84987f" providerId="ADAL" clId="{364D3273-B45E-4F1E-B71D-4BF07D70840B}" dt="2024-06-05T20:09:48.687" v="229" actId="20577"/>
          <ac:graphicFrameMkLst>
            <pc:docMk/>
            <pc:sldMk cId="4020744225" sldId="261"/>
            <ac:graphicFrameMk id="2" creationId="{112EA8A8-E60E-41F5-9E77-7DEE270559CF}"/>
          </ac:graphicFrameMkLst>
        </pc:graphicFrameChg>
      </pc:sldChg>
      <pc:sldChg chg="modSp mod">
        <pc:chgData name="Aliyu Sambo" userId="d9766618-3e46-45d4-99f2-08120d84987f" providerId="ADAL" clId="{364D3273-B45E-4F1E-B71D-4BF07D70840B}" dt="2024-06-05T20:17:04.493" v="315" actId="113"/>
        <pc:sldMkLst>
          <pc:docMk/>
          <pc:sldMk cId="1369201242" sldId="263"/>
        </pc:sldMkLst>
        <pc:spChg chg="mod">
          <ac:chgData name="Aliyu Sambo" userId="d9766618-3e46-45d4-99f2-08120d84987f" providerId="ADAL" clId="{364D3273-B45E-4F1E-B71D-4BF07D70840B}" dt="2024-06-05T20:17:04.493" v="315" actId="113"/>
          <ac:spMkLst>
            <pc:docMk/>
            <pc:sldMk cId="1369201242" sldId="263"/>
            <ac:spMk id="3" creationId="{6C01DF32-CED8-4D02-82CE-3E6006D837FE}"/>
          </ac:spMkLst>
        </pc:spChg>
      </pc:sldChg>
      <pc:sldChg chg="modSp mod">
        <pc:chgData name="Aliyu Sambo" userId="d9766618-3e46-45d4-99f2-08120d84987f" providerId="ADAL" clId="{364D3273-B45E-4F1E-B71D-4BF07D70840B}" dt="2024-06-05T20:19:18.612" v="318"/>
        <pc:sldMkLst>
          <pc:docMk/>
          <pc:sldMk cId="2516115189" sldId="264"/>
        </pc:sldMkLst>
        <pc:spChg chg="mod">
          <ac:chgData name="Aliyu Sambo" userId="d9766618-3e46-45d4-99f2-08120d84987f" providerId="ADAL" clId="{364D3273-B45E-4F1E-B71D-4BF07D70840B}" dt="2024-06-05T20:19:18.612" v="318"/>
          <ac:spMkLst>
            <pc:docMk/>
            <pc:sldMk cId="2516115189" sldId="264"/>
            <ac:spMk id="6" creationId="{34FBDE2C-EAF9-4220-AFE1-07D259D59CAA}"/>
          </ac:spMkLst>
        </pc:spChg>
      </pc:sldChg>
      <pc:sldChg chg="modSp mod">
        <pc:chgData name="Aliyu Sambo" userId="d9766618-3e46-45d4-99f2-08120d84987f" providerId="ADAL" clId="{364D3273-B45E-4F1E-B71D-4BF07D70840B}" dt="2024-06-05T19:44:19.216" v="71" actId="20577"/>
        <pc:sldMkLst>
          <pc:docMk/>
          <pc:sldMk cId="190174996" sldId="268"/>
        </pc:sldMkLst>
        <pc:spChg chg="mod">
          <ac:chgData name="Aliyu Sambo" userId="d9766618-3e46-45d4-99f2-08120d84987f" providerId="ADAL" clId="{364D3273-B45E-4F1E-B71D-4BF07D70840B}" dt="2024-06-05T19:44:19.216" v="71" actId="20577"/>
          <ac:spMkLst>
            <pc:docMk/>
            <pc:sldMk cId="190174996" sldId="268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364D3273-B45E-4F1E-B71D-4BF07D70840B}" dt="2024-06-05T20:14:55.727" v="299" actId="207"/>
        <pc:sldMkLst>
          <pc:docMk/>
          <pc:sldMk cId="2667372843" sldId="270"/>
        </pc:sldMkLst>
        <pc:spChg chg="mod">
          <ac:chgData name="Aliyu Sambo" userId="d9766618-3e46-45d4-99f2-08120d84987f" providerId="ADAL" clId="{364D3273-B45E-4F1E-B71D-4BF07D70840B}" dt="2024-06-05T20:14:13.466" v="294" actId="113"/>
          <ac:spMkLst>
            <pc:docMk/>
            <pc:sldMk cId="2667372843" sldId="270"/>
            <ac:spMk id="2" creationId="{1AB4D664-E5AB-4D63-B0AD-F2A8E90C9215}"/>
          </ac:spMkLst>
        </pc:spChg>
        <pc:spChg chg="mod">
          <ac:chgData name="Aliyu Sambo" userId="d9766618-3e46-45d4-99f2-08120d84987f" providerId="ADAL" clId="{364D3273-B45E-4F1E-B71D-4BF07D70840B}" dt="2024-06-05T20:14:55.727" v="299" actId="207"/>
          <ac:spMkLst>
            <pc:docMk/>
            <pc:sldMk cId="2667372843" sldId="270"/>
            <ac:spMk id="3" creationId="{C24F8CEA-6E28-4C37-941A-699B21925FDE}"/>
          </ac:spMkLst>
        </pc:spChg>
      </pc:sldChg>
      <pc:sldChg chg="modSp mod">
        <pc:chgData name="Aliyu Sambo" userId="d9766618-3e46-45d4-99f2-08120d84987f" providerId="ADAL" clId="{364D3273-B45E-4F1E-B71D-4BF07D70840B}" dt="2024-06-05T19:56:43.780" v="128" actId="403"/>
        <pc:sldMkLst>
          <pc:docMk/>
          <pc:sldMk cId="1388252852" sldId="273"/>
        </pc:sldMkLst>
        <pc:spChg chg="mod">
          <ac:chgData name="Aliyu Sambo" userId="d9766618-3e46-45d4-99f2-08120d84987f" providerId="ADAL" clId="{364D3273-B45E-4F1E-B71D-4BF07D70840B}" dt="2024-06-05T19:56:36.847" v="126" actId="14100"/>
          <ac:spMkLst>
            <pc:docMk/>
            <pc:sldMk cId="1388252852" sldId="273"/>
            <ac:spMk id="4" creationId="{60DD4ED8-67EC-4721-AC2C-C2DB9B143AB6}"/>
          </ac:spMkLst>
        </pc:spChg>
        <pc:graphicFrameChg chg="mod modGraphic">
          <ac:chgData name="Aliyu Sambo" userId="d9766618-3e46-45d4-99f2-08120d84987f" providerId="ADAL" clId="{364D3273-B45E-4F1E-B71D-4BF07D70840B}" dt="2024-06-05T19:56:43.780" v="128" actId="403"/>
          <ac:graphicFrameMkLst>
            <pc:docMk/>
            <pc:sldMk cId="1388252852" sldId="273"/>
            <ac:graphicFrameMk id="2" creationId="{43306B7F-A3C3-476C-A33F-CF05C10AC5A7}"/>
          </ac:graphicFrameMkLst>
        </pc:graphicFrameChg>
      </pc:sldChg>
      <pc:sldChg chg="modSp mod">
        <pc:chgData name="Aliyu Sambo" userId="d9766618-3e46-45d4-99f2-08120d84987f" providerId="ADAL" clId="{364D3273-B45E-4F1E-B71D-4BF07D70840B}" dt="2024-06-05T19:46:44.985" v="75" actId="1076"/>
        <pc:sldMkLst>
          <pc:docMk/>
          <pc:sldMk cId="2276177860" sldId="275"/>
        </pc:sldMkLst>
        <pc:spChg chg="mod">
          <ac:chgData name="Aliyu Sambo" userId="d9766618-3e46-45d4-99f2-08120d84987f" providerId="ADAL" clId="{364D3273-B45E-4F1E-B71D-4BF07D70840B}" dt="2024-06-05T19:46:23.173" v="73" actId="403"/>
          <ac:spMkLst>
            <pc:docMk/>
            <pc:sldMk cId="2276177860" sldId="275"/>
            <ac:spMk id="6" creationId="{5FA9DA3E-E545-449D-69F9-B54409A3777E}"/>
          </ac:spMkLst>
        </pc:spChg>
        <pc:picChg chg="mod">
          <ac:chgData name="Aliyu Sambo" userId="d9766618-3e46-45d4-99f2-08120d84987f" providerId="ADAL" clId="{364D3273-B45E-4F1E-B71D-4BF07D70840B}" dt="2024-06-05T19:46:44.985" v="75" actId="1076"/>
          <ac:picMkLst>
            <pc:docMk/>
            <pc:sldMk cId="2276177860" sldId="275"/>
            <ac:picMk id="8" creationId="{BC515660-5D6E-08D7-C954-11326FE956D7}"/>
          </ac:picMkLst>
        </pc:picChg>
      </pc:sldChg>
      <pc:sldChg chg="modSp mod">
        <pc:chgData name="Aliyu Sambo" userId="d9766618-3e46-45d4-99f2-08120d84987f" providerId="ADAL" clId="{364D3273-B45E-4F1E-B71D-4BF07D70840B}" dt="2024-06-05T19:47:22.677" v="81" actId="113"/>
        <pc:sldMkLst>
          <pc:docMk/>
          <pc:sldMk cId="3592736933" sldId="276"/>
        </pc:sldMkLst>
        <pc:spChg chg="mod">
          <ac:chgData name="Aliyu Sambo" userId="d9766618-3e46-45d4-99f2-08120d84987f" providerId="ADAL" clId="{364D3273-B45E-4F1E-B71D-4BF07D70840B}" dt="2024-06-05T19:47:22.677" v="81" actId="113"/>
          <ac:spMkLst>
            <pc:docMk/>
            <pc:sldMk cId="3592736933" sldId="276"/>
            <ac:spMk id="5" creationId="{832CE7C3-DA27-3199-C8B0-41A7F5D69D12}"/>
          </ac:spMkLst>
        </pc:spChg>
        <pc:picChg chg="mod">
          <ac:chgData name="Aliyu Sambo" userId="d9766618-3e46-45d4-99f2-08120d84987f" providerId="ADAL" clId="{364D3273-B45E-4F1E-B71D-4BF07D70840B}" dt="2024-06-05T19:46:55.323" v="77" actId="1076"/>
          <ac:picMkLst>
            <pc:docMk/>
            <pc:sldMk cId="3592736933" sldId="276"/>
            <ac:picMk id="4" creationId="{C75B7768-E286-D27A-A8F6-05C9EB038F7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11932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3003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489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5035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37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0369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8341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4183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2627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0871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5647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8534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4078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509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7371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3717032"/>
            <a:ext cx="7704856" cy="1656184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Lecture 3: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Control Structures- </a:t>
            </a:r>
            <a:r>
              <a:rPr lang="en-GB" sz="4800" b="1" dirty="0">
                <a:solidFill>
                  <a:schemeClr val="bg1"/>
                </a:solidFill>
              </a:rPr>
              <a:t>Conditionals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42C4659-6314-9BA5-12F6-573A1CD71B2C}"/>
              </a:ext>
            </a:extLst>
          </p:cNvPr>
          <p:cNvSpPr txBox="1">
            <a:spLocks/>
          </p:cNvSpPr>
          <p:nvPr/>
        </p:nvSpPr>
        <p:spPr>
          <a:xfrm>
            <a:off x="251520" y="1484784"/>
            <a:ext cx="90010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000" dirty="0">
                <a:solidFill>
                  <a:schemeClr val="bg1"/>
                </a:solidFill>
              </a:rPr>
              <a:t>ACCA5036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Scripting and Programming Concepts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ym typeface="Wingdings" panose="05000000000000000000" pitchFamily="2" charset="2"/>
              </a:rPr>
              <a:t>Able to program with decision making using different conditional structure :</a:t>
            </a:r>
          </a:p>
          <a:p>
            <a:pPr lvl="2"/>
            <a:r>
              <a:rPr lang="en-GB" i="1" dirty="0">
                <a:solidFill>
                  <a:schemeClr val="accent1">
                    <a:lumMod val="75000"/>
                  </a:schemeClr>
                </a:solidFill>
                <a:sym typeface="Wingdings" panose="05000000000000000000" pitchFamily="2" charset="2"/>
              </a:rPr>
              <a:t>If…</a:t>
            </a:r>
            <a:r>
              <a:rPr lang="en-GB" dirty="0">
                <a:sym typeface="Wingdings" panose="05000000000000000000" pitchFamily="2" charset="2"/>
              </a:rPr>
              <a:t> ; 		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sym typeface="Wingdings" panose="05000000000000000000" pitchFamily="2" charset="2"/>
              </a:rPr>
              <a:t>if…else </a:t>
            </a:r>
            <a:r>
              <a:rPr lang="en-GB" dirty="0">
                <a:sym typeface="Wingdings" panose="05000000000000000000" pitchFamily="2" charset="2"/>
              </a:rPr>
              <a:t>; 	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sym typeface="Wingdings" panose="05000000000000000000" pitchFamily="2" charset="2"/>
              </a:rPr>
              <a:t>if…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  <a:sym typeface="Wingdings" panose="05000000000000000000" pitchFamily="2" charset="2"/>
              </a:rPr>
              <a:t>elif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sym typeface="Wingdings" panose="05000000000000000000" pitchFamily="2" charset="2"/>
              </a:rPr>
              <a:t>…else</a:t>
            </a:r>
          </a:p>
          <a:p>
            <a:r>
              <a:rPr lang="en-GB" dirty="0">
                <a:sym typeface="Wingdings" panose="05000000000000000000" pitchFamily="2" charset="2"/>
              </a:rPr>
              <a:t>Execute different code fragments based on whether a condition is true or false</a:t>
            </a: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9017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95819BE-36E6-4CAE-115D-FDFB3FFCCA16}"/>
              </a:ext>
            </a:extLst>
          </p:cNvPr>
          <p:cNvSpPr txBox="1">
            <a:spLocks/>
          </p:cNvSpPr>
          <p:nvPr/>
        </p:nvSpPr>
        <p:spPr>
          <a:xfrm>
            <a:off x="609600" y="17526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ym typeface="Wingdings" panose="05000000000000000000" pitchFamily="2" charset="2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9299CB-BBEA-F9A7-D363-A5369CA78E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43395"/>
            <a:ext cx="9144000" cy="437121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25ECD3A-DD8D-9AD9-D39E-4E09CB436301}"/>
              </a:ext>
            </a:extLst>
          </p:cNvPr>
          <p:cNvSpPr/>
          <p:nvPr/>
        </p:nvSpPr>
        <p:spPr>
          <a:xfrm>
            <a:off x="2155419" y="4333324"/>
            <a:ext cx="69885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Evaluating </a:t>
            </a:r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Condition</a:t>
            </a:r>
          </a:p>
        </p:txBody>
      </p:sp>
    </p:spTree>
    <p:extLst>
      <p:ext uri="{BB962C8B-B14F-4D97-AF65-F5344CB8AC3E}">
        <p14:creationId xmlns:p14="http://schemas.microsoft.com/office/powerpoint/2010/main" val="192546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91902-EAFA-7A3A-311E-E77C74517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/>
          <a:p>
            <a:r>
              <a:rPr lang="en-GB" dirty="0"/>
              <a:t>Conditions example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C515660-5D6E-08D7-C954-11326FE956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1268760"/>
            <a:ext cx="5736500" cy="4029891"/>
          </a:xfrm>
          <a:prstGeom prst="rect">
            <a:avLst/>
          </a:prstGeom>
          <a:noFill/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FA9DA3E-E545-449D-69F9-B54409A377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>
            <a:normAutofit/>
          </a:bodyPr>
          <a:lstStyle/>
          <a:p>
            <a:r>
              <a:rPr lang="en-GB" sz="1800" dirty="0"/>
              <a:t>Did I pass my module?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177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91902-EAFA-7A3A-311E-E77C74517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Conditions example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FA9DA3E-E545-449D-69F9-B54409A377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Did I pass my module?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5B7768-E286-D27A-A8F6-05C9EB038F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1542089"/>
            <a:ext cx="4834880" cy="2900927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2CE7C3-DA27-3199-C8B0-41A7F5D69D12}"/>
              </a:ext>
            </a:extLst>
          </p:cNvPr>
          <p:cNvSpPr txBox="1"/>
          <p:nvPr/>
        </p:nvSpPr>
        <p:spPr>
          <a:xfrm>
            <a:off x="457200" y="4581128"/>
            <a:ext cx="81279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The condition depends on the question</a:t>
            </a:r>
          </a:p>
          <a:p>
            <a:r>
              <a:rPr lang="en-GB" sz="2400" dirty="0">
                <a:solidFill>
                  <a:srgbClr val="FF0000"/>
                </a:solidFill>
              </a:rPr>
              <a:t>The question should be answered by </a:t>
            </a:r>
            <a:r>
              <a:rPr lang="en-GB" sz="2400" b="1" dirty="0">
                <a:solidFill>
                  <a:srgbClr val="FF0000"/>
                </a:solidFill>
              </a:rPr>
              <a:t>yes</a:t>
            </a:r>
            <a:r>
              <a:rPr lang="en-GB" sz="2400" dirty="0">
                <a:solidFill>
                  <a:srgbClr val="FF0000"/>
                </a:solidFill>
              </a:rPr>
              <a:t>/</a:t>
            </a:r>
            <a:r>
              <a:rPr lang="en-GB" sz="2400" b="1" dirty="0">
                <a:solidFill>
                  <a:srgbClr val="FF0000"/>
                </a:solidFill>
              </a:rPr>
              <a:t>true</a:t>
            </a:r>
            <a:r>
              <a:rPr lang="en-GB" sz="2400" dirty="0">
                <a:solidFill>
                  <a:srgbClr val="FF0000"/>
                </a:solidFill>
              </a:rPr>
              <a:t> OR </a:t>
            </a:r>
            <a:r>
              <a:rPr lang="en-GB" sz="2400" b="1" dirty="0">
                <a:solidFill>
                  <a:srgbClr val="FF0000"/>
                </a:solidFill>
              </a:rPr>
              <a:t>no</a:t>
            </a:r>
            <a:r>
              <a:rPr lang="en-GB" sz="2400" dirty="0">
                <a:solidFill>
                  <a:srgbClr val="FF0000"/>
                </a:solidFill>
              </a:rPr>
              <a:t>/</a:t>
            </a:r>
            <a:r>
              <a:rPr lang="en-GB" sz="2400" b="1" dirty="0">
                <a:solidFill>
                  <a:srgbClr val="FF0000"/>
                </a:solidFill>
              </a:rPr>
              <a:t>false</a:t>
            </a:r>
          </a:p>
        </p:txBody>
      </p:sp>
    </p:spTree>
    <p:extLst>
      <p:ext uri="{BB962C8B-B14F-4D97-AF65-F5344CB8AC3E}">
        <p14:creationId xmlns:p14="http://schemas.microsoft.com/office/powerpoint/2010/main" val="3592736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3306B7F-A3C3-476C-A33F-CF05C10AC5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5208286"/>
              </p:ext>
            </p:extLst>
          </p:nvPr>
        </p:nvGraphicFramePr>
        <p:xfrm>
          <a:off x="1187624" y="1340768"/>
          <a:ext cx="7128791" cy="4230762"/>
        </p:xfrm>
        <a:graphic>
          <a:graphicData uri="http://schemas.openxmlformats.org/drawingml/2006/table">
            <a:tbl>
              <a:tblPr/>
              <a:tblGrid>
                <a:gridCol w="1491853">
                  <a:extLst>
                    <a:ext uri="{9D8B030D-6E8A-4147-A177-3AD203B41FA5}">
                      <a16:colId xmlns:a16="http://schemas.microsoft.com/office/drawing/2014/main" val="3112343421"/>
                    </a:ext>
                  </a:extLst>
                </a:gridCol>
                <a:gridCol w="3200874">
                  <a:extLst>
                    <a:ext uri="{9D8B030D-6E8A-4147-A177-3AD203B41FA5}">
                      <a16:colId xmlns:a16="http://schemas.microsoft.com/office/drawing/2014/main" val="268466918"/>
                    </a:ext>
                  </a:extLst>
                </a:gridCol>
                <a:gridCol w="2436064">
                  <a:extLst>
                    <a:ext uri="{9D8B030D-6E8A-4147-A177-3AD203B41FA5}">
                      <a16:colId xmlns:a16="http://schemas.microsoft.com/office/drawing/2014/main" val="617125334"/>
                    </a:ext>
                  </a:extLst>
                </a:gridCol>
              </a:tblGrid>
              <a:tr h="23209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Operator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 dirty="0">
                          <a:effectLst/>
                        </a:rPr>
                        <a:t>Description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 dirty="0">
                          <a:effectLst/>
                        </a:rPr>
                        <a:t>Example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3824839"/>
                  </a:ext>
                </a:extLst>
              </a:tr>
              <a:tr h="58903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>
                          <a:effectLst/>
                        </a:rPr>
                        <a:t>==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If the values of two </a:t>
                      </a:r>
                      <a:r>
                        <a:rPr lang="en-GB" sz="1200" b="0" dirty="0">
                          <a:effectLst/>
                        </a:rPr>
                        <a:t>operands</a:t>
                      </a:r>
                      <a:r>
                        <a:rPr lang="en-GB" sz="1200" b="1" dirty="0">
                          <a:effectLst/>
                        </a:rPr>
                        <a:t> are equal</a:t>
                      </a:r>
                      <a:r>
                        <a:rPr lang="en-GB" sz="1200" dirty="0">
                          <a:effectLst/>
                        </a:rPr>
                        <a:t>, then the condition becomes true.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dirty="0">
                          <a:effectLst/>
                        </a:rPr>
                        <a:t>(a == b) is </a:t>
                      </a:r>
                      <a:r>
                        <a:rPr lang="en-GB" sz="1400" b="1" dirty="0">
                          <a:effectLst/>
                        </a:rPr>
                        <a:t>False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  <a:p>
                      <a:pPr marL="0" marR="0" lvl="0" indent="0" algn="ctr" defTabSz="6858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</a:rPr>
                        <a:t>(5 == 5) is </a:t>
                      </a:r>
                      <a:r>
                        <a:rPr lang="en-GB" sz="1400" b="1" dirty="0">
                          <a:effectLst/>
                        </a:rPr>
                        <a:t>True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  <a:p>
                      <a:pPr algn="ctr" fontAlgn="ctr"/>
                      <a:endParaRPr lang="en-GB" sz="1400" dirty="0">
                        <a:effectLst/>
                      </a:endParaRP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9413943"/>
                  </a:ext>
                </a:extLst>
              </a:tr>
              <a:tr h="51694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>
                          <a:effectLst/>
                        </a:rPr>
                        <a:t>!=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If values of two operands are </a:t>
                      </a:r>
                      <a:r>
                        <a:rPr lang="en-GB" sz="1200" b="1" dirty="0">
                          <a:effectLst/>
                        </a:rPr>
                        <a:t>not equal</a:t>
                      </a:r>
                      <a:r>
                        <a:rPr lang="en-GB" sz="1200" dirty="0">
                          <a:effectLst/>
                        </a:rPr>
                        <a:t>, then condition becomes true.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dirty="0">
                          <a:effectLst/>
                        </a:rPr>
                        <a:t>(a!= b) is </a:t>
                      </a:r>
                      <a:r>
                        <a:rPr lang="en-GB" sz="1400" b="1" dirty="0">
                          <a:effectLst/>
                        </a:rPr>
                        <a:t>True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2924358"/>
                  </a:ext>
                </a:extLst>
              </a:tr>
              <a:tr h="61188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>
                          <a:effectLst/>
                        </a:rPr>
                        <a:t>&gt;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If the value of </a:t>
                      </a:r>
                      <a:r>
                        <a:rPr lang="en-GB" sz="1200" i="1" dirty="0">
                          <a:effectLst/>
                        </a:rPr>
                        <a:t>left operand </a:t>
                      </a:r>
                      <a:r>
                        <a:rPr lang="en-GB" sz="1200" dirty="0">
                          <a:effectLst/>
                        </a:rPr>
                        <a:t>is </a:t>
                      </a:r>
                      <a:r>
                        <a:rPr lang="en-GB" sz="1200" b="1" dirty="0">
                          <a:effectLst/>
                        </a:rPr>
                        <a:t>greater than </a:t>
                      </a:r>
                      <a:r>
                        <a:rPr lang="en-GB" sz="1200" dirty="0">
                          <a:effectLst/>
                        </a:rPr>
                        <a:t>the value of right operand, then condition becomes true.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dirty="0">
                          <a:effectLst/>
                        </a:rPr>
                        <a:t>(a &gt; b) is </a:t>
                      </a:r>
                      <a:r>
                        <a:rPr lang="en-GB" sz="1400" b="1" dirty="0">
                          <a:effectLst/>
                        </a:rPr>
                        <a:t>False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8565816"/>
                  </a:ext>
                </a:extLst>
              </a:tr>
              <a:tr h="61188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>
                          <a:effectLst/>
                        </a:rPr>
                        <a:t>&lt;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If the value of left operand is </a:t>
                      </a:r>
                      <a:r>
                        <a:rPr lang="en-GB" sz="1200" b="1" dirty="0">
                          <a:effectLst/>
                        </a:rPr>
                        <a:t>less than </a:t>
                      </a:r>
                      <a:r>
                        <a:rPr lang="en-GB" sz="1200" dirty="0">
                          <a:effectLst/>
                        </a:rPr>
                        <a:t>the value of right operand, then condition becomes true.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dirty="0">
                          <a:effectLst/>
                        </a:rPr>
                        <a:t>(8 &lt; 9) is </a:t>
                      </a:r>
                      <a:r>
                        <a:rPr lang="en-GB" sz="1400" b="1" dirty="0">
                          <a:effectLst/>
                        </a:rPr>
                        <a:t>True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675111"/>
                  </a:ext>
                </a:extLst>
              </a:tr>
              <a:tr h="77130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>
                          <a:effectLst/>
                        </a:rPr>
                        <a:t>&gt;=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If the value of left operand is </a:t>
                      </a:r>
                      <a:r>
                        <a:rPr lang="en-GB" sz="1200" b="1" dirty="0">
                          <a:effectLst/>
                        </a:rPr>
                        <a:t>greater than or equal to</a:t>
                      </a:r>
                      <a:r>
                        <a:rPr lang="en-GB" sz="1200" dirty="0">
                          <a:effectLst/>
                        </a:rPr>
                        <a:t> the value of right operand, then condition becomes true.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dirty="0">
                          <a:effectLst/>
                        </a:rPr>
                        <a:t>(5 &gt;= 5) is not true.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17162626"/>
                  </a:ext>
                </a:extLst>
              </a:tr>
              <a:tr h="77130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dirty="0">
                          <a:effectLst/>
                        </a:rPr>
                        <a:t>&lt;=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If the value of left operand is </a:t>
                      </a:r>
                      <a:r>
                        <a:rPr lang="en-GB" sz="1200" b="1" dirty="0">
                          <a:effectLst/>
                        </a:rPr>
                        <a:t>less than or equal to</a:t>
                      </a:r>
                      <a:r>
                        <a:rPr lang="en-GB" sz="1200" dirty="0">
                          <a:effectLst/>
                        </a:rPr>
                        <a:t> the value of right operand, then condition becomes true.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dirty="0">
                          <a:effectLst/>
                        </a:rPr>
                        <a:t>(2 &lt;= 8) is true.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9090077"/>
                  </a:ext>
                </a:extLst>
              </a:tr>
            </a:tbl>
          </a:graphicData>
        </a:graphic>
      </p:graphicFrame>
      <p:sp>
        <p:nvSpPr>
          <p:cNvPr id="4" name="Title 3">
            <a:extLst>
              <a:ext uri="{FF2B5EF4-FFF2-40B4-BE49-F238E27FC236}">
                <a16:creationId xmlns:a16="http://schemas.microsoft.com/office/drawing/2014/main" id="{60DD4ED8-67EC-4721-AC2C-C2DB9B143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Comparison Operators</a:t>
            </a:r>
          </a:p>
        </p:txBody>
      </p:sp>
    </p:spTree>
    <p:extLst>
      <p:ext uri="{BB962C8B-B14F-4D97-AF65-F5344CB8AC3E}">
        <p14:creationId xmlns:p14="http://schemas.microsoft.com/office/powerpoint/2010/main" val="13882528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F47A468-6E62-4B95-8F3B-F0E3A7BE60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149953"/>
              </p:ext>
            </p:extLst>
          </p:nvPr>
        </p:nvGraphicFramePr>
        <p:xfrm>
          <a:off x="1475656" y="1124744"/>
          <a:ext cx="6330764" cy="4176464"/>
        </p:xfrm>
        <a:graphic>
          <a:graphicData uri="http://schemas.openxmlformats.org/drawingml/2006/table">
            <a:tbl>
              <a:tblPr/>
              <a:tblGrid>
                <a:gridCol w="1440160">
                  <a:extLst>
                    <a:ext uri="{9D8B030D-6E8A-4147-A177-3AD203B41FA5}">
                      <a16:colId xmlns:a16="http://schemas.microsoft.com/office/drawing/2014/main" val="1747456173"/>
                    </a:ext>
                  </a:extLst>
                </a:gridCol>
                <a:gridCol w="2952328">
                  <a:extLst>
                    <a:ext uri="{9D8B030D-6E8A-4147-A177-3AD203B41FA5}">
                      <a16:colId xmlns:a16="http://schemas.microsoft.com/office/drawing/2014/main" val="4107055757"/>
                    </a:ext>
                  </a:extLst>
                </a:gridCol>
                <a:gridCol w="1938276">
                  <a:extLst>
                    <a:ext uri="{9D8B030D-6E8A-4147-A177-3AD203B41FA5}">
                      <a16:colId xmlns:a16="http://schemas.microsoft.com/office/drawing/2014/main" val="796954306"/>
                    </a:ext>
                  </a:extLst>
                </a:gridCol>
              </a:tblGrid>
              <a:tr h="647057"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Operator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Description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Example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5811606"/>
                  </a:ext>
                </a:extLst>
              </a:tr>
              <a:tr h="11764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1" dirty="0">
                          <a:effectLst/>
                        </a:rPr>
                        <a:t>and</a:t>
                      </a:r>
                      <a:r>
                        <a:rPr lang="en-GB" sz="1600" dirty="0">
                          <a:effectLst/>
                        </a:rPr>
                        <a:t> Logical </a:t>
                      </a:r>
                      <a:r>
                        <a:rPr lang="en-GB" sz="1600" b="1" dirty="0">
                          <a:effectLst/>
                        </a:rPr>
                        <a:t>AND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effectLst/>
                        </a:rPr>
                        <a:t>If </a:t>
                      </a:r>
                      <a:r>
                        <a:rPr lang="en-GB" sz="1600" b="1" dirty="0">
                          <a:effectLst/>
                        </a:rPr>
                        <a:t>both</a:t>
                      </a:r>
                      <a:r>
                        <a:rPr lang="en-GB" sz="1600" dirty="0">
                          <a:effectLst/>
                        </a:rPr>
                        <a:t> the operands are </a:t>
                      </a:r>
                      <a:r>
                        <a:rPr lang="en-GB" sz="1600" b="1" dirty="0">
                          <a:effectLst/>
                        </a:rPr>
                        <a:t>true</a:t>
                      </a:r>
                      <a:r>
                        <a:rPr lang="en-GB" sz="1600" dirty="0">
                          <a:effectLst/>
                        </a:rPr>
                        <a:t> then </a:t>
                      </a:r>
                      <a:r>
                        <a:rPr lang="en-GB" sz="1600" i="1" dirty="0">
                          <a:effectLst/>
                        </a:rPr>
                        <a:t>condition becomes true</a:t>
                      </a:r>
                      <a:r>
                        <a:rPr lang="en-GB" sz="1600" dirty="0">
                          <a:effectLst/>
                        </a:rPr>
                        <a:t>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dirty="0">
                          <a:effectLst/>
                        </a:rPr>
                        <a:t>(a </a:t>
                      </a:r>
                      <a:r>
                        <a:rPr lang="en-GB" sz="1600" b="1" dirty="0">
                          <a:effectLst/>
                        </a:rPr>
                        <a:t>and</a:t>
                      </a:r>
                      <a:r>
                        <a:rPr lang="en-GB" sz="1600" dirty="0">
                          <a:effectLst/>
                        </a:rPr>
                        <a:t> b) is False.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437768"/>
                  </a:ext>
                </a:extLst>
              </a:tr>
              <a:tr h="144117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1" dirty="0">
                          <a:effectLst/>
                        </a:rPr>
                        <a:t>or</a:t>
                      </a:r>
                      <a:r>
                        <a:rPr lang="en-GB" sz="1600" dirty="0">
                          <a:effectLst/>
                        </a:rPr>
                        <a:t> Logical </a:t>
                      </a:r>
                      <a:r>
                        <a:rPr lang="en-GB" sz="1600" b="1" dirty="0">
                          <a:effectLst/>
                        </a:rPr>
                        <a:t>OR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effectLst/>
                        </a:rPr>
                        <a:t>If </a:t>
                      </a:r>
                      <a:r>
                        <a:rPr lang="en-GB" sz="1600" b="1" dirty="0">
                          <a:effectLst/>
                        </a:rPr>
                        <a:t>any</a:t>
                      </a:r>
                      <a:r>
                        <a:rPr lang="en-GB" sz="1600" dirty="0">
                          <a:effectLst/>
                        </a:rPr>
                        <a:t> of the two operands are </a:t>
                      </a:r>
                      <a:r>
                        <a:rPr lang="en-GB" sz="1600" b="1" dirty="0">
                          <a:effectLst/>
                        </a:rPr>
                        <a:t>non-zero (true)</a:t>
                      </a:r>
                      <a:r>
                        <a:rPr lang="en-GB" sz="1600" dirty="0">
                          <a:effectLst/>
                        </a:rPr>
                        <a:t> then </a:t>
                      </a:r>
                      <a:r>
                        <a:rPr lang="en-GB" sz="1600" b="0" i="1" dirty="0">
                          <a:effectLst/>
                        </a:rPr>
                        <a:t>condition becomes true</a:t>
                      </a:r>
                      <a:r>
                        <a:rPr lang="en-GB" sz="1600" dirty="0">
                          <a:effectLst/>
                        </a:rPr>
                        <a:t>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dirty="0">
                          <a:effectLst/>
                        </a:rPr>
                        <a:t>(a </a:t>
                      </a:r>
                      <a:r>
                        <a:rPr lang="en-GB" sz="1600" b="1" dirty="0">
                          <a:effectLst/>
                        </a:rPr>
                        <a:t>or</a:t>
                      </a:r>
                      <a:r>
                        <a:rPr lang="en-GB" sz="1600" dirty="0">
                          <a:effectLst/>
                        </a:rPr>
                        <a:t> b) is True.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00057006"/>
                  </a:ext>
                </a:extLst>
              </a:tr>
              <a:tr h="91176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1" dirty="0">
                          <a:effectLst/>
                        </a:rPr>
                        <a:t>not</a:t>
                      </a:r>
                      <a:r>
                        <a:rPr lang="en-GB" sz="1600" dirty="0">
                          <a:effectLst/>
                        </a:rPr>
                        <a:t> Logical </a:t>
                      </a:r>
                      <a:r>
                        <a:rPr lang="en-GB" sz="1600" b="1" dirty="0">
                          <a:effectLst/>
                        </a:rPr>
                        <a:t>NOT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effectLst/>
                        </a:rPr>
                        <a:t>Used to </a:t>
                      </a:r>
                      <a:r>
                        <a:rPr lang="en-GB" sz="1600" b="1" dirty="0">
                          <a:effectLst/>
                        </a:rPr>
                        <a:t>reverse</a:t>
                      </a:r>
                      <a:r>
                        <a:rPr lang="en-GB" sz="1600" dirty="0">
                          <a:effectLst/>
                        </a:rPr>
                        <a:t> the logical state of its operand.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dirty="0">
                          <a:effectLst/>
                        </a:rPr>
                        <a:t>Not(a </a:t>
                      </a:r>
                      <a:r>
                        <a:rPr lang="en-GB" sz="1600" b="1" dirty="0">
                          <a:effectLst/>
                        </a:rPr>
                        <a:t>and</a:t>
                      </a:r>
                      <a:r>
                        <a:rPr lang="en-GB" sz="1600" dirty="0">
                          <a:effectLst/>
                        </a:rPr>
                        <a:t> b) is True [</a:t>
                      </a:r>
                      <a:r>
                        <a:rPr lang="en-GB" sz="1600" i="1" dirty="0">
                          <a:effectLst/>
                        </a:rPr>
                        <a:t>reversed answer to row 1</a:t>
                      </a:r>
                      <a:r>
                        <a:rPr lang="en-GB" sz="1600" dirty="0">
                          <a:effectLst/>
                        </a:rPr>
                        <a:t>].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672940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ABC8A2B-F9D6-4920-8898-F109458FA8A6}"/>
              </a:ext>
            </a:extLst>
          </p:cNvPr>
          <p:cNvSpPr txBox="1"/>
          <p:nvPr/>
        </p:nvSpPr>
        <p:spPr>
          <a:xfrm>
            <a:off x="827584" y="47667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Logical Operators</a:t>
            </a:r>
          </a:p>
        </p:txBody>
      </p:sp>
    </p:spTree>
    <p:extLst>
      <p:ext uri="{BB962C8B-B14F-4D97-AF65-F5344CB8AC3E}">
        <p14:creationId xmlns:p14="http://schemas.microsoft.com/office/powerpoint/2010/main" val="179230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2EA8A8-E60E-41F5-9E77-7DEE270559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7653538"/>
              </p:ext>
            </p:extLst>
          </p:nvPr>
        </p:nvGraphicFramePr>
        <p:xfrm>
          <a:off x="827584" y="1340768"/>
          <a:ext cx="7776864" cy="3916363"/>
        </p:xfrm>
        <a:graphic>
          <a:graphicData uri="http://schemas.openxmlformats.org/drawingml/2006/table">
            <a:tbl>
              <a:tblPr/>
              <a:tblGrid>
                <a:gridCol w="1368152">
                  <a:extLst>
                    <a:ext uri="{9D8B030D-6E8A-4147-A177-3AD203B41FA5}">
                      <a16:colId xmlns:a16="http://schemas.microsoft.com/office/drawing/2014/main" val="2201571775"/>
                    </a:ext>
                  </a:extLst>
                </a:gridCol>
                <a:gridCol w="3456384">
                  <a:extLst>
                    <a:ext uri="{9D8B030D-6E8A-4147-A177-3AD203B41FA5}">
                      <a16:colId xmlns:a16="http://schemas.microsoft.com/office/drawing/2014/main" val="3297677414"/>
                    </a:ext>
                  </a:extLst>
                </a:gridCol>
                <a:gridCol w="2952328">
                  <a:extLst>
                    <a:ext uri="{9D8B030D-6E8A-4147-A177-3AD203B41FA5}">
                      <a16:colId xmlns:a16="http://schemas.microsoft.com/office/drawing/2014/main" val="2556985819"/>
                    </a:ext>
                  </a:extLst>
                </a:gridCol>
              </a:tblGrid>
              <a:tr h="667907"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Operator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Description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Example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2728424"/>
                  </a:ext>
                </a:extLst>
              </a:tr>
              <a:tr h="148761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dirty="0">
                          <a:effectLst/>
                        </a:rPr>
                        <a:t>in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800" dirty="0">
                        <a:effectLst/>
                      </a:endParaRPr>
                    </a:p>
                    <a:p>
                      <a:pPr fontAlgn="t"/>
                      <a:r>
                        <a:rPr lang="en-GB" sz="1800" dirty="0">
                          <a:effectLst/>
                        </a:rPr>
                        <a:t>Evaluates to </a:t>
                      </a:r>
                      <a:r>
                        <a:rPr lang="en-GB" sz="1800" i="1" dirty="0">
                          <a:effectLst/>
                        </a:rPr>
                        <a:t>true if it finds the value/variable in the specified sequence</a:t>
                      </a:r>
                      <a:r>
                        <a:rPr lang="en-GB" sz="1800" dirty="0">
                          <a:effectLst/>
                        </a:rPr>
                        <a:t> and false otherwise.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dirty="0">
                          <a:effectLst/>
                        </a:rPr>
                        <a:t>x </a:t>
                      </a:r>
                      <a:r>
                        <a:rPr lang="en-GB" sz="1800" b="1" dirty="0">
                          <a:effectLst/>
                        </a:rPr>
                        <a:t>in</a:t>
                      </a:r>
                      <a:r>
                        <a:rPr lang="en-GB" sz="1800" dirty="0">
                          <a:effectLst/>
                        </a:rPr>
                        <a:t> y, here results in a 1 (true) if x is a member of sequence y.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512834"/>
                  </a:ext>
                </a:extLst>
              </a:tr>
              <a:tr h="176084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dirty="0">
                          <a:effectLst/>
                        </a:rPr>
                        <a:t>not in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800" dirty="0">
                        <a:effectLst/>
                      </a:endParaRPr>
                    </a:p>
                    <a:p>
                      <a:pPr fontAlgn="t"/>
                      <a:r>
                        <a:rPr lang="en-GB" sz="1800" dirty="0">
                          <a:effectLst/>
                        </a:rPr>
                        <a:t>Evaluates to </a:t>
                      </a:r>
                      <a:r>
                        <a:rPr lang="en-GB" sz="1800" i="1" dirty="0">
                          <a:effectLst/>
                        </a:rPr>
                        <a:t>true if it does not find a variable </a:t>
                      </a:r>
                      <a:r>
                        <a:rPr lang="en-GB" sz="1800" dirty="0">
                          <a:effectLst/>
                        </a:rPr>
                        <a:t>in the specified sequence and false otherwise.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dirty="0">
                          <a:effectLst/>
                        </a:rPr>
                        <a:t>x </a:t>
                      </a:r>
                      <a:r>
                        <a:rPr lang="en-GB" sz="1800" b="1" dirty="0">
                          <a:effectLst/>
                        </a:rPr>
                        <a:t>not in </a:t>
                      </a:r>
                      <a:r>
                        <a:rPr lang="en-GB" sz="1800" dirty="0">
                          <a:effectLst/>
                        </a:rPr>
                        <a:t>y, here results in a 1 (true) if x is not a member of sequence y.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730811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16921FE-20EF-4093-B0DD-E043BAD25F8C}"/>
              </a:ext>
            </a:extLst>
          </p:cNvPr>
          <p:cNvSpPr txBox="1"/>
          <p:nvPr/>
        </p:nvSpPr>
        <p:spPr>
          <a:xfrm>
            <a:off x="755576" y="69269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Membership Operators</a:t>
            </a:r>
          </a:p>
        </p:txBody>
      </p:sp>
    </p:spTree>
    <p:extLst>
      <p:ext uri="{BB962C8B-B14F-4D97-AF65-F5344CB8AC3E}">
        <p14:creationId xmlns:p14="http://schemas.microsoft.com/office/powerpoint/2010/main" val="4020744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A72DF8-BBD9-4088-9EB6-E634F6B25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if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65A36CC-1A0E-4347-858E-70768249CD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if condition:</a:t>
            </a:r>
          </a:p>
          <a:p>
            <a:pPr marL="0" indent="0" algn="just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	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If the condition evaluate to TRUE, then the statement(s) will be executed.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388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4D664-E5AB-4D63-B0AD-F2A8E90C9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</a:t>
            </a:r>
            <a:r>
              <a:rPr lang="en-GB" b="1" dirty="0"/>
              <a:t>if</a:t>
            </a:r>
            <a:r>
              <a:rPr lang="en-GB" dirty="0"/>
              <a:t>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F8CEA-6E28-4C37-941A-699B21925F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 program demonstrate simple “</a:t>
            </a:r>
            <a:r>
              <a:rPr lang="en-GB" b="1" dirty="0"/>
              <a:t>if</a:t>
            </a:r>
            <a:r>
              <a:rPr lang="en-GB" dirty="0"/>
              <a:t>” usage. Check if the input number is positive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800" dirty="0">
                <a:latin typeface="Courier New" panose="02070309020205020404" pitchFamily="49" charset="0"/>
                <a:cs typeface="Courier New" panose="02070309020205020404" pitchFamily="49" charset="0"/>
              </a:rPr>
              <a:t>a= int(input(“Enter the value of a : ”))</a:t>
            </a:r>
          </a:p>
          <a:p>
            <a:pPr marL="0" indent="0">
              <a:buNone/>
            </a:pPr>
            <a:endParaRPr lang="en-GB" sz="28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2800" b="1" dirty="0">
                <a:latin typeface="Courier New" panose="02070309020205020404" pitchFamily="49" charset="0"/>
                <a:cs typeface="Courier New" panose="02070309020205020404" pitchFamily="49" charset="0"/>
              </a:rPr>
              <a:t>if</a:t>
            </a:r>
            <a:r>
              <a:rPr lang="en-GB" sz="2800" dirty="0">
                <a:latin typeface="Courier New" panose="02070309020205020404" pitchFamily="49" charset="0"/>
                <a:cs typeface="Courier New" panose="02070309020205020404" pitchFamily="49" charset="0"/>
              </a:rPr>
              <a:t> (</a:t>
            </a:r>
            <a:r>
              <a:rPr lang="en-GB" sz="2800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a&gt;0</a:t>
            </a:r>
            <a:r>
              <a:rPr lang="en-GB" sz="2800" dirty="0">
                <a:latin typeface="Courier New" panose="02070309020205020404" pitchFamily="49" charset="0"/>
                <a:cs typeface="Courier New" panose="02070309020205020404" pitchFamily="49" charset="0"/>
              </a:rPr>
              <a:t>):</a:t>
            </a:r>
          </a:p>
          <a:p>
            <a:pPr marL="0" indent="0">
              <a:buNone/>
            </a:pPr>
            <a:r>
              <a:rPr lang="en-GB" sz="28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print</a:t>
            </a:r>
            <a:r>
              <a:rPr lang="en-GB" sz="2800" dirty="0">
                <a:latin typeface="Courier New" panose="02070309020205020404" pitchFamily="49" charset="0"/>
                <a:cs typeface="Courier New" panose="02070309020205020404" pitchFamily="49" charset="0"/>
              </a:rPr>
              <a:t>(“The value “,a,” is positive”)</a:t>
            </a:r>
          </a:p>
          <a:p>
            <a:pPr marL="0" indent="0">
              <a:buNone/>
            </a:pPr>
            <a:endParaRPr lang="en-GB" sz="28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print</a:t>
            </a:r>
            <a:r>
              <a:rPr lang="en-GB" sz="2800" dirty="0">
                <a:latin typeface="Courier New" panose="02070309020205020404" pitchFamily="49" charset="0"/>
                <a:cs typeface="Courier New" panose="02070309020205020404" pitchFamily="49" charset="0"/>
              </a:rPr>
              <a:t>(“This is an example of simple if”)</a:t>
            </a:r>
          </a:p>
          <a:p>
            <a:pPr marL="0" indent="0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Output:					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Enter the value of a : 5		Enter the value of a : -2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The value 5 is positive		This is an example of simple if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This is an example of simple if</a:t>
            </a:r>
          </a:p>
        </p:txBody>
      </p:sp>
    </p:spTree>
    <p:extLst>
      <p:ext uri="{BB962C8B-B14F-4D97-AF65-F5344CB8AC3E}">
        <p14:creationId xmlns:p14="http://schemas.microsoft.com/office/powerpoint/2010/main" val="26673728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FF51D-9574-48F5-AFD7-472718FC1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if .. else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1DF32-CED8-4D02-82CE-3E6006D83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if (condition):</a:t>
            </a:r>
          </a:p>
          <a:p>
            <a:pPr marL="0" indent="0" algn="just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	statement(s)</a:t>
            </a:r>
          </a:p>
          <a:p>
            <a:pPr marL="0" indent="0" algn="just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else:</a:t>
            </a:r>
          </a:p>
          <a:p>
            <a:pPr marL="0" indent="0" algn="just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b="1" dirty="0"/>
              <a:t>If</a:t>
            </a:r>
            <a:r>
              <a:rPr lang="en-GB" dirty="0"/>
              <a:t> the condition evaluate to TRUE, then the statement(s) under  if part will be executed. </a:t>
            </a:r>
          </a:p>
          <a:p>
            <a:pPr algn="just"/>
            <a:r>
              <a:rPr lang="en-GB" i="1" dirty="0"/>
              <a:t>Otherwise</a:t>
            </a:r>
            <a:r>
              <a:rPr lang="en-GB" b="1" dirty="0"/>
              <a:t> </a:t>
            </a:r>
            <a:r>
              <a:rPr lang="en-GB" dirty="0"/>
              <a:t>(</a:t>
            </a:r>
            <a:r>
              <a:rPr lang="en-GB" b="1" dirty="0"/>
              <a:t>else</a:t>
            </a:r>
            <a:r>
              <a:rPr lang="en-GB" dirty="0"/>
              <a:t>), the statement(s) under else part will be executed.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3692012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37846-A5DD-434F-9C79-048EADB94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if..else</a:t>
            </a:r>
            <a:r>
              <a:rPr lang="en-GB" dirty="0"/>
              <a:t>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89F18-E81D-486E-AA77-691767371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 program demonstrate </a:t>
            </a:r>
            <a:r>
              <a:rPr lang="en-GB" dirty="0" err="1"/>
              <a:t>if..else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a= int(input(“Enter the value of a : ”))</a:t>
            </a: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if (a&gt;0):</a:t>
            </a: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	print(“The value “,a,” is positive”)</a:t>
            </a: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else</a:t>
            </a: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	print(“The value of ”,a,” is negative”)</a:t>
            </a:r>
          </a:p>
          <a:p>
            <a:pPr marL="0" indent="0">
              <a:buNone/>
            </a:pPr>
            <a:endParaRPr lang="en-GB" sz="29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print(“This is an example of </a:t>
            </a:r>
            <a:r>
              <a:rPr lang="en-GB" sz="29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if..else</a:t>
            </a: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”)</a:t>
            </a:r>
          </a:p>
          <a:p>
            <a:pPr marL="0" indent="0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Output:					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Enter the value of a : 5		Enter the value of a : -2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The value 5 is positive		 The value -2 is negative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This is an example of </a:t>
            </a:r>
            <a:r>
              <a:rPr lang="en-GB" sz="2400" dirty="0" err="1">
                <a:solidFill>
                  <a:srgbClr val="FF0000"/>
                </a:solidFill>
              </a:rPr>
              <a:t>if..else</a:t>
            </a:r>
            <a:r>
              <a:rPr lang="en-GB" sz="2400" dirty="0">
                <a:solidFill>
                  <a:srgbClr val="FF0000"/>
                </a:solidFill>
              </a:rPr>
              <a:t>		This is an example of </a:t>
            </a:r>
            <a:r>
              <a:rPr lang="en-GB" sz="2400" dirty="0" err="1">
                <a:solidFill>
                  <a:srgbClr val="FF0000"/>
                </a:solidFill>
              </a:rPr>
              <a:t>if..else</a:t>
            </a:r>
            <a:endParaRPr lang="en-GB" sz="24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6655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7F1E2-1FB4-47E1-9849-3550A5A5D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 … </a:t>
            </a:r>
            <a:r>
              <a:rPr lang="en-GB" dirty="0" err="1"/>
              <a:t>elif</a:t>
            </a:r>
            <a:r>
              <a:rPr lang="en-GB" dirty="0"/>
              <a:t> ... else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FBDE2C-EAF9-4220-AFE1-07D259D59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758516"/>
            <a:ext cx="5915000" cy="33409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if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dirty="0">
                <a:solidFill>
                  <a:srgbClr val="00B05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condition1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:</a:t>
            </a:r>
          </a:p>
          <a:p>
            <a:pPr marL="0" indent="0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	 statement(s)1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elif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dirty="0">
                <a:solidFill>
                  <a:srgbClr val="00B05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condition2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:</a:t>
            </a:r>
          </a:p>
          <a:p>
            <a:pPr marL="0" indent="0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	 statement(s)2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else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:</a:t>
            </a:r>
          </a:p>
          <a:p>
            <a:pPr marL="0" indent="0">
              <a:buNone/>
            </a:pPr>
            <a:r>
              <a:rPr lang="en-GB">
                <a:latin typeface="Courier New" panose="02070309020205020404" pitchFamily="49" charset="0"/>
                <a:cs typeface="Courier New" panose="02070309020205020404" pitchFamily="49" charset="0"/>
              </a:rPr>
              <a:t>	 statement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(s)1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1151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C4944-5D1F-4682-8128-E12F14A22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if..</a:t>
            </a:r>
            <a:r>
              <a:rPr lang="en-GB" dirty="0" err="1"/>
              <a:t>elif</a:t>
            </a:r>
            <a:r>
              <a:rPr lang="en-GB" dirty="0"/>
              <a:t>..else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D7F3C0A-B48C-4AE8-BF11-FFDE93ECD1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60365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A program demonstrate if..</a:t>
            </a:r>
            <a:r>
              <a:rPr lang="en-GB" dirty="0" err="1"/>
              <a:t>elif</a:t>
            </a:r>
            <a:r>
              <a:rPr lang="en-GB" dirty="0"/>
              <a:t>..else:</a:t>
            </a:r>
          </a:p>
          <a:p>
            <a:pPr marL="0" indent="0">
              <a:buNone/>
            </a:pPr>
            <a:endParaRPr lang="en-GB" dirty="0"/>
          </a:p>
          <a:p>
            <a:pPr marL="400050" lvl="1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a= int(input(“Enter the value of a : ”))</a:t>
            </a:r>
          </a:p>
          <a:p>
            <a:pPr marL="400050" lvl="1" indent="0">
              <a:buNone/>
            </a:pPr>
            <a:endParaRPr lang="en-GB" sz="29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400050" lvl="1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if (a&gt;0):</a:t>
            </a:r>
          </a:p>
          <a:p>
            <a:pPr marL="400050" lvl="1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	print(“The value “,a,” is positive”)</a:t>
            </a:r>
          </a:p>
          <a:p>
            <a:pPr marL="400050" lvl="1" indent="0">
              <a:buNone/>
            </a:pPr>
            <a:r>
              <a:rPr lang="en-GB" sz="29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elif</a:t>
            </a: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 (a&lt;0):</a:t>
            </a:r>
          </a:p>
          <a:p>
            <a:pPr marL="400050" lvl="1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	print(“The value of ”,a,” is negative”)</a:t>
            </a:r>
          </a:p>
          <a:p>
            <a:pPr marL="400050" lvl="1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else :</a:t>
            </a:r>
          </a:p>
          <a:p>
            <a:pPr marL="400050" lvl="1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	print(“The value of  “a, “ is neutral”)</a:t>
            </a:r>
          </a:p>
          <a:p>
            <a:pPr marL="400050" lvl="1" indent="0">
              <a:buNone/>
            </a:pPr>
            <a:endParaRPr lang="en-GB" sz="29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400050" lvl="1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print(“This is an example of if..</a:t>
            </a:r>
            <a:r>
              <a:rPr lang="en-GB" sz="29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elif</a:t>
            </a: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..else”)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Output</a:t>
            </a:r>
            <a:r>
              <a:rPr lang="en-GB" sz="2400" dirty="0">
                <a:solidFill>
                  <a:srgbClr val="FF0000"/>
                </a:solidFill>
              </a:rPr>
              <a:t>:					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Enter the value of a : 5	     	Enter the value of a : -2		Enter the value of a : 0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The value 5 is positive	     	The value -2 is negative		The value of 0 is neutral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This is an example of if..</a:t>
            </a:r>
            <a:r>
              <a:rPr lang="en-GB" sz="2400" dirty="0" err="1">
                <a:solidFill>
                  <a:srgbClr val="FF0000"/>
                </a:solidFill>
              </a:rPr>
              <a:t>elif</a:t>
            </a:r>
            <a:r>
              <a:rPr lang="en-GB" sz="2400" dirty="0">
                <a:solidFill>
                  <a:srgbClr val="FF0000"/>
                </a:solidFill>
              </a:rPr>
              <a:t>..else  	This is an example of 		This is an example of if..</a:t>
            </a:r>
            <a:r>
              <a:rPr lang="en-GB" sz="2400" dirty="0" err="1">
                <a:solidFill>
                  <a:srgbClr val="FF0000"/>
                </a:solidFill>
              </a:rPr>
              <a:t>elif</a:t>
            </a:r>
            <a:r>
              <a:rPr lang="en-GB" sz="2400" dirty="0">
                <a:solidFill>
                  <a:srgbClr val="FF0000"/>
                </a:solidFill>
              </a:rPr>
              <a:t>..else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			if..</a:t>
            </a:r>
            <a:r>
              <a:rPr lang="en-GB" sz="2400" dirty="0" err="1">
                <a:solidFill>
                  <a:srgbClr val="FF0000"/>
                </a:solidFill>
              </a:rPr>
              <a:t>elif</a:t>
            </a:r>
            <a:r>
              <a:rPr lang="en-GB" sz="2400" dirty="0">
                <a:solidFill>
                  <a:srgbClr val="FF0000"/>
                </a:solidFill>
              </a:rPr>
              <a:t>..else</a:t>
            </a:r>
          </a:p>
        </p:txBody>
      </p:sp>
    </p:spTree>
    <p:extLst>
      <p:ext uri="{BB962C8B-B14F-4D97-AF65-F5344CB8AC3E}">
        <p14:creationId xmlns:p14="http://schemas.microsoft.com/office/powerpoint/2010/main" val="35732393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C4944-5D1F-4682-8128-E12F14A22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i="1" dirty="0"/>
              <a:t>Nested</a:t>
            </a:r>
            <a:r>
              <a:rPr lang="en-GB" dirty="0"/>
              <a:t> </a:t>
            </a:r>
            <a:r>
              <a:rPr lang="en-GB" dirty="0" err="1"/>
              <a:t>if..else</a:t>
            </a:r>
            <a:r>
              <a:rPr lang="en-GB" dirty="0"/>
              <a:t> statement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D7F3C0A-B48C-4AE8-BF11-FFDE93ECD1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402805"/>
            <a:ext cx="8229600" cy="166615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Conditional statements can be nested (one inside another). </a:t>
            </a:r>
          </a:p>
          <a:p>
            <a:pPr marL="0" indent="0">
              <a:buNone/>
            </a:pPr>
            <a:r>
              <a:rPr lang="en-GB" dirty="0"/>
              <a:t>Note: </a:t>
            </a:r>
            <a:r>
              <a:rPr lang="en-GB" b="1" dirty="0">
                <a:highlight>
                  <a:srgbClr val="FFFF00"/>
                </a:highlight>
              </a:rPr>
              <a:t>Indentations</a:t>
            </a:r>
            <a:r>
              <a:rPr lang="en-GB" dirty="0"/>
              <a:t> (spaces at the beginning) are used to indicated the pairings of the </a:t>
            </a:r>
            <a:r>
              <a:rPr lang="en-GB" b="1" dirty="0"/>
              <a:t>if else </a:t>
            </a:r>
            <a:r>
              <a:rPr lang="en-GB" dirty="0"/>
              <a:t>statements (i.e., which ones work together).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 example, a program may check 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if a person is eligible to vote based on age and citizenship status.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43A252-8937-C51D-8666-E2D3798212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228" y="2924944"/>
            <a:ext cx="7782299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8073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C4944-5D1F-4682-8128-E12F14A22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Best Practices and Common Mistakes</a:t>
            </a:r>
            <a:endParaRPr lang="en-GB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6699821-EE9F-E640-4573-74E8ABD397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1560" y="1772816"/>
            <a:ext cx="7612148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Best Practices</a:t>
            </a:r>
            <a:endParaRPr lang="en-US" altLang="en-US" sz="2400" dirty="0"/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Simple conditions</a:t>
            </a:r>
            <a:endParaRPr lang="en-US" altLang="en-US" sz="2400" dirty="0"/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avoiding deeply nested conditionals </a:t>
            </a:r>
            <a:endParaRPr lang="en-US" altLang="en-US" sz="2400" dirty="0"/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clarity over cleverness.</a:t>
            </a:r>
          </a:p>
          <a:p>
            <a:pPr marL="457200" lvl="1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Common Mistakes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Confusing == (equality test) with = (assignment) 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neglecting readability. </a:t>
            </a:r>
          </a:p>
        </p:txBody>
      </p:sp>
    </p:spTree>
    <p:extLst>
      <p:ext uri="{BB962C8B-B14F-4D97-AF65-F5344CB8AC3E}">
        <p14:creationId xmlns:p14="http://schemas.microsoft.com/office/powerpoint/2010/main" val="389041433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1124</Words>
  <Application>Microsoft Office PowerPoint</Application>
  <PresentationFormat>On-screen Show (4:3)</PresentationFormat>
  <Paragraphs>153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Myriad Pro</vt:lpstr>
      <vt:lpstr>ui-sans-serif</vt:lpstr>
      <vt:lpstr>Arial</vt:lpstr>
      <vt:lpstr>Calibri</vt:lpstr>
      <vt:lpstr>Courier New</vt:lpstr>
      <vt:lpstr>Wingdings</vt:lpstr>
      <vt:lpstr>20140311PresentationUWTSDTemplate</vt:lpstr>
      <vt:lpstr>1_20140311PresentationUWTSDTemplate</vt:lpstr>
      <vt:lpstr>Lecture 3: Control Structures- Conditionals</vt:lpstr>
      <vt:lpstr>Lesson Objectives</vt:lpstr>
      <vt:lpstr>Conditions</vt:lpstr>
      <vt:lpstr>Conditions example</vt:lpstr>
      <vt:lpstr>Conditions example</vt:lpstr>
      <vt:lpstr>Comparison Operators</vt:lpstr>
      <vt:lpstr>PowerPoint Presentation</vt:lpstr>
      <vt:lpstr>PowerPoint Presentation</vt:lpstr>
      <vt:lpstr>Simple if</vt:lpstr>
      <vt:lpstr>Simple if example</vt:lpstr>
      <vt:lpstr>Simple if .. else</vt:lpstr>
      <vt:lpstr>if..else example</vt:lpstr>
      <vt:lpstr>if … elif ... else</vt:lpstr>
      <vt:lpstr>if..elif..else</vt:lpstr>
      <vt:lpstr>Nested if..else statement</vt:lpstr>
      <vt:lpstr>Best Practices and Common Mistakes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Aliyu Sambo</cp:lastModifiedBy>
  <cp:revision>143</cp:revision>
  <dcterms:created xsi:type="dcterms:W3CDTF">2015-04-14T15:21:28Z</dcterms:created>
  <dcterms:modified xsi:type="dcterms:W3CDTF">2024-06-05T20:19:19Z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