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8" r:id="rId3"/>
    <p:sldId id="310" r:id="rId4"/>
    <p:sldId id="311" r:id="rId5"/>
    <p:sldId id="320" r:id="rId6"/>
    <p:sldId id="312" r:id="rId7"/>
    <p:sldId id="321" r:id="rId8"/>
    <p:sldId id="322" r:id="rId9"/>
    <p:sldId id="323" r:id="rId10"/>
    <p:sldId id="324" r:id="rId11"/>
    <p:sldId id="313" r:id="rId12"/>
    <p:sldId id="328" r:id="rId13"/>
    <p:sldId id="337" r:id="rId14"/>
    <p:sldId id="338" r:id="rId15"/>
    <p:sldId id="339" r:id="rId16"/>
    <p:sldId id="329" r:id="rId17"/>
    <p:sldId id="334" r:id="rId18"/>
    <p:sldId id="333" r:id="rId19"/>
    <p:sldId id="326" r:id="rId20"/>
    <p:sldId id="336" r:id="rId21"/>
    <p:sldId id="340" r:id="rId22"/>
    <p:sldId id="335" r:id="rId23"/>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412" autoAdjust="0"/>
    <p:restoredTop sz="94660"/>
  </p:normalViewPr>
  <p:slideViewPr>
    <p:cSldViewPr snapToGrid="0">
      <p:cViewPr varScale="1">
        <p:scale>
          <a:sx n="53" d="100"/>
          <a:sy n="53" d="100"/>
        </p:scale>
        <p:origin x="13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902D0-2FC8-4B8A-91B8-BCE62F88B62E}" type="datetimeFigureOut">
              <a:rPr lang="de-DE" smtClean="0"/>
              <a:t>24.02.2018</a:t>
            </a:fld>
            <a:endParaRPr lang="de-D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A54FA-066B-4F4A-BD57-1D37DA5D4D42}" type="slidenum">
              <a:rPr lang="de-DE" smtClean="0"/>
              <a:t>‹#›</a:t>
            </a:fld>
            <a:endParaRPr lang="de-DE"/>
          </a:p>
        </p:txBody>
      </p:sp>
    </p:spTree>
    <p:extLst>
      <p:ext uri="{BB962C8B-B14F-4D97-AF65-F5344CB8AC3E}">
        <p14:creationId xmlns:p14="http://schemas.microsoft.com/office/powerpoint/2010/main" val="3096939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3</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4151483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4</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6456217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5</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4006248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6</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214969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7</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2585491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8</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317965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9</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38062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10</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2644872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11</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93825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12</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63393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13</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29217748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14</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3896549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15</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1575260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16</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3597033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17</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4005481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18</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565709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19</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24640705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4A6ADAB1-0BD6-4D13-BAD0-D4EAB4F398A6}" type="slidenum">
              <a:t>20</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Tree>
    <p:extLst>
      <p:ext uri="{BB962C8B-B14F-4D97-AF65-F5344CB8AC3E}">
        <p14:creationId xmlns:p14="http://schemas.microsoft.com/office/powerpoint/2010/main" val="376962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Marcador de número de diapositiva 8"/>
          <p:cNvSpPr txBox="1">
            <a:spLocks noGrp="1"/>
          </p:cNvSpPr>
          <p:nvPr>
            <p:ph type="sldNum" sz="quarter" idx="5"/>
          </p:nvPr>
        </p:nvSpPr>
        <p:spPr>
          <a:ln/>
        </p:spPr>
        <p:txBody>
          <a:bodyPr vert="horz" wrap="square" lIns="0" tIns="0" rIns="0" bIns="0" anchor="b" anchorCtr="0" compatLnSpc="1">
            <a:noAutofit/>
          </a:bodyPr>
          <a:lstStyle/>
          <a:p>
            <a:pPr lvl="0"/>
            <a:fld id="{A6FFE2A8-F15F-4D6A-87E0-51E63DEEB96B}" type="slidenum">
              <a:t>22</a:t>
            </a:fld>
            <a:endParaRPr lang="de-DE"/>
          </a:p>
        </p:txBody>
      </p:sp>
      <p:sp>
        <p:nvSpPr>
          <p:cNvPr id="2" name="Marcador de imagen de diapositiva 1"/>
          <p:cNvSpPr>
            <a:spLocks noGrp="1" noRot="1" noChangeAspect="1" noResize="1"/>
          </p:cNvSpPr>
          <p:nvPr>
            <p:ph type="sldImg"/>
          </p:nvPr>
        </p:nvSpPr>
        <p:spPr>
          <a:xfrm>
            <a:off x="217488" y="812800"/>
            <a:ext cx="7123112" cy="4008438"/>
          </a:xfrm>
          <a:solidFill>
            <a:srgbClr val="729FCF"/>
          </a:solidFill>
          <a:ln w="25400">
            <a:solidFill>
              <a:srgbClr val="3465A4"/>
            </a:solidFill>
            <a:prstDash val="solid"/>
          </a:ln>
        </p:spPr>
      </p:sp>
      <p:sp>
        <p:nvSpPr>
          <p:cNvPr id="3" name="Forma libre 2"/>
          <p:cNvSpPr/>
          <p:nvPr/>
        </p:nvSpPr>
        <p:spPr>
          <a:xfrm>
            <a:off x="755639" y="5078520"/>
            <a:ext cx="6048360" cy="48117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none" lIns="90000" tIns="46800" rIns="90000" bIns="46800" anchor="ctr" anchorCtr="0" compatLnSpc="1">
            <a:noAutofit/>
          </a:bodyPr>
          <a:lstStyle/>
          <a:p>
            <a:pPr marL="0" marR="0" lvl="0" indent="0" algn="l" rtl="0" hangingPunct="0">
              <a:lnSpc>
                <a:spcPct val="93000"/>
              </a:lnSpc>
              <a:spcBef>
                <a:spcPts val="0"/>
              </a:spcBef>
              <a:spcAft>
                <a:spcPts val="0"/>
              </a:spcAft>
              <a:buNone/>
              <a:tabLst>
                <a:tab pos="0" algn="l"/>
                <a:tab pos="448919" algn="l"/>
                <a:tab pos="898199" algn="l"/>
                <a:tab pos="1347480" algn="l"/>
                <a:tab pos="1796760" algn="l"/>
                <a:tab pos="2246040" algn="l"/>
                <a:tab pos="2695320" algn="l"/>
                <a:tab pos="3144600" algn="l"/>
                <a:tab pos="3593880" algn="l"/>
                <a:tab pos="4043159" algn="l"/>
                <a:tab pos="4492440" algn="l"/>
                <a:tab pos="4941719" algn="l"/>
                <a:tab pos="5391000" algn="l"/>
                <a:tab pos="5840280" algn="l"/>
                <a:tab pos="6289560" algn="l"/>
                <a:tab pos="6738840" algn="l"/>
                <a:tab pos="7188120" algn="l"/>
                <a:tab pos="7637400" algn="l"/>
                <a:tab pos="8086679" algn="l"/>
                <a:tab pos="8535960" algn="l"/>
                <a:tab pos="8985240" algn="l"/>
              </a:tabLst>
            </a:pPr>
            <a:endParaRPr lang="de-DE" sz="1800" b="0" i="0" u="none" strike="noStrike" cap="none" baseline="0">
              <a:ln>
                <a:noFill/>
              </a:ln>
              <a:solidFill>
                <a:srgbClr val="000000"/>
              </a:solidFill>
              <a:latin typeface="Arial" pitchFamily="18"/>
              <a:ea typeface="Source Han Sans CN Regular" pitchFamily="2"/>
              <a:cs typeface="Source Han Sans CN Regular" pitchFamily="2"/>
            </a:endParaRPr>
          </a:p>
        </p:txBody>
      </p:sp>
      <p:sp>
        <p:nvSpPr>
          <p:cNvPr id="4" name="Marcador de notas 3"/>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7512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1158C-F5DB-4370-85AF-30CE2FAB46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de-DE"/>
          </a:p>
        </p:txBody>
      </p:sp>
      <p:sp>
        <p:nvSpPr>
          <p:cNvPr id="3" name="Subtitle 2">
            <a:extLst>
              <a:ext uri="{FF2B5EF4-FFF2-40B4-BE49-F238E27FC236}">
                <a16:creationId xmlns:a16="http://schemas.microsoft.com/office/drawing/2014/main" id="{F722C8A5-EEBA-4E2E-8DA0-D49CABAFD4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de-DE"/>
          </a:p>
        </p:txBody>
      </p:sp>
      <p:sp>
        <p:nvSpPr>
          <p:cNvPr id="4" name="Date Placeholder 3">
            <a:extLst>
              <a:ext uri="{FF2B5EF4-FFF2-40B4-BE49-F238E27FC236}">
                <a16:creationId xmlns:a16="http://schemas.microsoft.com/office/drawing/2014/main" id="{87B1EF2F-B373-4917-B05C-356E72AA3251}"/>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ED8311DF-D8B8-47EF-8396-E7664422C3F9}"/>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916CC3C7-2F54-4809-B1DA-B126D8B26FB9}"/>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3961107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20E18-A8E0-4B1B-A572-E163E7A881D3}"/>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12F6D280-B32D-42E8-B401-A02DB8D2FCF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B86A155F-50D9-430C-BEE0-D130DD21F7E3}"/>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8B737EC2-6D54-433A-A454-F60A9095C2EA}"/>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97961C54-AA1E-4DF7-943C-AE95E0F15AAD}"/>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897496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C2005-3F3C-480B-B766-C04BF37D59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de-DE"/>
          </a:p>
        </p:txBody>
      </p:sp>
      <p:sp>
        <p:nvSpPr>
          <p:cNvPr id="3" name="Text Placeholder 2">
            <a:extLst>
              <a:ext uri="{FF2B5EF4-FFF2-40B4-BE49-F238E27FC236}">
                <a16:creationId xmlns:a16="http://schemas.microsoft.com/office/drawing/2014/main" id="{17C6A983-6C80-41C2-B1C7-5D66C50483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A1973B1-DB47-4DEE-93CD-AD5329E83D1A}"/>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333919F1-8299-4173-8DCF-B2965FDFDAD6}"/>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BDC124D0-94ED-410C-A44C-CE953EECD417}"/>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283889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D8879-C8B5-4F53-9988-80EC8F8067C5}"/>
              </a:ext>
            </a:extLst>
          </p:cNvPr>
          <p:cNvSpPr>
            <a:spLocks noGrp="1"/>
          </p:cNvSpPr>
          <p:nvPr>
            <p:ph type="title"/>
          </p:nvPr>
        </p:nvSpPr>
        <p:spPr/>
        <p:txBody>
          <a:bodyPr/>
          <a:lstStyle/>
          <a:p>
            <a:r>
              <a:rPr lang="en-US"/>
              <a:t>Click to edit Master title style</a:t>
            </a:r>
            <a:endParaRPr lang="de-DE"/>
          </a:p>
        </p:txBody>
      </p:sp>
      <p:sp>
        <p:nvSpPr>
          <p:cNvPr id="3" name="Content Placeholder 2">
            <a:extLst>
              <a:ext uri="{FF2B5EF4-FFF2-40B4-BE49-F238E27FC236}">
                <a16:creationId xmlns:a16="http://schemas.microsoft.com/office/drawing/2014/main" id="{91DCCE2C-3EBC-4143-A858-BF62CF26E11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a:extLst>
              <a:ext uri="{FF2B5EF4-FFF2-40B4-BE49-F238E27FC236}">
                <a16:creationId xmlns:a16="http://schemas.microsoft.com/office/drawing/2014/main" id="{879FCD22-5C09-49A5-AE4B-DC85A6FC4BF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Date Placeholder 4">
            <a:extLst>
              <a:ext uri="{FF2B5EF4-FFF2-40B4-BE49-F238E27FC236}">
                <a16:creationId xmlns:a16="http://schemas.microsoft.com/office/drawing/2014/main" id="{B081118F-4CFE-45D8-919D-49AE95AD2211}"/>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6" name="Footer Placeholder 5">
            <a:extLst>
              <a:ext uri="{FF2B5EF4-FFF2-40B4-BE49-F238E27FC236}">
                <a16:creationId xmlns:a16="http://schemas.microsoft.com/office/drawing/2014/main" id="{CF61BCE9-39DC-4F55-952D-546714652206}"/>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07E1AC17-B884-4D43-A081-95A8B2AA14B8}"/>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143585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34B3F-A5D2-4EFF-8631-86BFCECC696F}"/>
              </a:ext>
            </a:extLst>
          </p:cNvPr>
          <p:cNvSpPr>
            <a:spLocks noGrp="1"/>
          </p:cNvSpPr>
          <p:nvPr>
            <p:ph type="title"/>
          </p:nvPr>
        </p:nvSpPr>
        <p:spPr>
          <a:xfrm>
            <a:off x="839788" y="365125"/>
            <a:ext cx="10515600" cy="1325563"/>
          </a:xfrm>
        </p:spPr>
        <p:txBody>
          <a:bodyPr/>
          <a:lstStyle/>
          <a:p>
            <a:r>
              <a:rPr lang="en-US"/>
              <a:t>Click to edit Master title style</a:t>
            </a:r>
            <a:endParaRPr lang="de-DE"/>
          </a:p>
        </p:txBody>
      </p:sp>
      <p:sp>
        <p:nvSpPr>
          <p:cNvPr id="3" name="Text Placeholder 2">
            <a:extLst>
              <a:ext uri="{FF2B5EF4-FFF2-40B4-BE49-F238E27FC236}">
                <a16:creationId xmlns:a16="http://schemas.microsoft.com/office/drawing/2014/main" id="{14FE1E72-9179-4030-8330-363B1D1EB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C30EE41-DDAE-4190-B736-9D391EE4F5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a:extLst>
              <a:ext uri="{FF2B5EF4-FFF2-40B4-BE49-F238E27FC236}">
                <a16:creationId xmlns:a16="http://schemas.microsoft.com/office/drawing/2014/main" id="{6AB5A86C-1FC4-4F11-839D-3165EBFC84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547FA02-C7C6-4FAA-8279-389DD0CC840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Date Placeholder 6">
            <a:extLst>
              <a:ext uri="{FF2B5EF4-FFF2-40B4-BE49-F238E27FC236}">
                <a16:creationId xmlns:a16="http://schemas.microsoft.com/office/drawing/2014/main" id="{48ADB92F-405D-47C0-911C-D1442761214A}"/>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8" name="Footer Placeholder 7">
            <a:extLst>
              <a:ext uri="{FF2B5EF4-FFF2-40B4-BE49-F238E27FC236}">
                <a16:creationId xmlns:a16="http://schemas.microsoft.com/office/drawing/2014/main" id="{EB1747A5-3F22-44FB-888A-62B2C199C9BE}"/>
              </a:ext>
            </a:extLst>
          </p:cNvPr>
          <p:cNvSpPr>
            <a:spLocks noGrp="1"/>
          </p:cNvSpPr>
          <p:nvPr>
            <p:ph type="ftr" sz="quarter" idx="11"/>
          </p:nvPr>
        </p:nvSpPr>
        <p:spPr/>
        <p:txBody>
          <a:bodyPr/>
          <a:lstStyle/>
          <a:p>
            <a:endParaRPr lang="de-DE"/>
          </a:p>
        </p:txBody>
      </p:sp>
      <p:sp>
        <p:nvSpPr>
          <p:cNvPr id="9" name="Slide Number Placeholder 8">
            <a:extLst>
              <a:ext uri="{FF2B5EF4-FFF2-40B4-BE49-F238E27FC236}">
                <a16:creationId xmlns:a16="http://schemas.microsoft.com/office/drawing/2014/main" id="{8F1F91DA-3764-4201-832A-0AE19704C669}"/>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602774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1533C-A2DB-415A-8E53-B959AD2FFAC5}"/>
              </a:ext>
            </a:extLst>
          </p:cNvPr>
          <p:cNvSpPr>
            <a:spLocks noGrp="1"/>
          </p:cNvSpPr>
          <p:nvPr>
            <p:ph type="title"/>
          </p:nvPr>
        </p:nvSpPr>
        <p:spPr/>
        <p:txBody>
          <a:bodyPr/>
          <a:lstStyle/>
          <a:p>
            <a:r>
              <a:rPr lang="en-US"/>
              <a:t>Click to edit Master title style</a:t>
            </a:r>
            <a:endParaRPr lang="de-DE"/>
          </a:p>
        </p:txBody>
      </p:sp>
      <p:sp>
        <p:nvSpPr>
          <p:cNvPr id="3" name="Date Placeholder 2">
            <a:extLst>
              <a:ext uri="{FF2B5EF4-FFF2-40B4-BE49-F238E27FC236}">
                <a16:creationId xmlns:a16="http://schemas.microsoft.com/office/drawing/2014/main" id="{89B93018-2ABF-4467-B7F4-FAF8BB723646}"/>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4" name="Footer Placeholder 3">
            <a:extLst>
              <a:ext uri="{FF2B5EF4-FFF2-40B4-BE49-F238E27FC236}">
                <a16:creationId xmlns:a16="http://schemas.microsoft.com/office/drawing/2014/main" id="{49FDA0D2-C058-4CD3-87BE-11D3B607D2A5}"/>
              </a:ext>
            </a:extLst>
          </p:cNvPr>
          <p:cNvSpPr>
            <a:spLocks noGrp="1"/>
          </p:cNvSpPr>
          <p:nvPr>
            <p:ph type="ftr" sz="quarter" idx="11"/>
          </p:nvPr>
        </p:nvSpPr>
        <p:spPr/>
        <p:txBody>
          <a:bodyPr/>
          <a:lstStyle/>
          <a:p>
            <a:endParaRPr lang="de-DE"/>
          </a:p>
        </p:txBody>
      </p:sp>
      <p:sp>
        <p:nvSpPr>
          <p:cNvPr id="5" name="Slide Number Placeholder 4">
            <a:extLst>
              <a:ext uri="{FF2B5EF4-FFF2-40B4-BE49-F238E27FC236}">
                <a16:creationId xmlns:a16="http://schemas.microsoft.com/office/drawing/2014/main" id="{E7FF2735-4EC7-4851-BDE7-B717BDBBA5BB}"/>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2497961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1BF691-2767-41BB-AE50-9013142C60D3}"/>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3" name="Footer Placeholder 2">
            <a:extLst>
              <a:ext uri="{FF2B5EF4-FFF2-40B4-BE49-F238E27FC236}">
                <a16:creationId xmlns:a16="http://schemas.microsoft.com/office/drawing/2014/main" id="{67F733D7-3F81-4DA8-B32B-D7194F3D4C11}"/>
              </a:ext>
            </a:extLst>
          </p:cNvPr>
          <p:cNvSpPr>
            <a:spLocks noGrp="1"/>
          </p:cNvSpPr>
          <p:nvPr>
            <p:ph type="ftr" sz="quarter" idx="11"/>
          </p:nvPr>
        </p:nvSpPr>
        <p:spPr/>
        <p:txBody>
          <a:bodyPr/>
          <a:lstStyle/>
          <a:p>
            <a:endParaRPr lang="de-DE"/>
          </a:p>
        </p:txBody>
      </p:sp>
      <p:sp>
        <p:nvSpPr>
          <p:cNvPr id="4" name="Slide Number Placeholder 3">
            <a:extLst>
              <a:ext uri="{FF2B5EF4-FFF2-40B4-BE49-F238E27FC236}">
                <a16:creationId xmlns:a16="http://schemas.microsoft.com/office/drawing/2014/main" id="{D572F2DA-8717-4332-9AF4-000C787EA77A}"/>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869492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ACAFF-CBD4-4205-BBB0-4A95D266D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Content Placeholder 2">
            <a:extLst>
              <a:ext uri="{FF2B5EF4-FFF2-40B4-BE49-F238E27FC236}">
                <a16:creationId xmlns:a16="http://schemas.microsoft.com/office/drawing/2014/main" id="{A651CE5E-C9A7-4D92-98D1-FFF885E7B2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a:extLst>
              <a:ext uri="{FF2B5EF4-FFF2-40B4-BE49-F238E27FC236}">
                <a16:creationId xmlns:a16="http://schemas.microsoft.com/office/drawing/2014/main" id="{38C2EDCA-68BF-470B-8413-E07CF8EA5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858D83C-0435-427F-B43C-0B3CADBE2041}"/>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6" name="Footer Placeholder 5">
            <a:extLst>
              <a:ext uri="{FF2B5EF4-FFF2-40B4-BE49-F238E27FC236}">
                <a16:creationId xmlns:a16="http://schemas.microsoft.com/office/drawing/2014/main" id="{1AC31999-326F-40C8-9C16-7BC35EB1C8A8}"/>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C78B348C-A612-41AD-89B9-9E71EEE67809}"/>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424822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7B72A-5749-461D-9741-A3E72B2E5C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de-DE"/>
          </a:p>
        </p:txBody>
      </p:sp>
      <p:sp>
        <p:nvSpPr>
          <p:cNvPr id="3" name="Picture Placeholder 2">
            <a:extLst>
              <a:ext uri="{FF2B5EF4-FFF2-40B4-BE49-F238E27FC236}">
                <a16:creationId xmlns:a16="http://schemas.microsoft.com/office/drawing/2014/main" id="{88D4E9C8-E9C5-4F9C-9B8B-46F7414AD4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 Placeholder 3">
            <a:extLst>
              <a:ext uri="{FF2B5EF4-FFF2-40B4-BE49-F238E27FC236}">
                <a16:creationId xmlns:a16="http://schemas.microsoft.com/office/drawing/2014/main" id="{1610F943-225A-42A5-AC08-2197983D1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E6ED13-0246-4764-B788-8C8A74B14D3C}"/>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6" name="Footer Placeholder 5">
            <a:extLst>
              <a:ext uri="{FF2B5EF4-FFF2-40B4-BE49-F238E27FC236}">
                <a16:creationId xmlns:a16="http://schemas.microsoft.com/office/drawing/2014/main" id="{8ADB8BAA-811F-4760-B37E-397A40F0DE7B}"/>
              </a:ext>
            </a:extLst>
          </p:cNvPr>
          <p:cNvSpPr>
            <a:spLocks noGrp="1"/>
          </p:cNvSpPr>
          <p:nvPr>
            <p:ph type="ftr" sz="quarter" idx="11"/>
          </p:nvPr>
        </p:nvSpPr>
        <p:spPr/>
        <p:txBody>
          <a:bodyPr/>
          <a:lstStyle/>
          <a:p>
            <a:endParaRPr lang="de-DE"/>
          </a:p>
        </p:txBody>
      </p:sp>
      <p:sp>
        <p:nvSpPr>
          <p:cNvPr id="7" name="Slide Number Placeholder 6">
            <a:extLst>
              <a:ext uri="{FF2B5EF4-FFF2-40B4-BE49-F238E27FC236}">
                <a16:creationId xmlns:a16="http://schemas.microsoft.com/office/drawing/2014/main" id="{333E52BF-4BC5-4D84-B821-6A7CB8530469}"/>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831587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693C6-7087-4B8C-8A18-6898F428EEBB}"/>
              </a:ext>
            </a:extLst>
          </p:cNvPr>
          <p:cNvSpPr>
            <a:spLocks noGrp="1"/>
          </p:cNvSpPr>
          <p:nvPr>
            <p:ph type="title"/>
          </p:nvPr>
        </p:nvSpPr>
        <p:spPr/>
        <p:txBody>
          <a:bodyPr/>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922EEA1F-970F-4010-B43E-C671881AFC0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38A4EC8D-13AF-4CBC-8CFC-F4616FE052B1}"/>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1C9C66A3-9F9F-4E9A-88F4-51F2C81ECD30}"/>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C3FB859F-E80A-486D-B20B-3CDABE0D1852}"/>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1743924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EF1B8-D20E-4B35-A0A6-E0D9B0C9A3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de-DE"/>
          </a:p>
        </p:txBody>
      </p:sp>
      <p:sp>
        <p:nvSpPr>
          <p:cNvPr id="3" name="Vertical Text Placeholder 2">
            <a:extLst>
              <a:ext uri="{FF2B5EF4-FFF2-40B4-BE49-F238E27FC236}">
                <a16:creationId xmlns:a16="http://schemas.microsoft.com/office/drawing/2014/main" id="{49586FA9-A3E9-4119-BBCD-6F08262E0E6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07B39EF9-2FB0-4F7C-B195-0639A44917A8}"/>
              </a:ext>
            </a:extLst>
          </p:cNvPr>
          <p:cNvSpPr>
            <a:spLocks noGrp="1"/>
          </p:cNvSpPr>
          <p:nvPr>
            <p:ph type="dt" sz="half" idx="10"/>
          </p:nvPr>
        </p:nvSpPr>
        <p:spPr/>
        <p:txBody>
          <a:body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60F8FA41-1686-4264-B924-6BB016E99F3A}"/>
              </a:ext>
            </a:extLst>
          </p:cNvPr>
          <p:cNvSpPr>
            <a:spLocks noGrp="1"/>
          </p:cNvSpPr>
          <p:nvPr>
            <p:ph type="ftr" sz="quarter" idx="11"/>
          </p:nvPr>
        </p:nvSpPr>
        <p:spPr/>
        <p:txBody>
          <a:bodyPr/>
          <a:lstStyle/>
          <a:p>
            <a:endParaRPr lang="de-DE"/>
          </a:p>
        </p:txBody>
      </p:sp>
      <p:sp>
        <p:nvSpPr>
          <p:cNvPr id="6" name="Slide Number Placeholder 5">
            <a:extLst>
              <a:ext uri="{FF2B5EF4-FFF2-40B4-BE49-F238E27FC236}">
                <a16:creationId xmlns:a16="http://schemas.microsoft.com/office/drawing/2014/main" id="{AC719079-6970-49A6-B952-6C8C2FAC8682}"/>
              </a:ext>
            </a:extLst>
          </p:cNvPr>
          <p:cNvSpPr>
            <a:spLocks noGrp="1"/>
          </p:cNvSpPr>
          <p:nvPr>
            <p:ph type="sldNum" sz="quarter" idx="12"/>
          </p:nvPr>
        </p:nvSpPr>
        <p:spPr/>
        <p:txBody>
          <a:bodyPr/>
          <a:lstStyle/>
          <a:p>
            <a:fld id="{FF715B63-D137-4130-AEAC-97B12E438D6C}" type="slidenum">
              <a:rPr lang="de-DE" smtClean="0"/>
              <a:t>‹#›</a:t>
            </a:fld>
            <a:endParaRPr lang="de-DE"/>
          </a:p>
        </p:txBody>
      </p:sp>
    </p:spTree>
    <p:extLst>
      <p:ext uri="{BB962C8B-B14F-4D97-AF65-F5344CB8AC3E}">
        <p14:creationId xmlns:p14="http://schemas.microsoft.com/office/powerpoint/2010/main" val="3521779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CEC58B-61C3-4280-A778-8CA8C65A48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de-DE"/>
          </a:p>
        </p:txBody>
      </p:sp>
      <p:sp>
        <p:nvSpPr>
          <p:cNvPr id="3" name="Text Placeholder 2">
            <a:extLst>
              <a:ext uri="{FF2B5EF4-FFF2-40B4-BE49-F238E27FC236}">
                <a16:creationId xmlns:a16="http://schemas.microsoft.com/office/drawing/2014/main" id="{9D23C733-CE9B-434E-AA94-B74DB234CF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Date Placeholder 3">
            <a:extLst>
              <a:ext uri="{FF2B5EF4-FFF2-40B4-BE49-F238E27FC236}">
                <a16:creationId xmlns:a16="http://schemas.microsoft.com/office/drawing/2014/main" id="{DEA4C3A3-207A-4133-880B-43B5E7D05A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62D6FB-F32C-49F5-BA6A-9FF06C33DD3B}" type="datetimeFigureOut">
              <a:rPr lang="de-DE" smtClean="0"/>
              <a:t>24.02.2018</a:t>
            </a:fld>
            <a:endParaRPr lang="de-DE"/>
          </a:p>
        </p:txBody>
      </p:sp>
      <p:sp>
        <p:nvSpPr>
          <p:cNvPr id="5" name="Footer Placeholder 4">
            <a:extLst>
              <a:ext uri="{FF2B5EF4-FFF2-40B4-BE49-F238E27FC236}">
                <a16:creationId xmlns:a16="http://schemas.microsoft.com/office/drawing/2014/main" id="{E0C6D55B-CE96-4A42-A3C6-EC42395FAA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de-DE"/>
          </a:p>
        </p:txBody>
      </p:sp>
      <p:sp>
        <p:nvSpPr>
          <p:cNvPr id="6" name="Slide Number Placeholder 5">
            <a:extLst>
              <a:ext uri="{FF2B5EF4-FFF2-40B4-BE49-F238E27FC236}">
                <a16:creationId xmlns:a16="http://schemas.microsoft.com/office/drawing/2014/main" id="{13C23638-08B1-4BEA-BA2F-B7185405B2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15B63-D137-4130-AEAC-97B12E438D6C}" type="slidenum">
              <a:rPr lang="de-DE" smtClean="0"/>
              <a:t>‹#›</a:t>
            </a:fld>
            <a:endParaRPr lang="de-DE"/>
          </a:p>
        </p:txBody>
      </p:sp>
    </p:spTree>
    <p:extLst>
      <p:ext uri="{BB962C8B-B14F-4D97-AF65-F5344CB8AC3E}">
        <p14:creationId xmlns:p14="http://schemas.microsoft.com/office/powerpoint/2010/main" val="31926851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4.jpg"/><Relationship Id="rId2" Type="http://schemas.openxmlformats.org/officeDocument/2006/relationships/audio" Target="../media/media2.m4a"/><Relationship Id="rId1" Type="http://schemas.microsoft.com/office/2007/relationships/media" Target="../media/media2.m4a"/><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4.jp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4.jpg"/><Relationship Id="rId4" Type="http://schemas.openxmlformats.org/officeDocument/2006/relationships/notesSlide" Target="../notesSlides/notesSlide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4.jp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11" Type="http://schemas.openxmlformats.org/officeDocument/2006/relationships/image" Target="../media/image2.png"/><Relationship Id="rId5" Type="http://schemas.openxmlformats.org/officeDocument/2006/relationships/image" Target="../media/image4.jpg"/><Relationship Id="rId10" Type="http://schemas.openxmlformats.org/officeDocument/2006/relationships/image" Target="../media/image8.png"/><Relationship Id="rId4" Type="http://schemas.openxmlformats.org/officeDocument/2006/relationships/notesSlide" Target="../notesSlides/notesSlide5.xml"/><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4.jp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7.xml"/><Relationship Id="rId7" Type="http://schemas.openxmlformats.org/officeDocument/2006/relationships/image" Target="../media/image1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png"/><Relationship Id="rId11" Type="http://schemas.openxmlformats.org/officeDocument/2006/relationships/image" Target="../media/image2.png"/><Relationship Id="rId5" Type="http://schemas.openxmlformats.org/officeDocument/2006/relationships/image" Target="../media/image4.jpg"/><Relationship Id="rId10" Type="http://schemas.openxmlformats.org/officeDocument/2006/relationships/image" Target="../media/image8.png"/><Relationship Id="rId4" Type="http://schemas.openxmlformats.org/officeDocument/2006/relationships/notesSlide" Target="../notesSlides/notesSlide7.xml"/><Relationship Id="rId9" Type="http://schemas.microsoft.com/office/2007/relationships/hdphoto" Target="../media/hdphoto2.wdp"/></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0.png"/><Relationship Id="rId5" Type="http://schemas.openxmlformats.org/officeDocument/2006/relationships/image" Target="../media/image4.jp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png"/><Relationship Id="rId11" Type="http://schemas.openxmlformats.org/officeDocument/2006/relationships/image" Target="../media/image2.png"/><Relationship Id="rId5" Type="http://schemas.openxmlformats.org/officeDocument/2006/relationships/image" Target="../media/image4.jpg"/><Relationship Id="rId10" Type="http://schemas.openxmlformats.org/officeDocument/2006/relationships/image" Target="../media/image8.png"/><Relationship Id="rId4" Type="http://schemas.openxmlformats.org/officeDocument/2006/relationships/notesSlide" Target="../notesSlides/notesSlide9.xml"/><Relationship Id="rId9"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5.png"/><Relationship Id="rId5" Type="http://schemas.openxmlformats.org/officeDocument/2006/relationships/image" Target="../media/image4.jp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4.jp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6.png"/><Relationship Id="rId5" Type="http://schemas.openxmlformats.org/officeDocument/2006/relationships/image" Target="../media/image4.jp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7.png"/><Relationship Id="rId5" Type="http://schemas.openxmlformats.org/officeDocument/2006/relationships/image" Target="../media/image4.jp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28.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8.png"/><Relationship Id="rId5" Type="http://schemas.openxmlformats.org/officeDocument/2006/relationships/image" Target="../media/image4.jp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8" Type="http://schemas.openxmlformats.org/officeDocument/2006/relationships/notesSlide" Target="../notesSlides/notesSlide15.xml"/><Relationship Id="rId13" Type="http://schemas.openxmlformats.org/officeDocument/2006/relationships/image" Target="../media/image2.png"/><Relationship Id="rId3" Type="http://schemas.microsoft.com/office/2007/relationships/media" Target="../media/media17.m4a"/><Relationship Id="rId7" Type="http://schemas.openxmlformats.org/officeDocument/2006/relationships/slideLayout" Target="../slideLayouts/slideLayout7.xml"/><Relationship Id="rId12" Type="http://schemas.openxmlformats.org/officeDocument/2006/relationships/image" Target="../media/image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audio" Target="../media/media18.m4a"/><Relationship Id="rId11" Type="http://schemas.openxmlformats.org/officeDocument/2006/relationships/image" Target="../media/image30.png"/><Relationship Id="rId5" Type="http://schemas.microsoft.com/office/2007/relationships/media" Target="../media/media18.m4a"/><Relationship Id="rId10" Type="http://schemas.openxmlformats.org/officeDocument/2006/relationships/image" Target="../media/image29.png"/><Relationship Id="rId4" Type="http://schemas.openxmlformats.org/officeDocument/2006/relationships/audio" Target="../media/media17.m4a"/><Relationship Id="rId9" Type="http://schemas.openxmlformats.org/officeDocument/2006/relationships/image" Target="../media/image4.jpg"/></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1.png"/><Relationship Id="rId5" Type="http://schemas.openxmlformats.org/officeDocument/2006/relationships/image" Target="../media/image4.jp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8.png"/><Relationship Id="rId5" Type="http://schemas.openxmlformats.org/officeDocument/2006/relationships/image" Target="../media/image4.jp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4.jpg"/></Relationships>
</file>

<file path=ppt/slides/_rels/slide2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4EAF98B-1555-4047-AB25-35ADFD17EA6D}"/>
              </a:ext>
            </a:extLst>
          </p:cNvPr>
          <p:cNvPicPr>
            <a:picLocks noChangeAspect="1"/>
          </p:cNvPicPr>
          <p:nvPr/>
        </p:nvPicPr>
        <p:blipFill rotWithShape="1">
          <a:blip r:embed="rId4">
            <a:extLst>
              <a:ext uri="{28A0092B-C50C-407E-A947-70E740481C1C}">
                <a14:useLocalDpi xmlns:a14="http://schemas.microsoft.com/office/drawing/2010/main" val="0"/>
              </a:ext>
            </a:extLst>
          </a:blip>
          <a:srcRect l="11572"/>
          <a:stretch/>
        </p:blipFill>
        <p:spPr>
          <a:xfrm>
            <a:off x="1" y="1"/>
            <a:ext cx="12191999" cy="6857999"/>
          </a:xfrm>
          <a:prstGeom prst="rect">
            <a:avLst/>
          </a:prstGeom>
        </p:spPr>
      </p:pic>
      <p:sp>
        <p:nvSpPr>
          <p:cNvPr id="6" name="TextBox 5">
            <a:extLst>
              <a:ext uri="{FF2B5EF4-FFF2-40B4-BE49-F238E27FC236}">
                <a16:creationId xmlns:a16="http://schemas.microsoft.com/office/drawing/2014/main" id="{29CA9EF3-9E28-430B-9996-16EA1C54631A}"/>
              </a:ext>
            </a:extLst>
          </p:cNvPr>
          <p:cNvSpPr txBox="1"/>
          <p:nvPr/>
        </p:nvSpPr>
        <p:spPr>
          <a:xfrm>
            <a:off x="0" y="5096154"/>
            <a:ext cx="8112035" cy="1631216"/>
          </a:xfrm>
          <a:prstGeom prst="rect">
            <a:avLst/>
          </a:prstGeom>
          <a:noFill/>
        </p:spPr>
        <p:txBody>
          <a:bodyPr wrap="square" rtlCol="0">
            <a:spAutoFit/>
          </a:bodyPr>
          <a:lstStyle/>
          <a:p>
            <a:r>
              <a:rPr lang="de-DE" sz="2000" b="1" dirty="0">
                <a:solidFill>
                  <a:schemeClr val="bg1"/>
                </a:solidFill>
              </a:rPr>
              <a:t>MBA COURSE MODUL </a:t>
            </a:r>
          </a:p>
          <a:p>
            <a:r>
              <a:rPr lang="de-DE" sz="2000" b="1" dirty="0">
                <a:solidFill>
                  <a:schemeClr val="bg1"/>
                </a:solidFill>
              </a:rPr>
              <a:t>SBMA7122D INTERNATIONAL MANAGEMENT </a:t>
            </a:r>
          </a:p>
          <a:p>
            <a:r>
              <a:rPr lang="de-DE" sz="2000" b="1" dirty="0">
                <a:solidFill>
                  <a:schemeClr val="bg1"/>
                </a:solidFill>
              </a:rPr>
              <a:t>ASSIGNMENT PART I</a:t>
            </a:r>
          </a:p>
          <a:p>
            <a:r>
              <a:rPr lang="de-DE" sz="2000" b="1" dirty="0">
                <a:solidFill>
                  <a:schemeClr val="bg1"/>
                </a:solidFill>
              </a:rPr>
              <a:t>MARKUS SCHLOTBOHM</a:t>
            </a:r>
          </a:p>
          <a:p>
            <a:r>
              <a:rPr lang="de-DE" sz="2000" b="1" dirty="0">
                <a:solidFill>
                  <a:schemeClr val="bg1"/>
                </a:solidFill>
              </a:rPr>
              <a:t>STUDENT NUMBER 1603888</a:t>
            </a:r>
          </a:p>
        </p:txBody>
      </p:sp>
      <p:pic>
        <p:nvPicPr>
          <p:cNvPr id="10" name="Slide 1">
            <a:hlinkClick r:id="" action="ppaction://media"/>
            <a:extLst>
              <a:ext uri="{FF2B5EF4-FFF2-40B4-BE49-F238E27FC236}">
                <a16:creationId xmlns:a16="http://schemas.microsoft.com/office/drawing/2014/main" id="{600530E3-FF52-4AA0-81DA-EC5630D0FB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16190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7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map colombia  austria">
            <a:extLst>
              <a:ext uri="{FF2B5EF4-FFF2-40B4-BE49-F238E27FC236}">
                <a16:creationId xmlns:a16="http://schemas.microsoft.com/office/drawing/2014/main" id="{B80DF6AD-EC80-44DF-8D7F-2B500FA428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92250"/>
            <a:ext cx="12192000" cy="53657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CD51F4-91EB-4C20-815E-D32B6DB9989A}"/>
              </a:ext>
            </a:extLst>
          </p:cNvPr>
          <p:cNvSpPr txBox="1"/>
          <p:nvPr/>
        </p:nvSpPr>
        <p:spPr>
          <a:xfrm>
            <a:off x="2166620" y="235132"/>
            <a:ext cx="7875682" cy="523220"/>
          </a:xfrm>
          <a:prstGeom prst="rect">
            <a:avLst/>
          </a:prstGeom>
          <a:noFill/>
        </p:spPr>
        <p:txBody>
          <a:bodyPr wrap="none" rtlCol="0">
            <a:spAutoFit/>
          </a:bodyPr>
          <a:lstStyle/>
          <a:p>
            <a:r>
              <a:rPr lang="de-DE" sz="2800" dirty="0"/>
              <a:t>FEASIBILITY ANALYSIS EXTEND BUSINESS TO AUSTRIA</a:t>
            </a:r>
          </a:p>
        </p:txBody>
      </p:sp>
      <p:pic>
        <p:nvPicPr>
          <p:cNvPr id="4" name="Picture 3">
            <a:extLst>
              <a:ext uri="{FF2B5EF4-FFF2-40B4-BE49-F238E27FC236}">
                <a16:creationId xmlns:a16="http://schemas.microsoft.com/office/drawing/2014/main" id="{427DDD54-C122-4804-BE73-3C7E9D84F1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6" name="Picture 5">
            <a:extLst>
              <a:ext uri="{FF2B5EF4-FFF2-40B4-BE49-F238E27FC236}">
                <a16:creationId xmlns:a16="http://schemas.microsoft.com/office/drawing/2014/main" id="{035AF528-750B-4BDA-B6C8-23EF08B5B9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V="1">
            <a:off x="3482339" y="3178825"/>
            <a:ext cx="854529" cy="500349"/>
          </a:xfrm>
          <a:prstGeom prst="rect">
            <a:avLst/>
          </a:prstGeom>
        </p:spPr>
      </p:pic>
      <p:cxnSp>
        <p:nvCxnSpPr>
          <p:cNvPr id="12" name="Connector: Elbow 11">
            <a:extLst>
              <a:ext uri="{FF2B5EF4-FFF2-40B4-BE49-F238E27FC236}">
                <a16:creationId xmlns:a16="http://schemas.microsoft.com/office/drawing/2014/main" id="{3A60CECC-5262-4637-8CC0-E08F24E0013F}"/>
              </a:ext>
            </a:extLst>
          </p:cNvPr>
          <p:cNvCxnSpPr>
            <a:cxnSpLocks/>
          </p:cNvCxnSpPr>
          <p:nvPr/>
        </p:nvCxnSpPr>
        <p:spPr>
          <a:xfrm flipV="1">
            <a:off x="3909603" y="2743201"/>
            <a:ext cx="1968683" cy="435624"/>
          </a:xfrm>
          <a:prstGeom prst="bentConnector3">
            <a:avLst>
              <a:gd name="adj1" fmla="val -428"/>
            </a:avLst>
          </a:prstGeom>
          <a:ln>
            <a:tailEnd type="triangle"/>
          </a:ln>
        </p:spPr>
        <p:style>
          <a:lnRef idx="1">
            <a:schemeClr val="dk1"/>
          </a:lnRef>
          <a:fillRef idx="0">
            <a:schemeClr val="dk1"/>
          </a:fillRef>
          <a:effectRef idx="0">
            <a:schemeClr val="dk1"/>
          </a:effectRef>
          <a:fontRef idx="minor">
            <a:schemeClr val="tx1"/>
          </a:fontRef>
        </p:style>
      </p:cxnSp>
      <p:cxnSp>
        <p:nvCxnSpPr>
          <p:cNvPr id="15" name="Connector: Elbow 14">
            <a:extLst>
              <a:ext uri="{FF2B5EF4-FFF2-40B4-BE49-F238E27FC236}">
                <a16:creationId xmlns:a16="http://schemas.microsoft.com/office/drawing/2014/main" id="{7CACCAA2-88DB-480E-ADEB-328045D24323}"/>
              </a:ext>
            </a:extLst>
          </p:cNvPr>
          <p:cNvCxnSpPr/>
          <p:nvPr/>
        </p:nvCxnSpPr>
        <p:spPr>
          <a:xfrm flipV="1">
            <a:off x="2821577" y="3679174"/>
            <a:ext cx="1088026" cy="723009"/>
          </a:xfrm>
          <a:prstGeom prst="bentConnector3">
            <a:avLst>
              <a:gd name="adj1" fmla="val 100426"/>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92416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006115F-951A-4D7E-B88D-C080E2FCA85D}"/>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1000"/>
                    </a14:imgEffect>
                  </a14:imgLayer>
                </a14:imgProps>
              </a:ext>
              <a:ext uri="{28A0092B-C50C-407E-A947-70E740481C1C}">
                <a14:useLocalDpi xmlns:a14="http://schemas.microsoft.com/office/drawing/2010/main" val="0"/>
              </a:ext>
            </a:extLst>
          </a:blip>
          <a:stretch>
            <a:fillRect/>
          </a:stretch>
        </p:blipFill>
        <p:spPr>
          <a:xfrm>
            <a:off x="-872196" y="0"/>
            <a:ext cx="13106044" cy="6876019"/>
          </a:xfrm>
          <a:prstGeom prst="rect">
            <a:avLst/>
          </a:prstGeom>
          <a:effectLst>
            <a:outerShdw blurRad="50800" dist="50800" dir="5400000" algn="ctr" rotWithShape="0">
              <a:srgbClr val="000000"/>
            </a:outerShdw>
          </a:effectLst>
        </p:spPr>
      </p:pic>
      <p:sp>
        <p:nvSpPr>
          <p:cNvPr id="2" name="Título 1"/>
          <p:cNvSpPr txBox="1">
            <a:spLocks noGrp="1"/>
          </p:cNvSpPr>
          <p:nvPr>
            <p:ph type="title" idx="4294967295"/>
          </p:nvPr>
        </p:nvSpPr>
        <p:spPr>
          <a:xfrm>
            <a:off x="1229586" y="-268097"/>
            <a:ext cx="8228974" cy="1145009"/>
          </a:xfrm>
        </p:spPr>
        <p:txBody>
          <a:bodyPr vert="horz" wrap="square" lIns="91440" tIns="35598" rIns="91440" bIns="45720" rtlCol="0" anchor="ctr">
            <a:noAutofit/>
          </a:bodyPr>
          <a:lstStyle/>
          <a:p>
            <a:pPr lvl="0"/>
            <a:r>
              <a:rPr lang="de-DE" dirty="0"/>
              <a:t>CONTENT</a:t>
            </a:r>
          </a:p>
        </p:txBody>
      </p:sp>
      <p:sp>
        <p:nvSpPr>
          <p:cNvPr id="3" name="Subtítulo 2"/>
          <p:cNvSpPr txBox="1">
            <a:spLocks noGrp="1"/>
          </p:cNvSpPr>
          <p:nvPr>
            <p:ph type="subTitle" idx="4294967295"/>
          </p:nvPr>
        </p:nvSpPr>
        <p:spPr>
          <a:xfrm>
            <a:off x="1229586" y="661865"/>
            <a:ext cx="10678148" cy="5534270"/>
          </a:xfrm>
        </p:spPr>
        <p:txBody>
          <a:bodyPr wrap="square" anchor="ctr">
            <a:noAutofit/>
          </a:bodyPr>
          <a:lstStyle/>
          <a:p>
            <a:pPr marL="0"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1. FOREIGN MARKET RESEARCH</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1.1  COUNTRY PROFILE</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1.2  PESTEL ANALYSIS</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1.3  COFFEE MARKET ANALYSIS</a:t>
            </a:r>
          </a:p>
          <a:p>
            <a:pPr marL="0"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 RISK ASSESSMENT</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2.1 TRADE BARRIERS</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2.2  POLITICAL RISK</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2.3  CULTURE RISK </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2.4  INDUSTRY RISK - PORTER 5 FORCES</a:t>
            </a:r>
          </a:p>
          <a:p>
            <a:pPr marL="457200" lvl="1"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2.5 SWOT ANALYSIS</a:t>
            </a:r>
          </a:p>
          <a:p>
            <a:pPr marL="0"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3. CONCLUSION</a:t>
            </a:r>
          </a:p>
          <a:p>
            <a:pPr marL="0"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b="1" dirty="0">
                <a:latin typeface="Arial" panose="020B0604020202020204" pitchFamily="34" charset="0"/>
                <a:cs typeface="Arial" panose="020B0604020202020204" pitchFamily="34" charset="0"/>
              </a:rPr>
              <a:t>REFERENCES</a:t>
            </a:r>
          </a:p>
          <a:p>
            <a:pPr marL="0" indent="0">
              <a:lnSpc>
                <a:spcPct val="2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10651" y="-18019"/>
            <a:ext cx="2081349" cy="1170759"/>
          </a:xfrm>
          <a:prstGeom prst="rect">
            <a:avLst/>
          </a:prstGeom>
        </p:spPr>
      </p:pic>
      <p:pic>
        <p:nvPicPr>
          <p:cNvPr id="7" name="Slide 3">
            <a:hlinkClick r:id="" action="ppaction://media"/>
            <a:extLst>
              <a:ext uri="{FF2B5EF4-FFF2-40B4-BE49-F238E27FC236}">
                <a16:creationId xmlns:a16="http://schemas.microsoft.com/office/drawing/2014/main" id="{436BD841-AD9F-4EC5-A130-CD558D668F3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3127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92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pPr lvl="0"/>
            <a:r>
              <a:rPr lang="de-DE" dirty="0"/>
              <a:t>1. FOREIGN MARKET RESEARCH</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6" name="Picture 5">
            <a:extLst>
              <a:ext uri="{FF2B5EF4-FFF2-40B4-BE49-F238E27FC236}">
                <a16:creationId xmlns:a16="http://schemas.microsoft.com/office/drawing/2014/main" id="{20EADFED-CDD7-4054-B814-5CE36CA23CBD}"/>
              </a:ext>
            </a:extLst>
          </p:cNvPr>
          <p:cNvPicPr>
            <a:picLocks noChangeAspect="1"/>
          </p:cNvPicPr>
          <p:nvPr/>
        </p:nvPicPr>
        <p:blipFill>
          <a:blip r:embed="rId6"/>
          <a:stretch>
            <a:fillRect/>
          </a:stretch>
        </p:blipFill>
        <p:spPr>
          <a:xfrm>
            <a:off x="3004458" y="1145009"/>
            <a:ext cx="5303519" cy="5368834"/>
          </a:xfrm>
          <a:prstGeom prst="rect">
            <a:avLst/>
          </a:prstGeom>
        </p:spPr>
      </p:pic>
      <p:pic>
        <p:nvPicPr>
          <p:cNvPr id="8" name="Slide 4">
            <a:hlinkClick r:id="" action="ppaction://media"/>
            <a:extLst>
              <a:ext uri="{FF2B5EF4-FFF2-40B4-BE49-F238E27FC236}">
                <a16:creationId xmlns:a16="http://schemas.microsoft.com/office/drawing/2014/main" id="{13444C6C-E0D8-45ED-B82D-776504983C1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7972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1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pPr lvl="0"/>
            <a:r>
              <a:rPr lang="de-DE" dirty="0"/>
              <a:t>1. FOREIGN MARKET RESEARCH</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grpSp>
        <p:nvGrpSpPr>
          <p:cNvPr id="14" name="Group 13">
            <a:extLst>
              <a:ext uri="{FF2B5EF4-FFF2-40B4-BE49-F238E27FC236}">
                <a16:creationId xmlns:a16="http://schemas.microsoft.com/office/drawing/2014/main" id="{E64AAD95-B5BB-47EE-ACB3-A256094BCCEE}"/>
              </a:ext>
            </a:extLst>
          </p:cNvPr>
          <p:cNvGrpSpPr/>
          <p:nvPr/>
        </p:nvGrpSpPr>
        <p:grpSpPr>
          <a:xfrm>
            <a:off x="4181821" y="914131"/>
            <a:ext cx="2168318" cy="1456693"/>
            <a:chOff x="3899967" y="1057098"/>
            <a:chExt cx="2168318" cy="1456693"/>
          </a:xfrm>
        </p:grpSpPr>
        <p:pic>
          <p:nvPicPr>
            <p:cNvPr id="9" name="Picture 8">
              <a:extLst>
                <a:ext uri="{FF2B5EF4-FFF2-40B4-BE49-F238E27FC236}">
                  <a16:creationId xmlns:a16="http://schemas.microsoft.com/office/drawing/2014/main" id="{975A497D-AF87-4F63-B964-B26B1DC90F6A}"/>
                </a:ext>
              </a:extLst>
            </p:cNvPr>
            <p:cNvPicPr>
              <a:picLocks noChangeAspect="1"/>
            </p:cNvPicPr>
            <p:nvPr/>
          </p:nvPicPr>
          <p:blipFill rotWithShape="1">
            <a:blip r:embed="rId6"/>
            <a:srcRect r="2492"/>
            <a:stretch/>
          </p:blipFill>
          <p:spPr>
            <a:xfrm>
              <a:off x="3899967" y="1057098"/>
              <a:ext cx="2168318" cy="1456693"/>
            </a:xfrm>
            <a:prstGeom prst="rect">
              <a:avLst/>
            </a:prstGeom>
          </p:spPr>
        </p:pic>
        <p:sp>
          <p:nvSpPr>
            <p:cNvPr id="10" name="TextBox 9">
              <a:extLst>
                <a:ext uri="{FF2B5EF4-FFF2-40B4-BE49-F238E27FC236}">
                  <a16:creationId xmlns:a16="http://schemas.microsoft.com/office/drawing/2014/main" id="{4330522B-3930-4390-820D-3C2EEB88E009}"/>
                </a:ext>
              </a:extLst>
            </p:cNvPr>
            <p:cNvSpPr txBox="1"/>
            <p:nvPr/>
          </p:nvSpPr>
          <p:spPr>
            <a:xfrm>
              <a:off x="4457472" y="1617581"/>
              <a:ext cx="1578344" cy="559240"/>
            </a:xfrm>
            <a:prstGeom prst="rect">
              <a:avLst/>
            </a:prstGeom>
            <a:noFill/>
          </p:spPr>
          <p:txBody>
            <a:bodyPr wrap="none" rtlCol="0">
              <a:spAutoFit/>
            </a:bodyPr>
            <a:lstStyle/>
            <a:p>
              <a:r>
                <a:rPr lang="de-DE" dirty="0"/>
                <a:t>AUSTRIA</a:t>
              </a:r>
            </a:p>
          </p:txBody>
        </p:sp>
      </p:grpSp>
      <p:sp>
        <p:nvSpPr>
          <p:cNvPr id="12" name="TextBox 11">
            <a:extLst>
              <a:ext uri="{FF2B5EF4-FFF2-40B4-BE49-F238E27FC236}">
                <a16:creationId xmlns:a16="http://schemas.microsoft.com/office/drawing/2014/main" id="{B54DA7B7-BB41-4A4B-BB48-9C81F1FA92F6}"/>
              </a:ext>
            </a:extLst>
          </p:cNvPr>
          <p:cNvSpPr txBox="1"/>
          <p:nvPr/>
        </p:nvSpPr>
        <p:spPr>
          <a:xfrm>
            <a:off x="3872251" y="6515470"/>
            <a:ext cx="1208985" cy="261610"/>
          </a:xfrm>
          <a:prstGeom prst="rect">
            <a:avLst/>
          </a:prstGeom>
          <a:noFill/>
        </p:spPr>
        <p:txBody>
          <a:bodyPr wrap="none" rtlCol="0">
            <a:spAutoFit/>
          </a:bodyPr>
          <a:lstStyle/>
          <a:p>
            <a:r>
              <a:rPr lang="de-DE" sz="1100" dirty="0"/>
              <a:t>Source: IMD 2017</a:t>
            </a:r>
          </a:p>
        </p:txBody>
      </p:sp>
      <p:pic>
        <p:nvPicPr>
          <p:cNvPr id="13" name="Picture 12">
            <a:extLst>
              <a:ext uri="{FF2B5EF4-FFF2-40B4-BE49-F238E27FC236}">
                <a16:creationId xmlns:a16="http://schemas.microsoft.com/office/drawing/2014/main" id="{D22861A2-1CE3-405A-AC21-DFCA85362730}"/>
              </a:ext>
            </a:extLst>
          </p:cNvPr>
          <p:cNvPicPr>
            <a:picLocks noChangeAspect="1"/>
          </p:cNvPicPr>
          <p:nvPr/>
        </p:nvPicPr>
        <p:blipFill rotWithShape="1">
          <a:blip r:embed="rId7"/>
          <a:srcRect l="13714" t="22804" r="31429" b="22653"/>
          <a:stretch/>
        </p:blipFill>
        <p:spPr>
          <a:xfrm>
            <a:off x="4916298" y="2601000"/>
            <a:ext cx="7108174" cy="3530823"/>
          </a:xfrm>
          <a:prstGeom prst="rect">
            <a:avLst/>
          </a:prstGeom>
        </p:spPr>
      </p:pic>
      <p:sp>
        <p:nvSpPr>
          <p:cNvPr id="15" name="Rectangle 14">
            <a:extLst>
              <a:ext uri="{FF2B5EF4-FFF2-40B4-BE49-F238E27FC236}">
                <a16:creationId xmlns:a16="http://schemas.microsoft.com/office/drawing/2014/main" id="{FBB399C3-2B8A-4EA4-8FEF-904E9D014F73}"/>
              </a:ext>
            </a:extLst>
          </p:cNvPr>
          <p:cNvSpPr/>
          <p:nvPr/>
        </p:nvSpPr>
        <p:spPr>
          <a:xfrm>
            <a:off x="4181820" y="870420"/>
            <a:ext cx="2168317" cy="4571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solidFill>
                <a:schemeClr val="bg1"/>
              </a:solidFill>
            </a:endParaRPr>
          </a:p>
        </p:txBody>
      </p:sp>
      <p:pic>
        <p:nvPicPr>
          <p:cNvPr id="16" name="Picture 15">
            <a:extLst>
              <a:ext uri="{FF2B5EF4-FFF2-40B4-BE49-F238E27FC236}">
                <a16:creationId xmlns:a16="http://schemas.microsoft.com/office/drawing/2014/main" id="{093B3FC6-4357-4104-BB59-F3863251332E}"/>
              </a:ext>
            </a:extLst>
          </p:cNvPr>
          <p:cNvPicPr>
            <a:picLocks noChangeAspect="1"/>
          </p:cNvPicPr>
          <p:nvPr/>
        </p:nvPicPr>
        <p:blipFill rotWithShape="1">
          <a:blip r:embed="rId8"/>
          <a:srcRect l="41268" t="26329" r="30446" b="27799"/>
          <a:stretch/>
        </p:blipFill>
        <p:spPr>
          <a:xfrm>
            <a:off x="451406" y="2668572"/>
            <a:ext cx="3872400" cy="3530824"/>
          </a:xfrm>
          <a:prstGeom prst="rect">
            <a:avLst/>
          </a:prstGeom>
        </p:spPr>
      </p:pic>
      <p:sp>
        <p:nvSpPr>
          <p:cNvPr id="17" name="TextBox 16">
            <a:extLst>
              <a:ext uri="{FF2B5EF4-FFF2-40B4-BE49-F238E27FC236}">
                <a16:creationId xmlns:a16="http://schemas.microsoft.com/office/drawing/2014/main" id="{B73E2449-E998-4A9A-8B1B-932A5D9FAB0E}"/>
              </a:ext>
            </a:extLst>
          </p:cNvPr>
          <p:cNvSpPr txBox="1"/>
          <p:nvPr/>
        </p:nvSpPr>
        <p:spPr>
          <a:xfrm>
            <a:off x="1043371" y="828283"/>
            <a:ext cx="2265685" cy="646331"/>
          </a:xfrm>
          <a:prstGeom prst="rect">
            <a:avLst/>
          </a:prstGeom>
          <a:noFill/>
        </p:spPr>
        <p:txBody>
          <a:bodyPr wrap="none" rtlCol="0">
            <a:spAutoFit/>
          </a:bodyPr>
          <a:lstStyle/>
          <a:p>
            <a:r>
              <a:rPr lang="de-DE" dirty="0"/>
              <a:t>1.1 COUNTRY PROFILE</a:t>
            </a:r>
          </a:p>
          <a:p>
            <a:endParaRPr lang="de-DE" dirty="0"/>
          </a:p>
        </p:txBody>
      </p:sp>
      <p:pic>
        <p:nvPicPr>
          <p:cNvPr id="18" name="Slide 5">
            <a:hlinkClick r:id="" action="ppaction://media"/>
            <a:extLst>
              <a:ext uri="{FF2B5EF4-FFF2-40B4-BE49-F238E27FC236}">
                <a16:creationId xmlns:a16="http://schemas.microsoft.com/office/drawing/2014/main" id="{C3E5862A-FBF1-4233-913E-AB4F223F7D9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4099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769"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1.2 PESTEL ANALYSIS</a:t>
            </a:r>
          </a:p>
        </p:txBody>
      </p:sp>
      <p:sp>
        <p:nvSpPr>
          <p:cNvPr id="3" name="Subtítulo 2"/>
          <p:cNvSpPr txBox="1">
            <a:spLocks noGrp="1"/>
          </p:cNvSpPr>
          <p:nvPr>
            <p:ph type="subTitle" idx="4294967295"/>
          </p:nvPr>
        </p:nvSpPr>
        <p:spPr>
          <a:xfrm>
            <a:off x="451406" y="1045030"/>
            <a:ext cx="10678148" cy="1374613"/>
          </a:xfrm>
        </p:spPr>
        <p:txBody>
          <a:bodyPr wrap="square" anchor="ctr">
            <a:normAutofit lnSpcReduction="10000"/>
          </a:body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200" dirty="0"/>
              <a:t>1. POLITICAL</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600" dirty="0"/>
              <a:t>Austria is a democratic republic country and has a very stable political scenario from year 1955 onwards,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600" dirty="0"/>
              <a:t>Currently Austria is ranked 25</a:t>
            </a:r>
            <a:r>
              <a:rPr lang="en-GB" sz="1600" baseline="30000" dirty="0"/>
              <a:t>th</a:t>
            </a:r>
            <a:r>
              <a:rPr lang="en-GB" sz="1600" dirty="0"/>
              <a:t> among 63 industrial countries by the World Competitive Yearbook 2017 (</a:t>
            </a:r>
            <a:r>
              <a:rPr lang="de-DE" sz="1600" dirty="0"/>
              <a:t>IMD 2017</a:t>
            </a:r>
            <a:r>
              <a:rPr lang="en-GB" sz="1600" dirty="0"/>
              <a:t>).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600" dirty="0"/>
              <a:t>Austria is a demographic country.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600" dirty="0"/>
              <a:t>Austria is one the member of European Union Euro and adopted the euro as their currency. </a:t>
            </a:r>
            <a:endParaRPr lang="de-DE" sz="1600" dirty="0"/>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6" name="Picture 5">
            <a:extLst>
              <a:ext uri="{FF2B5EF4-FFF2-40B4-BE49-F238E27FC236}">
                <a16:creationId xmlns:a16="http://schemas.microsoft.com/office/drawing/2014/main" id="{C364B11F-D88D-4388-AED6-2F1F22D803BF}"/>
              </a:ext>
            </a:extLst>
          </p:cNvPr>
          <p:cNvPicPr>
            <a:picLocks noChangeAspect="1"/>
          </p:cNvPicPr>
          <p:nvPr/>
        </p:nvPicPr>
        <p:blipFill>
          <a:blip r:embed="rId6"/>
          <a:stretch>
            <a:fillRect/>
          </a:stretch>
        </p:blipFill>
        <p:spPr>
          <a:xfrm>
            <a:off x="559965" y="4110904"/>
            <a:ext cx="11126290" cy="826856"/>
          </a:xfrm>
          <a:prstGeom prst="rect">
            <a:avLst/>
          </a:prstGeom>
        </p:spPr>
      </p:pic>
      <p:sp>
        <p:nvSpPr>
          <p:cNvPr id="7" name="TextBox 6">
            <a:extLst>
              <a:ext uri="{FF2B5EF4-FFF2-40B4-BE49-F238E27FC236}">
                <a16:creationId xmlns:a16="http://schemas.microsoft.com/office/drawing/2014/main" id="{B0E94509-85E6-496C-9BDB-5A86494E254D}"/>
              </a:ext>
            </a:extLst>
          </p:cNvPr>
          <p:cNvSpPr txBox="1"/>
          <p:nvPr/>
        </p:nvSpPr>
        <p:spPr>
          <a:xfrm>
            <a:off x="451406" y="2958359"/>
            <a:ext cx="11531875" cy="923330"/>
          </a:xfrm>
          <a:prstGeom prst="rect">
            <a:avLst/>
          </a:prstGeom>
          <a:noFill/>
        </p:spPr>
        <p:txBody>
          <a:bodyPr wrap="none" rtlCol="0">
            <a:spAutoFit/>
          </a:bodyPr>
          <a:lstStyle/>
          <a:p>
            <a:r>
              <a:rPr lang="en-GB" dirty="0"/>
              <a:t>- The corruption index (CORRUPTION 2017), which ranks 180 countries and territories by their perceived levels of </a:t>
            </a:r>
          </a:p>
          <a:p>
            <a:r>
              <a:rPr lang="en-GB" dirty="0"/>
              <a:t> public sector corruption according to experts and businesspeople,  uses a scale of 0 to 100, where 0 is highly corrupt and </a:t>
            </a:r>
          </a:p>
          <a:p>
            <a:r>
              <a:rPr lang="en-GB" dirty="0"/>
              <a:t> 100 is very clean. </a:t>
            </a:r>
            <a:endParaRPr lang="de-DE" dirty="0"/>
          </a:p>
        </p:txBody>
      </p:sp>
      <p:grpSp>
        <p:nvGrpSpPr>
          <p:cNvPr id="8" name="Group 7">
            <a:extLst>
              <a:ext uri="{FF2B5EF4-FFF2-40B4-BE49-F238E27FC236}">
                <a16:creationId xmlns:a16="http://schemas.microsoft.com/office/drawing/2014/main" id="{B1242648-3CF2-4D23-86A4-F347F979A0A9}"/>
              </a:ext>
            </a:extLst>
          </p:cNvPr>
          <p:cNvGrpSpPr/>
          <p:nvPr/>
        </p:nvGrpSpPr>
        <p:grpSpPr>
          <a:xfrm>
            <a:off x="7455073" y="132072"/>
            <a:ext cx="1225307" cy="723707"/>
            <a:chOff x="3899967" y="1057098"/>
            <a:chExt cx="2168318" cy="1456693"/>
          </a:xfrm>
        </p:grpSpPr>
        <p:pic>
          <p:nvPicPr>
            <p:cNvPr id="9" name="Picture 8">
              <a:extLst>
                <a:ext uri="{FF2B5EF4-FFF2-40B4-BE49-F238E27FC236}">
                  <a16:creationId xmlns:a16="http://schemas.microsoft.com/office/drawing/2014/main" id="{0384F363-465B-443B-B46C-D24CBE6F4097}"/>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10" name="TextBox 9">
              <a:extLst>
                <a:ext uri="{FF2B5EF4-FFF2-40B4-BE49-F238E27FC236}">
                  <a16:creationId xmlns:a16="http://schemas.microsoft.com/office/drawing/2014/main" id="{86EB61E2-CE24-4A62-B9B6-E8F5F7588703}"/>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1" name="Slide 6">
            <a:hlinkClick r:id="" action="ppaction://media"/>
            <a:extLst>
              <a:ext uri="{FF2B5EF4-FFF2-40B4-BE49-F238E27FC236}">
                <a16:creationId xmlns:a16="http://schemas.microsoft.com/office/drawing/2014/main" id="{6FFE0D8E-E7CA-49EB-BEE2-EC62960CDC0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96076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45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1.2 PESTEL ANALYSIS</a:t>
            </a:r>
          </a:p>
        </p:txBody>
      </p:sp>
      <p:sp>
        <p:nvSpPr>
          <p:cNvPr id="3" name="Subtítulo 2"/>
          <p:cNvSpPr txBox="1">
            <a:spLocks noGrp="1"/>
          </p:cNvSpPr>
          <p:nvPr>
            <p:ph type="subTitle" idx="4294967295"/>
          </p:nvPr>
        </p:nvSpPr>
        <p:spPr>
          <a:xfrm>
            <a:off x="0" y="353050"/>
            <a:ext cx="6927671" cy="2661742"/>
          </a:xfrm>
        </p:spPr>
        <p:txBody>
          <a:bodyPr wrap="square" anchor="ctr">
            <a:normAutofit/>
          </a:body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200" dirty="0"/>
              <a:t>2. ECONOMIC</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500" dirty="0"/>
              <a:t>Austria’s well-developed economy is highly globalized and resilient, sustained by a skilled labour force, competitive manufacturing, and a large service sector. Openness to global trade and investment is firmly institutionalized, and the relatively efficient entrepreneurial framework strengthens competitiveness. The legal system is transparent and reliable. Anticorruption measures are effective.</a:t>
            </a:r>
            <a:endParaRPr lang="de-DE" sz="1500" dirty="0"/>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5" name="Picture 4">
            <a:extLst>
              <a:ext uri="{FF2B5EF4-FFF2-40B4-BE49-F238E27FC236}">
                <a16:creationId xmlns:a16="http://schemas.microsoft.com/office/drawing/2014/main" id="{078338CE-545D-42A4-BC09-B7D5094130C5}"/>
              </a:ext>
            </a:extLst>
          </p:cNvPr>
          <p:cNvPicPr>
            <a:picLocks noChangeAspect="1"/>
          </p:cNvPicPr>
          <p:nvPr/>
        </p:nvPicPr>
        <p:blipFill rotWithShape="1">
          <a:blip r:embed="rId6"/>
          <a:srcRect l="40071" t="32373" r="20072" b="14458"/>
          <a:stretch/>
        </p:blipFill>
        <p:spPr>
          <a:xfrm>
            <a:off x="6881210" y="987654"/>
            <a:ext cx="4859384" cy="2761722"/>
          </a:xfrm>
          <a:prstGeom prst="rect">
            <a:avLst/>
          </a:prstGeom>
        </p:spPr>
      </p:pic>
      <p:pic>
        <p:nvPicPr>
          <p:cNvPr id="6" name="Picture 5">
            <a:extLst>
              <a:ext uri="{FF2B5EF4-FFF2-40B4-BE49-F238E27FC236}">
                <a16:creationId xmlns:a16="http://schemas.microsoft.com/office/drawing/2014/main" id="{BF05D592-49D6-4F89-9047-95D5B2D605A0}"/>
              </a:ext>
            </a:extLst>
          </p:cNvPr>
          <p:cNvPicPr>
            <a:picLocks noChangeAspect="1"/>
          </p:cNvPicPr>
          <p:nvPr/>
        </p:nvPicPr>
        <p:blipFill rotWithShape="1">
          <a:blip r:embed="rId7"/>
          <a:srcRect l="38893" t="31274" r="21250" b="24178"/>
          <a:stretch/>
        </p:blipFill>
        <p:spPr>
          <a:xfrm>
            <a:off x="0" y="3934648"/>
            <a:ext cx="6569612" cy="2661742"/>
          </a:xfrm>
          <a:prstGeom prst="rect">
            <a:avLst/>
          </a:prstGeom>
        </p:spPr>
      </p:pic>
      <p:sp>
        <p:nvSpPr>
          <p:cNvPr id="7" name="TextBox 6">
            <a:extLst>
              <a:ext uri="{FF2B5EF4-FFF2-40B4-BE49-F238E27FC236}">
                <a16:creationId xmlns:a16="http://schemas.microsoft.com/office/drawing/2014/main" id="{76754138-78BB-4F68-8535-436B98260B42}"/>
              </a:ext>
            </a:extLst>
          </p:cNvPr>
          <p:cNvSpPr txBox="1"/>
          <p:nvPr/>
        </p:nvSpPr>
        <p:spPr>
          <a:xfrm>
            <a:off x="4125223" y="6596390"/>
            <a:ext cx="970137" cy="261610"/>
          </a:xfrm>
          <a:prstGeom prst="rect">
            <a:avLst/>
          </a:prstGeom>
          <a:noFill/>
        </p:spPr>
        <p:txBody>
          <a:bodyPr wrap="none" rtlCol="0">
            <a:spAutoFit/>
          </a:bodyPr>
          <a:lstStyle/>
          <a:p>
            <a:r>
              <a:rPr lang="en-GB" sz="1100" dirty="0">
                <a:solidFill>
                  <a:schemeClr val="bg2">
                    <a:lumMod val="50000"/>
                  </a:schemeClr>
                </a:solidFill>
              </a:rPr>
              <a:t>Source: ETHZ </a:t>
            </a:r>
            <a:endParaRPr lang="de-DE" sz="1100" dirty="0">
              <a:solidFill>
                <a:schemeClr val="bg2">
                  <a:lumMod val="50000"/>
                </a:schemeClr>
              </a:solidFill>
            </a:endParaRPr>
          </a:p>
        </p:txBody>
      </p:sp>
      <p:pic>
        <p:nvPicPr>
          <p:cNvPr id="8" name="Picture 7">
            <a:extLst>
              <a:ext uri="{FF2B5EF4-FFF2-40B4-BE49-F238E27FC236}">
                <a16:creationId xmlns:a16="http://schemas.microsoft.com/office/drawing/2014/main" id="{74FA357F-D58E-47ED-9193-4E470B69CF98}"/>
              </a:ext>
            </a:extLst>
          </p:cNvPr>
          <p:cNvPicPr>
            <a:picLocks noChangeAspect="1"/>
          </p:cNvPicPr>
          <p:nvPr/>
        </p:nvPicPr>
        <p:blipFill rotWithShape="1">
          <a:blip r:embed="rId8"/>
          <a:srcRect l="38679" t="19919" r="21464" b="32753"/>
          <a:stretch/>
        </p:blipFill>
        <p:spPr>
          <a:xfrm>
            <a:off x="6772234" y="3877272"/>
            <a:ext cx="4859384" cy="2650837"/>
          </a:xfrm>
          <a:prstGeom prst="rect">
            <a:avLst/>
          </a:prstGeom>
        </p:spPr>
      </p:pic>
      <p:pic>
        <p:nvPicPr>
          <p:cNvPr id="9" name="Picture 8">
            <a:extLst>
              <a:ext uri="{FF2B5EF4-FFF2-40B4-BE49-F238E27FC236}">
                <a16:creationId xmlns:a16="http://schemas.microsoft.com/office/drawing/2014/main" id="{BCCEA255-924A-4EC0-81DB-167C6BCE4DFB}"/>
              </a:ext>
            </a:extLst>
          </p:cNvPr>
          <p:cNvPicPr>
            <a:picLocks noChangeAspect="1"/>
          </p:cNvPicPr>
          <p:nvPr/>
        </p:nvPicPr>
        <p:blipFill rotWithShape="1">
          <a:blip r:embed="rId9"/>
          <a:srcRect l="19714" t="27989" r="36894" b="53144"/>
          <a:stretch/>
        </p:blipFill>
        <p:spPr>
          <a:xfrm>
            <a:off x="0" y="2698799"/>
            <a:ext cx="6569612" cy="1293224"/>
          </a:xfrm>
          <a:prstGeom prst="rect">
            <a:avLst/>
          </a:prstGeom>
        </p:spPr>
      </p:pic>
      <p:grpSp>
        <p:nvGrpSpPr>
          <p:cNvPr id="10" name="Group 9">
            <a:extLst>
              <a:ext uri="{FF2B5EF4-FFF2-40B4-BE49-F238E27FC236}">
                <a16:creationId xmlns:a16="http://schemas.microsoft.com/office/drawing/2014/main" id="{D39E2D4B-9BB1-4BC9-8BF4-15607D495B79}"/>
              </a:ext>
            </a:extLst>
          </p:cNvPr>
          <p:cNvGrpSpPr/>
          <p:nvPr/>
        </p:nvGrpSpPr>
        <p:grpSpPr>
          <a:xfrm>
            <a:off x="5483346" y="158928"/>
            <a:ext cx="1225307" cy="723707"/>
            <a:chOff x="3899967" y="1057098"/>
            <a:chExt cx="2168318" cy="1456693"/>
          </a:xfrm>
        </p:grpSpPr>
        <p:pic>
          <p:nvPicPr>
            <p:cNvPr id="11" name="Picture 10">
              <a:extLst>
                <a:ext uri="{FF2B5EF4-FFF2-40B4-BE49-F238E27FC236}">
                  <a16:creationId xmlns:a16="http://schemas.microsoft.com/office/drawing/2014/main" id="{4DED81F1-FD5E-4FE8-9D15-DB96B3E886E3}"/>
                </a:ext>
              </a:extLst>
            </p:cNvPr>
            <p:cNvPicPr>
              <a:picLocks noChangeAspect="1"/>
            </p:cNvPicPr>
            <p:nvPr/>
          </p:nvPicPr>
          <p:blipFill rotWithShape="1">
            <a:blip r:embed="rId10"/>
            <a:srcRect r="2492"/>
            <a:stretch/>
          </p:blipFill>
          <p:spPr>
            <a:xfrm>
              <a:off x="3899967" y="1057098"/>
              <a:ext cx="2168318" cy="1456693"/>
            </a:xfrm>
            <a:prstGeom prst="rect">
              <a:avLst/>
            </a:prstGeom>
          </p:spPr>
        </p:pic>
        <p:sp>
          <p:nvSpPr>
            <p:cNvPr id="12" name="TextBox 11">
              <a:extLst>
                <a:ext uri="{FF2B5EF4-FFF2-40B4-BE49-F238E27FC236}">
                  <a16:creationId xmlns:a16="http://schemas.microsoft.com/office/drawing/2014/main" id="{490F3053-545A-4927-B617-E3C48336D305}"/>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3" name="Slide 7">
            <a:hlinkClick r:id="" action="ppaction://media"/>
            <a:extLst>
              <a:ext uri="{FF2B5EF4-FFF2-40B4-BE49-F238E27FC236}">
                <a16:creationId xmlns:a16="http://schemas.microsoft.com/office/drawing/2014/main" id="{E30799F8-1445-4564-9760-11CB78FAC07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19440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99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1.2 PESTEL ANALYSIS</a:t>
            </a:r>
          </a:p>
        </p:txBody>
      </p:sp>
      <p:sp>
        <p:nvSpPr>
          <p:cNvPr id="3" name="Subtítulo 2"/>
          <p:cNvSpPr txBox="1">
            <a:spLocks noGrp="1"/>
          </p:cNvSpPr>
          <p:nvPr>
            <p:ph type="subTitle" idx="4294967295"/>
          </p:nvPr>
        </p:nvSpPr>
        <p:spPr>
          <a:xfrm>
            <a:off x="190870" y="815926"/>
            <a:ext cx="4248342" cy="5735243"/>
          </a:xfrm>
        </p:spPr>
        <p:txBody>
          <a:bodyPr wrap="square" anchor="ctr">
            <a:normAutofit/>
          </a:body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200" dirty="0"/>
              <a:t>3. SOCIAL</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In Austria, 85% of adults aged 25-64 have completed upper secondary </a:t>
            </a:r>
            <a:r>
              <a:rPr lang="en-GB" sz="1400" b="1" dirty="0"/>
              <a:t>education</a:t>
            </a:r>
            <a:r>
              <a:rPr lang="en-GB" sz="1400" dirty="0"/>
              <a:t>, more than the OECD average of 74%.(OECD.org)</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Austrians are more satisfied with their lives than the OECD average. On a scale from 0 to 10, Austrians gave it a 7.0 grade on average, higher than the OECD average of 6.5.</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In terms of </a:t>
            </a:r>
            <a:r>
              <a:rPr lang="en-GB" sz="1400" b="1" dirty="0"/>
              <a:t>employment</a:t>
            </a:r>
            <a:r>
              <a:rPr lang="en-GB" sz="1400" dirty="0"/>
              <a:t>, 72% of people in Austria have a paid job, above the OECD employment average of 67%.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In terms of health</a:t>
            </a:r>
            <a:r>
              <a:rPr lang="en-GB" sz="1400" b="1" dirty="0"/>
              <a:t>, life expectancy</a:t>
            </a:r>
            <a:r>
              <a:rPr lang="en-GB" sz="1400" dirty="0"/>
              <a:t> at birth in Austria is around 81 years, one year higher than the OECD average of 80 years.</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Austria's </a:t>
            </a:r>
            <a:r>
              <a:rPr lang="en-GB" sz="1400" b="1" dirty="0"/>
              <a:t>health care </a:t>
            </a:r>
            <a:r>
              <a:rPr lang="en-GB" sz="1400" dirty="0"/>
              <a:t>system was given 4th place by the World Health Organization (WHO) In 2017 the cost of healthcare was 11.2% of GDP -the fifth highest in Europe. (WHO 2017)</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The country’s official language is German. However, Austrians also have an excellent knowledge of foreign languages.</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en-GB" sz="1400" dirty="0"/>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Source: WHO 2017</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400" dirty="0"/>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9" name="Picture 8">
            <a:extLst>
              <a:ext uri="{FF2B5EF4-FFF2-40B4-BE49-F238E27FC236}">
                <a16:creationId xmlns:a16="http://schemas.microsoft.com/office/drawing/2014/main" id="{AE7E339E-22E7-4124-88E1-276D331D6CF6}"/>
              </a:ext>
            </a:extLst>
          </p:cNvPr>
          <p:cNvPicPr>
            <a:picLocks noChangeAspect="1"/>
          </p:cNvPicPr>
          <p:nvPr/>
        </p:nvPicPr>
        <p:blipFill rotWithShape="1">
          <a:blip r:embed="rId6"/>
          <a:srcRect l="28667" t="30276" r="40321" b="11220"/>
          <a:stretch/>
        </p:blipFill>
        <p:spPr>
          <a:xfrm>
            <a:off x="4439212" y="1652451"/>
            <a:ext cx="3780960" cy="4010297"/>
          </a:xfrm>
          <a:prstGeom prst="rect">
            <a:avLst/>
          </a:prstGeom>
        </p:spPr>
      </p:pic>
      <p:sp>
        <p:nvSpPr>
          <p:cNvPr id="10" name="Subtítulo 2">
            <a:extLst>
              <a:ext uri="{FF2B5EF4-FFF2-40B4-BE49-F238E27FC236}">
                <a16:creationId xmlns:a16="http://schemas.microsoft.com/office/drawing/2014/main" id="{87F44F52-E7BD-4521-B4EF-D87ADDA2E9F6}"/>
              </a:ext>
            </a:extLst>
          </p:cNvPr>
          <p:cNvSpPr txBox="1">
            <a:spLocks/>
          </p:cNvSpPr>
          <p:nvPr/>
        </p:nvSpPr>
        <p:spPr>
          <a:xfrm>
            <a:off x="8116354" y="815925"/>
            <a:ext cx="3988591" cy="4964540"/>
          </a:xfrm>
          <a:prstGeom prst="rect">
            <a:avLst/>
          </a:prstGeom>
        </p:spPr>
        <p:txBody>
          <a:bodyPr vert="horz" wrap="square"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200" dirty="0"/>
              <a:t>4. LEGAL</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The Austrian legal system is based on Roman law and is structured in hierarchical layers. The General Civil Code - Allgemeine </a:t>
            </a:r>
            <a:r>
              <a:rPr lang="en-GB" sz="1400" dirty="0" err="1"/>
              <a:t>Bürgerliche</a:t>
            </a:r>
            <a:r>
              <a:rPr lang="en-GB" sz="1400" dirty="0"/>
              <a:t> </a:t>
            </a:r>
            <a:r>
              <a:rPr lang="en-GB" sz="1400" dirty="0" err="1"/>
              <a:t>Gesetzbuch</a:t>
            </a:r>
            <a:r>
              <a:rPr lang="en-GB" sz="1400" dirty="0"/>
              <a:t> (ABGB)  - is one of the world's oldest codes of civil law.</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With entry to the EU on 1.1.1995, Austria adopted the EU legal framework. Austria is also a member of numerous international legal conventions such as the </a:t>
            </a:r>
            <a:r>
              <a:rPr lang="en-GB" sz="1400" dirty="0" err="1"/>
              <a:t>the</a:t>
            </a:r>
            <a:r>
              <a:rPr lang="en-GB" sz="1400" dirty="0"/>
              <a:t> 1980 Vienna Convention on Contracts (international UN purchasing law)</a:t>
            </a:r>
            <a:endParaRPr lang="de-DE" sz="1500" dirty="0"/>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Labour laws are very strong in Austria and the labour organisations play a vital role in business.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One of Austria’s foremost attractions as a business location is its business-friendly tax system. Profits are taxed with a standard tax rate of 25 percent - a strong showing even in comparison to the new EU member states. Net worth taxes (the norm in other European countries) does not exist in Austria. </a:t>
            </a:r>
          </a:p>
          <a:p>
            <a:pPr>
              <a:lnSpc>
                <a:spcPct val="10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400" dirty="0"/>
          </a:p>
        </p:txBody>
      </p:sp>
      <p:sp>
        <p:nvSpPr>
          <p:cNvPr id="11" name="TextBox 10">
            <a:extLst>
              <a:ext uri="{FF2B5EF4-FFF2-40B4-BE49-F238E27FC236}">
                <a16:creationId xmlns:a16="http://schemas.microsoft.com/office/drawing/2014/main" id="{4E3B1346-4847-466A-BA1E-934380E524CE}"/>
              </a:ext>
            </a:extLst>
          </p:cNvPr>
          <p:cNvSpPr txBox="1"/>
          <p:nvPr/>
        </p:nvSpPr>
        <p:spPr>
          <a:xfrm>
            <a:off x="8393327" y="5780465"/>
            <a:ext cx="1326004" cy="261610"/>
          </a:xfrm>
          <a:prstGeom prst="rect">
            <a:avLst/>
          </a:prstGeom>
          <a:noFill/>
        </p:spPr>
        <p:txBody>
          <a:bodyPr wrap="none" rtlCol="0">
            <a:spAutoFit/>
          </a:bodyPr>
          <a:lstStyle/>
          <a:p>
            <a:r>
              <a:rPr lang="en-GB" sz="1100" dirty="0">
                <a:solidFill>
                  <a:schemeClr val="bg2">
                    <a:lumMod val="50000"/>
                  </a:schemeClr>
                </a:solidFill>
              </a:rPr>
              <a:t>Source: LEGAL 2018</a:t>
            </a:r>
            <a:endParaRPr lang="de-DE" sz="1100" dirty="0">
              <a:solidFill>
                <a:schemeClr val="bg2">
                  <a:lumMod val="50000"/>
                </a:schemeClr>
              </a:solidFill>
            </a:endParaRPr>
          </a:p>
        </p:txBody>
      </p:sp>
      <p:grpSp>
        <p:nvGrpSpPr>
          <p:cNvPr id="13" name="Group 12">
            <a:extLst>
              <a:ext uri="{FF2B5EF4-FFF2-40B4-BE49-F238E27FC236}">
                <a16:creationId xmlns:a16="http://schemas.microsoft.com/office/drawing/2014/main" id="{8F4443A5-DBB3-4DED-BC11-4F9D7DA7420E}"/>
              </a:ext>
            </a:extLst>
          </p:cNvPr>
          <p:cNvGrpSpPr/>
          <p:nvPr/>
        </p:nvGrpSpPr>
        <p:grpSpPr>
          <a:xfrm>
            <a:off x="5483346" y="158928"/>
            <a:ext cx="1225307" cy="723707"/>
            <a:chOff x="3899967" y="1057098"/>
            <a:chExt cx="2168318" cy="1456693"/>
          </a:xfrm>
        </p:grpSpPr>
        <p:pic>
          <p:nvPicPr>
            <p:cNvPr id="14" name="Picture 13">
              <a:extLst>
                <a:ext uri="{FF2B5EF4-FFF2-40B4-BE49-F238E27FC236}">
                  <a16:creationId xmlns:a16="http://schemas.microsoft.com/office/drawing/2014/main" id="{2AC465A1-A207-460A-ADAB-77DE34F9D6BA}"/>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15" name="TextBox 14">
              <a:extLst>
                <a:ext uri="{FF2B5EF4-FFF2-40B4-BE49-F238E27FC236}">
                  <a16:creationId xmlns:a16="http://schemas.microsoft.com/office/drawing/2014/main" id="{72CBD662-C2A7-4BEE-935E-E4C87B3C5380}"/>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6" name="Slide 8">
            <a:hlinkClick r:id="" action="ppaction://media"/>
            <a:extLst>
              <a:ext uri="{FF2B5EF4-FFF2-40B4-BE49-F238E27FC236}">
                <a16:creationId xmlns:a16="http://schemas.microsoft.com/office/drawing/2014/main" id="{80BC9DD7-E8CD-4202-8C7D-D6CE3D745C6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588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186"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1.2 PESTEL ANALYSIS</a:t>
            </a:r>
          </a:p>
        </p:txBody>
      </p:sp>
      <p:sp>
        <p:nvSpPr>
          <p:cNvPr id="3" name="Subtítulo 2"/>
          <p:cNvSpPr txBox="1">
            <a:spLocks noGrp="1"/>
          </p:cNvSpPr>
          <p:nvPr>
            <p:ph type="subTitle" idx="4294967295"/>
          </p:nvPr>
        </p:nvSpPr>
        <p:spPr>
          <a:xfrm>
            <a:off x="211694" y="672764"/>
            <a:ext cx="5271651" cy="2083499"/>
          </a:xfrm>
        </p:spPr>
        <p:txBody>
          <a:bodyPr wrap="square" anchor="ctr">
            <a:normAutofit/>
          </a:body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200" dirty="0"/>
              <a:t>5. TECHNOGOLY</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t>Austria ranks 10th in DESI 2017, unchanged from the year before. It has made progress in line with the EU average in most dimensions. In digital public services, where Austria scores particularly well , it is now among Europe's top 5.</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400" dirty="0"/>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7" name="TextBox 6">
            <a:extLst>
              <a:ext uri="{FF2B5EF4-FFF2-40B4-BE49-F238E27FC236}">
                <a16:creationId xmlns:a16="http://schemas.microsoft.com/office/drawing/2014/main" id="{76754138-78BB-4F68-8535-436B98260B42}"/>
              </a:ext>
            </a:extLst>
          </p:cNvPr>
          <p:cNvSpPr txBox="1"/>
          <p:nvPr/>
        </p:nvSpPr>
        <p:spPr>
          <a:xfrm>
            <a:off x="104503" y="6283231"/>
            <a:ext cx="1221809" cy="261610"/>
          </a:xfrm>
          <a:prstGeom prst="rect">
            <a:avLst/>
          </a:prstGeom>
          <a:noFill/>
        </p:spPr>
        <p:txBody>
          <a:bodyPr wrap="none" rtlCol="0">
            <a:spAutoFit/>
          </a:bodyPr>
          <a:lstStyle/>
          <a:p>
            <a:r>
              <a:rPr lang="en-GB" sz="1100" dirty="0">
                <a:solidFill>
                  <a:schemeClr val="bg2">
                    <a:lumMod val="50000"/>
                  </a:schemeClr>
                </a:solidFill>
              </a:rPr>
              <a:t>Source: DESI 2017</a:t>
            </a:r>
            <a:endParaRPr lang="de-DE" sz="1100" dirty="0">
              <a:solidFill>
                <a:schemeClr val="bg2">
                  <a:lumMod val="50000"/>
                </a:schemeClr>
              </a:solidFill>
            </a:endParaRPr>
          </a:p>
        </p:txBody>
      </p:sp>
      <p:pic>
        <p:nvPicPr>
          <p:cNvPr id="5" name="Picture 4">
            <a:extLst>
              <a:ext uri="{FF2B5EF4-FFF2-40B4-BE49-F238E27FC236}">
                <a16:creationId xmlns:a16="http://schemas.microsoft.com/office/drawing/2014/main" id="{4661BCE8-E4E4-49E5-A39C-E099717F45B2}"/>
              </a:ext>
            </a:extLst>
          </p:cNvPr>
          <p:cNvPicPr>
            <a:picLocks noChangeAspect="1"/>
          </p:cNvPicPr>
          <p:nvPr/>
        </p:nvPicPr>
        <p:blipFill rotWithShape="1">
          <a:blip r:embed="rId6"/>
          <a:srcRect l="19607" t="65532" r="36678" b="17764"/>
          <a:stretch/>
        </p:blipFill>
        <p:spPr>
          <a:xfrm>
            <a:off x="104503" y="2498773"/>
            <a:ext cx="5329646" cy="1145009"/>
          </a:xfrm>
          <a:prstGeom prst="rect">
            <a:avLst/>
          </a:prstGeom>
        </p:spPr>
      </p:pic>
      <p:pic>
        <p:nvPicPr>
          <p:cNvPr id="6" name="Picture 5">
            <a:extLst>
              <a:ext uri="{FF2B5EF4-FFF2-40B4-BE49-F238E27FC236}">
                <a16:creationId xmlns:a16="http://schemas.microsoft.com/office/drawing/2014/main" id="{5BCC5778-6BFE-4C61-8B55-73019B73AB02}"/>
              </a:ext>
            </a:extLst>
          </p:cNvPr>
          <p:cNvPicPr>
            <a:picLocks noChangeAspect="1"/>
          </p:cNvPicPr>
          <p:nvPr/>
        </p:nvPicPr>
        <p:blipFill rotWithShape="1">
          <a:blip r:embed="rId7"/>
          <a:srcRect l="43250" t="23232" r="20429" b="43228"/>
          <a:stretch/>
        </p:blipFill>
        <p:spPr>
          <a:xfrm>
            <a:off x="104503" y="3848014"/>
            <a:ext cx="5172098" cy="2299063"/>
          </a:xfrm>
          <a:prstGeom prst="rect">
            <a:avLst/>
          </a:prstGeom>
        </p:spPr>
      </p:pic>
      <p:sp>
        <p:nvSpPr>
          <p:cNvPr id="10" name="Subtítulo 2">
            <a:extLst>
              <a:ext uri="{FF2B5EF4-FFF2-40B4-BE49-F238E27FC236}">
                <a16:creationId xmlns:a16="http://schemas.microsoft.com/office/drawing/2014/main" id="{7E5878F3-873C-4D69-BC38-B264D244C770}"/>
              </a:ext>
            </a:extLst>
          </p:cNvPr>
          <p:cNvSpPr txBox="1">
            <a:spLocks/>
          </p:cNvSpPr>
          <p:nvPr/>
        </p:nvSpPr>
        <p:spPr>
          <a:xfrm>
            <a:off x="6119519" y="772214"/>
            <a:ext cx="5967978" cy="2299063"/>
          </a:xfrm>
          <a:prstGeom prst="rect">
            <a:avLst/>
          </a:prstGeom>
        </p:spPr>
        <p:txBody>
          <a:bodyPr vert="horz" wrap="square" lIns="91440" tIns="45720" rIns="91440" bIns="45720" rtlCol="0" anchor="ct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4600" dirty="0"/>
              <a:t>6. ENVIROMENT</a:t>
            </a:r>
          </a:p>
          <a:p>
            <a:pPr marL="0" indent="0">
              <a:lnSpc>
                <a:spcPct val="100000"/>
              </a:lnSpc>
              <a:spcBef>
                <a:spcPts val="0"/>
              </a:spcBef>
              <a:buFont typeface="Arial" panose="020B0604020202020204" pitchFamily="34" charset="0"/>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500" dirty="0"/>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dirty="0"/>
              <a:t>Climate change and natural catastrophes increasingly influence business location decisions. Austria ranks second worldwide concerning the security of energy supplies. Electricity is available more than 99 percent of the time. Austria is relatively free from natural catastrophes. </a:t>
            </a:r>
            <a:endParaRPr lang="de-DE" sz="1500" dirty="0"/>
          </a:p>
          <a:p>
            <a:pPr marL="0" indent="0">
              <a:lnSpc>
                <a:spcPct val="100000"/>
              </a:lnSpc>
              <a:spcBef>
                <a:spcPts val="0"/>
              </a:spcBef>
              <a:buFont typeface="Arial" panose="020B0604020202020204" pitchFamily="34" charset="0"/>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endParaRPr lang="de-DE" sz="1500" dirty="0"/>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2500" dirty="0"/>
              <a:t>Of particular importance for Austria are the Alpine Convention (1991) and its Protocols, which deal comprehensively with the protection and sustainable development of the sensitive alpine space.</a:t>
            </a:r>
          </a:p>
          <a:p>
            <a:pPr marL="0" indent="0">
              <a:lnSpc>
                <a:spcPct val="10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2000" dirty="0"/>
              <a:t>Source: CLIMATE 2017</a:t>
            </a:r>
          </a:p>
        </p:txBody>
      </p:sp>
      <p:pic>
        <p:nvPicPr>
          <p:cNvPr id="2050" name="Picture 2" descr="http://ec.europa.eu/eurostat/statistics-explained/images/thumb/c/c3/Figure_1-Share_of_energy_from_renewable_sources_2004-2016.png/800px-Figure_1-Share_of_energy_from_renewable_sources_2004-2016.png.jpeg">
            <a:extLst>
              <a:ext uri="{FF2B5EF4-FFF2-40B4-BE49-F238E27FC236}">
                <a16:creationId xmlns:a16="http://schemas.microsoft.com/office/drawing/2014/main" id="{3AB810CC-6BD4-45D0-AA4D-C244BC2D8A6F}"/>
              </a:ext>
            </a:extLst>
          </p:cNvPr>
          <p:cNvPicPr>
            <a:picLocks noChangeAspect="1" noChangeArrowheads="1"/>
          </p:cNvPicPr>
          <p:nvPr/>
        </p:nvPicPr>
        <p:blipFill>
          <a:blip r:embed="rId8">
            <a:extLst>
              <a:ext uri="{BEBA8EAE-BF5A-486C-A8C5-ECC9F3942E4B}">
                <a14:imgProps xmlns:a14="http://schemas.microsoft.com/office/drawing/2010/main">
                  <a14:imgLayer r:embed="rId9">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6119519" y="3141835"/>
            <a:ext cx="4380345" cy="309909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37D857C6-AA61-4F8E-A217-85D99F217DDF}"/>
              </a:ext>
            </a:extLst>
          </p:cNvPr>
          <p:cNvSpPr txBox="1"/>
          <p:nvPr/>
        </p:nvSpPr>
        <p:spPr>
          <a:xfrm>
            <a:off x="6024542" y="6240929"/>
            <a:ext cx="1685077" cy="261610"/>
          </a:xfrm>
          <a:prstGeom prst="rect">
            <a:avLst/>
          </a:prstGeom>
          <a:noFill/>
        </p:spPr>
        <p:txBody>
          <a:bodyPr wrap="none" rtlCol="0">
            <a:spAutoFit/>
          </a:bodyPr>
          <a:lstStyle/>
          <a:p>
            <a:r>
              <a:rPr lang="en-GB" sz="1100" dirty="0">
                <a:solidFill>
                  <a:schemeClr val="bg2">
                    <a:lumMod val="50000"/>
                  </a:schemeClr>
                </a:solidFill>
              </a:rPr>
              <a:t>Source: RENEWABLE 2017</a:t>
            </a:r>
            <a:endParaRPr lang="de-DE" sz="1100" dirty="0">
              <a:solidFill>
                <a:schemeClr val="bg2">
                  <a:lumMod val="50000"/>
                </a:schemeClr>
              </a:solidFill>
            </a:endParaRPr>
          </a:p>
        </p:txBody>
      </p:sp>
      <p:grpSp>
        <p:nvGrpSpPr>
          <p:cNvPr id="16" name="Group 15">
            <a:extLst>
              <a:ext uri="{FF2B5EF4-FFF2-40B4-BE49-F238E27FC236}">
                <a16:creationId xmlns:a16="http://schemas.microsoft.com/office/drawing/2014/main" id="{29760B70-BAFE-4B47-A884-E7778773AFEA}"/>
              </a:ext>
            </a:extLst>
          </p:cNvPr>
          <p:cNvGrpSpPr/>
          <p:nvPr/>
        </p:nvGrpSpPr>
        <p:grpSpPr>
          <a:xfrm>
            <a:off x="5483346" y="158928"/>
            <a:ext cx="1225307" cy="723707"/>
            <a:chOff x="3899967" y="1057098"/>
            <a:chExt cx="2168318" cy="1456693"/>
          </a:xfrm>
        </p:grpSpPr>
        <p:pic>
          <p:nvPicPr>
            <p:cNvPr id="17" name="Picture 16">
              <a:extLst>
                <a:ext uri="{FF2B5EF4-FFF2-40B4-BE49-F238E27FC236}">
                  <a16:creationId xmlns:a16="http://schemas.microsoft.com/office/drawing/2014/main" id="{522EB9E2-7F27-4BA1-A4C9-CE571C8895D4}"/>
                </a:ext>
              </a:extLst>
            </p:cNvPr>
            <p:cNvPicPr>
              <a:picLocks noChangeAspect="1"/>
            </p:cNvPicPr>
            <p:nvPr/>
          </p:nvPicPr>
          <p:blipFill rotWithShape="1">
            <a:blip r:embed="rId10"/>
            <a:srcRect r="2492"/>
            <a:stretch/>
          </p:blipFill>
          <p:spPr>
            <a:xfrm>
              <a:off x="3899967" y="1057098"/>
              <a:ext cx="2168318" cy="1456693"/>
            </a:xfrm>
            <a:prstGeom prst="rect">
              <a:avLst/>
            </a:prstGeom>
          </p:spPr>
        </p:pic>
        <p:sp>
          <p:nvSpPr>
            <p:cNvPr id="18" name="TextBox 17">
              <a:extLst>
                <a:ext uri="{FF2B5EF4-FFF2-40B4-BE49-F238E27FC236}">
                  <a16:creationId xmlns:a16="http://schemas.microsoft.com/office/drawing/2014/main" id="{5B33E67D-0B9C-4795-82BA-0B8A7E1F6BD9}"/>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cxnSp>
        <p:nvCxnSpPr>
          <p:cNvPr id="19" name="Straight Arrow Connector 18">
            <a:extLst>
              <a:ext uri="{FF2B5EF4-FFF2-40B4-BE49-F238E27FC236}">
                <a16:creationId xmlns:a16="http://schemas.microsoft.com/office/drawing/2014/main" id="{70716DBD-60B9-4913-AA2E-D91BD2BDE84D}"/>
              </a:ext>
            </a:extLst>
          </p:cNvPr>
          <p:cNvCxnSpPr/>
          <p:nvPr/>
        </p:nvCxnSpPr>
        <p:spPr>
          <a:xfrm>
            <a:off x="7040880" y="4167051"/>
            <a:ext cx="0" cy="5094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20" name="Slide 9">
            <a:hlinkClick r:id="" action="ppaction://media"/>
            <a:extLst>
              <a:ext uri="{FF2B5EF4-FFF2-40B4-BE49-F238E27FC236}">
                <a16:creationId xmlns:a16="http://schemas.microsoft.com/office/drawing/2014/main" id="{FAAB34BB-A522-4E62-AD0B-73A58BB8D3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3475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892"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pPr lvl="0"/>
            <a:r>
              <a:rPr lang="de-DE" dirty="0"/>
              <a:t>1.3 COFFEE MARKET ANALYSIS</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5" name="Picture 4">
            <a:extLst>
              <a:ext uri="{FF2B5EF4-FFF2-40B4-BE49-F238E27FC236}">
                <a16:creationId xmlns:a16="http://schemas.microsoft.com/office/drawing/2014/main" id="{37EEFC47-AF11-4833-9823-879875F49DC0}"/>
              </a:ext>
            </a:extLst>
          </p:cNvPr>
          <p:cNvPicPr>
            <a:picLocks noChangeAspect="1"/>
          </p:cNvPicPr>
          <p:nvPr/>
        </p:nvPicPr>
        <p:blipFill rotWithShape="1">
          <a:blip r:embed="rId6"/>
          <a:srcRect l="9808" t="28297" r="40115" b="13418"/>
          <a:stretch/>
        </p:blipFill>
        <p:spPr>
          <a:xfrm>
            <a:off x="5788465" y="2169440"/>
            <a:ext cx="6105378" cy="3995224"/>
          </a:xfrm>
          <a:prstGeom prst="rect">
            <a:avLst/>
          </a:prstGeom>
        </p:spPr>
      </p:pic>
      <p:sp>
        <p:nvSpPr>
          <p:cNvPr id="14" name="TextBox 13">
            <a:extLst>
              <a:ext uri="{FF2B5EF4-FFF2-40B4-BE49-F238E27FC236}">
                <a16:creationId xmlns:a16="http://schemas.microsoft.com/office/drawing/2014/main" id="{84B682C9-7EA8-4FCB-B814-A508B9656CC3}"/>
              </a:ext>
            </a:extLst>
          </p:cNvPr>
          <p:cNvSpPr txBox="1"/>
          <p:nvPr/>
        </p:nvSpPr>
        <p:spPr>
          <a:xfrm>
            <a:off x="7324444" y="1507758"/>
            <a:ext cx="2642647" cy="369332"/>
          </a:xfrm>
          <a:prstGeom prst="rect">
            <a:avLst/>
          </a:prstGeom>
          <a:noFill/>
        </p:spPr>
        <p:txBody>
          <a:bodyPr wrap="none" rtlCol="0">
            <a:spAutoFit/>
          </a:bodyPr>
          <a:lstStyle/>
          <a:p>
            <a:r>
              <a:rPr lang="de-DE" dirty="0"/>
              <a:t>MARKET SHARE EXCERPT:</a:t>
            </a:r>
          </a:p>
        </p:txBody>
      </p:sp>
      <p:grpSp>
        <p:nvGrpSpPr>
          <p:cNvPr id="15" name="Group 14">
            <a:extLst>
              <a:ext uri="{FF2B5EF4-FFF2-40B4-BE49-F238E27FC236}">
                <a16:creationId xmlns:a16="http://schemas.microsoft.com/office/drawing/2014/main" id="{751E6D87-3933-41E8-BB1B-98C655A89CC0}"/>
              </a:ext>
            </a:extLst>
          </p:cNvPr>
          <p:cNvGrpSpPr/>
          <p:nvPr/>
        </p:nvGrpSpPr>
        <p:grpSpPr>
          <a:xfrm>
            <a:off x="7455073" y="132072"/>
            <a:ext cx="1225307" cy="723707"/>
            <a:chOff x="3899967" y="1057098"/>
            <a:chExt cx="2168318" cy="1456693"/>
          </a:xfrm>
        </p:grpSpPr>
        <p:pic>
          <p:nvPicPr>
            <p:cNvPr id="16" name="Picture 15">
              <a:extLst>
                <a:ext uri="{FF2B5EF4-FFF2-40B4-BE49-F238E27FC236}">
                  <a16:creationId xmlns:a16="http://schemas.microsoft.com/office/drawing/2014/main" id="{3D33FA24-B926-4319-B999-4A10CBA0FAC3}"/>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17" name="TextBox 16">
              <a:extLst>
                <a:ext uri="{FF2B5EF4-FFF2-40B4-BE49-F238E27FC236}">
                  <a16:creationId xmlns:a16="http://schemas.microsoft.com/office/drawing/2014/main" id="{DC09E5A8-319F-440A-8792-A6CE710C293C}"/>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sp>
        <p:nvSpPr>
          <p:cNvPr id="19" name="TextBox 18">
            <a:extLst>
              <a:ext uri="{FF2B5EF4-FFF2-40B4-BE49-F238E27FC236}">
                <a16:creationId xmlns:a16="http://schemas.microsoft.com/office/drawing/2014/main" id="{7EF8B39E-8525-468D-9AD0-5B7075B48D66}"/>
              </a:ext>
            </a:extLst>
          </p:cNvPr>
          <p:cNvSpPr txBox="1"/>
          <p:nvPr/>
        </p:nvSpPr>
        <p:spPr>
          <a:xfrm>
            <a:off x="451406" y="1706757"/>
            <a:ext cx="5337059" cy="2585323"/>
          </a:xfrm>
          <a:prstGeom prst="rect">
            <a:avLst/>
          </a:prstGeom>
          <a:noFill/>
        </p:spPr>
        <p:txBody>
          <a:bodyPr wrap="square" rtlCol="0">
            <a:spAutoFit/>
          </a:bodyPr>
          <a:lstStyle/>
          <a:p>
            <a:pPr marL="285750" indent="-285750">
              <a:lnSpc>
                <a:spcPct val="150000"/>
              </a:lnSpc>
              <a:buFontTx/>
              <a:buChar char="-"/>
            </a:pPr>
            <a:r>
              <a:rPr lang="de-DE" dirty="0"/>
              <a:t>Revenue in Coffee segment: US$ 1.189m in 2018</a:t>
            </a:r>
          </a:p>
          <a:p>
            <a:pPr marL="285750" indent="-285750">
              <a:lnSpc>
                <a:spcPct val="150000"/>
              </a:lnSpc>
              <a:buFontTx/>
              <a:buChar char="-"/>
            </a:pPr>
            <a:r>
              <a:rPr lang="de-DE" dirty="0"/>
              <a:t>Coffee market growth estimation 2.2 % (2018-2021)</a:t>
            </a:r>
          </a:p>
          <a:p>
            <a:pPr marL="285750" indent="-285750">
              <a:lnSpc>
                <a:spcPct val="150000"/>
              </a:lnSpc>
              <a:buFontTx/>
              <a:buChar char="-"/>
            </a:pPr>
            <a:r>
              <a:rPr lang="de-DE" dirty="0"/>
              <a:t>Largest segment „Roast Coffee“ – Market Vol. US$ 614m in 2018</a:t>
            </a:r>
          </a:p>
          <a:p>
            <a:pPr marL="285750" indent="-285750">
              <a:lnSpc>
                <a:spcPct val="150000"/>
              </a:lnSpc>
              <a:buFontTx/>
              <a:buChar char="-"/>
            </a:pPr>
            <a:r>
              <a:rPr lang="de-DE" dirty="0"/>
              <a:t>Per person revenue US$137 estimated in 2018</a:t>
            </a:r>
          </a:p>
          <a:p>
            <a:pPr marL="285750" indent="-285750">
              <a:lnSpc>
                <a:spcPct val="150000"/>
              </a:lnSpc>
              <a:buFontTx/>
              <a:buChar char="-"/>
            </a:pPr>
            <a:r>
              <a:rPr lang="de-DE" dirty="0"/>
              <a:t>Average per capita consumption 6.6 kg in 2018</a:t>
            </a:r>
          </a:p>
        </p:txBody>
      </p:sp>
      <p:sp>
        <p:nvSpPr>
          <p:cNvPr id="20" name="TextBox 19">
            <a:extLst>
              <a:ext uri="{FF2B5EF4-FFF2-40B4-BE49-F238E27FC236}">
                <a16:creationId xmlns:a16="http://schemas.microsoft.com/office/drawing/2014/main" id="{83D2EB00-C8FD-469B-9875-7321AAAE220F}"/>
              </a:ext>
            </a:extLst>
          </p:cNvPr>
          <p:cNvSpPr txBox="1"/>
          <p:nvPr/>
        </p:nvSpPr>
        <p:spPr>
          <a:xfrm>
            <a:off x="451406" y="4415246"/>
            <a:ext cx="1258293" cy="276999"/>
          </a:xfrm>
          <a:prstGeom prst="rect">
            <a:avLst/>
          </a:prstGeom>
          <a:noFill/>
        </p:spPr>
        <p:txBody>
          <a:bodyPr wrap="none" rtlCol="0">
            <a:spAutoFit/>
          </a:bodyPr>
          <a:lstStyle/>
          <a:p>
            <a:r>
              <a:rPr lang="de-DE" sz="1200" dirty="0"/>
              <a:t>Source: ICO 2018</a:t>
            </a:r>
          </a:p>
        </p:txBody>
      </p:sp>
      <p:sp>
        <p:nvSpPr>
          <p:cNvPr id="21" name="TextBox 20">
            <a:extLst>
              <a:ext uri="{FF2B5EF4-FFF2-40B4-BE49-F238E27FC236}">
                <a16:creationId xmlns:a16="http://schemas.microsoft.com/office/drawing/2014/main" id="{741AF271-CA82-4495-B6EE-75243A21300A}"/>
              </a:ext>
            </a:extLst>
          </p:cNvPr>
          <p:cNvSpPr txBox="1"/>
          <p:nvPr/>
        </p:nvSpPr>
        <p:spPr>
          <a:xfrm>
            <a:off x="6933187" y="6258680"/>
            <a:ext cx="1234249" cy="276999"/>
          </a:xfrm>
          <a:prstGeom prst="rect">
            <a:avLst/>
          </a:prstGeom>
          <a:noFill/>
        </p:spPr>
        <p:txBody>
          <a:bodyPr wrap="none" rtlCol="0">
            <a:spAutoFit/>
          </a:bodyPr>
          <a:lstStyle/>
          <a:p>
            <a:r>
              <a:rPr lang="de-DE" sz="1200" dirty="0"/>
              <a:t>Source: STATISTA</a:t>
            </a:r>
          </a:p>
        </p:txBody>
      </p:sp>
      <p:pic>
        <p:nvPicPr>
          <p:cNvPr id="22" name="Slide 10">
            <a:hlinkClick r:id="" action="ppaction://media"/>
            <a:extLst>
              <a:ext uri="{FF2B5EF4-FFF2-40B4-BE49-F238E27FC236}">
                <a16:creationId xmlns:a16="http://schemas.microsoft.com/office/drawing/2014/main" id="{B06DD963-540E-4F7A-A120-3D11CE8B219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3913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307"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pPr lvl="0"/>
            <a:r>
              <a:rPr lang="de-DE" dirty="0"/>
              <a:t>1.3 COFFEE MARKET ANALYSIS</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pic>
        <p:nvPicPr>
          <p:cNvPr id="6" name="Picture 5">
            <a:extLst>
              <a:ext uri="{FF2B5EF4-FFF2-40B4-BE49-F238E27FC236}">
                <a16:creationId xmlns:a16="http://schemas.microsoft.com/office/drawing/2014/main" id="{A2403102-02F8-411F-B3E7-B25C15B637A1}"/>
              </a:ext>
            </a:extLst>
          </p:cNvPr>
          <p:cNvPicPr>
            <a:picLocks noChangeAspect="1"/>
          </p:cNvPicPr>
          <p:nvPr/>
        </p:nvPicPr>
        <p:blipFill rotWithShape="1">
          <a:blip r:embed="rId6"/>
          <a:srcRect l="33578" t="41842" r="9884" b="9315"/>
          <a:stretch/>
        </p:blipFill>
        <p:spPr>
          <a:xfrm>
            <a:off x="6583680" y="4076720"/>
            <a:ext cx="5726164" cy="2781280"/>
          </a:xfrm>
          <a:prstGeom prst="rect">
            <a:avLst/>
          </a:prstGeom>
        </p:spPr>
      </p:pic>
      <p:sp>
        <p:nvSpPr>
          <p:cNvPr id="7" name="TextBox 6">
            <a:extLst>
              <a:ext uri="{FF2B5EF4-FFF2-40B4-BE49-F238E27FC236}">
                <a16:creationId xmlns:a16="http://schemas.microsoft.com/office/drawing/2014/main" id="{37EB7F9A-91DE-4495-8950-6668B40E9E71}"/>
              </a:ext>
            </a:extLst>
          </p:cNvPr>
          <p:cNvSpPr txBox="1"/>
          <p:nvPr/>
        </p:nvSpPr>
        <p:spPr>
          <a:xfrm>
            <a:off x="7224688" y="3615055"/>
            <a:ext cx="2658793" cy="923330"/>
          </a:xfrm>
          <a:prstGeom prst="rect">
            <a:avLst/>
          </a:prstGeom>
          <a:noFill/>
        </p:spPr>
        <p:txBody>
          <a:bodyPr wrap="square" rtlCol="0">
            <a:spAutoFit/>
          </a:bodyPr>
          <a:lstStyle/>
          <a:p>
            <a:r>
              <a:rPr lang="en-GB" dirty="0"/>
              <a:t>Revenue in the Coffee segment amounts to US$1,189m in 2018.</a:t>
            </a:r>
            <a:endParaRPr lang="de-DE" dirty="0"/>
          </a:p>
        </p:txBody>
      </p:sp>
      <p:pic>
        <p:nvPicPr>
          <p:cNvPr id="8" name="Picture 7">
            <a:extLst>
              <a:ext uri="{FF2B5EF4-FFF2-40B4-BE49-F238E27FC236}">
                <a16:creationId xmlns:a16="http://schemas.microsoft.com/office/drawing/2014/main" id="{E28ADC17-2492-417D-BB76-825CC6D5A4E2}"/>
              </a:ext>
            </a:extLst>
          </p:cNvPr>
          <p:cNvPicPr>
            <a:picLocks noChangeAspect="1"/>
          </p:cNvPicPr>
          <p:nvPr/>
        </p:nvPicPr>
        <p:blipFill rotWithShape="1">
          <a:blip r:embed="rId7"/>
          <a:srcRect l="33346" t="37533" r="11268" b="13622"/>
          <a:stretch/>
        </p:blipFill>
        <p:spPr>
          <a:xfrm>
            <a:off x="6583680" y="888232"/>
            <a:ext cx="5450726" cy="2702652"/>
          </a:xfrm>
          <a:prstGeom prst="rect">
            <a:avLst/>
          </a:prstGeom>
        </p:spPr>
      </p:pic>
      <p:sp>
        <p:nvSpPr>
          <p:cNvPr id="9" name="TextBox 8">
            <a:extLst>
              <a:ext uri="{FF2B5EF4-FFF2-40B4-BE49-F238E27FC236}">
                <a16:creationId xmlns:a16="http://schemas.microsoft.com/office/drawing/2014/main" id="{60DCFB72-A7F3-4BDD-9768-60A76D9F9411}"/>
              </a:ext>
            </a:extLst>
          </p:cNvPr>
          <p:cNvSpPr txBox="1"/>
          <p:nvPr/>
        </p:nvSpPr>
        <p:spPr>
          <a:xfrm>
            <a:off x="8217655" y="1566152"/>
            <a:ext cx="4092189" cy="738664"/>
          </a:xfrm>
          <a:prstGeom prst="rect">
            <a:avLst/>
          </a:prstGeom>
          <a:noFill/>
        </p:spPr>
        <p:txBody>
          <a:bodyPr wrap="square" rtlCol="0">
            <a:spAutoFit/>
          </a:bodyPr>
          <a:lstStyle/>
          <a:p>
            <a:r>
              <a:rPr lang="en-GB" sz="1400" dirty="0"/>
              <a:t>The average volume per person in the market for Coffee amounts to 6.6kg in 2018. </a:t>
            </a:r>
          </a:p>
          <a:p>
            <a:r>
              <a:rPr lang="en-GB" sz="1400" dirty="0"/>
              <a:t>(12</a:t>
            </a:r>
            <a:r>
              <a:rPr lang="en-GB" sz="1400" baseline="30000" dirty="0"/>
              <a:t>th</a:t>
            </a:r>
            <a:r>
              <a:rPr lang="en-GB" sz="1400" dirty="0"/>
              <a:t> world wide most demand - ICO 2018)</a:t>
            </a:r>
            <a:endParaRPr lang="de-DE" sz="1400" dirty="0"/>
          </a:p>
        </p:txBody>
      </p:sp>
      <p:pic>
        <p:nvPicPr>
          <p:cNvPr id="10" name="Picture 9">
            <a:extLst>
              <a:ext uri="{FF2B5EF4-FFF2-40B4-BE49-F238E27FC236}">
                <a16:creationId xmlns:a16="http://schemas.microsoft.com/office/drawing/2014/main" id="{B05E18E0-1929-481A-AE2E-A219D2BB3AFB}"/>
              </a:ext>
            </a:extLst>
          </p:cNvPr>
          <p:cNvPicPr>
            <a:picLocks noChangeAspect="1"/>
          </p:cNvPicPr>
          <p:nvPr/>
        </p:nvPicPr>
        <p:blipFill rotWithShape="1">
          <a:blip r:embed="rId8"/>
          <a:srcRect l="32654" t="34627" r="11038" b="17317"/>
          <a:stretch/>
        </p:blipFill>
        <p:spPr>
          <a:xfrm>
            <a:off x="230999" y="4110402"/>
            <a:ext cx="5726164" cy="2747598"/>
          </a:xfrm>
          <a:prstGeom prst="rect">
            <a:avLst/>
          </a:prstGeom>
        </p:spPr>
      </p:pic>
      <p:sp>
        <p:nvSpPr>
          <p:cNvPr id="11" name="TextBox 10">
            <a:extLst>
              <a:ext uri="{FF2B5EF4-FFF2-40B4-BE49-F238E27FC236}">
                <a16:creationId xmlns:a16="http://schemas.microsoft.com/office/drawing/2014/main" id="{DA6A2AB4-430F-41BE-B5DC-1CBB6601B8A2}"/>
              </a:ext>
            </a:extLst>
          </p:cNvPr>
          <p:cNvSpPr txBox="1"/>
          <p:nvPr/>
        </p:nvSpPr>
        <p:spPr>
          <a:xfrm>
            <a:off x="899828" y="3948543"/>
            <a:ext cx="3097406" cy="738664"/>
          </a:xfrm>
          <a:prstGeom prst="rect">
            <a:avLst/>
          </a:prstGeom>
          <a:noFill/>
        </p:spPr>
        <p:txBody>
          <a:bodyPr wrap="square" rtlCol="0">
            <a:spAutoFit/>
          </a:bodyPr>
          <a:lstStyle/>
          <a:p>
            <a:r>
              <a:rPr lang="en-GB" sz="1400" dirty="0"/>
              <a:t>The average price per unit (combined roasted/instant) in the market for Coffee amounts to US$20.83 in 2018.</a:t>
            </a:r>
            <a:endParaRPr lang="de-DE" sz="1400" dirty="0"/>
          </a:p>
        </p:txBody>
      </p:sp>
      <p:pic>
        <p:nvPicPr>
          <p:cNvPr id="12" name="Picture 11">
            <a:extLst>
              <a:ext uri="{FF2B5EF4-FFF2-40B4-BE49-F238E27FC236}">
                <a16:creationId xmlns:a16="http://schemas.microsoft.com/office/drawing/2014/main" id="{F96C1097-A413-48A9-95B6-CB2B7E5AB72E}"/>
              </a:ext>
            </a:extLst>
          </p:cNvPr>
          <p:cNvPicPr>
            <a:picLocks noChangeAspect="1"/>
          </p:cNvPicPr>
          <p:nvPr/>
        </p:nvPicPr>
        <p:blipFill rotWithShape="1">
          <a:blip r:embed="rId9"/>
          <a:srcRect l="31962" t="44510" r="11269" b="7056"/>
          <a:stretch/>
        </p:blipFill>
        <p:spPr>
          <a:xfrm>
            <a:off x="451406" y="914660"/>
            <a:ext cx="5974681" cy="2702652"/>
          </a:xfrm>
          <a:prstGeom prst="rect">
            <a:avLst/>
          </a:prstGeom>
        </p:spPr>
      </p:pic>
      <p:sp>
        <p:nvSpPr>
          <p:cNvPr id="13" name="TextBox 12">
            <a:extLst>
              <a:ext uri="{FF2B5EF4-FFF2-40B4-BE49-F238E27FC236}">
                <a16:creationId xmlns:a16="http://schemas.microsoft.com/office/drawing/2014/main" id="{2CE75868-7DD4-474D-82AA-62961FFFE9F3}"/>
              </a:ext>
            </a:extLst>
          </p:cNvPr>
          <p:cNvSpPr txBox="1"/>
          <p:nvPr/>
        </p:nvSpPr>
        <p:spPr>
          <a:xfrm>
            <a:off x="1623554" y="2538232"/>
            <a:ext cx="2194253" cy="646331"/>
          </a:xfrm>
          <a:prstGeom prst="rect">
            <a:avLst/>
          </a:prstGeom>
          <a:noFill/>
        </p:spPr>
        <p:txBody>
          <a:bodyPr wrap="square" rtlCol="0">
            <a:spAutoFit/>
          </a:bodyPr>
          <a:lstStyle/>
          <a:p>
            <a:r>
              <a:rPr lang="en-GB" dirty="0"/>
              <a:t>Market volume of US$12,935m in 2018</a:t>
            </a:r>
            <a:endParaRPr lang="de-DE" sz="1400" dirty="0"/>
          </a:p>
        </p:txBody>
      </p:sp>
      <p:grpSp>
        <p:nvGrpSpPr>
          <p:cNvPr id="14" name="Group 13">
            <a:extLst>
              <a:ext uri="{FF2B5EF4-FFF2-40B4-BE49-F238E27FC236}">
                <a16:creationId xmlns:a16="http://schemas.microsoft.com/office/drawing/2014/main" id="{0310E6F2-F121-4935-8926-F3E2D8D6EE1C}"/>
              </a:ext>
            </a:extLst>
          </p:cNvPr>
          <p:cNvGrpSpPr/>
          <p:nvPr/>
        </p:nvGrpSpPr>
        <p:grpSpPr>
          <a:xfrm>
            <a:off x="7455073" y="132072"/>
            <a:ext cx="1225307" cy="723707"/>
            <a:chOff x="3899967" y="1057098"/>
            <a:chExt cx="2168318" cy="1456693"/>
          </a:xfrm>
        </p:grpSpPr>
        <p:pic>
          <p:nvPicPr>
            <p:cNvPr id="15" name="Picture 14">
              <a:extLst>
                <a:ext uri="{FF2B5EF4-FFF2-40B4-BE49-F238E27FC236}">
                  <a16:creationId xmlns:a16="http://schemas.microsoft.com/office/drawing/2014/main" id="{3DB7FB64-DA24-4E97-A8B8-0C8085B645E5}"/>
                </a:ext>
              </a:extLst>
            </p:cNvPr>
            <p:cNvPicPr>
              <a:picLocks noChangeAspect="1"/>
            </p:cNvPicPr>
            <p:nvPr/>
          </p:nvPicPr>
          <p:blipFill rotWithShape="1">
            <a:blip r:embed="rId10"/>
            <a:srcRect r="2492"/>
            <a:stretch/>
          </p:blipFill>
          <p:spPr>
            <a:xfrm>
              <a:off x="3899967" y="1057098"/>
              <a:ext cx="2168318" cy="1456693"/>
            </a:xfrm>
            <a:prstGeom prst="rect">
              <a:avLst/>
            </a:prstGeom>
          </p:spPr>
        </p:pic>
        <p:sp>
          <p:nvSpPr>
            <p:cNvPr id="16" name="TextBox 15">
              <a:extLst>
                <a:ext uri="{FF2B5EF4-FFF2-40B4-BE49-F238E27FC236}">
                  <a16:creationId xmlns:a16="http://schemas.microsoft.com/office/drawing/2014/main" id="{DAFCE264-D1C7-4AF0-B51A-DFA2632184F3}"/>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7" name="Slide 11">
            <a:hlinkClick r:id="" action="ppaction://media"/>
            <a:extLst>
              <a:ext uri="{FF2B5EF4-FFF2-40B4-BE49-F238E27FC236}">
                <a16:creationId xmlns:a16="http://schemas.microsoft.com/office/drawing/2014/main" id="{4DF11A46-8128-4948-979A-984A35630BB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4595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449"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3651128"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Global-risk-management-survey</a:t>
            </a:r>
          </a:p>
        </p:txBody>
      </p:sp>
      <p:pic>
        <p:nvPicPr>
          <p:cNvPr id="6" name="Picture 5">
            <a:extLst>
              <a:ext uri="{FF2B5EF4-FFF2-40B4-BE49-F238E27FC236}">
                <a16:creationId xmlns:a16="http://schemas.microsoft.com/office/drawing/2014/main" id="{1638AF88-FDA7-4D5B-BFCB-47D0F101F016}"/>
              </a:ext>
            </a:extLst>
          </p:cNvPr>
          <p:cNvPicPr>
            <a:picLocks noChangeAspect="1"/>
          </p:cNvPicPr>
          <p:nvPr/>
        </p:nvPicPr>
        <p:blipFill rotWithShape="1">
          <a:blip r:embed="rId6"/>
          <a:srcRect l="31846" t="40406" r="32505" b="26963"/>
          <a:stretch/>
        </p:blipFill>
        <p:spPr>
          <a:xfrm>
            <a:off x="1166794" y="1215408"/>
            <a:ext cx="8043076" cy="4901300"/>
          </a:xfrm>
          <a:prstGeom prst="rect">
            <a:avLst/>
          </a:prstGeom>
        </p:spPr>
      </p:pic>
      <p:sp>
        <p:nvSpPr>
          <p:cNvPr id="7" name="TextBox 6">
            <a:extLst>
              <a:ext uri="{FF2B5EF4-FFF2-40B4-BE49-F238E27FC236}">
                <a16:creationId xmlns:a16="http://schemas.microsoft.com/office/drawing/2014/main" id="{E4119765-9D0D-4B7F-A73D-C74DE61FD46B}"/>
              </a:ext>
            </a:extLst>
          </p:cNvPr>
          <p:cNvSpPr txBox="1"/>
          <p:nvPr/>
        </p:nvSpPr>
        <p:spPr>
          <a:xfrm>
            <a:off x="1166794" y="5968048"/>
            <a:ext cx="994183" cy="215444"/>
          </a:xfrm>
          <a:prstGeom prst="rect">
            <a:avLst/>
          </a:prstGeom>
          <a:noFill/>
        </p:spPr>
        <p:txBody>
          <a:bodyPr wrap="none" rtlCol="0">
            <a:spAutoFit/>
          </a:bodyPr>
          <a:lstStyle/>
          <a:p>
            <a:r>
              <a:rPr lang="de-DE" sz="800" dirty="0"/>
              <a:t>SOURCE: AON 2017</a:t>
            </a:r>
          </a:p>
        </p:txBody>
      </p:sp>
      <p:grpSp>
        <p:nvGrpSpPr>
          <p:cNvPr id="10" name="Group 9">
            <a:extLst>
              <a:ext uri="{FF2B5EF4-FFF2-40B4-BE49-F238E27FC236}">
                <a16:creationId xmlns:a16="http://schemas.microsoft.com/office/drawing/2014/main" id="{51AD28DD-7A5C-4BB7-873F-3C94D876671A}"/>
              </a:ext>
            </a:extLst>
          </p:cNvPr>
          <p:cNvGrpSpPr/>
          <p:nvPr/>
        </p:nvGrpSpPr>
        <p:grpSpPr>
          <a:xfrm>
            <a:off x="7795588" y="231168"/>
            <a:ext cx="1225307" cy="723707"/>
            <a:chOff x="3899967" y="1057098"/>
            <a:chExt cx="2168318" cy="1456693"/>
          </a:xfrm>
        </p:grpSpPr>
        <p:pic>
          <p:nvPicPr>
            <p:cNvPr id="11" name="Picture 10">
              <a:extLst>
                <a:ext uri="{FF2B5EF4-FFF2-40B4-BE49-F238E27FC236}">
                  <a16:creationId xmlns:a16="http://schemas.microsoft.com/office/drawing/2014/main" id="{DD7A1BA1-569B-47A4-BFE5-EFA54E7A8C6E}"/>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12" name="TextBox 11">
              <a:extLst>
                <a:ext uri="{FF2B5EF4-FFF2-40B4-BE49-F238E27FC236}">
                  <a16:creationId xmlns:a16="http://schemas.microsoft.com/office/drawing/2014/main" id="{B68A7D5E-6B0B-4803-8A21-0C69AFDF55AD}"/>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3" name="Slide 12">
            <a:hlinkClick r:id="" action="ppaction://media"/>
            <a:extLst>
              <a:ext uri="{FF2B5EF4-FFF2-40B4-BE49-F238E27FC236}">
                <a16:creationId xmlns:a16="http://schemas.microsoft.com/office/drawing/2014/main" id="{332E1E5F-3D59-4F34-8FE2-064A8ACF78B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53890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982"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5572166"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2.1 CONTRACTUAL RISK (INT MGMT) / Trade Barriers</a:t>
            </a:r>
          </a:p>
        </p:txBody>
      </p:sp>
      <p:sp>
        <p:nvSpPr>
          <p:cNvPr id="6" name="Rectangle 5">
            <a:extLst>
              <a:ext uri="{FF2B5EF4-FFF2-40B4-BE49-F238E27FC236}">
                <a16:creationId xmlns:a16="http://schemas.microsoft.com/office/drawing/2014/main" id="{01567C7B-D1D3-4402-95F0-3592C9D04814}"/>
              </a:ext>
            </a:extLst>
          </p:cNvPr>
          <p:cNvSpPr/>
          <p:nvPr/>
        </p:nvSpPr>
        <p:spPr>
          <a:xfrm>
            <a:off x="609733" y="1269114"/>
            <a:ext cx="10527049" cy="646331"/>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Both, Austria and Colombia are rules by Civil law in contrast to islamic countries as in Saudi Arabia or Iran </a:t>
            </a:r>
          </a:p>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who excercise religious law – Theocratic Totalitarianism.</a:t>
            </a:r>
          </a:p>
        </p:txBody>
      </p:sp>
      <p:sp>
        <p:nvSpPr>
          <p:cNvPr id="3" name="TextBox 2">
            <a:extLst>
              <a:ext uri="{FF2B5EF4-FFF2-40B4-BE49-F238E27FC236}">
                <a16:creationId xmlns:a16="http://schemas.microsoft.com/office/drawing/2014/main" id="{9170C852-47E0-45E7-B88F-15051A507ACB}"/>
              </a:ext>
            </a:extLst>
          </p:cNvPr>
          <p:cNvSpPr txBox="1"/>
          <p:nvPr/>
        </p:nvSpPr>
        <p:spPr>
          <a:xfrm>
            <a:off x="858129" y="2061484"/>
            <a:ext cx="8583953" cy="923330"/>
          </a:xfrm>
          <a:prstGeom prst="rect">
            <a:avLst/>
          </a:prstGeom>
          <a:noFill/>
        </p:spPr>
        <p:txBody>
          <a:bodyPr wrap="none" rtlCol="0">
            <a:spAutoFit/>
          </a:bodyPr>
          <a:lstStyle/>
          <a:p>
            <a:r>
              <a:rPr lang="en-GB" b="1" dirty="0"/>
              <a:t>Trade barriers </a:t>
            </a:r>
            <a:r>
              <a:rPr lang="en-GB" dirty="0"/>
              <a:t>between the EU (including Austria) and Colombia were lifted August 2013, </a:t>
            </a:r>
          </a:p>
          <a:p>
            <a:r>
              <a:rPr lang="en-GB" dirty="0"/>
              <a:t>when a comprehensive and far-reaching trade deal was signed</a:t>
            </a:r>
            <a:r>
              <a:rPr lang="en-GB" dirty="0">
                <a:latin typeface="Calibri (Body)"/>
                <a:cs typeface="Arial" panose="020B0604020202020204" pitchFamily="34" charset="0"/>
              </a:rPr>
              <a:t>. (TRADE 2017)</a:t>
            </a:r>
          </a:p>
          <a:p>
            <a:r>
              <a:rPr lang="en-GB" dirty="0"/>
              <a:t>The Agreement is open up markets for both EU and Colombian exporters. </a:t>
            </a:r>
          </a:p>
        </p:txBody>
      </p:sp>
      <p:sp>
        <p:nvSpPr>
          <p:cNvPr id="7" name="TextBox 6">
            <a:extLst>
              <a:ext uri="{FF2B5EF4-FFF2-40B4-BE49-F238E27FC236}">
                <a16:creationId xmlns:a16="http://schemas.microsoft.com/office/drawing/2014/main" id="{468DA522-76F7-4796-9686-CA1F9760C8E8}"/>
              </a:ext>
            </a:extLst>
          </p:cNvPr>
          <p:cNvSpPr txBox="1"/>
          <p:nvPr/>
        </p:nvSpPr>
        <p:spPr>
          <a:xfrm>
            <a:off x="2180491" y="3550021"/>
            <a:ext cx="9650437" cy="2585323"/>
          </a:xfrm>
          <a:prstGeom prst="rect">
            <a:avLst/>
          </a:prstGeom>
          <a:noFill/>
        </p:spPr>
        <p:txBody>
          <a:bodyPr wrap="square" rtlCol="0">
            <a:spAutoFit/>
          </a:bodyPr>
          <a:lstStyle/>
          <a:p>
            <a:r>
              <a:rPr lang="en-GB" dirty="0"/>
              <a:t>Improved, more stable conditions for trade and investment boosting trade </a:t>
            </a:r>
          </a:p>
          <a:p>
            <a:r>
              <a:rPr lang="en-GB" dirty="0"/>
              <a:t>and investment between the EU and Colombia.</a:t>
            </a:r>
          </a:p>
          <a:p>
            <a:r>
              <a:rPr lang="en-GB" dirty="0"/>
              <a:t>Some of the improvements:</a:t>
            </a:r>
          </a:p>
          <a:p>
            <a:r>
              <a:rPr lang="en-GB" dirty="0"/>
              <a:t>-    No customs duties at all on industrial and fisheries products</a:t>
            </a:r>
          </a:p>
          <a:p>
            <a:pPr marL="285750" indent="-285750">
              <a:buFontTx/>
              <a:buChar char="-"/>
            </a:pPr>
            <a:r>
              <a:rPr lang="en-GB" dirty="0"/>
              <a:t>Open trade in agricultural products</a:t>
            </a:r>
          </a:p>
          <a:p>
            <a:pPr marL="285750" indent="-285750">
              <a:buFontTx/>
              <a:buChar char="-"/>
            </a:pPr>
            <a:r>
              <a:rPr lang="en-GB" dirty="0"/>
              <a:t>More transparent, predictable and enforceable business environment</a:t>
            </a:r>
          </a:p>
          <a:p>
            <a:pPr marL="285750" indent="-285750">
              <a:buFontTx/>
              <a:buChar char="-"/>
            </a:pPr>
            <a:r>
              <a:rPr lang="en-GB" dirty="0"/>
              <a:t>The EU-Colombia deal includes far-reaching provisions on the respect of human rights, the rule of law and effective implementation of international conventions on labour rights and environmental protection</a:t>
            </a:r>
            <a:endParaRPr lang="de-DE" dirty="0"/>
          </a:p>
        </p:txBody>
      </p:sp>
      <p:sp>
        <p:nvSpPr>
          <p:cNvPr id="8" name="Arrow: Curved Right 7">
            <a:extLst>
              <a:ext uri="{FF2B5EF4-FFF2-40B4-BE49-F238E27FC236}">
                <a16:creationId xmlns:a16="http://schemas.microsoft.com/office/drawing/2014/main" id="{887DDB5A-2C56-430F-BA19-87CA0BB30B5C}"/>
              </a:ext>
            </a:extLst>
          </p:cNvPr>
          <p:cNvSpPr/>
          <p:nvPr/>
        </p:nvSpPr>
        <p:spPr>
          <a:xfrm>
            <a:off x="1069145" y="3151163"/>
            <a:ext cx="886264" cy="923330"/>
          </a:xfrm>
          <a:prstGeom prst="curved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de-DE">
              <a:solidFill>
                <a:schemeClr val="tx1"/>
              </a:solidFill>
            </a:endParaRPr>
          </a:p>
        </p:txBody>
      </p:sp>
      <p:grpSp>
        <p:nvGrpSpPr>
          <p:cNvPr id="9" name="Group 8">
            <a:extLst>
              <a:ext uri="{FF2B5EF4-FFF2-40B4-BE49-F238E27FC236}">
                <a16:creationId xmlns:a16="http://schemas.microsoft.com/office/drawing/2014/main" id="{0E4015C8-8230-4A88-9AA1-D2A02F23567F}"/>
              </a:ext>
            </a:extLst>
          </p:cNvPr>
          <p:cNvGrpSpPr/>
          <p:nvPr/>
        </p:nvGrpSpPr>
        <p:grpSpPr>
          <a:xfrm>
            <a:off x="7795588" y="231168"/>
            <a:ext cx="1225307" cy="723707"/>
            <a:chOff x="3899967" y="1057098"/>
            <a:chExt cx="2168318" cy="1456693"/>
          </a:xfrm>
        </p:grpSpPr>
        <p:pic>
          <p:nvPicPr>
            <p:cNvPr id="10" name="Picture 9">
              <a:extLst>
                <a:ext uri="{FF2B5EF4-FFF2-40B4-BE49-F238E27FC236}">
                  <a16:creationId xmlns:a16="http://schemas.microsoft.com/office/drawing/2014/main" id="{3383027A-9566-4753-B2BE-7B86BF17C8A7}"/>
                </a:ext>
              </a:extLst>
            </p:cNvPr>
            <p:cNvPicPr>
              <a:picLocks noChangeAspect="1"/>
            </p:cNvPicPr>
            <p:nvPr/>
          </p:nvPicPr>
          <p:blipFill rotWithShape="1">
            <a:blip r:embed="rId6"/>
            <a:srcRect r="2492"/>
            <a:stretch/>
          </p:blipFill>
          <p:spPr>
            <a:xfrm>
              <a:off x="3899967" y="1057098"/>
              <a:ext cx="2168318" cy="1456693"/>
            </a:xfrm>
            <a:prstGeom prst="rect">
              <a:avLst/>
            </a:prstGeom>
          </p:spPr>
        </p:pic>
        <p:sp>
          <p:nvSpPr>
            <p:cNvPr id="11" name="TextBox 10">
              <a:extLst>
                <a:ext uri="{FF2B5EF4-FFF2-40B4-BE49-F238E27FC236}">
                  <a16:creationId xmlns:a16="http://schemas.microsoft.com/office/drawing/2014/main" id="{C4528A51-F4CF-45F1-A015-0E2F375A3094}"/>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2" name="Slide 13">
            <a:hlinkClick r:id="" action="ppaction://media"/>
            <a:extLst>
              <a:ext uri="{FF2B5EF4-FFF2-40B4-BE49-F238E27FC236}">
                <a16:creationId xmlns:a16="http://schemas.microsoft.com/office/drawing/2014/main" id="{634352EC-22DC-4B6C-AB27-12A7BDB8D60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48291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046"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2962991" cy="553998"/>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2.1 TRADE BARRIERS</a:t>
            </a:r>
          </a:p>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200" dirty="0"/>
              <a:t>SOURCE: ECONOMIC FREEDOM 2017</a:t>
            </a:r>
          </a:p>
        </p:txBody>
      </p:sp>
      <p:pic>
        <p:nvPicPr>
          <p:cNvPr id="3" name="Picture 2">
            <a:extLst>
              <a:ext uri="{FF2B5EF4-FFF2-40B4-BE49-F238E27FC236}">
                <a16:creationId xmlns:a16="http://schemas.microsoft.com/office/drawing/2014/main" id="{76272E92-A621-4958-8D5D-460B7886347A}"/>
              </a:ext>
            </a:extLst>
          </p:cNvPr>
          <p:cNvPicPr>
            <a:picLocks noChangeAspect="1"/>
          </p:cNvPicPr>
          <p:nvPr/>
        </p:nvPicPr>
        <p:blipFill rotWithShape="1">
          <a:blip r:embed="rId6"/>
          <a:srcRect l="5001" t="12318" r="7115" b="7057"/>
          <a:stretch/>
        </p:blipFill>
        <p:spPr>
          <a:xfrm>
            <a:off x="609733" y="1331410"/>
            <a:ext cx="10714759" cy="5526590"/>
          </a:xfrm>
          <a:prstGeom prst="rect">
            <a:avLst/>
          </a:prstGeom>
        </p:spPr>
      </p:pic>
      <p:grpSp>
        <p:nvGrpSpPr>
          <p:cNvPr id="6" name="Group 5">
            <a:extLst>
              <a:ext uri="{FF2B5EF4-FFF2-40B4-BE49-F238E27FC236}">
                <a16:creationId xmlns:a16="http://schemas.microsoft.com/office/drawing/2014/main" id="{1DAC8907-F421-4E02-B3D0-D996F664A513}"/>
              </a:ext>
            </a:extLst>
          </p:cNvPr>
          <p:cNvGrpSpPr/>
          <p:nvPr/>
        </p:nvGrpSpPr>
        <p:grpSpPr>
          <a:xfrm>
            <a:off x="7795588" y="231168"/>
            <a:ext cx="1225307" cy="723707"/>
            <a:chOff x="3899967" y="1057098"/>
            <a:chExt cx="2168318" cy="1456693"/>
          </a:xfrm>
        </p:grpSpPr>
        <p:pic>
          <p:nvPicPr>
            <p:cNvPr id="7" name="Picture 6">
              <a:extLst>
                <a:ext uri="{FF2B5EF4-FFF2-40B4-BE49-F238E27FC236}">
                  <a16:creationId xmlns:a16="http://schemas.microsoft.com/office/drawing/2014/main" id="{6B05BCC4-3A82-453E-8E55-1A0E9EF0CDCA}"/>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8" name="TextBox 7">
              <a:extLst>
                <a:ext uri="{FF2B5EF4-FFF2-40B4-BE49-F238E27FC236}">
                  <a16:creationId xmlns:a16="http://schemas.microsoft.com/office/drawing/2014/main" id="{67409CBA-932A-49E0-989F-3BE549AAA6EC}"/>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9" name="Slide 14">
            <a:hlinkClick r:id="" action="ppaction://media"/>
            <a:extLst>
              <a:ext uri="{FF2B5EF4-FFF2-40B4-BE49-F238E27FC236}">
                <a16:creationId xmlns:a16="http://schemas.microsoft.com/office/drawing/2014/main" id="{F9EDBDFA-DD45-4AC0-88E0-11B770A01DA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87989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2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7281094" cy="646331"/>
          </a:xfrm>
          <a:prstGeom prst="rect">
            <a:avLst/>
          </a:prstGeom>
        </p:spPr>
        <p:txBody>
          <a:bodyPr wrap="squar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2.1 ECONOMIC RISK</a:t>
            </a:r>
          </a:p>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Annual Index of Economic Freedom, SOURCE: ECONOMIC FREEDOM 20</a:t>
            </a:r>
          </a:p>
        </p:txBody>
      </p:sp>
      <p:pic>
        <p:nvPicPr>
          <p:cNvPr id="6" name="Picture 5">
            <a:extLst>
              <a:ext uri="{FF2B5EF4-FFF2-40B4-BE49-F238E27FC236}">
                <a16:creationId xmlns:a16="http://schemas.microsoft.com/office/drawing/2014/main" id="{FA85301C-C8B1-4598-B442-1CF3A385CC6F}"/>
              </a:ext>
            </a:extLst>
          </p:cNvPr>
          <p:cNvPicPr>
            <a:picLocks noChangeAspect="1"/>
          </p:cNvPicPr>
          <p:nvPr/>
        </p:nvPicPr>
        <p:blipFill rotWithShape="1">
          <a:blip r:embed="rId6"/>
          <a:srcRect l="5001" t="15162" r="6307" b="5004"/>
          <a:stretch/>
        </p:blipFill>
        <p:spPr>
          <a:xfrm>
            <a:off x="689383" y="1385667"/>
            <a:ext cx="10813233" cy="5472333"/>
          </a:xfrm>
          <a:prstGeom prst="rect">
            <a:avLst/>
          </a:prstGeom>
        </p:spPr>
      </p:pic>
      <p:grpSp>
        <p:nvGrpSpPr>
          <p:cNvPr id="7" name="Group 6">
            <a:extLst>
              <a:ext uri="{FF2B5EF4-FFF2-40B4-BE49-F238E27FC236}">
                <a16:creationId xmlns:a16="http://schemas.microsoft.com/office/drawing/2014/main" id="{78A0299F-A409-4BD9-B045-3DC91175CCCC}"/>
              </a:ext>
            </a:extLst>
          </p:cNvPr>
          <p:cNvGrpSpPr/>
          <p:nvPr/>
        </p:nvGrpSpPr>
        <p:grpSpPr>
          <a:xfrm>
            <a:off x="7795588" y="231168"/>
            <a:ext cx="1225307" cy="723707"/>
            <a:chOff x="3899967" y="1057098"/>
            <a:chExt cx="2168318" cy="1456693"/>
          </a:xfrm>
        </p:grpSpPr>
        <p:pic>
          <p:nvPicPr>
            <p:cNvPr id="8" name="Picture 7">
              <a:extLst>
                <a:ext uri="{FF2B5EF4-FFF2-40B4-BE49-F238E27FC236}">
                  <a16:creationId xmlns:a16="http://schemas.microsoft.com/office/drawing/2014/main" id="{C63B43AA-A784-4B5B-AC7E-3AC08FBEB8DC}"/>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9" name="TextBox 8">
              <a:extLst>
                <a:ext uri="{FF2B5EF4-FFF2-40B4-BE49-F238E27FC236}">
                  <a16:creationId xmlns:a16="http://schemas.microsoft.com/office/drawing/2014/main" id="{5F8B2B76-71D5-4B9E-8B46-05A3E7E82821}"/>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3" name="Slide 15">
            <a:hlinkClick r:id="" action="ppaction://media"/>
            <a:extLst>
              <a:ext uri="{FF2B5EF4-FFF2-40B4-BE49-F238E27FC236}">
                <a16:creationId xmlns:a16="http://schemas.microsoft.com/office/drawing/2014/main" id="{F916DBC4-CFEE-4DD3-923C-0F55FE3364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2552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2151423"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2.2 Political Risk</a:t>
            </a:r>
          </a:p>
        </p:txBody>
      </p:sp>
      <p:sp>
        <p:nvSpPr>
          <p:cNvPr id="3" name="TextBox 2">
            <a:extLst>
              <a:ext uri="{FF2B5EF4-FFF2-40B4-BE49-F238E27FC236}">
                <a16:creationId xmlns:a16="http://schemas.microsoft.com/office/drawing/2014/main" id="{F6410BFC-D1E2-413C-9E71-ACAE7367C5E1}"/>
              </a:ext>
            </a:extLst>
          </p:cNvPr>
          <p:cNvSpPr txBox="1"/>
          <p:nvPr/>
        </p:nvSpPr>
        <p:spPr>
          <a:xfrm>
            <a:off x="609733" y="1389980"/>
            <a:ext cx="5530556" cy="2139047"/>
          </a:xfrm>
          <a:prstGeom prst="rect">
            <a:avLst/>
          </a:prstGeom>
          <a:noFill/>
        </p:spPr>
        <p:txBody>
          <a:bodyPr wrap="square" rtlCol="0">
            <a:spAutoFit/>
          </a:bodyPr>
          <a:lstStyle/>
          <a:p>
            <a:r>
              <a:rPr lang="en-GB" sz="1400" dirty="0"/>
              <a:t> </a:t>
            </a:r>
            <a:endParaRPr lang="de-DE" sz="1400" dirty="0"/>
          </a:p>
          <a:p>
            <a:pPr>
              <a:lnSpc>
                <a:spcPct val="150000"/>
              </a:lnSpc>
            </a:pPr>
            <a:r>
              <a:rPr lang="en-GB" sz="1400" dirty="0"/>
              <a:t>Conflicts in the political arena, the newly elected chancellor of Austria effect on trading in Austria.</a:t>
            </a:r>
            <a:endParaRPr lang="de-DE" sz="1400" dirty="0"/>
          </a:p>
          <a:p>
            <a:pPr>
              <a:lnSpc>
                <a:spcPct val="150000"/>
              </a:lnSpc>
            </a:pPr>
            <a:r>
              <a:rPr lang="en-GB" sz="1400" dirty="0"/>
              <a:t>Wolfgang Bauer, a fixed income manager at M&amp;G investment, stated: "There seems to be a general shift in political sentiment in parts of Europe towards a more right-wing, nationalist agenda.”</a:t>
            </a:r>
            <a:endParaRPr lang="de-DE" sz="1400" dirty="0"/>
          </a:p>
          <a:p>
            <a:endParaRPr lang="de-DE" sz="1400" dirty="0"/>
          </a:p>
        </p:txBody>
      </p:sp>
      <p:grpSp>
        <p:nvGrpSpPr>
          <p:cNvPr id="6" name="Group 5">
            <a:extLst>
              <a:ext uri="{FF2B5EF4-FFF2-40B4-BE49-F238E27FC236}">
                <a16:creationId xmlns:a16="http://schemas.microsoft.com/office/drawing/2014/main" id="{4C3260A6-65BD-4BC5-BD34-1D19AEB67B11}"/>
              </a:ext>
            </a:extLst>
          </p:cNvPr>
          <p:cNvGrpSpPr/>
          <p:nvPr/>
        </p:nvGrpSpPr>
        <p:grpSpPr>
          <a:xfrm>
            <a:off x="7795588" y="231168"/>
            <a:ext cx="1225307" cy="723707"/>
            <a:chOff x="3899967" y="1057098"/>
            <a:chExt cx="2168318" cy="1456693"/>
          </a:xfrm>
        </p:grpSpPr>
        <p:pic>
          <p:nvPicPr>
            <p:cNvPr id="7" name="Picture 6">
              <a:extLst>
                <a:ext uri="{FF2B5EF4-FFF2-40B4-BE49-F238E27FC236}">
                  <a16:creationId xmlns:a16="http://schemas.microsoft.com/office/drawing/2014/main" id="{8953031D-F3FF-41A9-9D43-6D367A1578ED}"/>
                </a:ext>
              </a:extLst>
            </p:cNvPr>
            <p:cNvPicPr>
              <a:picLocks noChangeAspect="1"/>
            </p:cNvPicPr>
            <p:nvPr/>
          </p:nvPicPr>
          <p:blipFill rotWithShape="1">
            <a:blip r:embed="rId6"/>
            <a:srcRect r="2492"/>
            <a:stretch/>
          </p:blipFill>
          <p:spPr>
            <a:xfrm>
              <a:off x="3899967" y="1057098"/>
              <a:ext cx="2168318" cy="1456693"/>
            </a:xfrm>
            <a:prstGeom prst="rect">
              <a:avLst/>
            </a:prstGeom>
          </p:spPr>
        </p:pic>
        <p:sp>
          <p:nvSpPr>
            <p:cNvPr id="8" name="TextBox 7">
              <a:extLst>
                <a:ext uri="{FF2B5EF4-FFF2-40B4-BE49-F238E27FC236}">
                  <a16:creationId xmlns:a16="http://schemas.microsoft.com/office/drawing/2014/main" id="{8E2AB66F-11B3-4FA5-B93C-7B28836F35ED}"/>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sp>
        <p:nvSpPr>
          <p:cNvPr id="9" name="AutoShape 2" descr="Image result for kurz chancellor austria">
            <a:extLst>
              <a:ext uri="{FF2B5EF4-FFF2-40B4-BE49-F238E27FC236}">
                <a16:creationId xmlns:a16="http://schemas.microsoft.com/office/drawing/2014/main" id="{9B646D4C-428D-4A9B-99A3-4F14EFE4084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de-DE"/>
          </a:p>
        </p:txBody>
      </p:sp>
      <p:pic>
        <p:nvPicPr>
          <p:cNvPr id="21510" name="Picture 6" descr="Image result for kurz chancellor austria">
            <a:extLst>
              <a:ext uri="{FF2B5EF4-FFF2-40B4-BE49-F238E27FC236}">
                <a16:creationId xmlns:a16="http://schemas.microsoft.com/office/drawing/2014/main" id="{CCD2131C-7888-4C6A-AD05-EF04E98EBCA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99612" y="2095526"/>
            <a:ext cx="4366260" cy="236214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99AEB20-4745-4362-9702-CE974C2E385D}"/>
              </a:ext>
            </a:extLst>
          </p:cNvPr>
          <p:cNvSpPr txBox="1"/>
          <p:nvPr/>
        </p:nvSpPr>
        <p:spPr>
          <a:xfrm>
            <a:off x="6599612" y="4457673"/>
            <a:ext cx="3620799" cy="369332"/>
          </a:xfrm>
          <a:prstGeom prst="rect">
            <a:avLst/>
          </a:prstGeom>
          <a:noFill/>
        </p:spPr>
        <p:txBody>
          <a:bodyPr wrap="none" rtlCol="0">
            <a:spAutoFit/>
          </a:bodyPr>
          <a:lstStyle/>
          <a:p>
            <a:r>
              <a:rPr lang="de-DE" dirty="0"/>
              <a:t>Sebastian Kurz, Chancellor of Austria</a:t>
            </a:r>
          </a:p>
        </p:txBody>
      </p:sp>
      <p:sp>
        <p:nvSpPr>
          <p:cNvPr id="12" name="TextBox 11">
            <a:extLst>
              <a:ext uri="{FF2B5EF4-FFF2-40B4-BE49-F238E27FC236}">
                <a16:creationId xmlns:a16="http://schemas.microsoft.com/office/drawing/2014/main" id="{64B18663-3C47-4D3B-BDA6-FC6B472E56E3}"/>
              </a:ext>
            </a:extLst>
          </p:cNvPr>
          <p:cNvSpPr txBox="1"/>
          <p:nvPr/>
        </p:nvSpPr>
        <p:spPr>
          <a:xfrm>
            <a:off x="633585" y="3406661"/>
            <a:ext cx="2103717" cy="276999"/>
          </a:xfrm>
          <a:prstGeom prst="rect">
            <a:avLst/>
          </a:prstGeom>
          <a:noFill/>
        </p:spPr>
        <p:txBody>
          <a:bodyPr wrap="none" rtlCol="0">
            <a:spAutoFit/>
          </a:bodyPr>
          <a:lstStyle/>
          <a:p>
            <a:r>
              <a:rPr lang="de-DE" sz="1200" dirty="0"/>
              <a:t>SOURCE: POLITICAL RISK, 2017</a:t>
            </a:r>
          </a:p>
        </p:txBody>
      </p:sp>
      <p:pic>
        <p:nvPicPr>
          <p:cNvPr id="13" name="Slide 16">
            <a:hlinkClick r:id="" action="ppaction://media"/>
            <a:extLst>
              <a:ext uri="{FF2B5EF4-FFF2-40B4-BE49-F238E27FC236}">
                <a16:creationId xmlns:a16="http://schemas.microsoft.com/office/drawing/2014/main" id="{433C6E64-A311-46CF-BF67-B7473DCD5D5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2939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53"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0" y="846076"/>
            <a:ext cx="5651932"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2.3 Culture  Risk – Hofstedes Ratio (Source: HRI 2018)</a:t>
            </a:r>
          </a:p>
        </p:txBody>
      </p:sp>
      <p:pic>
        <p:nvPicPr>
          <p:cNvPr id="7" name="Picture 6">
            <a:extLst>
              <a:ext uri="{FF2B5EF4-FFF2-40B4-BE49-F238E27FC236}">
                <a16:creationId xmlns:a16="http://schemas.microsoft.com/office/drawing/2014/main" id="{533E4EC7-393A-4BCE-BE8E-4D8A73DAEC41}"/>
              </a:ext>
            </a:extLst>
          </p:cNvPr>
          <p:cNvPicPr>
            <a:picLocks noChangeAspect="1"/>
          </p:cNvPicPr>
          <p:nvPr/>
        </p:nvPicPr>
        <p:blipFill>
          <a:blip r:embed="rId10"/>
          <a:stretch>
            <a:fillRect/>
          </a:stretch>
        </p:blipFill>
        <p:spPr>
          <a:xfrm>
            <a:off x="3003480" y="1215408"/>
            <a:ext cx="6128306" cy="3657600"/>
          </a:xfrm>
          <a:prstGeom prst="rect">
            <a:avLst/>
          </a:prstGeom>
        </p:spPr>
      </p:pic>
      <p:pic>
        <p:nvPicPr>
          <p:cNvPr id="9" name="Picture 8">
            <a:extLst>
              <a:ext uri="{FF2B5EF4-FFF2-40B4-BE49-F238E27FC236}">
                <a16:creationId xmlns:a16="http://schemas.microsoft.com/office/drawing/2014/main" id="{6252EC62-4285-417E-8DEE-0733F7F616E7}"/>
              </a:ext>
            </a:extLst>
          </p:cNvPr>
          <p:cNvPicPr>
            <a:picLocks noChangeAspect="1"/>
          </p:cNvPicPr>
          <p:nvPr/>
        </p:nvPicPr>
        <p:blipFill>
          <a:blip r:embed="rId11"/>
          <a:stretch>
            <a:fillRect/>
          </a:stretch>
        </p:blipFill>
        <p:spPr>
          <a:xfrm>
            <a:off x="3003480" y="4415246"/>
            <a:ext cx="5676900" cy="2211586"/>
          </a:xfrm>
          <a:prstGeom prst="rect">
            <a:avLst/>
          </a:prstGeom>
        </p:spPr>
      </p:pic>
      <p:grpSp>
        <p:nvGrpSpPr>
          <p:cNvPr id="8" name="Group 7">
            <a:extLst>
              <a:ext uri="{FF2B5EF4-FFF2-40B4-BE49-F238E27FC236}">
                <a16:creationId xmlns:a16="http://schemas.microsoft.com/office/drawing/2014/main" id="{21061524-FF07-4AEC-B98F-FC9BC91FF6FB}"/>
              </a:ext>
            </a:extLst>
          </p:cNvPr>
          <p:cNvGrpSpPr/>
          <p:nvPr/>
        </p:nvGrpSpPr>
        <p:grpSpPr>
          <a:xfrm>
            <a:off x="7795588" y="231168"/>
            <a:ext cx="1225307" cy="723707"/>
            <a:chOff x="3899967" y="1057098"/>
            <a:chExt cx="2168318" cy="1456693"/>
          </a:xfrm>
        </p:grpSpPr>
        <p:pic>
          <p:nvPicPr>
            <p:cNvPr id="10" name="Picture 9">
              <a:extLst>
                <a:ext uri="{FF2B5EF4-FFF2-40B4-BE49-F238E27FC236}">
                  <a16:creationId xmlns:a16="http://schemas.microsoft.com/office/drawing/2014/main" id="{7B68E53F-827D-4AD5-A12B-9C49693DAAF6}"/>
                </a:ext>
              </a:extLst>
            </p:cNvPr>
            <p:cNvPicPr>
              <a:picLocks noChangeAspect="1"/>
            </p:cNvPicPr>
            <p:nvPr/>
          </p:nvPicPr>
          <p:blipFill rotWithShape="1">
            <a:blip r:embed="rId12"/>
            <a:srcRect r="2492"/>
            <a:stretch/>
          </p:blipFill>
          <p:spPr>
            <a:xfrm>
              <a:off x="3899967" y="1057098"/>
              <a:ext cx="2168318" cy="1456693"/>
            </a:xfrm>
            <a:prstGeom prst="rect">
              <a:avLst/>
            </a:prstGeom>
          </p:spPr>
        </p:pic>
        <p:sp>
          <p:nvSpPr>
            <p:cNvPr id="11" name="TextBox 10">
              <a:extLst>
                <a:ext uri="{FF2B5EF4-FFF2-40B4-BE49-F238E27FC236}">
                  <a16:creationId xmlns:a16="http://schemas.microsoft.com/office/drawing/2014/main" id="{2768D3A9-4A6E-42AE-983E-7D83E95BA54B}"/>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3" name="Slide 17">
            <a:hlinkClick r:id="" action="ppaction://media"/>
            <a:extLst>
              <a:ext uri="{FF2B5EF4-FFF2-40B4-BE49-F238E27FC236}">
                <a16:creationId xmlns:a16="http://schemas.microsoft.com/office/drawing/2014/main" id="{0A773D9D-08FC-4C56-AFB4-34DA9D8320EA}"/>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pic>
        <p:nvPicPr>
          <p:cNvPr id="6" name="Slide 17b">
            <a:hlinkClick r:id="" action="ppaction://media"/>
            <a:extLst>
              <a:ext uri="{FF2B5EF4-FFF2-40B4-BE49-F238E27FC236}">
                <a16:creationId xmlns:a16="http://schemas.microsoft.com/office/drawing/2014/main" id="{E996493E-605B-4933-A6B8-8D75AF3418E7}"/>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5791200" y="3124200"/>
            <a:ext cx="609600" cy="609600"/>
          </a:xfrm>
          <a:prstGeom prst="rect">
            <a:avLst/>
          </a:prstGeom>
        </p:spPr>
      </p:pic>
      <p:pic>
        <p:nvPicPr>
          <p:cNvPr id="12" name="Slide 17c">
            <a:hlinkClick r:id="" action="ppaction://media"/>
            <a:extLst>
              <a:ext uri="{FF2B5EF4-FFF2-40B4-BE49-F238E27FC236}">
                <a16:creationId xmlns:a16="http://schemas.microsoft.com/office/drawing/2014/main" id="{F2BE515D-7FC4-40AB-A797-49DD28C2DB9E}"/>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97377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456"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6985"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779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3"/>
                </p:tgtEl>
              </p:cMediaNode>
            </p:audio>
            <p:audio>
              <p:cMediaNode vol="80000">
                <p:cTn id="16" fill="hold" display="0">
                  <p:stCondLst>
                    <p:cond delay="indefinite"/>
                  </p:stCondLst>
                  <p:endCondLst>
                    <p:cond evt="onStopAudio" delay="0">
                      <p:tgtEl>
                        <p:sldTgt/>
                      </p:tgtEl>
                    </p:cond>
                  </p:endCondLst>
                </p:cTn>
                <p:tgtEl>
                  <p:spTgt spid="6"/>
                </p:tgtEl>
              </p:cMediaNode>
            </p:audio>
            <p:audio>
              <p:cMediaNode vol="80000">
                <p:cTn id="17" fill="hold" display="0">
                  <p:stCondLst>
                    <p:cond delay="indefinite"/>
                  </p:stCondLst>
                  <p:endCondLst>
                    <p:cond evt="onStopAudio" delay="0">
                      <p:tgtEl>
                        <p:sldTgt/>
                      </p:tgtEl>
                    </p:cond>
                  </p:endCondLst>
                </p:cTn>
                <p:tgtEl>
                  <p:spTgt spid="1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3305392"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2.3 Culture – hofstedes ratio</a:t>
            </a:r>
          </a:p>
        </p:txBody>
      </p:sp>
      <p:sp>
        <p:nvSpPr>
          <p:cNvPr id="3" name="TextBox 2">
            <a:extLst>
              <a:ext uri="{FF2B5EF4-FFF2-40B4-BE49-F238E27FC236}">
                <a16:creationId xmlns:a16="http://schemas.microsoft.com/office/drawing/2014/main" id="{B6861BE9-E2A6-4A16-A957-B9BDF07B9589}"/>
              </a:ext>
            </a:extLst>
          </p:cNvPr>
          <p:cNvSpPr txBox="1"/>
          <p:nvPr/>
        </p:nvSpPr>
        <p:spPr>
          <a:xfrm>
            <a:off x="0" y="1494584"/>
            <a:ext cx="12052402" cy="2031325"/>
          </a:xfrm>
          <a:prstGeom prst="rect">
            <a:avLst/>
          </a:prstGeom>
          <a:noFill/>
        </p:spPr>
        <p:txBody>
          <a:bodyPr wrap="none" rtlCol="0">
            <a:spAutoFit/>
          </a:bodyPr>
          <a:lstStyle/>
          <a:p>
            <a:pPr marL="285750" indent="-285750">
              <a:buFontTx/>
              <a:buChar char="-"/>
            </a:pPr>
            <a:r>
              <a:rPr lang="en-GB" dirty="0"/>
              <a:t>Austria does not have a large gap between the wealthy and the poor, but have a strong belief in equality for each citizen.</a:t>
            </a:r>
          </a:p>
          <a:p>
            <a:r>
              <a:rPr lang="en-GB" dirty="0"/>
              <a:t>     Colombia exhibits a more unequal distribution of wealth compared to Austria. Colombia, scoring much higher than Austria, </a:t>
            </a:r>
          </a:p>
          <a:p>
            <a:r>
              <a:rPr lang="en-GB" dirty="0"/>
              <a:t>     reflecting its hierarchy way of life in business whereas Austria with its low score reflecting in business dimension its low </a:t>
            </a:r>
          </a:p>
          <a:p>
            <a:r>
              <a:rPr lang="en-GB" dirty="0"/>
              <a:t>     hierarchy in companies. In Colombia therefore, Subordinates will simply comply with their leader rather than challenge him.</a:t>
            </a:r>
          </a:p>
          <a:p>
            <a:r>
              <a:rPr lang="en-GB" dirty="0"/>
              <a:t>     In Austria, Managers encourage independent thought and contributions to problem solving and expect to be challenged.</a:t>
            </a:r>
          </a:p>
          <a:p>
            <a:r>
              <a:rPr lang="en-GB" dirty="0"/>
              <a:t>-&gt; </a:t>
            </a:r>
            <a:r>
              <a:rPr lang="en-GB" b="1" dirty="0"/>
              <a:t>IMPORTANT</a:t>
            </a:r>
            <a:r>
              <a:rPr lang="en-GB" dirty="0"/>
              <a:t>: Operating Business in Austria </a:t>
            </a:r>
          </a:p>
          <a:p>
            <a:r>
              <a:rPr lang="en-GB" dirty="0"/>
              <a:t>    (e.g. hiring locals, operational work, sending Colombian Juan Valdez Manager-To be trained)</a:t>
            </a:r>
            <a:endParaRPr lang="de-DE" dirty="0"/>
          </a:p>
        </p:txBody>
      </p:sp>
      <p:sp>
        <p:nvSpPr>
          <p:cNvPr id="6" name="TextBox 5">
            <a:extLst>
              <a:ext uri="{FF2B5EF4-FFF2-40B4-BE49-F238E27FC236}">
                <a16:creationId xmlns:a16="http://schemas.microsoft.com/office/drawing/2014/main" id="{15A94FBD-0B52-4D87-8038-CEBC7C819048}"/>
              </a:ext>
            </a:extLst>
          </p:cNvPr>
          <p:cNvSpPr txBox="1"/>
          <p:nvPr/>
        </p:nvSpPr>
        <p:spPr>
          <a:xfrm>
            <a:off x="0" y="3511621"/>
            <a:ext cx="12158328" cy="1754326"/>
          </a:xfrm>
          <a:prstGeom prst="rect">
            <a:avLst/>
          </a:prstGeom>
          <a:noFill/>
        </p:spPr>
        <p:txBody>
          <a:bodyPr wrap="none" rtlCol="0">
            <a:spAutoFit/>
          </a:bodyPr>
          <a:lstStyle/>
          <a:p>
            <a:pPr marL="285750" indent="-285750">
              <a:buFontTx/>
              <a:buChar char="-"/>
            </a:pPr>
            <a:r>
              <a:rPr lang="en-GB" dirty="0"/>
              <a:t>Austria can be considered as individualistic with a relatively high score (55) on the scale of Hofstede compared to a country </a:t>
            </a:r>
          </a:p>
          <a:p>
            <a:r>
              <a:rPr lang="en-GB" dirty="0"/>
              <a:t>     like Colombia where they have strong collectivism (13 on the scale). In Austria people stress on personal achievements and </a:t>
            </a:r>
          </a:p>
          <a:p>
            <a:r>
              <a:rPr lang="en-GB" dirty="0"/>
              <a:t>     individual rights. Austrians expect from each other to fulfil their own needs. Group work is important, but everybody has the </a:t>
            </a:r>
          </a:p>
          <a:p>
            <a:r>
              <a:rPr lang="en-GB" dirty="0"/>
              <a:t>     right of his own opinion an is expected to reflect those. In an individual country like Austria people tend to have more loose</a:t>
            </a:r>
          </a:p>
          <a:p>
            <a:r>
              <a:rPr lang="en-GB" dirty="0"/>
              <a:t>     relationships than countries where there is a collectivism where people have large extended families as in Colombia.</a:t>
            </a:r>
          </a:p>
          <a:p>
            <a:r>
              <a:rPr lang="en-GB" dirty="0"/>
              <a:t>-&gt; </a:t>
            </a:r>
            <a:r>
              <a:rPr lang="en-GB" b="1" dirty="0"/>
              <a:t>IMPORTANT</a:t>
            </a:r>
            <a:r>
              <a:rPr lang="en-GB" dirty="0"/>
              <a:t>: E.g. for Team Meetings and Business Meetings with external stakeholders – Austria come straight to the point.</a:t>
            </a:r>
            <a:endParaRPr lang="de-DE" dirty="0"/>
          </a:p>
        </p:txBody>
      </p:sp>
      <p:sp>
        <p:nvSpPr>
          <p:cNvPr id="8" name="TextBox 7">
            <a:extLst>
              <a:ext uri="{FF2B5EF4-FFF2-40B4-BE49-F238E27FC236}">
                <a16:creationId xmlns:a16="http://schemas.microsoft.com/office/drawing/2014/main" id="{1D7BF4A8-48F6-4C8A-A417-CF6B1365FFD6}"/>
              </a:ext>
            </a:extLst>
          </p:cNvPr>
          <p:cNvSpPr txBox="1"/>
          <p:nvPr/>
        </p:nvSpPr>
        <p:spPr>
          <a:xfrm>
            <a:off x="0" y="5363506"/>
            <a:ext cx="11983409" cy="923330"/>
          </a:xfrm>
          <a:prstGeom prst="rect">
            <a:avLst/>
          </a:prstGeom>
          <a:noFill/>
        </p:spPr>
        <p:txBody>
          <a:bodyPr wrap="none" rtlCol="0">
            <a:spAutoFit/>
          </a:bodyPr>
          <a:lstStyle/>
          <a:p>
            <a:pPr marL="285750" indent="-285750">
              <a:buFontTx/>
              <a:buChar char="-"/>
            </a:pPr>
            <a:r>
              <a:rPr lang="en-GB" dirty="0"/>
              <a:t>Austria has a masculine culture with a 79 on the scale of Hofstede. </a:t>
            </a:r>
          </a:p>
          <a:p>
            <a:r>
              <a:rPr lang="en-GB" dirty="0"/>
              <a:t>     Masculine traits include assertiveness, materialism/material success, self-centeredness, power, strength, and individual </a:t>
            </a:r>
          </a:p>
          <a:p>
            <a:r>
              <a:rPr lang="en-GB" dirty="0"/>
              <a:t>     achievements. Colombia scored a 64 on Hofstede’s scale. So these two cultures share, in terms of masculinity, similar values.</a:t>
            </a:r>
            <a:endParaRPr lang="de-DE" dirty="0"/>
          </a:p>
        </p:txBody>
      </p:sp>
      <p:grpSp>
        <p:nvGrpSpPr>
          <p:cNvPr id="9" name="Group 8">
            <a:extLst>
              <a:ext uri="{FF2B5EF4-FFF2-40B4-BE49-F238E27FC236}">
                <a16:creationId xmlns:a16="http://schemas.microsoft.com/office/drawing/2014/main" id="{5214BCD7-70D0-450A-9A83-4465C2557E9D}"/>
              </a:ext>
            </a:extLst>
          </p:cNvPr>
          <p:cNvGrpSpPr/>
          <p:nvPr/>
        </p:nvGrpSpPr>
        <p:grpSpPr>
          <a:xfrm>
            <a:off x="7795588" y="231168"/>
            <a:ext cx="1225307" cy="723707"/>
            <a:chOff x="3899967" y="1057098"/>
            <a:chExt cx="2168318" cy="1456693"/>
          </a:xfrm>
        </p:grpSpPr>
        <p:pic>
          <p:nvPicPr>
            <p:cNvPr id="10" name="Picture 9">
              <a:extLst>
                <a:ext uri="{FF2B5EF4-FFF2-40B4-BE49-F238E27FC236}">
                  <a16:creationId xmlns:a16="http://schemas.microsoft.com/office/drawing/2014/main" id="{1BD8657B-B17C-42BB-A59B-0275F6A7EACD}"/>
                </a:ext>
              </a:extLst>
            </p:cNvPr>
            <p:cNvPicPr>
              <a:picLocks noChangeAspect="1"/>
            </p:cNvPicPr>
            <p:nvPr/>
          </p:nvPicPr>
          <p:blipFill rotWithShape="1">
            <a:blip r:embed="rId4"/>
            <a:srcRect r="2492"/>
            <a:stretch/>
          </p:blipFill>
          <p:spPr>
            <a:xfrm>
              <a:off x="3899967" y="1057098"/>
              <a:ext cx="2168318" cy="1456693"/>
            </a:xfrm>
            <a:prstGeom prst="rect">
              <a:avLst/>
            </a:prstGeom>
          </p:spPr>
        </p:pic>
        <p:sp>
          <p:nvSpPr>
            <p:cNvPr id="11" name="TextBox 10">
              <a:extLst>
                <a:ext uri="{FF2B5EF4-FFF2-40B4-BE49-F238E27FC236}">
                  <a16:creationId xmlns:a16="http://schemas.microsoft.com/office/drawing/2014/main" id="{FD50AF0D-B976-4D7F-82E1-1E21E2B9B82B}"/>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spTree>
    <p:extLst>
      <p:ext uri="{BB962C8B-B14F-4D97-AF65-F5344CB8AC3E}">
        <p14:creationId xmlns:p14="http://schemas.microsoft.com/office/powerpoint/2010/main" val="36305249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3806042"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2.4 Porter 5 foces (PORTER, 2008)</a:t>
            </a:r>
          </a:p>
        </p:txBody>
      </p:sp>
      <p:pic>
        <p:nvPicPr>
          <p:cNvPr id="10" name="Picture 9">
            <a:extLst>
              <a:ext uri="{FF2B5EF4-FFF2-40B4-BE49-F238E27FC236}">
                <a16:creationId xmlns:a16="http://schemas.microsoft.com/office/drawing/2014/main" id="{F712F1D2-7DB5-4654-85DA-C723A4EF66AE}"/>
              </a:ext>
            </a:extLst>
          </p:cNvPr>
          <p:cNvPicPr>
            <a:picLocks noChangeAspect="1"/>
          </p:cNvPicPr>
          <p:nvPr/>
        </p:nvPicPr>
        <p:blipFill>
          <a:blip r:embed="rId6"/>
          <a:stretch>
            <a:fillRect/>
          </a:stretch>
        </p:blipFill>
        <p:spPr>
          <a:xfrm>
            <a:off x="1703108" y="1145008"/>
            <a:ext cx="8228974" cy="5393883"/>
          </a:xfrm>
          <a:prstGeom prst="rect">
            <a:avLst/>
          </a:prstGeom>
        </p:spPr>
      </p:pic>
      <p:grpSp>
        <p:nvGrpSpPr>
          <p:cNvPr id="11" name="Group 10">
            <a:extLst>
              <a:ext uri="{FF2B5EF4-FFF2-40B4-BE49-F238E27FC236}">
                <a16:creationId xmlns:a16="http://schemas.microsoft.com/office/drawing/2014/main" id="{A55235B3-5C58-4572-8ED6-2631988BB9CF}"/>
              </a:ext>
            </a:extLst>
          </p:cNvPr>
          <p:cNvGrpSpPr/>
          <p:nvPr/>
        </p:nvGrpSpPr>
        <p:grpSpPr>
          <a:xfrm>
            <a:off x="7795588" y="231168"/>
            <a:ext cx="1225307" cy="723707"/>
            <a:chOff x="3899967" y="1057098"/>
            <a:chExt cx="2168318" cy="1456693"/>
          </a:xfrm>
        </p:grpSpPr>
        <p:pic>
          <p:nvPicPr>
            <p:cNvPr id="12" name="Picture 11">
              <a:extLst>
                <a:ext uri="{FF2B5EF4-FFF2-40B4-BE49-F238E27FC236}">
                  <a16:creationId xmlns:a16="http://schemas.microsoft.com/office/drawing/2014/main" id="{C992BE49-CBC5-4B57-A177-3D6A4FE41902}"/>
                </a:ext>
              </a:extLst>
            </p:cNvPr>
            <p:cNvPicPr>
              <a:picLocks noChangeAspect="1"/>
            </p:cNvPicPr>
            <p:nvPr/>
          </p:nvPicPr>
          <p:blipFill rotWithShape="1">
            <a:blip r:embed="rId7"/>
            <a:srcRect r="2492"/>
            <a:stretch/>
          </p:blipFill>
          <p:spPr>
            <a:xfrm>
              <a:off x="3899967" y="1057098"/>
              <a:ext cx="2168318" cy="1456693"/>
            </a:xfrm>
            <a:prstGeom prst="rect">
              <a:avLst/>
            </a:prstGeom>
          </p:spPr>
        </p:pic>
        <p:sp>
          <p:nvSpPr>
            <p:cNvPr id="13" name="TextBox 12">
              <a:extLst>
                <a:ext uri="{FF2B5EF4-FFF2-40B4-BE49-F238E27FC236}">
                  <a16:creationId xmlns:a16="http://schemas.microsoft.com/office/drawing/2014/main" id="{DE10654C-3411-486C-8514-3D858921635C}"/>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14" name="Slide 19">
            <a:hlinkClick r:id="" action="ppaction://media"/>
            <a:extLst>
              <a:ext uri="{FF2B5EF4-FFF2-40B4-BE49-F238E27FC236}">
                <a16:creationId xmlns:a16="http://schemas.microsoft.com/office/drawing/2014/main" id="{33C6CB11-5EAF-41AE-8A2A-0550B435202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756605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2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p:cNvSpPr txBox="1">
            <a:spLocks noGrp="1"/>
          </p:cNvSpPr>
          <p:nvPr>
            <p:ph type="title" idx="4294967295"/>
          </p:nvPr>
        </p:nvSpPr>
        <p:spPr>
          <a:xfrm>
            <a:off x="451406" y="0"/>
            <a:ext cx="8228974" cy="1145009"/>
          </a:xfrm>
        </p:spPr>
        <p:txBody>
          <a:bodyPr vert="horz" wrap="square" lIns="91440" tIns="35598" rIns="91440" bIns="45720" rtlCol="0" anchor="ctr">
            <a:noAutofit/>
          </a:bodyPr>
          <a:lstStyle/>
          <a:p>
            <a:r>
              <a:rPr lang="de-DE" dirty="0"/>
              <a:t>2. RISK ASSESSMENT</a:t>
            </a:r>
          </a:p>
        </p:txBody>
      </p:sp>
      <p:pic>
        <p:nvPicPr>
          <p:cNvPr id="4" name="Picture 3">
            <a:extLst>
              <a:ext uri="{FF2B5EF4-FFF2-40B4-BE49-F238E27FC236}">
                <a16:creationId xmlns:a16="http://schemas.microsoft.com/office/drawing/2014/main" id="{0D5C81B2-7B56-4592-BF64-BBF9C15D77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sp>
        <p:nvSpPr>
          <p:cNvPr id="5" name="Rectangle 4">
            <a:extLst>
              <a:ext uri="{FF2B5EF4-FFF2-40B4-BE49-F238E27FC236}">
                <a16:creationId xmlns:a16="http://schemas.microsoft.com/office/drawing/2014/main" id="{62987F8D-FEC9-4B09-ACAE-F32F680E0477}"/>
              </a:ext>
            </a:extLst>
          </p:cNvPr>
          <p:cNvSpPr/>
          <p:nvPr/>
        </p:nvSpPr>
        <p:spPr>
          <a:xfrm>
            <a:off x="609733" y="846076"/>
            <a:ext cx="2482667" cy="369332"/>
          </a:xfrm>
          <a:prstGeom prst="rect">
            <a:avLst/>
          </a:prstGeom>
        </p:spPr>
        <p:txBody>
          <a:bodyPr wrap="none">
            <a:spAutoFit/>
          </a:bodyPr>
          <a:lstStyle/>
          <a:p>
            <a:pPr lvl="1">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dirty="0"/>
              <a:t>2.5 SWOT ANALYSIS</a:t>
            </a:r>
          </a:p>
        </p:txBody>
      </p:sp>
      <p:sp>
        <p:nvSpPr>
          <p:cNvPr id="6" name="TextBox 5">
            <a:extLst>
              <a:ext uri="{FF2B5EF4-FFF2-40B4-BE49-F238E27FC236}">
                <a16:creationId xmlns:a16="http://schemas.microsoft.com/office/drawing/2014/main" id="{4A76C218-762E-46DA-B6CA-AF8D9F8E1F6F}"/>
              </a:ext>
            </a:extLst>
          </p:cNvPr>
          <p:cNvSpPr txBox="1"/>
          <p:nvPr/>
        </p:nvSpPr>
        <p:spPr>
          <a:xfrm>
            <a:off x="1428739" y="1661374"/>
            <a:ext cx="1319015" cy="400110"/>
          </a:xfrm>
          <a:prstGeom prst="rect">
            <a:avLst/>
          </a:prstGeom>
          <a:noFill/>
        </p:spPr>
        <p:txBody>
          <a:bodyPr wrap="none" rtlCol="0">
            <a:spAutoFit/>
          </a:bodyPr>
          <a:lstStyle/>
          <a:p>
            <a:r>
              <a:rPr lang="de-DE" sz="2000" b="1" dirty="0"/>
              <a:t>STRENGTH</a:t>
            </a:r>
          </a:p>
        </p:txBody>
      </p:sp>
      <p:sp>
        <p:nvSpPr>
          <p:cNvPr id="7" name="TextBox 6">
            <a:extLst>
              <a:ext uri="{FF2B5EF4-FFF2-40B4-BE49-F238E27FC236}">
                <a16:creationId xmlns:a16="http://schemas.microsoft.com/office/drawing/2014/main" id="{D335C7E7-8BB4-4523-8A49-5A0A94C5013C}"/>
              </a:ext>
            </a:extLst>
          </p:cNvPr>
          <p:cNvSpPr txBox="1"/>
          <p:nvPr/>
        </p:nvSpPr>
        <p:spPr>
          <a:xfrm>
            <a:off x="6392221" y="1661374"/>
            <a:ext cx="1915717" cy="400110"/>
          </a:xfrm>
          <a:prstGeom prst="rect">
            <a:avLst/>
          </a:prstGeom>
          <a:noFill/>
        </p:spPr>
        <p:txBody>
          <a:bodyPr wrap="none" rtlCol="0">
            <a:spAutoFit/>
          </a:bodyPr>
          <a:lstStyle/>
          <a:p>
            <a:r>
              <a:rPr lang="de-DE" sz="2000" b="1" dirty="0"/>
              <a:t>OPPORTUNITIES</a:t>
            </a:r>
          </a:p>
        </p:txBody>
      </p:sp>
      <p:sp>
        <p:nvSpPr>
          <p:cNvPr id="8" name="TextBox 7">
            <a:extLst>
              <a:ext uri="{FF2B5EF4-FFF2-40B4-BE49-F238E27FC236}">
                <a16:creationId xmlns:a16="http://schemas.microsoft.com/office/drawing/2014/main" id="{8A6855F6-91C3-487F-92AD-1D60385AD761}"/>
              </a:ext>
            </a:extLst>
          </p:cNvPr>
          <p:cNvSpPr txBox="1"/>
          <p:nvPr/>
        </p:nvSpPr>
        <p:spPr>
          <a:xfrm>
            <a:off x="1434446" y="3927566"/>
            <a:ext cx="1370055" cy="400110"/>
          </a:xfrm>
          <a:prstGeom prst="rect">
            <a:avLst/>
          </a:prstGeom>
          <a:noFill/>
        </p:spPr>
        <p:txBody>
          <a:bodyPr wrap="none" rtlCol="0">
            <a:spAutoFit/>
          </a:bodyPr>
          <a:lstStyle/>
          <a:p>
            <a:r>
              <a:rPr lang="de-DE" sz="2000" b="1" dirty="0"/>
              <a:t>WEAKNESS</a:t>
            </a:r>
          </a:p>
        </p:txBody>
      </p:sp>
      <p:sp>
        <p:nvSpPr>
          <p:cNvPr id="9" name="TextBox 8">
            <a:extLst>
              <a:ext uri="{FF2B5EF4-FFF2-40B4-BE49-F238E27FC236}">
                <a16:creationId xmlns:a16="http://schemas.microsoft.com/office/drawing/2014/main" id="{183290D1-6591-4FCD-84D9-15D96D159E02}"/>
              </a:ext>
            </a:extLst>
          </p:cNvPr>
          <p:cNvSpPr txBox="1"/>
          <p:nvPr/>
        </p:nvSpPr>
        <p:spPr>
          <a:xfrm>
            <a:off x="6496723" y="3934069"/>
            <a:ext cx="1121974" cy="400110"/>
          </a:xfrm>
          <a:prstGeom prst="rect">
            <a:avLst/>
          </a:prstGeom>
          <a:noFill/>
        </p:spPr>
        <p:txBody>
          <a:bodyPr wrap="none" rtlCol="0">
            <a:spAutoFit/>
          </a:bodyPr>
          <a:lstStyle/>
          <a:p>
            <a:r>
              <a:rPr lang="de-DE" sz="2000" b="1" dirty="0"/>
              <a:t>THREATS</a:t>
            </a:r>
          </a:p>
        </p:txBody>
      </p:sp>
      <p:sp>
        <p:nvSpPr>
          <p:cNvPr id="10" name="TextBox 9">
            <a:extLst>
              <a:ext uri="{FF2B5EF4-FFF2-40B4-BE49-F238E27FC236}">
                <a16:creationId xmlns:a16="http://schemas.microsoft.com/office/drawing/2014/main" id="{115CDA98-937E-48B6-9616-7DFC04FE12BB}"/>
              </a:ext>
            </a:extLst>
          </p:cNvPr>
          <p:cNvSpPr txBox="1"/>
          <p:nvPr/>
        </p:nvSpPr>
        <p:spPr>
          <a:xfrm>
            <a:off x="1446740" y="2191770"/>
            <a:ext cx="3930756" cy="1754326"/>
          </a:xfrm>
          <a:prstGeom prst="rect">
            <a:avLst/>
          </a:prstGeom>
          <a:noFill/>
        </p:spPr>
        <p:txBody>
          <a:bodyPr wrap="none" rtlCol="0">
            <a:spAutoFit/>
          </a:bodyPr>
          <a:lstStyle/>
          <a:p>
            <a:pPr marL="285750" indent="-285750">
              <a:buFontTx/>
              <a:buChar char="-"/>
            </a:pPr>
            <a:r>
              <a:rPr lang="de-DE" dirty="0"/>
              <a:t>Quality of its manufactured coffee</a:t>
            </a:r>
          </a:p>
          <a:p>
            <a:pPr marL="285750" indent="-285750">
              <a:buFontTx/>
              <a:buChar char="-"/>
            </a:pPr>
            <a:r>
              <a:rPr lang="de-DE" dirty="0"/>
              <a:t>Comparative Advantage (INT MGMT)</a:t>
            </a:r>
          </a:p>
          <a:p>
            <a:pPr marL="742950" lvl="1" indent="-285750">
              <a:buFontTx/>
              <a:buChar char="-"/>
            </a:pPr>
            <a:r>
              <a:rPr lang="de-DE" dirty="0"/>
              <a:t>Supply chain / </a:t>
            </a:r>
          </a:p>
          <a:p>
            <a:pPr marL="742950" lvl="1" indent="-285750">
              <a:buFontTx/>
              <a:buChar char="-"/>
            </a:pPr>
            <a:r>
              <a:rPr lang="de-DE" dirty="0"/>
              <a:t>Relation to home farmer</a:t>
            </a:r>
          </a:p>
          <a:p>
            <a:pPr marL="285750" indent="-285750">
              <a:buFontTx/>
              <a:buChar char="-"/>
            </a:pPr>
            <a:r>
              <a:rPr lang="de-DE" dirty="0"/>
              <a:t>Experience in export</a:t>
            </a:r>
          </a:p>
          <a:p>
            <a:pPr marL="285750" indent="-285750">
              <a:buFontTx/>
              <a:buChar char="-"/>
            </a:pPr>
            <a:endParaRPr lang="de-DE" dirty="0"/>
          </a:p>
        </p:txBody>
      </p:sp>
      <p:sp>
        <p:nvSpPr>
          <p:cNvPr id="11" name="TextBox 10">
            <a:extLst>
              <a:ext uri="{FF2B5EF4-FFF2-40B4-BE49-F238E27FC236}">
                <a16:creationId xmlns:a16="http://schemas.microsoft.com/office/drawing/2014/main" id="{E6AF9DE2-E839-4034-814D-683AAB4B162D}"/>
              </a:ext>
            </a:extLst>
          </p:cNvPr>
          <p:cNvSpPr txBox="1"/>
          <p:nvPr/>
        </p:nvSpPr>
        <p:spPr>
          <a:xfrm>
            <a:off x="1434445" y="4351029"/>
            <a:ext cx="3501921" cy="1200329"/>
          </a:xfrm>
          <a:prstGeom prst="rect">
            <a:avLst/>
          </a:prstGeom>
          <a:noFill/>
        </p:spPr>
        <p:txBody>
          <a:bodyPr wrap="none" rtlCol="0">
            <a:spAutoFit/>
          </a:bodyPr>
          <a:lstStyle/>
          <a:p>
            <a:pPr marL="285750" indent="-285750">
              <a:buFontTx/>
              <a:buChar char="-"/>
            </a:pPr>
            <a:r>
              <a:rPr lang="de-DE" dirty="0"/>
              <a:t>Language difference</a:t>
            </a:r>
          </a:p>
          <a:p>
            <a:pPr marL="285750" indent="-285750">
              <a:buFontTx/>
              <a:buChar char="-"/>
            </a:pPr>
            <a:r>
              <a:rPr lang="de-DE" dirty="0"/>
              <a:t>Culture difference</a:t>
            </a:r>
          </a:p>
          <a:p>
            <a:pPr marL="285750" indent="-285750">
              <a:buFontTx/>
              <a:buChar char="-"/>
            </a:pPr>
            <a:r>
              <a:rPr lang="de-DE" dirty="0"/>
              <a:t>High investment needed</a:t>
            </a:r>
          </a:p>
          <a:p>
            <a:pPr marL="285750" indent="-285750">
              <a:buFontTx/>
              <a:buChar char="-"/>
            </a:pPr>
            <a:r>
              <a:rPr lang="de-DE" dirty="0"/>
              <a:t>Low brand awareness in Austria </a:t>
            </a:r>
          </a:p>
        </p:txBody>
      </p:sp>
      <p:sp>
        <p:nvSpPr>
          <p:cNvPr id="12" name="TextBox 11">
            <a:extLst>
              <a:ext uri="{FF2B5EF4-FFF2-40B4-BE49-F238E27FC236}">
                <a16:creationId xmlns:a16="http://schemas.microsoft.com/office/drawing/2014/main" id="{0302210D-9610-475C-A8CF-89C051653319}"/>
              </a:ext>
            </a:extLst>
          </p:cNvPr>
          <p:cNvSpPr txBox="1"/>
          <p:nvPr/>
        </p:nvSpPr>
        <p:spPr>
          <a:xfrm>
            <a:off x="6392221" y="2198273"/>
            <a:ext cx="4985532" cy="1477328"/>
          </a:xfrm>
          <a:prstGeom prst="rect">
            <a:avLst/>
          </a:prstGeom>
          <a:noFill/>
        </p:spPr>
        <p:txBody>
          <a:bodyPr wrap="none" rtlCol="0">
            <a:spAutoFit/>
          </a:bodyPr>
          <a:lstStyle/>
          <a:p>
            <a:pPr marL="285750" indent="-285750">
              <a:buFontTx/>
              <a:buChar char="-"/>
            </a:pPr>
            <a:r>
              <a:rPr lang="de-DE" dirty="0"/>
              <a:t>Entering coffee consumption country</a:t>
            </a:r>
          </a:p>
          <a:p>
            <a:pPr marL="285750" indent="-285750">
              <a:buFontTx/>
              <a:buChar char="-"/>
            </a:pPr>
            <a:r>
              <a:rPr lang="de-DE" dirty="0"/>
              <a:t>Leverage experience of import to </a:t>
            </a:r>
          </a:p>
          <a:p>
            <a:r>
              <a:rPr lang="de-DE" dirty="0"/>
              <a:t>      Spain/France/Germay </a:t>
            </a:r>
          </a:p>
          <a:p>
            <a:pPr marL="285750" indent="-285750">
              <a:buFontTx/>
              <a:buChar char="-"/>
            </a:pPr>
            <a:r>
              <a:rPr lang="de-DE" dirty="0"/>
              <a:t>Building a link as embassador colombian culture</a:t>
            </a:r>
          </a:p>
          <a:p>
            <a:pPr marL="285750" indent="-285750">
              <a:buFontTx/>
              <a:buChar char="-"/>
            </a:pPr>
            <a:r>
              <a:rPr lang="de-DE" dirty="0"/>
              <a:t>Possible Alliances to create </a:t>
            </a:r>
          </a:p>
        </p:txBody>
      </p:sp>
      <p:sp>
        <p:nvSpPr>
          <p:cNvPr id="13" name="TextBox 12">
            <a:extLst>
              <a:ext uri="{FF2B5EF4-FFF2-40B4-BE49-F238E27FC236}">
                <a16:creationId xmlns:a16="http://schemas.microsoft.com/office/drawing/2014/main" id="{065BF7FF-9E96-4E24-96ED-50CFA93D5D1E}"/>
              </a:ext>
            </a:extLst>
          </p:cNvPr>
          <p:cNvSpPr txBox="1"/>
          <p:nvPr/>
        </p:nvSpPr>
        <p:spPr>
          <a:xfrm>
            <a:off x="6392221" y="4334179"/>
            <a:ext cx="5903604" cy="1754326"/>
          </a:xfrm>
          <a:prstGeom prst="rect">
            <a:avLst/>
          </a:prstGeom>
          <a:noFill/>
        </p:spPr>
        <p:txBody>
          <a:bodyPr wrap="none" rtlCol="0">
            <a:spAutoFit/>
          </a:bodyPr>
          <a:lstStyle/>
          <a:p>
            <a:pPr marL="285750" indent="-285750">
              <a:buFontTx/>
              <a:buChar char="-"/>
            </a:pPr>
            <a:r>
              <a:rPr lang="de-DE" dirty="0"/>
              <a:t>Political situation / -change </a:t>
            </a:r>
          </a:p>
          <a:p>
            <a:pPr marL="285750" indent="-285750">
              <a:buFontTx/>
              <a:buChar char="-"/>
            </a:pPr>
            <a:r>
              <a:rPr lang="de-DE" dirty="0"/>
              <a:t>Changing strategy of smaller coffee shops (WILSON, 2018)</a:t>
            </a:r>
          </a:p>
          <a:p>
            <a:pPr marL="285750" indent="-285750">
              <a:buFontTx/>
              <a:buChar char="-"/>
            </a:pPr>
            <a:r>
              <a:rPr lang="de-DE" dirty="0"/>
              <a:t>Strong Euro / Exchange rate impact</a:t>
            </a:r>
          </a:p>
          <a:p>
            <a:pPr marL="285750" indent="-285750">
              <a:buFontTx/>
              <a:buChar char="-"/>
            </a:pPr>
            <a:r>
              <a:rPr lang="de-DE" dirty="0"/>
              <a:t>Culture differences</a:t>
            </a:r>
          </a:p>
          <a:p>
            <a:pPr marL="285750" indent="-285750">
              <a:buFontTx/>
              <a:buChar char="-"/>
            </a:pPr>
            <a:r>
              <a:rPr lang="de-DE" dirty="0"/>
              <a:t>Transportation cost development</a:t>
            </a:r>
          </a:p>
          <a:p>
            <a:pPr marL="285750" indent="-285750">
              <a:buFontTx/>
              <a:buChar char="-"/>
            </a:pPr>
            <a:endParaRPr lang="de-DE" dirty="0"/>
          </a:p>
        </p:txBody>
      </p:sp>
      <p:grpSp>
        <p:nvGrpSpPr>
          <p:cNvPr id="14" name="Group 13">
            <a:extLst>
              <a:ext uri="{FF2B5EF4-FFF2-40B4-BE49-F238E27FC236}">
                <a16:creationId xmlns:a16="http://schemas.microsoft.com/office/drawing/2014/main" id="{1C80517D-190F-4E45-A73D-F38FF7714707}"/>
              </a:ext>
            </a:extLst>
          </p:cNvPr>
          <p:cNvGrpSpPr/>
          <p:nvPr/>
        </p:nvGrpSpPr>
        <p:grpSpPr>
          <a:xfrm>
            <a:off x="7795588" y="231168"/>
            <a:ext cx="1225307" cy="723707"/>
            <a:chOff x="3899967" y="1057098"/>
            <a:chExt cx="2168318" cy="1456693"/>
          </a:xfrm>
        </p:grpSpPr>
        <p:pic>
          <p:nvPicPr>
            <p:cNvPr id="15" name="Picture 14">
              <a:extLst>
                <a:ext uri="{FF2B5EF4-FFF2-40B4-BE49-F238E27FC236}">
                  <a16:creationId xmlns:a16="http://schemas.microsoft.com/office/drawing/2014/main" id="{6436405B-1D5A-4377-A2E0-CBDEDB1CCFB5}"/>
                </a:ext>
              </a:extLst>
            </p:cNvPr>
            <p:cNvPicPr>
              <a:picLocks noChangeAspect="1"/>
            </p:cNvPicPr>
            <p:nvPr/>
          </p:nvPicPr>
          <p:blipFill rotWithShape="1">
            <a:blip r:embed="rId6"/>
            <a:srcRect r="2492"/>
            <a:stretch/>
          </p:blipFill>
          <p:spPr>
            <a:xfrm>
              <a:off x="3899967" y="1057098"/>
              <a:ext cx="2168318" cy="1456693"/>
            </a:xfrm>
            <a:prstGeom prst="rect">
              <a:avLst/>
            </a:prstGeom>
          </p:spPr>
        </p:pic>
        <p:sp>
          <p:nvSpPr>
            <p:cNvPr id="16" name="TextBox 15">
              <a:extLst>
                <a:ext uri="{FF2B5EF4-FFF2-40B4-BE49-F238E27FC236}">
                  <a16:creationId xmlns:a16="http://schemas.microsoft.com/office/drawing/2014/main" id="{64091EED-C73C-4E10-A308-0E4FBCA92766}"/>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pic>
        <p:nvPicPr>
          <p:cNvPr id="3" name="Slide 20">
            <a:hlinkClick r:id="" action="ppaction://media"/>
            <a:extLst>
              <a:ext uri="{FF2B5EF4-FFF2-40B4-BE49-F238E27FC236}">
                <a16:creationId xmlns:a16="http://schemas.microsoft.com/office/drawing/2014/main" id="{8A3C0AC2-596C-49AD-A091-440CF2DEFA4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16799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7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BB3554A-BC4C-4C51-8D56-A57978681D1B}"/>
              </a:ext>
            </a:extLst>
          </p:cNvPr>
          <p:cNvSpPr txBox="1">
            <a:spLocks/>
          </p:cNvSpPr>
          <p:nvPr/>
        </p:nvSpPr>
        <p:spPr>
          <a:xfrm>
            <a:off x="451406" y="0"/>
            <a:ext cx="8228974" cy="1145009"/>
          </a:xfrm>
          <a:prstGeom prst="rect">
            <a:avLst/>
          </a:prstGeom>
        </p:spPr>
        <p:txBody>
          <a:bodyPr vert="horz" wrap="square" lIns="91440" tIns="35598"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dirty="0"/>
              <a:t>3. CONCLUSION</a:t>
            </a:r>
          </a:p>
        </p:txBody>
      </p:sp>
      <p:pic>
        <p:nvPicPr>
          <p:cNvPr id="3" name="Picture 2">
            <a:extLst>
              <a:ext uri="{FF2B5EF4-FFF2-40B4-BE49-F238E27FC236}">
                <a16:creationId xmlns:a16="http://schemas.microsoft.com/office/drawing/2014/main" id="{D8C025AB-B061-4F54-ABA0-D4085F8936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grpSp>
        <p:nvGrpSpPr>
          <p:cNvPr id="4" name="Group 3">
            <a:extLst>
              <a:ext uri="{FF2B5EF4-FFF2-40B4-BE49-F238E27FC236}">
                <a16:creationId xmlns:a16="http://schemas.microsoft.com/office/drawing/2014/main" id="{30C21A43-4896-493B-ABF8-079A67EBE673}"/>
              </a:ext>
            </a:extLst>
          </p:cNvPr>
          <p:cNvGrpSpPr/>
          <p:nvPr/>
        </p:nvGrpSpPr>
        <p:grpSpPr>
          <a:xfrm>
            <a:off x="7795588" y="231168"/>
            <a:ext cx="1225307" cy="723707"/>
            <a:chOff x="3899967" y="1057098"/>
            <a:chExt cx="2168318" cy="1456693"/>
          </a:xfrm>
        </p:grpSpPr>
        <p:pic>
          <p:nvPicPr>
            <p:cNvPr id="5" name="Picture 4">
              <a:extLst>
                <a:ext uri="{FF2B5EF4-FFF2-40B4-BE49-F238E27FC236}">
                  <a16:creationId xmlns:a16="http://schemas.microsoft.com/office/drawing/2014/main" id="{428BA45B-4D09-419F-AADE-0EB6B6CF1841}"/>
                </a:ext>
              </a:extLst>
            </p:cNvPr>
            <p:cNvPicPr>
              <a:picLocks noChangeAspect="1"/>
            </p:cNvPicPr>
            <p:nvPr/>
          </p:nvPicPr>
          <p:blipFill rotWithShape="1">
            <a:blip r:embed="rId5"/>
            <a:srcRect r="2492"/>
            <a:stretch/>
          </p:blipFill>
          <p:spPr>
            <a:xfrm>
              <a:off x="3899967" y="1057098"/>
              <a:ext cx="2168318" cy="1456693"/>
            </a:xfrm>
            <a:prstGeom prst="rect">
              <a:avLst/>
            </a:prstGeom>
          </p:spPr>
        </p:pic>
        <p:sp>
          <p:nvSpPr>
            <p:cNvPr id="6" name="TextBox 5">
              <a:extLst>
                <a:ext uri="{FF2B5EF4-FFF2-40B4-BE49-F238E27FC236}">
                  <a16:creationId xmlns:a16="http://schemas.microsoft.com/office/drawing/2014/main" id="{313C4B6C-61F5-46B0-8D99-68034745BF9C}"/>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sp>
        <p:nvSpPr>
          <p:cNvPr id="8" name="TextBox 7">
            <a:extLst>
              <a:ext uri="{FF2B5EF4-FFF2-40B4-BE49-F238E27FC236}">
                <a16:creationId xmlns:a16="http://schemas.microsoft.com/office/drawing/2014/main" id="{539EC8D4-6C26-403C-8B09-B14DCE0A0359}"/>
              </a:ext>
            </a:extLst>
          </p:cNvPr>
          <p:cNvSpPr txBox="1"/>
          <p:nvPr/>
        </p:nvSpPr>
        <p:spPr>
          <a:xfrm>
            <a:off x="451406" y="1554197"/>
            <a:ext cx="8423396" cy="2862322"/>
          </a:xfrm>
          <a:prstGeom prst="rect">
            <a:avLst/>
          </a:prstGeom>
          <a:noFill/>
        </p:spPr>
        <p:txBody>
          <a:bodyPr wrap="none" rtlCol="0">
            <a:spAutoFit/>
          </a:bodyPr>
          <a:lstStyle/>
          <a:p>
            <a:pPr marL="285750" indent="-285750">
              <a:buFontTx/>
              <a:buChar char="-"/>
            </a:pPr>
            <a:r>
              <a:rPr lang="de-DE" dirty="0"/>
              <a:t>AUSTRIA HAS STABLE ENVIRONMENT CONDITIONS</a:t>
            </a:r>
          </a:p>
          <a:p>
            <a:pPr marL="285750" indent="-285750">
              <a:buFontTx/>
              <a:buChar char="-"/>
            </a:pPr>
            <a:r>
              <a:rPr lang="de-DE" dirty="0"/>
              <a:t>AUSTRIA HAS A STRONG COFFEE DEMAND</a:t>
            </a:r>
          </a:p>
          <a:p>
            <a:pPr marL="285750" indent="-285750">
              <a:buFontTx/>
              <a:buChar char="-"/>
            </a:pPr>
            <a:r>
              <a:rPr lang="de-DE" dirty="0"/>
              <a:t>NO TRADING BARRIERS BETWEEN BOTH COUNTRIES</a:t>
            </a:r>
          </a:p>
          <a:p>
            <a:pPr marL="285750" indent="-285750">
              <a:buFontTx/>
              <a:buChar char="-"/>
            </a:pPr>
            <a:r>
              <a:rPr lang="en-GB" dirty="0"/>
              <a:t>LOW CORPORATE TAX RATE / - NO WEALTH OR TRADE TAX</a:t>
            </a:r>
            <a:endParaRPr lang="de-DE" dirty="0"/>
          </a:p>
          <a:p>
            <a:r>
              <a:rPr lang="en-GB" dirty="0"/>
              <a:t>-    LOW STRIKE RATE AND HIGH LEVEL OF SOCIAL PEACE / HIGH QUALITY OF LIFE</a:t>
            </a:r>
          </a:p>
          <a:p>
            <a:pPr marL="285750" indent="-285750">
              <a:buFontTx/>
              <a:buChar char="-"/>
            </a:pPr>
            <a:r>
              <a:rPr lang="en-GB" dirty="0"/>
              <a:t>OUTSTANDING LEVEL OF ENERGY SECURITY</a:t>
            </a:r>
          </a:p>
          <a:p>
            <a:pPr marL="285750" indent="-285750">
              <a:buFontTx/>
              <a:buChar char="-"/>
            </a:pPr>
            <a:r>
              <a:rPr lang="en-GB" dirty="0"/>
              <a:t>EXCELLENT INFRASTRUCTURE</a:t>
            </a:r>
          </a:p>
          <a:p>
            <a:pPr marL="285750" indent="-285750">
              <a:buFontTx/>
              <a:buChar char="-"/>
            </a:pPr>
            <a:r>
              <a:rPr lang="en-GB" dirty="0"/>
              <a:t>MODERN AND EFFICIENT PUBLIC ADMINISTRATION</a:t>
            </a:r>
          </a:p>
          <a:p>
            <a:pPr marL="285750" indent="-285750">
              <a:buFontTx/>
              <a:buChar char="-"/>
            </a:pPr>
            <a:r>
              <a:rPr lang="de-DE" dirty="0"/>
              <a:t>LEVERAGE POSSIBILITY OF OTHER COMPLETED EUROPEAN JUAN VALEDZ EXPANSIONS</a:t>
            </a:r>
          </a:p>
          <a:p>
            <a:pPr marL="285750" indent="-285750">
              <a:buFontTx/>
              <a:buChar char="-"/>
            </a:pPr>
            <a:endParaRPr lang="de-DE" dirty="0"/>
          </a:p>
        </p:txBody>
      </p:sp>
      <p:sp>
        <p:nvSpPr>
          <p:cNvPr id="9" name="TextBox 8">
            <a:extLst>
              <a:ext uri="{FF2B5EF4-FFF2-40B4-BE49-F238E27FC236}">
                <a16:creationId xmlns:a16="http://schemas.microsoft.com/office/drawing/2014/main" id="{86EAB97C-3865-42CD-8713-B3DEA2F31A5F}"/>
              </a:ext>
            </a:extLst>
          </p:cNvPr>
          <p:cNvSpPr txBox="1"/>
          <p:nvPr/>
        </p:nvSpPr>
        <p:spPr>
          <a:xfrm>
            <a:off x="451406" y="1171959"/>
            <a:ext cx="7183185" cy="369332"/>
          </a:xfrm>
          <a:prstGeom prst="rect">
            <a:avLst/>
          </a:prstGeom>
          <a:noFill/>
        </p:spPr>
        <p:txBody>
          <a:bodyPr wrap="none" rtlCol="0">
            <a:spAutoFit/>
          </a:bodyPr>
          <a:lstStyle/>
          <a:p>
            <a:r>
              <a:rPr lang="de-DE" b="1" dirty="0"/>
              <a:t>EXPANSION CAN BE RECOMMENDED DUE TO THE FOLLOWING FINDINGS:</a:t>
            </a:r>
          </a:p>
        </p:txBody>
      </p:sp>
      <p:sp>
        <p:nvSpPr>
          <p:cNvPr id="10" name="TextBox 9">
            <a:extLst>
              <a:ext uri="{FF2B5EF4-FFF2-40B4-BE49-F238E27FC236}">
                <a16:creationId xmlns:a16="http://schemas.microsoft.com/office/drawing/2014/main" id="{EBB99703-F6B3-40C2-924A-AF9DFE41B827}"/>
              </a:ext>
            </a:extLst>
          </p:cNvPr>
          <p:cNvSpPr txBox="1"/>
          <p:nvPr/>
        </p:nvSpPr>
        <p:spPr>
          <a:xfrm>
            <a:off x="451406" y="5059025"/>
            <a:ext cx="11552650" cy="1754326"/>
          </a:xfrm>
          <a:prstGeom prst="rect">
            <a:avLst/>
          </a:prstGeom>
          <a:noFill/>
        </p:spPr>
        <p:txBody>
          <a:bodyPr wrap="none" rtlCol="0">
            <a:spAutoFit/>
          </a:bodyPr>
          <a:lstStyle/>
          <a:p>
            <a:pPr marL="285750" indent="-285750">
              <a:buFontTx/>
              <a:buChar char="-"/>
            </a:pPr>
            <a:r>
              <a:rPr lang="de-DE" dirty="0"/>
              <a:t>CULTURE RISKS NEED TO BE ADDRESSED</a:t>
            </a:r>
          </a:p>
          <a:p>
            <a:pPr marL="285750" indent="-285750">
              <a:buFontTx/>
              <a:buChar char="-"/>
            </a:pPr>
            <a:r>
              <a:rPr lang="de-DE" dirty="0"/>
              <a:t>LANGUAGE DIFFERENCES NEED TO BE ADDRESSED</a:t>
            </a:r>
          </a:p>
          <a:p>
            <a:pPr marL="285750" indent="-285750">
              <a:buFontTx/>
              <a:buChar char="-"/>
            </a:pPr>
            <a:r>
              <a:rPr lang="de-DE" dirty="0"/>
              <a:t>EXCHANGE RATE STRATEGY (DEVALUATION COLOMBIAN PESO)</a:t>
            </a:r>
          </a:p>
          <a:p>
            <a:pPr marL="285750" indent="-285750">
              <a:buFontTx/>
              <a:buChar char="-"/>
            </a:pPr>
            <a:r>
              <a:rPr lang="de-DE" dirty="0"/>
              <a:t>POLITICAL RISK NEEDS TO BE MONITORED (PROTECTIONISM)</a:t>
            </a:r>
          </a:p>
          <a:p>
            <a:pPr marL="285750" indent="-285750">
              <a:buFontTx/>
              <a:buChar char="-"/>
            </a:pPr>
            <a:r>
              <a:rPr lang="de-DE" dirty="0"/>
              <a:t>DETAILED FINANCE ANALYSIS ABOUT INVESTMENT SHOULD BE DONE (NPV, BREAK-EVEN, P&amp;L / Balance Sheet impact) </a:t>
            </a:r>
          </a:p>
          <a:p>
            <a:endParaRPr lang="de-DE" dirty="0"/>
          </a:p>
        </p:txBody>
      </p:sp>
      <p:sp>
        <p:nvSpPr>
          <p:cNvPr id="11" name="TextBox 10">
            <a:extLst>
              <a:ext uri="{FF2B5EF4-FFF2-40B4-BE49-F238E27FC236}">
                <a16:creationId xmlns:a16="http://schemas.microsoft.com/office/drawing/2014/main" id="{A9AE581C-1AAC-4031-90AD-FD2A418D3862}"/>
              </a:ext>
            </a:extLst>
          </p:cNvPr>
          <p:cNvSpPr txBox="1"/>
          <p:nvPr/>
        </p:nvSpPr>
        <p:spPr>
          <a:xfrm>
            <a:off x="451406" y="4672143"/>
            <a:ext cx="5453801" cy="369332"/>
          </a:xfrm>
          <a:prstGeom prst="rect">
            <a:avLst/>
          </a:prstGeom>
          <a:noFill/>
        </p:spPr>
        <p:txBody>
          <a:bodyPr wrap="none" rtlCol="0">
            <a:spAutoFit/>
          </a:bodyPr>
          <a:lstStyle/>
          <a:p>
            <a:r>
              <a:rPr lang="de-DE" b="1" dirty="0"/>
              <a:t>RECOMMENDED FURTHER ACTIONS BEFORE FINAL GO:</a:t>
            </a:r>
          </a:p>
        </p:txBody>
      </p:sp>
      <p:pic>
        <p:nvPicPr>
          <p:cNvPr id="7" name="Slide 21">
            <a:hlinkClick r:id="" action="ppaction://media"/>
            <a:extLst>
              <a:ext uri="{FF2B5EF4-FFF2-40B4-BE49-F238E27FC236}">
                <a16:creationId xmlns:a16="http://schemas.microsoft.com/office/drawing/2014/main" id="{AF0A23BD-12AA-4466-AA72-FC0462DB19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69467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78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p:cNvSpPr txBox="1">
            <a:spLocks noGrp="1"/>
          </p:cNvSpPr>
          <p:nvPr>
            <p:ph type="subTitle" idx="4294967295"/>
          </p:nvPr>
        </p:nvSpPr>
        <p:spPr>
          <a:xfrm>
            <a:off x="117566" y="1145009"/>
            <a:ext cx="12074434" cy="5621551"/>
          </a:xfrm>
        </p:spPr>
        <p:txBody>
          <a:bodyPr wrap="square" anchor="ctr">
            <a:normAutofit fontScale="92500" lnSpcReduction="20000"/>
          </a:bodyPr>
          <a:lstStyle/>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AON 2017, available at: http://www.aon.com/2017-global-risk-management-survey/pdfs/2017-Aon-Global-Risk-Management-Survey-Full-Report-062617.pdf </a:t>
            </a:r>
            <a:r>
              <a:rPr lang="en-GB" sz="1400" dirty="0">
                <a:latin typeface="Arial" panose="020B0604020202020204" pitchFamily="34" charset="0"/>
                <a:cs typeface="Arial" panose="020B0604020202020204" pitchFamily="34" charset="0"/>
              </a:rPr>
              <a:t>, [accessed at 02/10/2018]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CLIMATE 2018, available at: http://www.austria.org/environment-and-climate/ </a:t>
            </a:r>
            <a:r>
              <a:rPr lang="en-GB" sz="1400" dirty="0">
                <a:latin typeface="Arial" panose="020B0604020202020204" pitchFamily="34" charset="0"/>
                <a:cs typeface="Arial" panose="020B0604020202020204" pitchFamily="34" charset="0"/>
              </a:rPr>
              <a:t>, [accessed at 02/04/2018]</a:t>
            </a:r>
          </a:p>
          <a:p>
            <a:pPr marL="0" indent="0">
              <a:lnSpc>
                <a:spcPct val="15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   CORRUPTION 2017, Corruption Index, available at https://www.ris.bka.gv.at/defaultEn.aspx , [accessed at 02/05/2018]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DESI 2017; Digital Economy and Society Index; available at https://ec.europa.eu/digital-single-market/en/desi , [accessed at 02/01/2018]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ECONOMIC FREEDOM, available at: https://www.heritage.org/index/visualize?cnts=austria|colombia&amp;src=ranking , </a:t>
            </a:r>
            <a:r>
              <a:rPr lang="en-GB" sz="1400" dirty="0">
                <a:latin typeface="Arial" panose="020B0604020202020204" pitchFamily="34" charset="0"/>
                <a:cs typeface="Arial" panose="020B0604020202020204" pitchFamily="34" charset="0"/>
              </a:rPr>
              <a:t>[accessed at 02/07/2018]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HRI 2018, Hofstedes Ratio Index, available at: www.clearlycultural.com/geert-hofstede-cultural-dimensions/power-distance-index/ ,</a:t>
            </a:r>
            <a:r>
              <a:rPr lang="en-GB" sz="1400" dirty="0">
                <a:latin typeface="Arial" panose="020B0604020202020204" pitchFamily="34" charset="0"/>
                <a:cs typeface="Arial" panose="020B0604020202020204" pitchFamily="34" charset="0"/>
              </a:rPr>
              <a:t> [accessed at 02/10/2018]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ICO 2018, Coffee Market Report, available at: </a:t>
            </a:r>
            <a:r>
              <a:rPr lang="en-GB" sz="1400" dirty="0"/>
              <a:t>http://www.ico.org/Market-Report-17-18-e.asp </a:t>
            </a:r>
            <a:r>
              <a:rPr lang="de-DE"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at 02/09/2018]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IMD 2017, IMD 2017 WORLD COMPETITIVE CENTER</a:t>
            </a:r>
            <a:r>
              <a:rPr lang="en-GB" sz="1400" dirty="0">
                <a:latin typeface="Arial" panose="020B0604020202020204" pitchFamily="34" charset="0"/>
                <a:cs typeface="Arial" panose="020B0604020202020204" pitchFamily="34" charset="0"/>
              </a:rPr>
              <a:t> , World Competitive Yearbook 2017, available at: www.imd.com , [accessed at 02/10/2018] </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INT MGMT, Helen Dreesky, International Management 8th Edition, Pearson , page 236</a:t>
            </a:r>
            <a:endParaRPr lang="en-GB" sz="1400" dirty="0">
              <a:latin typeface="Arial" panose="020B0604020202020204" pitchFamily="34" charset="0"/>
              <a:cs typeface="Arial" panose="020B0604020202020204" pitchFamily="34" charset="0"/>
            </a:endParaRP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LEGAL 2018, available at: </a:t>
            </a:r>
            <a:r>
              <a:rPr lang="de-DE" sz="1400" dirty="0">
                <a:latin typeface="Arial" panose="020B0604020202020204" pitchFamily="34" charset="0"/>
                <a:cs typeface="Arial" panose="020B0604020202020204" pitchFamily="34" charset="0"/>
              </a:rPr>
              <a:t>https://en.portal.santandertrade.com/establish-overseas/austria/legal-environment</a:t>
            </a:r>
            <a:r>
              <a:rPr lang="en-GB" sz="1400" dirty="0">
                <a:latin typeface="Arial" panose="020B0604020202020204" pitchFamily="34" charset="0"/>
                <a:cs typeface="Arial" panose="020B0604020202020204" pitchFamily="34" charset="0"/>
              </a:rPr>
              <a:t> , [accessed at 02/10/2018]        </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POLITICAL RISK 2017, available at https://www.investmentweek.co.uk/investment-week/news/3019235/political-shift-in-europe-as-kurz-elected-chancellor </a:t>
            </a:r>
            <a:r>
              <a:rPr lang="en-GB" sz="1400" dirty="0">
                <a:latin typeface="Arial" panose="020B0604020202020204" pitchFamily="34" charset="0"/>
                <a:cs typeface="Arial" panose="020B0604020202020204" pitchFamily="34" charset="0"/>
              </a:rPr>
              <a:t>, [accessed at 02/07/2018]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PORTER 2008, </a:t>
            </a:r>
            <a:r>
              <a:rPr lang="en-GB" sz="1400" dirty="0">
                <a:latin typeface="Arial" panose="020B0604020202020204" pitchFamily="34" charset="0"/>
                <a:cs typeface="Arial" panose="020B0604020202020204" pitchFamily="34" charset="0"/>
              </a:rPr>
              <a:t>Porter's Five Forces</a:t>
            </a:r>
            <a:r>
              <a:rPr lang="de-DE" sz="1400" dirty="0">
                <a:latin typeface="Arial" panose="020B0604020202020204" pitchFamily="34" charset="0"/>
                <a:cs typeface="Arial" panose="020B0604020202020204" pitchFamily="34" charset="0"/>
              </a:rPr>
              <a:t>, Alexandre Correia Pereira, 2008 , GRIN Publishing</a:t>
            </a:r>
            <a:endParaRPr lang="en-GB" sz="1400" dirty="0">
              <a:latin typeface="Arial" panose="020B0604020202020204" pitchFamily="34" charset="0"/>
              <a:cs typeface="Arial" panose="020B0604020202020204" pitchFamily="34" charset="0"/>
            </a:endParaRP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RENEWABLE 2017, available at: http://ec.europa.eu/eurostat/statistics-explained/index.php/Renewable_energy_statistics , [accessed at 02/08/2018]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STATISTA, Statistics, available at: https://www.statista.com/outlook/30010000/128/coffee/austria, [accessed at 02/02/2018]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ETHZ, Swiss Institute of Technology in Zurich - Economic data, available at: </a:t>
            </a:r>
            <a:r>
              <a:rPr lang="de-DE" sz="1400" dirty="0">
                <a:latin typeface="Arial" panose="020B0604020202020204" pitchFamily="34" charset="0"/>
                <a:cs typeface="Arial" panose="020B0604020202020204" pitchFamily="34" charset="0"/>
              </a:rPr>
              <a:t>https://www.ethz.ch/en.html </a:t>
            </a:r>
            <a:r>
              <a:rPr lang="en-GB" sz="1400" dirty="0">
                <a:latin typeface="Arial" panose="020B0604020202020204" pitchFamily="34" charset="0"/>
                <a:cs typeface="Arial" panose="020B0604020202020204" pitchFamily="34" charset="0"/>
              </a:rPr>
              <a:t>, [accessed at 02/03/2018]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en-GB" sz="1400" dirty="0">
                <a:latin typeface="Arial" panose="020B0604020202020204" pitchFamily="34" charset="0"/>
                <a:cs typeface="Arial" panose="020B0604020202020204" pitchFamily="34" charset="0"/>
              </a:rPr>
              <a:t>TRADE 2017, available at:  http://trade.ec.europa.eu/doclib/press/index.cfm?id=953 , [accessed at 02/11/2018]</a:t>
            </a:r>
          </a:p>
          <a:p>
            <a:pPr>
              <a:lnSpc>
                <a:spcPct val="150000"/>
              </a:lnSpc>
              <a:spcBef>
                <a:spcPts val="0"/>
              </a:spcBef>
              <a:buFontTx/>
              <a:buChar char="-"/>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WILSON 2018, Student Barry Wilson, Curatr Statement Step 2.8 „</a:t>
            </a:r>
            <a:r>
              <a:rPr lang="en-GB" sz="1400" dirty="0">
                <a:latin typeface="Arial" panose="020B0604020202020204" pitchFamily="34" charset="0"/>
                <a:cs typeface="Arial" panose="020B0604020202020204" pitchFamily="34" charset="0"/>
              </a:rPr>
              <a:t>These smaller coffee shops and cafes are using alternative strategies that extend beyond the brand association</a:t>
            </a:r>
            <a:r>
              <a:rPr lang="de-DE" sz="1400" dirty="0">
                <a:latin typeface="Arial" panose="020B0604020202020204" pitchFamily="34" charset="0"/>
                <a:cs typeface="Arial" panose="020B0604020202020204" pitchFamily="34" charset="0"/>
              </a:rPr>
              <a:t>“, available at: https://uniwales.curatr3.com/courses/emba-international-business-copy-6338/home#object/221677 , </a:t>
            </a:r>
            <a:r>
              <a:rPr lang="en-GB" sz="1400" dirty="0">
                <a:latin typeface="Arial" panose="020B0604020202020204" pitchFamily="34" charset="0"/>
                <a:cs typeface="Arial" panose="020B0604020202020204" pitchFamily="34" charset="0"/>
              </a:rPr>
              <a:t>[accessed at 02/14/2018]</a:t>
            </a:r>
            <a:endParaRPr lang="de-DE" sz="1400" dirty="0">
              <a:latin typeface="Arial" panose="020B0604020202020204" pitchFamily="34" charset="0"/>
              <a:cs typeface="Arial" panose="020B0604020202020204" pitchFamily="34" charset="0"/>
            </a:endParaRPr>
          </a:p>
          <a:p>
            <a:pPr marL="0" indent="0">
              <a:lnSpc>
                <a:spcPct val="150000"/>
              </a:lnSpc>
              <a:spcBef>
                <a:spcPts val="0"/>
              </a:spcBef>
              <a:buNone/>
              <a:tabLst>
                <a:tab pos="0" algn="l"/>
                <a:tab pos="96345" algn="l"/>
                <a:tab pos="503931" algn="l"/>
                <a:tab pos="911518" algn="l"/>
                <a:tab pos="1319105" algn="l"/>
                <a:tab pos="1726692" algn="l"/>
                <a:tab pos="2134279" algn="l"/>
                <a:tab pos="2541866" algn="l"/>
                <a:tab pos="2949451" algn="l"/>
                <a:tab pos="3357039" algn="l"/>
                <a:tab pos="3764625" algn="l"/>
                <a:tab pos="4171886" algn="l"/>
                <a:tab pos="4579473" algn="l"/>
                <a:tab pos="4987060" algn="l"/>
                <a:tab pos="5394647" algn="l"/>
                <a:tab pos="5802233" algn="l"/>
                <a:tab pos="6209820" algn="l"/>
                <a:tab pos="6617406" algn="l"/>
                <a:tab pos="7024994" algn="l"/>
                <a:tab pos="7432581" algn="l"/>
                <a:tab pos="7840168" algn="l"/>
              </a:tabLst>
            </a:pPr>
            <a:r>
              <a:rPr lang="de-DE" sz="1400" dirty="0">
                <a:latin typeface="Arial" panose="020B0604020202020204" pitchFamily="34" charset="0"/>
                <a:cs typeface="Arial" panose="020B0604020202020204" pitchFamily="34" charset="0"/>
              </a:rPr>
              <a:t>-    WHO 2017, available at: </a:t>
            </a:r>
            <a:r>
              <a:rPr lang="en-GB" sz="1400" dirty="0">
                <a:latin typeface="Arial" panose="020B0604020202020204" pitchFamily="34" charset="0"/>
                <a:cs typeface="Arial" panose="020B0604020202020204" pitchFamily="34" charset="0"/>
              </a:rPr>
              <a:t>http://www.who.int/whr/2000/media_centre/press_release/en/ , [accessed at 02/10/2018]</a:t>
            </a:r>
          </a:p>
        </p:txBody>
      </p:sp>
      <p:sp>
        <p:nvSpPr>
          <p:cNvPr id="4" name="Título 1">
            <a:extLst>
              <a:ext uri="{FF2B5EF4-FFF2-40B4-BE49-F238E27FC236}">
                <a16:creationId xmlns:a16="http://schemas.microsoft.com/office/drawing/2014/main" id="{2C6A3ACF-1858-4BF2-AC9A-995E274A6733}"/>
              </a:ext>
            </a:extLst>
          </p:cNvPr>
          <p:cNvSpPr txBox="1">
            <a:spLocks/>
          </p:cNvSpPr>
          <p:nvPr/>
        </p:nvSpPr>
        <p:spPr>
          <a:xfrm>
            <a:off x="451406" y="0"/>
            <a:ext cx="8228974" cy="1145009"/>
          </a:xfrm>
          <a:prstGeom prst="rect">
            <a:avLst/>
          </a:prstGeom>
        </p:spPr>
        <p:txBody>
          <a:bodyPr vert="horz" wrap="square" lIns="91440" tIns="35598"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de-DE" dirty="0"/>
              <a:t>REFERENCES</a:t>
            </a:r>
          </a:p>
        </p:txBody>
      </p:sp>
      <p:pic>
        <p:nvPicPr>
          <p:cNvPr id="5" name="Picture 4">
            <a:extLst>
              <a:ext uri="{FF2B5EF4-FFF2-40B4-BE49-F238E27FC236}">
                <a16:creationId xmlns:a16="http://schemas.microsoft.com/office/drawing/2014/main" id="{9D4A61C7-17C0-4FE5-BA3C-EAE7C84FCD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10650" y="44649"/>
            <a:ext cx="2081349" cy="1170759"/>
          </a:xfrm>
          <a:prstGeom prst="rect">
            <a:avLst/>
          </a:prstGeom>
        </p:spPr>
      </p:pic>
      <p:grpSp>
        <p:nvGrpSpPr>
          <p:cNvPr id="6" name="Group 5">
            <a:extLst>
              <a:ext uri="{FF2B5EF4-FFF2-40B4-BE49-F238E27FC236}">
                <a16:creationId xmlns:a16="http://schemas.microsoft.com/office/drawing/2014/main" id="{BB2E1605-2ABB-44E8-B1C5-E56C6E758103}"/>
              </a:ext>
            </a:extLst>
          </p:cNvPr>
          <p:cNvGrpSpPr/>
          <p:nvPr/>
        </p:nvGrpSpPr>
        <p:grpSpPr>
          <a:xfrm>
            <a:off x="7795588" y="231168"/>
            <a:ext cx="1225307" cy="723707"/>
            <a:chOff x="3899967" y="1057098"/>
            <a:chExt cx="2168318" cy="1456693"/>
          </a:xfrm>
        </p:grpSpPr>
        <p:pic>
          <p:nvPicPr>
            <p:cNvPr id="7" name="Picture 6">
              <a:extLst>
                <a:ext uri="{FF2B5EF4-FFF2-40B4-BE49-F238E27FC236}">
                  <a16:creationId xmlns:a16="http://schemas.microsoft.com/office/drawing/2014/main" id="{00AE299B-85A9-43FA-8BC4-FBBC55897CD3}"/>
                </a:ext>
              </a:extLst>
            </p:cNvPr>
            <p:cNvPicPr>
              <a:picLocks noChangeAspect="1"/>
            </p:cNvPicPr>
            <p:nvPr/>
          </p:nvPicPr>
          <p:blipFill rotWithShape="1">
            <a:blip r:embed="rId4"/>
            <a:srcRect r="2492"/>
            <a:stretch/>
          </p:blipFill>
          <p:spPr>
            <a:xfrm>
              <a:off x="3899967" y="1057098"/>
              <a:ext cx="2168318" cy="1456693"/>
            </a:xfrm>
            <a:prstGeom prst="rect">
              <a:avLst/>
            </a:prstGeom>
          </p:spPr>
        </p:pic>
        <p:sp>
          <p:nvSpPr>
            <p:cNvPr id="8" name="TextBox 7">
              <a:extLst>
                <a:ext uri="{FF2B5EF4-FFF2-40B4-BE49-F238E27FC236}">
                  <a16:creationId xmlns:a16="http://schemas.microsoft.com/office/drawing/2014/main" id="{CC112C51-58B5-4B88-BDEA-EC9DD49CC35B}"/>
                </a:ext>
              </a:extLst>
            </p:cNvPr>
            <p:cNvSpPr txBox="1"/>
            <p:nvPr/>
          </p:nvSpPr>
          <p:spPr>
            <a:xfrm>
              <a:off x="4068503" y="1440035"/>
              <a:ext cx="1578344" cy="559240"/>
            </a:xfrm>
            <a:prstGeom prst="rect">
              <a:avLst/>
            </a:prstGeom>
            <a:noFill/>
          </p:spPr>
          <p:txBody>
            <a:bodyPr wrap="none" rtlCol="0">
              <a:spAutoFit/>
            </a:bodyPr>
            <a:lstStyle/>
            <a:p>
              <a:r>
                <a:rPr lang="de-DE" dirty="0"/>
                <a:t>AUSTRIA</a:t>
              </a:r>
            </a:p>
          </p:txBody>
        </p:sp>
      </p:grpSp>
    </p:spTree>
    <p:extLst>
      <p:ext uri="{BB962C8B-B14F-4D97-AF65-F5344CB8AC3E}">
        <p14:creationId xmlns:p14="http://schemas.microsoft.com/office/powerpoint/2010/main" val="1618740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2079</Words>
  <Application>Microsoft Office PowerPoint</Application>
  <PresentationFormat>Widescreen</PresentationFormat>
  <Paragraphs>229</Paragraphs>
  <Slides>22</Slides>
  <Notes>19</Notes>
  <HiddenSlides>0</HiddenSlides>
  <MMClips>21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(Body)</vt:lpstr>
      <vt:lpstr>Calibri Light</vt:lpstr>
      <vt:lpstr>Source Han Sans CN Regular</vt:lpstr>
      <vt:lpstr>Office Theme</vt:lpstr>
      <vt:lpstr>PowerPoint Presentation</vt:lpstr>
      <vt:lpstr>PowerPoint Presentation</vt:lpstr>
      <vt:lpstr>CONTENT</vt:lpstr>
      <vt:lpstr>1. FOREIGN MARKET RESEARCH</vt:lpstr>
      <vt:lpstr>1. FOREIGN MARKET RESEARCH</vt:lpstr>
      <vt:lpstr>1.2 PESTEL ANALYSIS</vt:lpstr>
      <vt:lpstr>1.2 PESTEL ANALYSIS</vt:lpstr>
      <vt:lpstr>1.2 PESTEL ANALYSIS</vt:lpstr>
      <vt:lpstr>1.2 PESTEL ANALYSIS</vt:lpstr>
      <vt:lpstr>1.3 COFFEE MARKET ANALYSIS</vt:lpstr>
      <vt:lpstr>1.3 COFFEE MARKET ANALYSIS</vt:lpstr>
      <vt:lpstr>2. RISK ASSESSMENT</vt:lpstr>
      <vt:lpstr>2. RISK ASSESSMENT</vt:lpstr>
      <vt:lpstr>2. RISK ASSESSMENT</vt:lpstr>
      <vt:lpstr>2. RISK ASSESSMENT</vt:lpstr>
      <vt:lpstr>2. RISK ASSESSMENT</vt:lpstr>
      <vt:lpstr>2. RISK ASSESSMENT</vt:lpstr>
      <vt:lpstr>2. RISK ASSESSMENT</vt:lpstr>
      <vt:lpstr>2. RISK ASSESSMENT</vt:lpstr>
      <vt:lpstr>2. RISK ASSESSMENT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MS</dc:creator>
  <cp:lastModifiedBy>MS</cp:lastModifiedBy>
  <cp:revision>90</cp:revision>
  <dcterms:created xsi:type="dcterms:W3CDTF">2018-02-24T16:57:35Z</dcterms:created>
  <dcterms:modified xsi:type="dcterms:W3CDTF">2018-03-04T00:20:33Z</dcterms:modified>
</cp:coreProperties>
</file>