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850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18" Type="http://schemas.openxmlformats.org/officeDocument/2006/relationships/image" Target="../media/image2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17" Type="http://schemas.openxmlformats.org/officeDocument/2006/relationships/image" Target="../media/image19.png"/><Relationship Id="rId2" Type="http://schemas.openxmlformats.org/officeDocument/2006/relationships/image" Target="../media/image1.png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png"/><Relationship Id="rId19" Type="http://schemas.openxmlformats.org/officeDocument/2006/relationships/image" Target="../media/image21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30.png"/><Relationship Id="rId7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35.png"/><Relationship Id="rId5" Type="http://schemas.openxmlformats.org/officeDocument/2006/relationships/image" Target="../media/image32.png"/><Relationship Id="rId10" Type="http://schemas.openxmlformats.org/officeDocument/2006/relationships/image" Target="../media/image34.png"/><Relationship Id="rId4" Type="http://schemas.openxmlformats.org/officeDocument/2006/relationships/image" Target="../media/image31.png"/><Relationship Id="rId9" Type="http://schemas.openxmlformats.org/officeDocument/2006/relationships/image" Target="../media/image3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30.png"/><Relationship Id="rId7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46.png"/><Relationship Id="rId5" Type="http://schemas.openxmlformats.org/officeDocument/2006/relationships/image" Target="../media/image32.png"/><Relationship Id="rId10" Type="http://schemas.openxmlformats.org/officeDocument/2006/relationships/image" Target="../media/image45.png"/><Relationship Id="rId4" Type="http://schemas.openxmlformats.org/officeDocument/2006/relationships/image" Target="../media/image31.png"/><Relationship Id="rId9" Type="http://schemas.openxmlformats.org/officeDocument/2006/relationships/image" Target="../media/image44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30.png"/><Relationship Id="rId7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54.png"/><Relationship Id="rId5" Type="http://schemas.openxmlformats.org/officeDocument/2006/relationships/image" Target="../media/image32.png"/><Relationship Id="rId10" Type="http://schemas.openxmlformats.org/officeDocument/2006/relationships/image" Target="../media/image53.png"/><Relationship Id="rId4" Type="http://schemas.openxmlformats.org/officeDocument/2006/relationships/image" Target="../media/image31.png"/><Relationship Id="rId9" Type="http://schemas.openxmlformats.org/officeDocument/2006/relationships/image" Target="../media/image5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2.png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esla.com/careers/tesla-start" TargetMode="External"/><Relationship Id="rId3" Type="http://schemas.openxmlformats.org/officeDocument/2006/relationships/image" Target="../media/image63.png"/><Relationship Id="rId7" Type="http://schemas.openxmlformats.org/officeDocument/2006/relationships/hyperlink" Target="https://www.td.org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wiley.com/en-in/" TargetMode="External"/><Relationship Id="rId11" Type="http://schemas.openxmlformats.org/officeDocument/2006/relationships/hyperlink" Target="https://www.tesla.com/ns_videos/2023-tesla-impact-report.pdf" TargetMode="External"/><Relationship Id="rId5" Type="http://schemas.openxmlformats.org/officeDocument/2006/relationships/hyperlink" Target="https://www.sciencedirect.com/science/article/abs/pii/S1053482222000596?via%3Dihub" TargetMode="External"/><Relationship Id="rId10" Type="http://schemas.openxmlformats.org/officeDocument/2006/relationships/hyperlink" Target="https://www.weforum.org/stories/2024/02/work-and-workplace-trends-to-watch-2024/" TargetMode="External"/><Relationship Id="rId4" Type="http://schemas.openxmlformats.org/officeDocument/2006/relationships/image" Target="../media/image64.png"/><Relationship Id="rId9" Type="http://schemas.openxmlformats.org/officeDocument/2006/relationships/image" Target="../media/image6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8.png"/><Relationship Id="rId4" Type="http://schemas.openxmlformats.org/officeDocument/2006/relationships/image" Target="../media/image6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925" y="1846064"/>
            <a:ext cx="4362450" cy="28575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925" y="4497585"/>
            <a:ext cx="11106150" cy="51435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42925" y="2322314"/>
            <a:ext cx="11649075" cy="108942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4290"/>
              </a:lnSpc>
            </a:pPr>
            <a:r>
              <a:rPr sz="3900" b="1" i="0" u="none">
                <a:solidFill>
                  <a:srgbClr val="0F172A"/>
                </a:solidFill>
                <a:latin typeface="Outfit"/>
              </a:rPr>
              <a:t>Tesla Inc.</a:t>
            </a:r>
            <a:r>
              <a:t>
</a:t>
            </a:r>
            <a:r>
              <a:rPr sz="3900" b="1" i="0" u="none">
                <a:solidFill>
                  <a:srgbClr val="E82127"/>
                </a:solidFill>
                <a:latin typeface="Outfit"/>
              </a:rPr>
              <a:t>Training &amp; Development Analysis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2925" y="3545085"/>
            <a:ext cx="8382000" cy="5143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0" i="0" u="none">
                <a:solidFill>
                  <a:srgbClr val="64748B"/>
                </a:solidFill>
                <a:latin typeface="Plus Jakarta Sans"/>
              </a:rPr>
              <a:t>A Comprehensive Evaluation of Current Policies, Digital/AI Integration, Root Causes, Grounded HRM/HCM Solutions, and Future-of-Work Implications.</a:t>
            </a:r>
          </a:p>
        </p:txBody>
      </p:sp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4850" y="1931789"/>
            <a:ext cx="133350" cy="12382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42925" y="4697610"/>
            <a:ext cx="2633662" cy="3143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 i="0" u="none">
                <a:solidFill>
                  <a:srgbClr val="64748B"/>
                </a:solidFill>
                <a:latin typeface="Plus Jakarta Sans SemiBold"/>
              </a:rPr>
              <a:t>Organization</a:t>
            </a:r>
            <a:r>
              <a:rPr sz="1200" b="0" i="0" u="none">
                <a:solidFill>
                  <a:srgbClr val="1E293B"/>
                </a:solidFill>
                <a:latin typeface="Plus Jakarta Sans"/>
              </a:rPr>
              <a:t> </a:t>
            </a:r>
            <a:r>
              <a:rPr sz="1200" b="0" i="0" u="none">
                <a:solidFill>
                  <a:srgbClr val="0F172A"/>
                </a:solidFill>
                <a:latin typeface="Plus Jakarta Sans SemiBold"/>
              </a:rPr>
              <a:t>Tesla, Inc. (Global Operations)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367087" y="4697610"/>
            <a:ext cx="2633662" cy="3143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 i="0" u="none" dirty="0">
                <a:solidFill>
                  <a:srgbClr val="64748B"/>
                </a:solidFill>
                <a:latin typeface="Plus Jakarta Sans SemiBold"/>
              </a:rPr>
              <a:t>Research Focus</a:t>
            </a:r>
            <a:r>
              <a:rPr sz="1200" b="0" i="0" u="none" dirty="0">
                <a:solidFill>
                  <a:srgbClr val="1E293B"/>
                </a:solidFill>
                <a:latin typeface="Plus Jakarta Sans"/>
              </a:rPr>
              <a:t> </a:t>
            </a:r>
            <a:r>
              <a:rPr sz="1200" b="0" i="0" u="none" dirty="0">
                <a:solidFill>
                  <a:srgbClr val="0F172A"/>
                </a:solidFill>
                <a:latin typeface="Plus Jakarta Sans SemiBold"/>
              </a:rPr>
              <a:t>Strategic Human Capital (T&amp;D)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015412" y="4697610"/>
            <a:ext cx="2633662" cy="3143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 i="0" u="none" dirty="0">
                <a:solidFill>
                  <a:srgbClr val="64748B"/>
                </a:solidFill>
                <a:latin typeface="Plus Jakarta Sans SemiBold"/>
              </a:rPr>
              <a:t>Time Horizon</a:t>
            </a:r>
            <a:r>
              <a:rPr sz="1200" b="0" i="0" u="none" dirty="0">
                <a:solidFill>
                  <a:srgbClr val="1E293B"/>
                </a:solidFill>
                <a:latin typeface="Plus Jakarta Sans"/>
              </a:rPr>
              <a:t> </a:t>
            </a:r>
            <a:r>
              <a:rPr sz="1200" b="0" i="0" u="none" dirty="0">
                <a:solidFill>
                  <a:srgbClr val="0F172A"/>
                </a:solidFill>
                <a:latin typeface="Plus Jakarta Sans SemiBold"/>
              </a:rPr>
              <a:t>Current State to 2035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51578BA-E67D-8AF3-6330-AED3532A8FEE}"/>
              </a:ext>
            </a:extLst>
          </p:cNvPr>
          <p:cNvSpPr txBox="1"/>
          <p:nvPr/>
        </p:nvSpPr>
        <p:spPr>
          <a:xfrm>
            <a:off x="6201081" y="4697610"/>
            <a:ext cx="2723843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200" dirty="0">
                <a:solidFill>
                  <a:srgbClr val="64748B"/>
                </a:solidFill>
                <a:latin typeface="Plus Jakarta Sans SemiBold"/>
              </a:rPr>
              <a:t>Group Members</a:t>
            </a:r>
          </a:p>
          <a:p>
            <a:r>
              <a:rPr lang="en-IN" sz="1200" dirty="0">
                <a:solidFill>
                  <a:srgbClr val="0F172A"/>
                </a:solidFill>
                <a:latin typeface="Plus Jakarta Sans SemiBold"/>
              </a:rPr>
              <a:t>Name: SHRADDHA SHARMA</a:t>
            </a:r>
          </a:p>
          <a:p>
            <a:r>
              <a:rPr lang="en-IN" sz="1200" dirty="0">
                <a:solidFill>
                  <a:srgbClr val="0F172A"/>
                </a:solidFill>
                <a:latin typeface="Plus Jakarta Sans SemiBold"/>
              </a:rPr>
              <a:t>ID:2539611</a:t>
            </a:r>
          </a:p>
          <a:p>
            <a:r>
              <a:rPr lang="en-IN" sz="1200" dirty="0">
                <a:solidFill>
                  <a:srgbClr val="0F172A"/>
                </a:solidFill>
                <a:latin typeface="Plus Jakarta Sans SemiBold"/>
              </a:rPr>
              <a:t>Name: Ankitaben shaileshkumar Thakor</a:t>
            </a:r>
          </a:p>
          <a:p>
            <a:r>
              <a:rPr lang="en-IN" sz="1200" dirty="0">
                <a:solidFill>
                  <a:srgbClr val="0F172A"/>
                </a:solidFill>
                <a:latin typeface="Plus Jakarta Sans SemiBold"/>
              </a:rPr>
              <a:t>ID: 2541590</a:t>
            </a:r>
          </a:p>
          <a:p>
            <a:r>
              <a:rPr lang="en-IN" sz="1200" dirty="0">
                <a:solidFill>
                  <a:srgbClr val="0F172A"/>
                </a:solidFill>
                <a:latin typeface="Plus Jakarta Sans SemiBold"/>
              </a:rPr>
              <a:t>Name: Keshavala Nisha lakhubhai</a:t>
            </a:r>
          </a:p>
          <a:p>
            <a:r>
              <a:rPr lang="en-IN" sz="1200" dirty="0">
                <a:solidFill>
                  <a:srgbClr val="0F172A"/>
                </a:solidFill>
                <a:latin typeface="Plus Jakarta Sans SemiBold"/>
              </a:rPr>
              <a:t>ID: 2538593</a:t>
            </a:r>
          </a:p>
          <a:p>
            <a:r>
              <a:rPr lang="en-IN" sz="1200" dirty="0">
                <a:solidFill>
                  <a:srgbClr val="0F172A"/>
                </a:solidFill>
                <a:latin typeface="Plus Jakarta Sans SemiBold"/>
              </a:rPr>
              <a:t>Name: Modhvadiya Krishnaben Arbham</a:t>
            </a:r>
          </a:p>
          <a:p>
            <a:r>
              <a:rPr lang="en-IN" sz="1200" dirty="0">
                <a:solidFill>
                  <a:srgbClr val="0F172A"/>
                </a:solidFill>
                <a:latin typeface="Plus Jakarta Sans SemiBold"/>
              </a:rPr>
              <a:t>ID: 2542897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925" y="1585912"/>
            <a:ext cx="3562350" cy="2119312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4825" y="1585912"/>
            <a:ext cx="3562350" cy="2119312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86725" y="1585912"/>
            <a:ext cx="3562350" cy="2119312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2925" y="3876675"/>
            <a:ext cx="3562350" cy="2119312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14825" y="3876675"/>
            <a:ext cx="3562350" cy="2119312"/>
          </a:xfrm>
          <a:prstGeom prst="rect">
            <a:avLst/>
          </a:prstGeom>
        </p:spPr>
      </p:pic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86725" y="3876675"/>
            <a:ext cx="3562350" cy="2119312"/>
          </a:xfrm>
          <a:prstGeom prst="rect">
            <a:avLst/>
          </a:prstGeom>
        </p:spPr>
      </p:pic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81050" y="1824037"/>
            <a:ext cx="438150" cy="43815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781050" y="2414587"/>
            <a:ext cx="3240405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E82127"/>
                </a:solidFill>
                <a:latin typeface="Outfit SemiBold"/>
              </a:rPr>
              <a:t>1. Current Policies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81050" y="2728912"/>
            <a:ext cx="3086100" cy="6429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>
                <a:solidFill>
                  <a:srgbClr val="475569"/>
                </a:solidFill>
                <a:latin typeface="Plus Jakarta Sans"/>
              </a:rPr>
              <a:t>Tesla START program, Gigafactory onboarding, vocational partnerships, and high-voltage technical certifications.</a:t>
            </a:r>
          </a:p>
        </p:txBody>
      </p:sp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52950" y="1824037"/>
            <a:ext cx="438150" cy="43815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4552950" y="2414587"/>
            <a:ext cx="3240405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E82127"/>
                </a:solidFill>
                <a:latin typeface="Outfit SemiBold"/>
              </a:rPr>
              <a:t>2. AI &amp; Opportunities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52950" y="2728912"/>
            <a:ext cx="3086100" cy="6429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>
                <a:solidFill>
                  <a:srgbClr val="475569"/>
                </a:solidFill>
                <a:latin typeface="Plus Jakarta Sans"/>
              </a:rPr>
              <a:t>AI adaptive learning LMS, VR Digital Twin simulations, resource allocation, and predictive skill gap analytics.</a:t>
            </a:r>
          </a:p>
        </p:txBody>
      </p:sp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24850" y="1824037"/>
            <a:ext cx="438150" cy="438150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8324850" y="2414587"/>
            <a:ext cx="3240405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E82127"/>
                </a:solidFill>
                <a:latin typeface="Outfit SemiBold"/>
              </a:rPr>
              <a:t>3. Key Challenges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324850" y="2728912"/>
            <a:ext cx="3086100" cy="6429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>
                <a:solidFill>
                  <a:srgbClr val="475569"/>
                </a:solidFill>
                <a:latin typeface="Plus Jakarta Sans"/>
              </a:rPr>
              <a:t>High attrition trends (~33%), "hardcore" culture burnout, global scaling frictions, and tech obsolescence.</a:t>
            </a:r>
          </a:p>
        </p:txBody>
      </p:sp>
      <p:pic>
        <p:nvPicPr>
          <p:cNvPr id="18" name="Picture 17" descr="image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81050" y="4114800"/>
            <a:ext cx="438150" cy="438150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781050" y="4705350"/>
            <a:ext cx="3240405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E82127"/>
                </a:solidFill>
                <a:latin typeface="Outfit SemiBold"/>
              </a:rPr>
              <a:t>4. Root Cause &amp; Theory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81050" y="5019675"/>
            <a:ext cx="3086100" cy="6429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>
                <a:solidFill>
                  <a:srgbClr val="475569"/>
                </a:solidFill>
                <a:latin typeface="Plus Jakarta Sans"/>
              </a:rPr>
              <a:t>Systemic breakdown matrix evaluated through Psychological Contract and Motivation Theories (Herzberg, Vroom).</a:t>
            </a:r>
          </a:p>
        </p:txBody>
      </p:sp>
      <p:pic>
        <p:nvPicPr>
          <p:cNvPr id="21" name="Picture 20" descr="image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552950" y="4114800"/>
            <a:ext cx="438150" cy="438150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>
            <a:off x="4552950" y="4705350"/>
            <a:ext cx="3240405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E82127"/>
                </a:solidFill>
                <a:latin typeface="Outfit SemiBold"/>
              </a:rPr>
              <a:t>5. Evidence Solutions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4552950" y="5019675"/>
            <a:ext cx="3086100" cy="6429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>
                <a:solidFill>
                  <a:srgbClr val="475569"/>
                </a:solidFill>
                <a:latin typeface="Plus Jakarta Sans"/>
              </a:rPr>
              <a:t>Implementation of 70-20-10 learning, Kirkpatrick Level 4 evaluation impact, and Edmondson's psychological safety.</a:t>
            </a:r>
          </a:p>
        </p:txBody>
      </p:sp>
      <p:pic>
        <p:nvPicPr>
          <p:cNvPr id="24" name="Picture 23" descr="image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324850" y="4114800"/>
            <a:ext cx="438150" cy="438150"/>
          </a:xfrm>
          <a:prstGeom prst="rect">
            <a:avLst/>
          </a:prstGeom>
        </p:spPr>
      </p:pic>
      <p:sp>
        <p:nvSpPr>
          <p:cNvPr id="25" name="TextBox 24"/>
          <p:cNvSpPr txBox="1"/>
          <p:nvPr/>
        </p:nvSpPr>
        <p:spPr>
          <a:xfrm>
            <a:off x="8324850" y="4705350"/>
            <a:ext cx="3240405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E82127"/>
                </a:solidFill>
                <a:latin typeface="Outfit SemiBold"/>
              </a:rPr>
              <a:t>6. Future of Work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8324850" y="5019675"/>
            <a:ext cx="3086100" cy="6429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>
                <a:solidFill>
                  <a:srgbClr val="475569"/>
                </a:solidFill>
                <a:latin typeface="Plus Jakarta Sans"/>
              </a:rPr>
              <a:t>5-10 year outlook on Optimus humanoid robotics supervision, AR smart glasses, and group synthesis.</a:t>
            </a:r>
          </a:p>
        </p:txBody>
      </p:sp>
      <p:pic>
        <p:nvPicPr>
          <p:cNvPr id="27" name="Picture 26" descr="image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919162" y="1938337"/>
            <a:ext cx="161925" cy="209550"/>
          </a:xfrm>
          <a:prstGeom prst="rect">
            <a:avLst/>
          </a:prstGeom>
        </p:spPr>
      </p:pic>
      <p:pic>
        <p:nvPicPr>
          <p:cNvPr id="28" name="Picture 27" descr="image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667250" y="1938337"/>
            <a:ext cx="209550" cy="209550"/>
          </a:xfrm>
          <a:prstGeom prst="rect">
            <a:avLst/>
          </a:prstGeom>
        </p:spPr>
      </p:pic>
      <p:pic>
        <p:nvPicPr>
          <p:cNvPr id="29" name="Picture 28" descr="image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8439150" y="1938337"/>
            <a:ext cx="209550" cy="209550"/>
          </a:xfrm>
          <a:prstGeom prst="rect">
            <a:avLst/>
          </a:prstGeom>
        </p:spPr>
      </p:pic>
      <p:pic>
        <p:nvPicPr>
          <p:cNvPr id="30" name="Picture 29" descr="image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895350" y="4229100"/>
            <a:ext cx="209550" cy="209550"/>
          </a:xfrm>
          <a:prstGeom prst="rect">
            <a:avLst/>
          </a:prstGeom>
        </p:spPr>
      </p:pic>
      <p:pic>
        <p:nvPicPr>
          <p:cNvPr id="31" name="Picture 30" descr="image.png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4691062" y="4229100"/>
            <a:ext cx="161925" cy="209550"/>
          </a:xfrm>
          <a:prstGeom prst="rect">
            <a:avLst/>
          </a:prstGeom>
        </p:spPr>
      </p:pic>
      <p:pic>
        <p:nvPicPr>
          <p:cNvPr id="32" name="Picture 31" descr="image.png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8410575" y="4229100"/>
            <a:ext cx="266700" cy="209550"/>
          </a:xfrm>
          <a:prstGeom prst="rect">
            <a:avLst/>
          </a:prstGeom>
        </p:spPr>
      </p:pic>
      <p:sp>
        <p:nvSpPr>
          <p:cNvPr id="33" name="TextBox 32"/>
          <p:cNvSpPr txBox="1"/>
          <p:nvPr/>
        </p:nvSpPr>
        <p:spPr>
          <a:xfrm>
            <a:off x="542925" y="447675"/>
            <a:ext cx="11649075" cy="400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0" i="0" u="none">
                <a:solidFill>
                  <a:srgbClr val="0F172A"/>
                </a:solidFill>
                <a:latin typeface="Outfit SemiBold"/>
              </a:rPr>
              <a:t>Presentation Agenda &amp; Research Structure</a:t>
            </a:r>
          </a:p>
        </p:txBody>
      </p:sp>
      <p:sp>
        <p:nvSpPr>
          <p:cNvPr id="34" name="Rectangle 33"/>
          <p:cNvSpPr/>
          <p:nvPr/>
        </p:nvSpPr>
        <p:spPr>
          <a:xfrm>
            <a:off x="542925" y="923925"/>
            <a:ext cx="1110615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519737" y="2433637"/>
            <a:ext cx="1152525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350" b="1" i="0" u="none">
                <a:solidFill>
                  <a:srgbClr val="E82127"/>
                </a:solidFill>
                <a:latin typeface="Outfit"/>
              </a:rPr>
              <a:t>SECTION 01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339405" y="2747962"/>
            <a:ext cx="5513189" cy="5524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3450" b="1" i="0" u="none">
                <a:solidFill>
                  <a:srgbClr val="0F172A"/>
                </a:solidFill>
                <a:latin typeface="Outfit"/>
              </a:rPr>
              <a:t>Current Policies &amp; Practices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524125" y="3843337"/>
            <a:ext cx="7143750" cy="4857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912"/>
              </a:lnSpc>
            </a:pPr>
            <a:r>
              <a:rPr sz="1275" b="0" i="0" u="none">
                <a:solidFill>
                  <a:srgbClr val="475569"/>
                </a:solidFill>
                <a:latin typeface="Plus Jakarta Sans"/>
              </a:rPr>
              <a:t>Evaluating Tesla's existing training ecosystem, vocational pipelines, onboarding models, and technical certification programs across global EV operations.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9350" y="1981200"/>
            <a:ext cx="5419725" cy="36195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42925" y="1981200"/>
            <a:ext cx="5690711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E82127"/>
                </a:solidFill>
                <a:latin typeface="Outfit SemiBold"/>
              </a:rPr>
              <a:t>Flagship Workforce Development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42925" y="2295525"/>
            <a:ext cx="5419725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>
              <a:lnSpc>
                <a:spcPts val="1687"/>
              </a:lnSpc>
            </a:pPr>
            <a:r>
              <a:rPr sz="1125" b="0" i="0" u="none" dirty="0">
                <a:solidFill>
                  <a:srgbClr val="475569"/>
                </a:solidFill>
                <a:latin typeface="Plus Jakarta Sans"/>
              </a:rPr>
              <a:t>Tesla partners with community colleges and trade institutions to build a high-skill talent pipeline for EV service and manufacturing </a:t>
            </a:r>
            <a:r>
              <a:rPr sz="1125" b="0" i="1" u="none" dirty="0">
                <a:solidFill>
                  <a:srgbClr val="64748B"/>
                </a:solidFill>
                <a:latin typeface="Plus Jakarta Sans"/>
              </a:rPr>
              <a:t>(</a:t>
            </a:r>
            <a:r>
              <a:rPr lang="en-IN" sz="1125" dirty="0">
                <a:solidFill>
                  <a:srgbClr val="334155"/>
                </a:solidFill>
                <a:latin typeface="Plus Jakarta Sans"/>
              </a:rPr>
              <a:t>Tesla, Inc., 2026</a:t>
            </a:r>
            <a:r>
              <a:rPr sz="1125" b="0" i="1" u="none" dirty="0">
                <a:solidFill>
                  <a:srgbClr val="64748B"/>
                </a:solidFill>
                <a:latin typeface="Plus Jakarta Sans"/>
              </a:rPr>
              <a:t>)</a:t>
            </a:r>
            <a:r>
              <a:rPr sz="1125" b="0" i="0" u="none" dirty="0">
                <a:solidFill>
                  <a:srgbClr val="475569"/>
                </a:solidFill>
                <a:latin typeface="Plus Jakarta Sans"/>
              </a:rPr>
              <a:t>.</a:t>
            </a:r>
          </a:p>
        </p:txBody>
      </p:sp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8875" y="1990725"/>
            <a:ext cx="5400675" cy="360045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04875" y="2819400"/>
            <a:ext cx="5057775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1" i="0" u="none">
                <a:solidFill>
                  <a:srgbClr val="0F172A"/>
                </a:solidFill>
                <a:latin typeface="Plus Jakarta Sans"/>
              </a:rPr>
              <a:t>16-Week Intensive Curriculum:</a:t>
            </a:r>
            <a:r>
              <a:rPr sz="1125" b="0" i="0" u="none">
                <a:solidFill>
                  <a:srgbClr val="334155"/>
                </a:solidFill>
                <a:latin typeface="Plus Jakarta Sans"/>
              </a:rPr>
              <a:t> Combines theory, hands-on lab repair, and digital modules in high-voltage battery architecture.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04875" y="3400425"/>
            <a:ext cx="5057775" cy="6429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1" i="0" u="none">
                <a:solidFill>
                  <a:srgbClr val="0F172A"/>
                </a:solidFill>
                <a:latin typeface="Plus Jakarta Sans"/>
              </a:rPr>
              <a:t>Institutional Coalitions:</a:t>
            </a:r>
            <a:r>
              <a:rPr sz="1125" b="0" i="0" u="none">
                <a:solidFill>
                  <a:srgbClr val="334155"/>
                </a:solidFill>
                <a:latin typeface="Plus Jakarta Sans"/>
              </a:rPr>
              <a:t> Collaborates with top colleges (e.g., TSTC, Lincoln Tech) to integrate capstone certificates directly into local degree tracks.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04875" y="4195762"/>
            <a:ext cx="5057775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1" i="0" u="none">
                <a:solidFill>
                  <a:srgbClr val="0F172A"/>
                </a:solidFill>
                <a:latin typeface="Plus Jakarta Sans"/>
              </a:rPr>
              <a:t>Standardized Tooling Safety:</a:t>
            </a:r>
            <a:r>
              <a:rPr sz="1125" b="0" i="0" u="none">
                <a:solidFill>
                  <a:srgbClr val="334155"/>
                </a:solidFill>
                <a:latin typeface="Plus Jakarta Sans"/>
              </a:rPr>
              <a:t> Enforces mandatory electrical isolation protocols and hazard mitigation certification.</a:t>
            </a:r>
          </a:p>
        </p:txBody>
      </p:sp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2925" y="2843212"/>
            <a:ext cx="219075" cy="180975"/>
          </a:xfrm>
          <a:prstGeom prst="rect">
            <a:avLst/>
          </a:prstGeom>
        </p:spPr>
      </p:pic>
      <p:pic>
        <p:nvPicPr>
          <p:cNvPr id="11" name="Picture 10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2925" y="3424237"/>
            <a:ext cx="219075" cy="180975"/>
          </a:xfrm>
          <a:prstGeom prst="rect">
            <a:avLst/>
          </a:prstGeom>
        </p:spPr>
      </p:pic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2925" y="4219575"/>
            <a:ext cx="171450" cy="180975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542925" y="447675"/>
            <a:ext cx="11649075" cy="400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0" i="0" u="none">
                <a:solidFill>
                  <a:srgbClr val="0F172A"/>
                </a:solidFill>
                <a:latin typeface="Outfit SemiBold"/>
              </a:rPr>
              <a:t>Tesla START &amp; Vocational Academies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542925" y="923925"/>
            <a:ext cx="1110615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5D1BD70-FEBC-3C52-9C8C-F863F6FDD0F4}"/>
              </a:ext>
            </a:extLst>
          </p:cNvPr>
          <p:cNvSpPr txBox="1"/>
          <p:nvPr/>
        </p:nvSpPr>
        <p:spPr>
          <a:xfrm>
            <a:off x="6238875" y="5747683"/>
            <a:ext cx="3264310" cy="3061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1800"/>
              </a:lnSpc>
            </a:pPr>
            <a:r>
              <a:rPr lang="en-IN" sz="1200" b="0" i="0" u="none" dirty="0">
                <a:solidFill>
                  <a:srgbClr val="1E293B"/>
                </a:solidFill>
                <a:latin typeface="Plus Jakarta Sans"/>
              </a:rPr>
              <a:t>Source: </a:t>
            </a:r>
            <a:r>
              <a:rPr lang="en-IN" sz="1200" b="0" i="0" u="none" dirty="0">
                <a:solidFill>
                  <a:srgbClr val="4F46E5"/>
                </a:solidFill>
                <a:latin typeface="Plus Jakarta Sans"/>
              </a:rPr>
              <a:t>tradecolleges.org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925" y="2745581"/>
            <a:ext cx="5419725" cy="2090737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9350" y="2745581"/>
            <a:ext cx="5419725" cy="209073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00100" y="3002756"/>
            <a:ext cx="5150643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E82127"/>
                </a:solidFill>
                <a:latin typeface="Outfit SemiBold"/>
              </a:rPr>
              <a:t>High-Velocity Factory Orientation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00100" y="3317081"/>
            <a:ext cx="4905375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>
                <a:solidFill>
                  <a:srgbClr val="475569"/>
                </a:solidFill>
                <a:latin typeface="Plus Jakarta Sans"/>
              </a:rPr>
              <a:t>New assembly line operators undergo fast-track immersion at Gigafactories (Texas, Fremont, Berlin, Shanghai).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00100" y="3840956"/>
            <a:ext cx="4905375" cy="41960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 dirty="0">
                <a:solidFill>
                  <a:srgbClr val="475569"/>
                </a:solidFill>
                <a:latin typeface="Plus Jakarta Sans"/>
              </a:rPr>
              <a:t>Emphasizes lean manufacturing concepts, workstation ergonomic safety, and immediate first-principles problem solving </a:t>
            </a:r>
            <a:r>
              <a:rPr sz="1125" b="0" i="1" u="none" dirty="0">
                <a:solidFill>
                  <a:srgbClr val="64748B"/>
                </a:solidFill>
                <a:latin typeface="Plus Jakarta Sans"/>
              </a:rPr>
              <a:t>(Tesla, 202</a:t>
            </a:r>
            <a:r>
              <a:rPr lang="en-US" sz="1125" b="0" i="1" u="none" dirty="0">
                <a:solidFill>
                  <a:srgbClr val="64748B"/>
                </a:solidFill>
                <a:latin typeface="Plus Jakarta Sans"/>
              </a:rPr>
              <a:t>4</a:t>
            </a:r>
            <a:r>
              <a:rPr sz="1125" b="0" i="1" u="none" dirty="0">
                <a:solidFill>
                  <a:srgbClr val="64748B"/>
                </a:solidFill>
                <a:latin typeface="Plus Jakarta Sans"/>
              </a:rPr>
              <a:t>)</a:t>
            </a:r>
            <a:r>
              <a:rPr sz="1125" b="0" i="0" u="none" dirty="0">
                <a:solidFill>
                  <a:srgbClr val="475569"/>
                </a:solidFill>
                <a:latin typeface="Plus Jakarta Sans"/>
              </a:rPr>
              <a:t>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86525" y="3002756"/>
            <a:ext cx="5150643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E82127"/>
                </a:solidFill>
                <a:latin typeface="Outfit SemiBold"/>
              </a:rPr>
              <a:t>Decentralized Engineering Mentorship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86525" y="3317081"/>
            <a:ext cx="4905375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>
                <a:solidFill>
                  <a:srgbClr val="475569"/>
                </a:solidFill>
                <a:latin typeface="Plus Jakarta Sans"/>
              </a:rPr>
              <a:t>Engineering and software teams leverage informal, horizontal peer-to-peer knowledge sharing and high-impact project shadowing.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86525" y="3840956"/>
            <a:ext cx="4905375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 dirty="0">
                <a:solidFill>
                  <a:srgbClr val="475569"/>
                </a:solidFill>
                <a:latin typeface="Plus Jakarta Sans"/>
              </a:rPr>
              <a:t>Encourages bypassing corporate hierarchy to solve engineering bottlenecks directly with senior leads.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42925" y="447675"/>
            <a:ext cx="11649075" cy="400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0" i="0" u="none">
                <a:solidFill>
                  <a:srgbClr val="0F172A"/>
                </a:solidFill>
                <a:latin typeface="Outfit SemiBold"/>
              </a:rPr>
              <a:t>Gigafactory Onboarding &amp; Peer Skilling</a:t>
            </a:r>
          </a:p>
        </p:txBody>
      </p:sp>
      <p:sp>
        <p:nvSpPr>
          <p:cNvPr id="12" name="Rectangle 11"/>
          <p:cNvSpPr/>
          <p:nvPr/>
        </p:nvSpPr>
        <p:spPr>
          <a:xfrm>
            <a:off x="542925" y="923925"/>
            <a:ext cx="1110615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925" y="2624137"/>
            <a:ext cx="3562350" cy="2333625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4825" y="2624137"/>
            <a:ext cx="3562350" cy="2333625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86725" y="2624137"/>
            <a:ext cx="3562350" cy="2333625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1050" y="2862262"/>
            <a:ext cx="438150" cy="43815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781050" y="3452812"/>
            <a:ext cx="3240405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E82127"/>
                </a:solidFill>
                <a:latin typeface="Outfit SemiBold"/>
              </a:rPr>
              <a:t>High-Voltage Safety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81050" y="3767137"/>
            <a:ext cx="3086100" cy="6429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>
                <a:solidFill>
                  <a:srgbClr val="475569"/>
                </a:solidFill>
                <a:latin typeface="Plus Jakarta Sans"/>
              </a:rPr>
              <a:t>Mandatory re-certification modules for technicians handling 400V/800V drivetrain systems and high-density battery packs.</a:t>
            </a:r>
          </a:p>
        </p:txBody>
      </p:sp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950" y="2862262"/>
            <a:ext cx="438150" cy="43815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4552950" y="3452812"/>
            <a:ext cx="3240405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E82127"/>
                </a:solidFill>
                <a:latin typeface="Outfit SemiBold"/>
              </a:rPr>
              <a:t>First-Principles Thinking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552950" y="3767137"/>
            <a:ext cx="3086100" cy="8572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>
                <a:solidFill>
                  <a:srgbClr val="475569"/>
                </a:solidFill>
                <a:latin typeface="Plus Jakarta Sans"/>
              </a:rPr>
              <a:t>Training modules teach employees to deconstruct complex engineering problems to fundamental truths rather than following industry norms.</a:t>
            </a:r>
          </a:p>
        </p:txBody>
      </p:sp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24850" y="2862262"/>
            <a:ext cx="438150" cy="43815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8324850" y="3452812"/>
            <a:ext cx="3240405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E82127"/>
                </a:solidFill>
                <a:latin typeface="Outfit SemiBold"/>
              </a:rPr>
              <a:t>Self-Directed Pathways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324850" y="3767137"/>
            <a:ext cx="3086100" cy="6429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>
                <a:solidFill>
                  <a:srgbClr val="475569"/>
                </a:solidFill>
                <a:latin typeface="Plus Jakarta Sans"/>
              </a:rPr>
              <a:t>Employees use internal digital portals to request cross-functional rotations and self-paced technical skill upgrades.</a:t>
            </a:r>
          </a:p>
        </p:txBody>
      </p:sp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09637" y="2976562"/>
            <a:ext cx="180975" cy="209550"/>
          </a:xfrm>
          <a:prstGeom prst="rect">
            <a:avLst/>
          </a:prstGeom>
        </p:spPr>
      </p:pic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52962" y="2976562"/>
            <a:ext cx="238125" cy="209550"/>
          </a:xfrm>
          <a:prstGeom prst="rect">
            <a:avLst/>
          </a:prstGeom>
        </p:spPr>
      </p:pic>
      <p:pic>
        <p:nvPicPr>
          <p:cNvPr id="17" name="Picture 16" descr="image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410575" y="2976562"/>
            <a:ext cx="266700" cy="209550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542925" y="447675"/>
            <a:ext cx="11649075" cy="400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0" i="0" u="none">
                <a:solidFill>
                  <a:srgbClr val="0F172A"/>
                </a:solidFill>
                <a:latin typeface="Outfit SemiBold"/>
              </a:rPr>
              <a:t>Technical Certifications &amp; Core Pillars</a:t>
            </a:r>
          </a:p>
        </p:txBody>
      </p:sp>
      <p:sp>
        <p:nvSpPr>
          <p:cNvPr id="19" name="Rectangle 18"/>
          <p:cNvSpPr/>
          <p:nvPr/>
        </p:nvSpPr>
        <p:spPr>
          <a:xfrm>
            <a:off x="542925" y="923925"/>
            <a:ext cx="1110615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505450" y="2433637"/>
            <a:ext cx="1181100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350" b="1" i="0" u="none">
                <a:solidFill>
                  <a:srgbClr val="E82127"/>
                </a:solidFill>
                <a:latin typeface="Outfit"/>
              </a:rPr>
              <a:t>SECTION 02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230208" y="2747962"/>
            <a:ext cx="7731435" cy="5524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3450" b="1" i="0" u="none">
                <a:solidFill>
                  <a:srgbClr val="0F172A"/>
                </a:solidFill>
                <a:latin typeface="Outfit"/>
              </a:rPr>
              <a:t>Current Opportunities &amp; AI Integration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524125" y="3843337"/>
            <a:ext cx="7143750" cy="4857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912"/>
              </a:lnSpc>
            </a:pPr>
            <a:r>
              <a:rPr sz="1275" b="0" i="0" u="none">
                <a:solidFill>
                  <a:srgbClr val="475569"/>
                </a:solidFill>
                <a:latin typeface="Plus Jakarta Sans"/>
              </a:rPr>
              <a:t>Leveraging artificial intelligence, digital twins, and predictive analytics to modernize skill delivery and scale operational performance.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925" y="1171575"/>
            <a:ext cx="11106150" cy="523875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42925" y="447675"/>
            <a:ext cx="11649075" cy="400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0" i="0" u="none">
                <a:solidFill>
                  <a:srgbClr val="0F172A"/>
                </a:solidFill>
                <a:latin typeface="Outfit SemiBold"/>
              </a:rPr>
              <a:t>Current T&amp;D Budget &amp; Resource Allocation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542925" y="923925"/>
            <a:ext cx="1110615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5C54EA5-24EB-6487-9758-202FC04C6945}"/>
              </a:ext>
            </a:extLst>
          </p:cNvPr>
          <p:cNvSpPr txBox="1"/>
          <p:nvPr/>
        </p:nvSpPr>
        <p:spPr>
          <a:xfrm>
            <a:off x="3421625" y="5091580"/>
            <a:ext cx="1641987" cy="2654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125" b="0" i="0" u="none" dirty="0">
                <a:solidFill>
                  <a:srgbClr val="334155"/>
                </a:solidFill>
                <a:latin typeface="Plus Jakarta Sans"/>
              </a:rPr>
              <a:t>Source: Tesla, Inc. (2026)</a:t>
            </a:r>
            <a:endParaRPr lang="en-IN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59C9FAE-66CE-8D42-2D2F-1763FE0A0DC0}"/>
              </a:ext>
            </a:extLst>
          </p:cNvPr>
          <p:cNvSpPr txBox="1"/>
          <p:nvPr/>
        </p:nvSpPr>
        <p:spPr>
          <a:xfrm>
            <a:off x="865239" y="5472410"/>
            <a:ext cx="10677832" cy="2662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130" dirty="0"/>
              <a:t>Current T&amp;D Budget &amp; Resource Allocation (40% High-Voltage Safety, 30% Technical Certifications, 20% AI &amp; Simulation Tech, 10% Leadership Coaching).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42925" y="447675"/>
            <a:ext cx="5630703" cy="400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0" i="0" u="none">
                <a:solidFill>
                  <a:srgbClr val="0F172A"/>
                </a:solidFill>
                <a:latin typeface="Outfit SemiBold"/>
              </a:rPr>
              <a:t>Immersive VR &amp; Digital Twins</a:t>
            </a:r>
          </a:p>
        </p:txBody>
      </p:sp>
      <p:sp>
        <p:nvSpPr>
          <p:cNvPr id="4" name="Rectangle 3"/>
          <p:cNvSpPr/>
          <p:nvPr/>
        </p:nvSpPr>
        <p:spPr>
          <a:xfrm>
            <a:off x="542925" y="923925"/>
            <a:ext cx="5362575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6553" y="9525"/>
            <a:ext cx="5465922" cy="635777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42925" y="1171575"/>
            <a:ext cx="5630703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E82127"/>
                </a:solidFill>
                <a:latin typeface="Outfit SemiBold"/>
              </a:rPr>
              <a:t>Zero-Risk Simulation Training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42925" y="1485900"/>
            <a:ext cx="5362575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>
                <a:solidFill>
                  <a:srgbClr val="475569"/>
                </a:solidFill>
                <a:latin typeface="Plus Jakarta Sans"/>
              </a:rPr>
              <a:t>Pairing VR headsets with live factory Digital Twins allows Tesla to train assembly line technicians in a virtual environment prior to physical deployment.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42925" y="2009775"/>
            <a:ext cx="5362575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>
                <a:solidFill>
                  <a:srgbClr val="475569"/>
                </a:solidFill>
                <a:latin typeface="Plus Jakarta Sans"/>
              </a:rPr>
              <a:t>Dramatically reduces factory downtime, eliminates safety hazard exposure during high-voltage assembly, and speeds up muscle memory </a:t>
            </a:r>
            <a:r>
              <a:rPr sz="1125" b="0" i="1" u="none">
                <a:solidFill>
                  <a:srgbClr val="64748B"/>
                </a:solidFill>
                <a:latin typeface="Plus Jakarta Sans"/>
              </a:rPr>
              <a:t>(Noe et al., 2023)</a:t>
            </a:r>
            <a:r>
              <a:rPr sz="1125" b="0" i="0" u="none">
                <a:solidFill>
                  <a:srgbClr val="475569"/>
                </a:solidFill>
                <a:latin typeface="Plus Jakarta Sans"/>
              </a:rPr>
              <a:t>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EC587B3-A381-C367-103F-DB2F1E7E3936}"/>
              </a:ext>
            </a:extLst>
          </p:cNvPr>
          <p:cNvSpPr txBox="1"/>
          <p:nvPr/>
        </p:nvSpPr>
        <p:spPr>
          <a:xfrm>
            <a:off x="6716553" y="6455722"/>
            <a:ext cx="1563329" cy="3061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1800"/>
              </a:lnSpc>
            </a:pPr>
            <a:r>
              <a:rPr lang="en-IN" sz="1200" b="0" i="0" u="none" dirty="0">
                <a:solidFill>
                  <a:srgbClr val="1E293B"/>
                </a:solidFill>
                <a:latin typeface="Plus Jakarta Sans"/>
              </a:rPr>
              <a:t>Source: </a:t>
            </a:r>
            <a:r>
              <a:rPr lang="en-IN" sz="1200" b="0" i="0" u="none" dirty="0">
                <a:solidFill>
                  <a:srgbClr val="4F46E5"/>
                </a:solidFill>
                <a:latin typeface="Plus Jakarta Sans"/>
              </a:rPr>
              <a:t>www.ul.com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925" y="1171575"/>
            <a:ext cx="11106150" cy="523875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42925" y="447675"/>
            <a:ext cx="11649075" cy="400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0" i="0" u="none">
                <a:solidFill>
                  <a:srgbClr val="0F172A"/>
                </a:solidFill>
                <a:latin typeface="Outfit SemiBold"/>
              </a:rPr>
              <a:t>Learning Model Efficiency &amp; Ramp-Up Speed</a:t>
            </a:r>
          </a:p>
        </p:txBody>
      </p:sp>
      <p:sp>
        <p:nvSpPr>
          <p:cNvPr id="6" name="Rectangle 5"/>
          <p:cNvSpPr/>
          <p:nvPr/>
        </p:nvSpPr>
        <p:spPr>
          <a:xfrm>
            <a:off x="542925" y="923925"/>
            <a:ext cx="1110615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4356517-39DA-69A0-1553-FB2133698392}"/>
              </a:ext>
            </a:extLst>
          </p:cNvPr>
          <p:cNvSpPr txBox="1"/>
          <p:nvPr/>
        </p:nvSpPr>
        <p:spPr>
          <a:xfrm>
            <a:off x="4286865" y="4606421"/>
            <a:ext cx="6096000" cy="2654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125" dirty="0">
                <a:solidFill>
                  <a:srgbClr val="334155"/>
                </a:solidFill>
                <a:latin typeface="Plus Jakarta Sans"/>
              </a:rPr>
              <a:t>Source: World Economic Forum (2024) </a:t>
            </a:r>
            <a:endParaRPr lang="en-IN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4D48295-33A8-BD8E-B21B-AFAFD12BF18A}"/>
              </a:ext>
            </a:extLst>
          </p:cNvPr>
          <p:cNvSpPr txBox="1"/>
          <p:nvPr/>
        </p:nvSpPr>
        <p:spPr>
          <a:xfrm>
            <a:off x="658761" y="5049440"/>
            <a:ext cx="1099031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200" dirty="0"/>
              <a:t>Learning Model Efficiency &amp; Speed-to-Autonomy comparing Traditional Lectures (42%), Static e-Learning (58%), and AI + VR Digital Twin Simulations (88%).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505450" y="2433637"/>
            <a:ext cx="1181100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350" b="1" i="0" u="none">
                <a:solidFill>
                  <a:srgbClr val="E82127"/>
                </a:solidFill>
                <a:latin typeface="Outfit"/>
              </a:rPr>
              <a:t>SECTION 03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010645" y="2747962"/>
            <a:ext cx="8170708" cy="5524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3450" b="1" i="0" u="none">
                <a:solidFill>
                  <a:srgbClr val="0F172A"/>
                </a:solidFill>
                <a:latin typeface="Outfit"/>
              </a:rPr>
              <a:t>Current Challenges &amp; Performance Gaps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524125" y="3843337"/>
            <a:ext cx="7143750" cy="4857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912"/>
              </a:lnSpc>
            </a:pPr>
            <a:r>
              <a:rPr sz="1275" b="0" i="0" u="none">
                <a:solidFill>
                  <a:srgbClr val="475569"/>
                </a:solidFill>
                <a:latin typeface="Plus Jakarta Sans"/>
              </a:rPr>
              <a:t>Examining systemic issues including high attrition, workplace burnout, global scaling frictions, and rapid tech obsolescence.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925" y="1171575"/>
            <a:ext cx="11106150" cy="523875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42925" y="447675"/>
            <a:ext cx="11649075" cy="400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0" i="0" u="none">
                <a:solidFill>
                  <a:srgbClr val="0F172A"/>
                </a:solidFill>
                <a:latin typeface="Outfit SemiBold"/>
              </a:rPr>
              <a:t>Technician Attrition &amp; Re-Training Expense</a:t>
            </a:r>
          </a:p>
        </p:txBody>
      </p:sp>
      <p:sp>
        <p:nvSpPr>
          <p:cNvPr id="6" name="Rectangle 5"/>
          <p:cNvSpPr/>
          <p:nvPr/>
        </p:nvSpPr>
        <p:spPr>
          <a:xfrm>
            <a:off x="542925" y="923925"/>
            <a:ext cx="1110615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971B559-1304-158D-8ECD-F782CCFD9307}"/>
              </a:ext>
            </a:extLst>
          </p:cNvPr>
          <p:cNvSpPr txBox="1"/>
          <p:nvPr/>
        </p:nvSpPr>
        <p:spPr>
          <a:xfrm>
            <a:off x="904569" y="5399760"/>
            <a:ext cx="1897625" cy="2654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125" dirty="0">
                <a:solidFill>
                  <a:srgbClr val="334155"/>
                </a:solidFill>
                <a:latin typeface="Plus Jakarta Sans"/>
              </a:rPr>
              <a:t>Source: Tesla (2024)</a:t>
            </a:r>
            <a:endParaRPr lang="en-IN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2089570-B70B-49CB-4BF9-66248C78C40E}"/>
              </a:ext>
            </a:extLst>
          </p:cNvPr>
          <p:cNvSpPr txBox="1"/>
          <p:nvPr/>
        </p:nvSpPr>
        <p:spPr>
          <a:xfrm>
            <a:off x="707921" y="5694959"/>
            <a:ext cx="10441859" cy="2662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130" dirty="0"/>
              <a:t>Technician Attrition &amp; Re-Training Expense Trend tracking employee turnover from 18% in 2020 to ~33% in 2026.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925" y="3007518"/>
            <a:ext cx="5419725" cy="1566862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9350" y="3007518"/>
            <a:ext cx="5419725" cy="156686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00100" y="3264693"/>
            <a:ext cx="5150643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E82127"/>
                </a:solidFill>
                <a:latin typeface="Outfit SemiBold"/>
              </a:rPr>
              <a:t>Cross-Border Compliance Frictions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00100" y="3579018"/>
            <a:ext cx="4905375" cy="41960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 dirty="0">
                <a:solidFill>
                  <a:srgbClr val="475569"/>
                </a:solidFill>
                <a:latin typeface="Plus Jakarta Sans"/>
              </a:rPr>
              <a:t>Training protocols vary widely across Gigafactories in Austin, Fremont, Berlin, and Shanghai due to regional labor regulations and cultural work norm differences.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86525" y="3264693"/>
            <a:ext cx="5150643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E82127"/>
                </a:solidFill>
                <a:latin typeface="Outfit SemiBold"/>
              </a:rPr>
              <a:t>Siloed Training Architecture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86525" y="3579018"/>
            <a:ext cx="4905375" cy="6429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>
                <a:solidFill>
                  <a:srgbClr val="475569"/>
                </a:solidFill>
                <a:latin typeface="Plus Jakarta Sans"/>
              </a:rPr>
              <a:t>Decentralized plant autonomy leads to uneven quality control in assembly techniques, service diagnostics, and safety enforcement across global regions.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42925" y="447675"/>
            <a:ext cx="11649075" cy="400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0" i="0" u="none">
                <a:solidFill>
                  <a:srgbClr val="0F172A"/>
                </a:solidFill>
                <a:latin typeface="Outfit SemiBold"/>
              </a:rPr>
              <a:t>Global Scaling vs. Standardization</a:t>
            </a:r>
          </a:p>
        </p:txBody>
      </p:sp>
      <p:sp>
        <p:nvSpPr>
          <p:cNvPr id="10" name="Rectangle 9"/>
          <p:cNvSpPr/>
          <p:nvPr/>
        </p:nvSpPr>
        <p:spPr>
          <a:xfrm>
            <a:off x="542925" y="923925"/>
            <a:ext cx="1110615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9350" y="1981200"/>
            <a:ext cx="5419725" cy="36195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42925" y="1981200"/>
            <a:ext cx="5690711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E82127"/>
                </a:solidFill>
                <a:latin typeface="Outfit SemiBold"/>
              </a:rPr>
              <a:t>Rapid Engineering Disruption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42925" y="2295525"/>
            <a:ext cx="5419725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 dirty="0">
                <a:solidFill>
                  <a:srgbClr val="475569"/>
                </a:solidFill>
                <a:latin typeface="Plus Jakarta Sans"/>
              </a:rPr>
              <a:t>Frequent updates in Full Self-Driving (FSD) algorithms, 4680 battery chemistry, and automated robotics outpace traditional training materials.</a:t>
            </a:r>
          </a:p>
        </p:txBody>
      </p:sp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8875" y="1990725"/>
            <a:ext cx="5400675" cy="360045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04875" y="2819400"/>
            <a:ext cx="5057775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1" i="0" u="none">
                <a:solidFill>
                  <a:srgbClr val="0F172A"/>
                </a:solidFill>
                <a:latin typeface="Plus Jakarta Sans"/>
              </a:rPr>
              <a:t>Knowledge Depreciation:</a:t>
            </a:r>
            <a:r>
              <a:rPr sz="1125" b="0" i="0" u="none">
                <a:solidFill>
                  <a:srgbClr val="334155"/>
                </a:solidFill>
                <a:latin typeface="Plus Jakarta Sans"/>
              </a:rPr>
              <a:t> Technical skill relevance depreciates rapidly within 6–12 months.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04875" y="3400425"/>
            <a:ext cx="5057775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1" i="0" u="none">
                <a:solidFill>
                  <a:srgbClr val="0F172A"/>
                </a:solidFill>
                <a:latin typeface="Plus Jakarta Sans"/>
              </a:rPr>
              <a:t>AI &amp; Robotics Talent Shortage:</a:t>
            </a:r>
            <a:r>
              <a:rPr sz="1125" b="0" i="0" u="none">
                <a:solidFill>
                  <a:srgbClr val="334155"/>
                </a:solidFill>
                <a:latin typeface="Plus Jakarta Sans"/>
              </a:rPr>
              <a:t> Intense market competition for robotics engineers strains internal upskilling.</a:t>
            </a:r>
          </a:p>
        </p:txBody>
      </p:sp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2925" y="2843212"/>
            <a:ext cx="171450" cy="180975"/>
          </a:xfrm>
          <a:prstGeom prst="rect">
            <a:avLst/>
          </a:prstGeom>
        </p:spPr>
      </p:pic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2925" y="3424237"/>
            <a:ext cx="171450" cy="180975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542925" y="447675"/>
            <a:ext cx="11649075" cy="400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0" i="0" u="none">
                <a:solidFill>
                  <a:srgbClr val="0F172A"/>
                </a:solidFill>
                <a:latin typeface="Outfit SemiBold"/>
              </a:rPr>
              <a:t>Technological Velocity &amp; Skill Obsolescence</a:t>
            </a:r>
          </a:p>
        </p:txBody>
      </p:sp>
      <p:sp>
        <p:nvSpPr>
          <p:cNvPr id="12" name="Rectangle 11"/>
          <p:cNvSpPr/>
          <p:nvPr/>
        </p:nvSpPr>
        <p:spPr>
          <a:xfrm>
            <a:off x="542925" y="923925"/>
            <a:ext cx="1110615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C8E98F5-0456-19BD-4B66-B901275B62A4}"/>
              </a:ext>
            </a:extLst>
          </p:cNvPr>
          <p:cNvSpPr txBox="1"/>
          <p:nvPr/>
        </p:nvSpPr>
        <p:spPr>
          <a:xfrm>
            <a:off x="6238875" y="4770034"/>
            <a:ext cx="2182762" cy="3061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1800"/>
              </a:lnSpc>
            </a:pPr>
            <a:r>
              <a:rPr lang="en-IN" sz="1200" b="0" i="0" u="none" dirty="0">
                <a:solidFill>
                  <a:srgbClr val="1E293B"/>
                </a:solidFill>
                <a:latin typeface="Plus Jakarta Sans"/>
              </a:rPr>
              <a:t>Source: </a:t>
            </a:r>
            <a:r>
              <a:rPr lang="en-IN" sz="1200" b="0" i="0" u="none" dirty="0" err="1">
                <a:solidFill>
                  <a:srgbClr val="4F46E5"/>
                </a:solidFill>
                <a:latin typeface="Plus Jakarta Sans"/>
              </a:rPr>
              <a:t>metrology.news</a:t>
            </a:r>
            <a:endParaRPr lang="en-IN" sz="1200" b="0" i="0" u="none" dirty="0">
              <a:solidFill>
                <a:srgbClr val="4F46E5"/>
              </a:solidFill>
              <a:latin typeface="Plus Jakarta Sans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500687" y="2433637"/>
            <a:ext cx="1190625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350" b="1" i="0" u="none">
                <a:solidFill>
                  <a:srgbClr val="E82127"/>
                </a:solidFill>
                <a:latin typeface="Outfit"/>
              </a:rPr>
              <a:t>SECTION 04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110193" y="2747962"/>
            <a:ext cx="7971465" cy="5524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3450" b="1" i="0" u="none">
                <a:solidFill>
                  <a:srgbClr val="0F172A"/>
                </a:solidFill>
                <a:latin typeface="Outfit"/>
              </a:rPr>
              <a:t>Root-Cause Analysis &amp; Theoretical Lens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524125" y="3843337"/>
            <a:ext cx="7143750" cy="4857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912"/>
              </a:lnSpc>
            </a:pPr>
            <a:r>
              <a:rPr sz="1275" b="0" i="0" u="none">
                <a:solidFill>
                  <a:srgbClr val="475569"/>
                </a:solidFill>
                <a:latin typeface="Plus Jakarta Sans"/>
              </a:rPr>
              <a:t>Deconstructing the underlying organizational, cultural, structural, and theoretical drivers of Tesla's training challenges.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542925" y="2805112"/>
          <a:ext cx="11106149" cy="19716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276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944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65891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94335">
                <a:tc>
                  <a:txBody>
                    <a:bodyPr/>
                    <a:lstStyle/>
                    <a:p>
                      <a:pPr algn="l"/>
                      <a:r>
                        <a:rPr sz="1050" b="0" i="0" u="none">
                          <a:solidFill>
                            <a:srgbClr val="0F172A"/>
                          </a:solidFill>
                          <a:latin typeface="Outfit SemiBold"/>
                        </a:rPr>
                        <a:t>Domain Driver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5F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50" b="0" i="0" u="none">
                          <a:solidFill>
                            <a:srgbClr val="0F172A"/>
                          </a:solidFill>
                          <a:latin typeface="Outfit SemiBold"/>
                        </a:rPr>
                        <a:t>Underlying Root Cause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5F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50" b="0" i="0" u="none">
                          <a:solidFill>
                            <a:srgbClr val="0F172A"/>
                          </a:solidFill>
                          <a:latin typeface="Outfit SemiBold"/>
                        </a:rPr>
                        <a:t>Impact on T&amp;D System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5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4335">
                <a:tc>
                  <a:txBody>
                    <a:bodyPr/>
                    <a:lstStyle/>
                    <a:p>
                      <a:pPr algn="l"/>
                      <a:r>
                        <a:rPr sz="975" b="1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Organizational Culture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975" b="0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"Hardcore" crunch culture &amp; short-term output priority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975" b="0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Inadequate operational time allocated for reflective learning.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4335">
                <a:tc>
                  <a:txBody>
                    <a:bodyPr/>
                    <a:lstStyle/>
                    <a:p>
                      <a:pPr algn="l"/>
                      <a:r>
                        <a:rPr sz="975" b="1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Policy Design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975" b="0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Lack of formalized competency frameworks &amp; long-term metrics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975" b="0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Training evaluated on speed to floor rather than long-term mastery.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4335">
                <a:tc>
                  <a:txBody>
                    <a:bodyPr/>
                    <a:lstStyle/>
                    <a:p>
                      <a:pPr algn="l"/>
                      <a:r>
                        <a:rPr sz="975" b="1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Executive Leadership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975" b="0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Top-down shift in priorities &amp; rapid re-organizations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975" b="0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Frequent disruption of structured employee development paths.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94335">
                <a:tc>
                  <a:txBody>
                    <a:bodyPr/>
                    <a:lstStyle/>
                    <a:p>
                      <a:pPr algn="l"/>
                      <a:r>
                        <a:rPr sz="975" b="1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Technology Stack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975" b="0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Fragmented systems between plant floor &amp; HR platforms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975" b="0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Inability to track skill gaps seamlessly across global plants.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>
            <a:off x="542925" y="3200400"/>
            <a:ext cx="1852761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2395686" y="3200400"/>
            <a:ext cx="4594473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6990159" y="3200400"/>
            <a:ext cx="4658915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542925" y="3590925"/>
            <a:ext cx="1852761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2395686" y="3590925"/>
            <a:ext cx="4594473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990159" y="3590925"/>
            <a:ext cx="4658915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542925" y="3981450"/>
            <a:ext cx="1852761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2395686" y="3981450"/>
            <a:ext cx="4594473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990159" y="3981450"/>
            <a:ext cx="4658915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542925" y="4371975"/>
            <a:ext cx="1852761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2395686" y="4371975"/>
            <a:ext cx="4594473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6990159" y="4371975"/>
            <a:ext cx="4658915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542925" y="4762500"/>
            <a:ext cx="1852761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2395686" y="4762500"/>
            <a:ext cx="4594473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6990159" y="4762500"/>
            <a:ext cx="4658915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542925" y="447675"/>
            <a:ext cx="11649075" cy="400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0" i="0" u="none">
                <a:solidFill>
                  <a:srgbClr val="0F172A"/>
                </a:solidFill>
                <a:latin typeface="Outfit SemiBold"/>
              </a:rPr>
              <a:t>Systemic Root Cause Matrix</a:t>
            </a:r>
          </a:p>
        </p:txBody>
      </p:sp>
      <p:sp>
        <p:nvSpPr>
          <p:cNvPr id="20" name="Rectangle 19"/>
          <p:cNvSpPr/>
          <p:nvPr/>
        </p:nvSpPr>
        <p:spPr>
          <a:xfrm>
            <a:off x="542925" y="923925"/>
            <a:ext cx="1110615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925" y="2624137"/>
            <a:ext cx="3562350" cy="2333625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4825" y="2624137"/>
            <a:ext cx="3562350" cy="2333625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86725" y="2624137"/>
            <a:ext cx="3562350" cy="2333625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1050" y="2862262"/>
            <a:ext cx="438150" cy="43815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781050" y="3452812"/>
            <a:ext cx="3240405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E82127"/>
                </a:solidFill>
                <a:latin typeface="Outfit SemiBold"/>
              </a:rPr>
              <a:t>Psychological Contract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81050" y="3767137"/>
            <a:ext cx="3086100" cy="8572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>
                <a:solidFill>
                  <a:srgbClr val="475569"/>
                </a:solidFill>
                <a:latin typeface="Plus Jakarta Sans"/>
              </a:rPr>
              <a:t>Rousseau's (1995) theory highlights a breach in relational contracts when excessive hours outweigh career development promises, driving voluntary turnover.</a:t>
            </a:r>
          </a:p>
        </p:txBody>
      </p:sp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950" y="2862262"/>
            <a:ext cx="438150" cy="43815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4552950" y="3452812"/>
            <a:ext cx="3240405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E82127"/>
                </a:solidFill>
                <a:latin typeface="Outfit SemiBold"/>
              </a:rPr>
              <a:t>Herzberg's Two-Factor Theory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552950" y="3767137"/>
            <a:ext cx="3086100" cy="8572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 dirty="0">
                <a:solidFill>
                  <a:srgbClr val="475569"/>
                </a:solidFill>
                <a:latin typeface="Plus Jakarta Sans"/>
              </a:rPr>
              <a:t>Training acts as a key "Motivator" (growth/achievement), but unaddressed "Hygiene factors" (workload, stress) erode learning effectiveness.</a:t>
            </a:r>
          </a:p>
        </p:txBody>
      </p:sp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24850" y="2862262"/>
            <a:ext cx="438150" cy="43815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8324850" y="3452812"/>
            <a:ext cx="3240405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E82127"/>
                </a:solidFill>
                <a:latin typeface="Outfit SemiBold"/>
              </a:rPr>
              <a:t>Vroom's Expectancy Theory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324850" y="3767137"/>
            <a:ext cx="3086100" cy="63761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 dirty="0">
                <a:solidFill>
                  <a:srgbClr val="475569"/>
                </a:solidFill>
                <a:latin typeface="Plus Jakarta Sans"/>
              </a:rPr>
              <a:t>Motivation falters if employees perceive low Instrumentality—believing training effort won't lead to recognized career progression.</a:t>
            </a:r>
          </a:p>
        </p:txBody>
      </p:sp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6775" y="2976562"/>
            <a:ext cx="266700" cy="209550"/>
          </a:xfrm>
          <a:prstGeom prst="rect">
            <a:avLst/>
          </a:prstGeom>
        </p:spPr>
      </p:pic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91062" y="2976562"/>
            <a:ext cx="161925" cy="209550"/>
          </a:xfrm>
          <a:prstGeom prst="rect">
            <a:avLst/>
          </a:prstGeom>
        </p:spPr>
      </p:pic>
      <p:pic>
        <p:nvPicPr>
          <p:cNvPr id="17" name="Picture 16" descr="image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439150" y="2976562"/>
            <a:ext cx="209550" cy="209550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542925" y="447675"/>
            <a:ext cx="11649075" cy="400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0" i="0" u="none">
                <a:solidFill>
                  <a:srgbClr val="0F172A"/>
                </a:solidFill>
                <a:latin typeface="Outfit SemiBold"/>
              </a:rPr>
              <a:t>Theoretical Lens: Motivation &amp; Contract</a:t>
            </a:r>
          </a:p>
        </p:txBody>
      </p:sp>
      <p:sp>
        <p:nvSpPr>
          <p:cNvPr id="19" name="Rectangle 18"/>
          <p:cNvSpPr/>
          <p:nvPr/>
        </p:nvSpPr>
        <p:spPr>
          <a:xfrm>
            <a:off x="542925" y="923925"/>
            <a:ext cx="1110615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505450" y="2433637"/>
            <a:ext cx="1181100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350" b="1" i="0" u="none">
                <a:solidFill>
                  <a:srgbClr val="E82127"/>
                </a:solidFill>
                <a:latin typeface="Outfit"/>
              </a:rPr>
              <a:t>SECTION 05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523522" y="2747962"/>
            <a:ext cx="7144955" cy="5524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3450" b="1" i="0" u="none">
                <a:solidFill>
                  <a:srgbClr val="0F172A"/>
                </a:solidFill>
                <a:latin typeface="Outfit"/>
              </a:rPr>
              <a:t>Evidence-Based Recommendations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524125" y="3843337"/>
            <a:ext cx="7143750" cy="4857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912"/>
              </a:lnSpc>
            </a:pPr>
            <a:r>
              <a:rPr sz="1275" b="0" i="0" u="none">
                <a:solidFill>
                  <a:srgbClr val="475569"/>
                </a:solidFill>
                <a:latin typeface="Plus Jakarta Sans"/>
              </a:rPr>
              <a:t>Actionable, theoretically grounded HRM/HCM solutions designed to transform Tesla's learning and development ecosystem.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925" y="4171950"/>
            <a:ext cx="2554337" cy="847725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3430" y="2905125"/>
            <a:ext cx="2554337" cy="847725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3935" y="4171950"/>
            <a:ext cx="2554337" cy="847725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94440" y="2905125"/>
            <a:ext cx="2554337" cy="847725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542925" y="3943350"/>
            <a:ext cx="11106150" cy="38100"/>
          </a:xfrm>
          <a:prstGeom prst="rect">
            <a:avLst/>
          </a:prstGeom>
          <a:solidFill>
            <a:srgbClr val="CBD5E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29085" y="4314825"/>
            <a:ext cx="2382016" cy="1809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125" b="0" i="0" u="none">
                <a:solidFill>
                  <a:srgbClr val="E82127"/>
                </a:solidFill>
                <a:latin typeface="Outfit SemiBold"/>
              </a:rPr>
              <a:t>Phase 1 (M1–M3)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85800" y="4533900"/>
            <a:ext cx="2268587" cy="3429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350"/>
              </a:lnSpc>
            </a:pPr>
            <a:r>
              <a:rPr sz="900" b="0" i="0" u="none">
                <a:solidFill>
                  <a:srgbClr val="475569"/>
                </a:solidFill>
                <a:latin typeface="Plus Jakarta Sans"/>
              </a:rPr>
              <a:t>Global skill audit and launch of unified AI Learning Management System.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479590" y="3048000"/>
            <a:ext cx="2382016" cy="1809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125" b="0" i="0" u="none">
                <a:solidFill>
                  <a:srgbClr val="E82127"/>
                </a:solidFill>
                <a:latin typeface="Outfit SemiBold"/>
              </a:rPr>
              <a:t>Phase 2 (M4–M8)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536305" y="3267075"/>
            <a:ext cx="2268587" cy="3429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350"/>
              </a:lnSpc>
            </a:pPr>
            <a:r>
              <a:rPr sz="900" b="0" i="0" u="none">
                <a:solidFill>
                  <a:srgbClr val="475569"/>
                </a:solidFill>
                <a:latin typeface="Plus Jakarta Sans"/>
              </a:rPr>
              <a:t>Deploy VR Digital Twin simulation labs across all Gigafactories.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330095" y="4314825"/>
            <a:ext cx="2382016" cy="1809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125" b="0" i="0" u="none">
                <a:solidFill>
                  <a:srgbClr val="E82127"/>
                </a:solidFill>
                <a:latin typeface="Outfit SemiBold"/>
              </a:rPr>
              <a:t>Phase 3 (M9–M12)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386810" y="4533900"/>
            <a:ext cx="2268587" cy="3429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350"/>
              </a:lnSpc>
            </a:pPr>
            <a:r>
              <a:rPr sz="900" b="0" i="0" u="none">
                <a:solidFill>
                  <a:srgbClr val="475569"/>
                </a:solidFill>
                <a:latin typeface="Plus Jakarta Sans"/>
              </a:rPr>
              <a:t>Embed 70-20-10 learning model and structured peer coaching tracks.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180600" y="3048000"/>
            <a:ext cx="2382016" cy="1809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125" b="0" i="0" u="none">
                <a:solidFill>
                  <a:srgbClr val="E82127"/>
                </a:solidFill>
                <a:latin typeface="Outfit SemiBold"/>
              </a:rPr>
              <a:t>Phase 4 (M13+)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237315" y="3267075"/>
            <a:ext cx="2268587" cy="3429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350"/>
              </a:lnSpc>
            </a:pPr>
            <a:r>
              <a:rPr sz="900" b="0" i="0" u="none">
                <a:solidFill>
                  <a:srgbClr val="475569"/>
                </a:solidFill>
                <a:latin typeface="Plus Jakarta Sans"/>
              </a:rPr>
              <a:t>Institute Kirkpatrick Level 4 evaluation tied to product quality metrics.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1734368" y="3876675"/>
            <a:ext cx="171450" cy="171450"/>
          </a:xfrm>
          <a:prstGeom prst="roundRect">
            <a:avLst>
              <a:gd name="adj" fmla="val 50000"/>
            </a:avLst>
          </a:prstGeom>
          <a:solidFill>
            <a:srgbClr val="FFFFFF"/>
          </a:solidFill>
          <a:ln w="38100">
            <a:solidFill>
              <a:srgbClr val="E82127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ounded Rectangle 16"/>
          <p:cNvSpPr/>
          <p:nvPr/>
        </p:nvSpPr>
        <p:spPr>
          <a:xfrm>
            <a:off x="4584873" y="3876675"/>
            <a:ext cx="171450" cy="171450"/>
          </a:xfrm>
          <a:prstGeom prst="roundRect">
            <a:avLst>
              <a:gd name="adj" fmla="val 50000"/>
            </a:avLst>
          </a:prstGeom>
          <a:solidFill>
            <a:srgbClr val="FFFFFF"/>
          </a:solidFill>
          <a:ln w="38100">
            <a:solidFill>
              <a:srgbClr val="E82127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ounded Rectangle 17"/>
          <p:cNvSpPr/>
          <p:nvPr/>
        </p:nvSpPr>
        <p:spPr>
          <a:xfrm>
            <a:off x="7435378" y="3876675"/>
            <a:ext cx="171450" cy="171450"/>
          </a:xfrm>
          <a:prstGeom prst="roundRect">
            <a:avLst>
              <a:gd name="adj" fmla="val 50000"/>
            </a:avLst>
          </a:prstGeom>
          <a:solidFill>
            <a:srgbClr val="FFFFFF"/>
          </a:solidFill>
          <a:ln w="38100">
            <a:solidFill>
              <a:srgbClr val="E82127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ounded Rectangle 18"/>
          <p:cNvSpPr/>
          <p:nvPr/>
        </p:nvSpPr>
        <p:spPr>
          <a:xfrm>
            <a:off x="10285883" y="3876675"/>
            <a:ext cx="171450" cy="171450"/>
          </a:xfrm>
          <a:prstGeom prst="roundRect">
            <a:avLst>
              <a:gd name="adj" fmla="val 50000"/>
            </a:avLst>
          </a:prstGeom>
          <a:solidFill>
            <a:srgbClr val="FFFFFF"/>
          </a:solidFill>
          <a:ln w="38100">
            <a:solidFill>
              <a:srgbClr val="E82127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542925" y="447675"/>
            <a:ext cx="11649075" cy="400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0" i="0" u="none">
                <a:solidFill>
                  <a:srgbClr val="0F172A"/>
                </a:solidFill>
                <a:latin typeface="Outfit SemiBold"/>
              </a:rPr>
              <a:t>Strategic T&amp;D Transformation Roadmap</a:t>
            </a:r>
          </a:p>
        </p:txBody>
      </p:sp>
      <p:sp>
        <p:nvSpPr>
          <p:cNvPr id="21" name="Rectangle 20"/>
          <p:cNvSpPr/>
          <p:nvPr/>
        </p:nvSpPr>
        <p:spPr>
          <a:xfrm>
            <a:off x="542925" y="923925"/>
            <a:ext cx="1110615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925" y="1171575"/>
            <a:ext cx="11106150" cy="523875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42925" y="447675"/>
            <a:ext cx="11649075" cy="400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0" i="0" u="none">
                <a:solidFill>
                  <a:srgbClr val="0F172A"/>
                </a:solidFill>
                <a:latin typeface="Outfit SemiBold"/>
              </a:rPr>
              <a:t>Targeted Kirkpatrick Level 4 Business ROI</a:t>
            </a:r>
          </a:p>
        </p:txBody>
      </p:sp>
      <p:sp>
        <p:nvSpPr>
          <p:cNvPr id="6" name="Rectangle 5"/>
          <p:cNvSpPr/>
          <p:nvPr/>
        </p:nvSpPr>
        <p:spPr>
          <a:xfrm>
            <a:off x="542925" y="923925"/>
            <a:ext cx="1110615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077198C-3873-194A-AF31-776C72EEC562}"/>
              </a:ext>
            </a:extLst>
          </p:cNvPr>
          <p:cNvSpPr txBox="1"/>
          <p:nvPr/>
        </p:nvSpPr>
        <p:spPr>
          <a:xfrm>
            <a:off x="698090" y="4945640"/>
            <a:ext cx="6096000" cy="2654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sz="1125" b="0" i="0" u="none">
                <a:solidFill>
                  <a:srgbClr val="334155"/>
                </a:solidFill>
                <a:latin typeface="Plus Jakarta Sans"/>
              </a:rPr>
              <a:t>Source: Kirkpatrick, J., &amp; Kirkpatrick, W. (2016) </a:t>
            </a:r>
            <a:endParaRPr lang="en-IN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E41EAC8-9B7C-E249-EEFC-16FBD8ADE309}"/>
              </a:ext>
            </a:extLst>
          </p:cNvPr>
          <p:cNvSpPr txBox="1"/>
          <p:nvPr/>
        </p:nvSpPr>
        <p:spPr>
          <a:xfrm>
            <a:off x="698090" y="5250425"/>
            <a:ext cx="10795820" cy="2662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130" dirty="0"/>
              <a:t>Targeted Kirkpatrick Level 4 Business ROI measuring Assembly Defect Reductions (-35%), Onboarding Ramp-Time (-45%), Safety Compliance (98%), and 1-Year Retention (+28%).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925" y="2624137"/>
            <a:ext cx="3562350" cy="2333625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4825" y="2624137"/>
            <a:ext cx="3562350" cy="2333625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86725" y="2624137"/>
            <a:ext cx="3562350" cy="2333625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1050" y="2862262"/>
            <a:ext cx="438150" cy="43815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781050" y="3452812"/>
            <a:ext cx="3240405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E82127"/>
                </a:solidFill>
                <a:latin typeface="Outfit SemiBold"/>
              </a:rPr>
              <a:t>70-20-10 Learning Model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81050" y="3767137"/>
            <a:ext cx="3086100" cy="6429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 dirty="0">
                <a:solidFill>
                  <a:srgbClr val="475569"/>
                </a:solidFill>
                <a:latin typeface="Plus Jakarta Sans"/>
              </a:rPr>
              <a:t>Formalize 70% experiential stretch projects, 20% peer coaching, and 10% AI-driven self-paced coursework.</a:t>
            </a:r>
          </a:p>
        </p:txBody>
      </p:sp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950" y="2862262"/>
            <a:ext cx="438150" cy="43815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4552950" y="3452812"/>
            <a:ext cx="3240405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E82127"/>
                </a:solidFill>
                <a:latin typeface="Outfit SemiBold"/>
              </a:rPr>
              <a:t>Kirkpatrick Evaluation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552950" y="3767137"/>
            <a:ext cx="3086100" cy="8572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>
                <a:solidFill>
                  <a:srgbClr val="475569"/>
                </a:solidFill>
                <a:latin typeface="Plus Jakarta Sans"/>
              </a:rPr>
              <a:t>Advance beyond simple satisfaction surveys to evaluate behavioral change (Level 3) and business ROI/quality impact (Level 4) </a:t>
            </a:r>
            <a:r>
              <a:rPr sz="1125" b="0" i="1" u="none">
                <a:solidFill>
                  <a:srgbClr val="64748B"/>
                </a:solidFill>
                <a:latin typeface="Plus Jakarta Sans"/>
              </a:rPr>
              <a:t>(Kirkpatrick, 2016)</a:t>
            </a:r>
            <a:r>
              <a:rPr sz="1125" b="0" i="0" u="none">
                <a:solidFill>
                  <a:srgbClr val="475569"/>
                </a:solidFill>
                <a:latin typeface="Plus Jakarta Sans"/>
              </a:rPr>
              <a:t>.</a:t>
            </a:r>
          </a:p>
        </p:txBody>
      </p:sp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24850" y="2862262"/>
            <a:ext cx="438150" cy="43815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8324850" y="3452812"/>
            <a:ext cx="3240405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E82127"/>
                </a:solidFill>
                <a:latin typeface="Outfit SemiBold"/>
              </a:rPr>
              <a:t>Psychological Safety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324850" y="3767137"/>
            <a:ext cx="3086100" cy="8572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>
                <a:solidFill>
                  <a:srgbClr val="475569"/>
                </a:solidFill>
                <a:latin typeface="Plus Jakarta Sans"/>
              </a:rPr>
              <a:t>Institute Edmondson's framework to foster open error-reporting and blameless post-mortems during factory training </a:t>
            </a:r>
            <a:r>
              <a:rPr sz="1125" b="0" i="1" u="none">
                <a:solidFill>
                  <a:srgbClr val="64748B"/>
                </a:solidFill>
                <a:latin typeface="Plus Jakarta Sans"/>
              </a:rPr>
              <a:t>(Edmondson, 2018)</a:t>
            </a:r>
            <a:r>
              <a:rPr sz="1125" b="0" i="0" u="none">
                <a:solidFill>
                  <a:srgbClr val="475569"/>
                </a:solidFill>
                <a:latin typeface="Plus Jakarta Sans"/>
              </a:rPr>
              <a:t>.</a:t>
            </a:r>
          </a:p>
        </p:txBody>
      </p:sp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81062" y="2976562"/>
            <a:ext cx="238125" cy="209550"/>
          </a:xfrm>
          <a:prstGeom prst="rect">
            <a:avLst/>
          </a:prstGeom>
        </p:spPr>
      </p:pic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52962" y="2976562"/>
            <a:ext cx="238125" cy="209550"/>
          </a:xfrm>
          <a:prstGeom prst="rect">
            <a:avLst/>
          </a:prstGeom>
        </p:spPr>
      </p:pic>
      <p:pic>
        <p:nvPicPr>
          <p:cNvPr id="17" name="Picture 16" descr="image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439150" y="2976562"/>
            <a:ext cx="209550" cy="209550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542925" y="447675"/>
            <a:ext cx="11649075" cy="400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0" i="0" u="none">
                <a:solidFill>
                  <a:srgbClr val="0F172A"/>
                </a:solidFill>
                <a:latin typeface="Outfit SemiBold"/>
              </a:rPr>
              <a:t>Grounded HRM/HCM Frameworks</a:t>
            </a:r>
          </a:p>
        </p:txBody>
      </p:sp>
      <p:sp>
        <p:nvSpPr>
          <p:cNvPr id="19" name="Rectangle 18"/>
          <p:cNvSpPr/>
          <p:nvPr/>
        </p:nvSpPr>
        <p:spPr>
          <a:xfrm>
            <a:off x="542925" y="923925"/>
            <a:ext cx="1110615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904875" y="3057525"/>
            <a:ext cx="10744200" cy="21431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1" i="0" u="none">
                <a:solidFill>
                  <a:srgbClr val="0F172A"/>
                </a:solidFill>
                <a:latin typeface="Plus Jakarta Sans"/>
              </a:rPr>
              <a:t>Protected Development Time:</a:t>
            </a:r>
            <a:r>
              <a:rPr sz="1125" b="0" i="0" u="none">
                <a:solidFill>
                  <a:srgbClr val="334155"/>
                </a:solidFill>
                <a:latin typeface="Plus Jakarta Sans"/>
              </a:rPr>
              <a:t> Allocate 4 dedicated hours per month for manufacturing staff to pursue technical certifications without production penalties.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04875" y="3424237"/>
            <a:ext cx="10744200" cy="21431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1" i="0" u="none">
                <a:solidFill>
                  <a:srgbClr val="0F172A"/>
                </a:solidFill>
                <a:latin typeface="Plus Jakarta Sans"/>
              </a:rPr>
              <a:t>Transparent Skill Badging:</a:t>
            </a:r>
            <a:r>
              <a:rPr sz="1125" b="0" i="0" u="none">
                <a:solidFill>
                  <a:srgbClr val="334155"/>
                </a:solidFill>
                <a:latin typeface="Plus Jakarta Sans"/>
              </a:rPr>
              <a:t> Implement blockchain-verified micro-credentials tied directly to wage increases and internal promotion tracks.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04875" y="3790950"/>
            <a:ext cx="10744200" cy="21431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1" i="0" u="none">
                <a:solidFill>
                  <a:srgbClr val="0F172A"/>
                </a:solidFill>
                <a:latin typeface="Plus Jakarta Sans"/>
              </a:rPr>
              <a:t>Managerial Leadership Coaching:</a:t>
            </a:r>
            <a:r>
              <a:rPr sz="1125" b="0" i="0" u="none">
                <a:solidFill>
                  <a:srgbClr val="334155"/>
                </a:solidFill>
                <a:latin typeface="Plus Jakarta Sans"/>
              </a:rPr>
              <a:t> Train supervisors in empathetic leadership, stress prevention, and supportive coaching to mitigate burnout.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04875" y="4157662"/>
            <a:ext cx="10744200" cy="21431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1" i="0" u="none">
                <a:solidFill>
                  <a:srgbClr val="0F172A"/>
                </a:solidFill>
                <a:latin typeface="Plus Jakarta Sans"/>
              </a:rPr>
              <a:t>Global Knowledge Exchange:</a:t>
            </a:r>
            <a:r>
              <a:rPr sz="1125" b="0" i="0" u="none">
                <a:solidFill>
                  <a:srgbClr val="334155"/>
                </a:solidFill>
                <a:latin typeface="Plus Jakarta Sans"/>
              </a:rPr>
              <a:t> Establish cross-Gigafactory rotation programs for lead technicians to standardize best practices globally.</a:t>
            </a:r>
          </a:p>
        </p:txBody>
      </p:sp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925" y="3081337"/>
            <a:ext cx="171450" cy="180975"/>
          </a:xfrm>
          <a:prstGeom prst="rect">
            <a:avLst/>
          </a:prstGeom>
        </p:spPr>
      </p:pic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925" y="3448050"/>
            <a:ext cx="133350" cy="180975"/>
          </a:xfrm>
          <a:prstGeom prst="rect">
            <a:avLst/>
          </a:prstGeom>
        </p:spPr>
      </p:pic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2925" y="3814762"/>
            <a:ext cx="219075" cy="180975"/>
          </a:xfrm>
          <a:prstGeom prst="rect">
            <a:avLst/>
          </a:prstGeom>
        </p:spPr>
      </p:pic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2925" y="4181475"/>
            <a:ext cx="171450" cy="180975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542925" y="447675"/>
            <a:ext cx="11649075" cy="400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0" i="0" u="none">
                <a:solidFill>
                  <a:srgbClr val="0F172A"/>
                </a:solidFill>
                <a:latin typeface="Outfit SemiBold"/>
              </a:rPr>
              <a:t>Building a High-Retention Learning Culture</a:t>
            </a:r>
          </a:p>
        </p:txBody>
      </p:sp>
      <p:sp>
        <p:nvSpPr>
          <p:cNvPr id="12" name="Rectangle 11"/>
          <p:cNvSpPr/>
          <p:nvPr/>
        </p:nvSpPr>
        <p:spPr>
          <a:xfrm>
            <a:off x="542925" y="923925"/>
            <a:ext cx="1110615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505450" y="2433637"/>
            <a:ext cx="1181100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350" b="1" i="0" u="none">
                <a:solidFill>
                  <a:srgbClr val="E82127"/>
                </a:solidFill>
                <a:latin typeface="Outfit"/>
              </a:rPr>
              <a:t>SECTION 06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255992" y="2747962"/>
            <a:ext cx="7679866" cy="5524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3450" b="1" i="0" u="none">
                <a:solidFill>
                  <a:srgbClr val="0F172A"/>
                </a:solidFill>
                <a:latin typeface="Outfit"/>
              </a:rPr>
              <a:t>Future-of-Work &amp; Executive Synthesis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524125" y="3843337"/>
            <a:ext cx="7143750" cy="4857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912"/>
              </a:lnSpc>
            </a:pPr>
            <a:r>
              <a:rPr sz="1275" b="0" i="0" u="none">
                <a:solidFill>
                  <a:srgbClr val="475569"/>
                </a:solidFill>
                <a:latin typeface="Plus Jakarta Sans"/>
              </a:rPr>
              <a:t>Analyzing how AI, humanoid robotics, and automation will reshape Tesla's workforce over the next 5–10 years alongside group recommendations.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904875" y="2736056"/>
            <a:ext cx="10744200" cy="20159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1" i="0" u="none" dirty="0">
                <a:solidFill>
                  <a:srgbClr val="0F172A"/>
                </a:solidFill>
                <a:latin typeface="Plus Jakarta Sans"/>
              </a:rPr>
              <a:t>Optimus Humanoid Robotics Integration:</a:t>
            </a:r>
            <a:r>
              <a:rPr sz="1125" b="0" i="0" u="none" dirty="0">
                <a:solidFill>
                  <a:srgbClr val="334155"/>
                </a:solidFill>
                <a:latin typeface="Plus Jakarta Sans"/>
              </a:rPr>
              <a:t> Assembly line workers will transition from manual operators to supervisors and trainers of autonomous Optimus fleets </a:t>
            </a:r>
            <a:r>
              <a:rPr sz="1125" b="0" i="1" u="none" dirty="0">
                <a:solidFill>
                  <a:srgbClr val="64748B"/>
                </a:solidFill>
                <a:latin typeface="Plus Jakarta Sans"/>
              </a:rPr>
              <a:t>(Tesla</a:t>
            </a:r>
            <a:r>
              <a:rPr lang="en-US" sz="1125" b="0" i="1" u="none" dirty="0">
                <a:solidFill>
                  <a:srgbClr val="64748B"/>
                </a:solidFill>
                <a:latin typeface="Plus Jakarta Sans"/>
              </a:rPr>
              <a:t>,</a:t>
            </a:r>
            <a:r>
              <a:rPr sz="1125" b="0" i="1" u="none" dirty="0">
                <a:solidFill>
                  <a:srgbClr val="64748B"/>
                </a:solidFill>
                <a:latin typeface="Plus Jakarta Sans"/>
              </a:rPr>
              <a:t> 202</a:t>
            </a:r>
            <a:r>
              <a:rPr lang="en-US" sz="1125" b="0" i="1" u="none" dirty="0">
                <a:solidFill>
                  <a:srgbClr val="64748B"/>
                </a:solidFill>
                <a:latin typeface="Plus Jakarta Sans"/>
              </a:rPr>
              <a:t>4</a:t>
            </a:r>
            <a:r>
              <a:rPr sz="1125" b="0" i="1" u="none" dirty="0">
                <a:solidFill>
                  <a:srgbClr val="64748B"/>
                </a:solidFill>
                <a:latin typeface="Plus Jakarta Sans"/>
              </a:rPr>
              <a:t>)</a:t>
            </a:r>
            <a:r>
              <a:rPr sz="1125" b="0" i="0" u="none" dirty="0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04875" y="3317081"/>
            <a:ext cx="10744200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1" i="0" u="none">
                <a:solidFill>
                  <a:srgbClr val="0F172A"/>
                </a:solidFill>
                <a:latin typeface="Plus Jakarta Sans"/>
              </a:rPr>
              <a:t>AR Smart Glass Assistance:</a:t>
            </a:r>
            <a:r>
              <a:rPr sz="1125" b="0" i="0" u="none">
                <a:solidFill>
                  <a:srgbClr val="334155"/>
                </a:solidFill>
                <a:latin typeface="Plus Jakarta Sans"/>
              </a:rPr>
              <a:t> Technicians will wear lightweight augmented reality glasses providing real-time repair overlays and step-by-step assembly assistance.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04875" y="3898106"/>
            <a:ext cx="10744200" cy="21431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1" i="0" u="none">
                <a:solidFill>
                  <a:srgbClr val="0F172A"/>
                </a:solidFill>
                <a:latin typeface="Plus Jakarta Sans"/>
              </a:rPr>
              <a:t>Fluid Dynamic Skill Profiles:</a:t>
            </a:r>
            <a:r>
              <a:rPr sz="1125" b="0" i="0" u="none">
                <a:solidFill>
                  <a:srgbClr val="334155"/>
                </a:solidFill>
                <a:latin typeface="Plus Jakarta Sans"/>
              </a:rPr>
              <a:t> Transitioning from static job descriptions to fluid, AI-managed skill portfolios that adapt continuously to engineering updates.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04875" y="4264818"/>
            <a:ext cx="10744200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1" i="0" u="none">
                <a:solidFill>
                  <a:srgbClr val="0F172A"/>
                </a:solidFill>
                <a:latin typeface="Plus Jakarta Sans"/>
              </a:rPr>
              <a:t>Predictive Workforce Reskilling:</a:t>
            </a:r>
            <a:r>
              <a:rPr sz="1125" b="0" i="0" u="none">
                <a:solidFill>
                  <a:srgbClr val="334155"/>
                </a:solidFill>
                <a:latin typeface="Plus Jakarta Sans"/>
              </a:rPr>
              <a:t> Machine learning systems predicting future skill shortages 18 months in advance and auto-enrolling staff into pre-upskilling tracks.</a:t>
            </a:r>
          </a:p>
        </p:txBody>
      </p:sp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925" y="2759868"/>
            <a:ext cx="219075" cy="180975"/>
          </a:xfrm>
          <a:prstGeom prst="rect">
            <a:avLst/>
          </a:prstGeom>
        </p:spPr>
      </p:pic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925" y="3340893"/>
            <a:ext cx="190500" cy="180975"/>
          </a:xfrm>
          <a:prstGeom prst="rect">
            <a:avLst/>
          </a:prstGeom>
        </p:spPr>
      </p:pic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2925" y="3921918"/>
            <a:ext cx="171450" cy="180975"/>
          </a:xfrm>
          <a:prstGeom prst="rect">
            <a:avLst/>
          </a:prstGeom>
        </p:spPr>
      </p:pic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2925" y="4288631"/>
            <a:ext cx="219075" cy="180975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542925" y="447675"/>
            <a:ext cx="11649075" cy="400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0" i="0" u="none">
                <a:solidFill>
                  <a:srgbClr val="0F172A"/>
                </a:solidFill>
                <a:latin typeface="Outfit SemiBold"/>
              </a:rPr>
              <a:t>Future-of-Work: 5–10 Year Horizon</a:t>
            </a:r>
          </a:p>
        </p:txBody>
      </p:sp>
      <p:sp>
        <p:nvSpPr>
          <p:cNvPr id="12" name="Rectangle 11"/>
          <p:cNvSpPr/>
          <p:nvPr/>
        </p:nvSpPr>
        <p:spPr>
          <a:xfrm>
            <a:off x="542925" y="923925"/>
            <a:ext cx="1110615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925" y="2221706"/>
            <a:ext cx="5419725" cy="3138487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9350" y="1295400"/>
            <a:ext cx="5419725" cy="520433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00100" y="2478881"/>
            <a:ext cx="5150643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E82127"/>
                </a:solidFill>
                <a:latin typeface="Outfit SemiBold"/>
              </a:rPr>
              <a:t>Overall Strategic HRM Roadmap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00100" y="2793206"/>
            <a:ext cx="4905375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>
                <a:solidFill>
                  <a:srgbClr val="475569"/>
                </a:solidFill>
                <a:latin typeface="Plus Jakarta Sans"/>
              </a:rPr>
              <a:t>1. Transition T&amp;D from reactive emergency onboarding to a sustainable human-capital engine.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00100" y="3317081"/>
            <a:ext cx="4905375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>
                <a:solidFill>
                  <a:srgbClr val="475569"/>
                </a:solidFill>
                <a:latin typeface="Plus Jakarta Sans"/>
              </a:rPr>
              <a:t>2. Deploy AI + VR Digital Twin simulation labs across all Gigafactories to maximize speed-to-autonomy.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00100" y="3840956"/>
            <a:ext cx="4905375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>
                <a:solidFill>
                  <a:srgbClr val="475569"/>
                </a:solidFill>
                <a:latin typeface="Plus Jakarta Sans"/>
              </a:rPr>
              <a:t>3. Embed 70-20-10 learning, psychological safety, and transparent badging to restore psychological contract balance </a:t>
            </a:r>
            <a:r>
              <a:rPr sz="1125" b="0" i="1" u="none">
                <a:solidFill>
                  <a:srgbClr val="64748B"/>
                </a:solidFill>
                <a:latin typeface="Plus Jakarta Sans"/>
              </a:rPr>
              <a:t>(Noe et al., 2023)</a:t>
            </a:r>
            <a:r>
              <a:rPr sz="1125" b="0" i="0" u="none">
                <a:solidFill>
                  <a:srgbClr val="475569"/>
                </a:solidFill>
                <a:latin typeface="Plus Jakarta Sans"/>
              </a:rPr>
              <a:t>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86525" y="1456322"/>
            <a:ext cx="5150643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0" i="0" u="none" dirty="0">
                <a:solidFill>
                  <a:srgbClr val="0F172A"/>
                </a:solidFill>
                <a:latin typeface="Outfit SemiBold"/>
              </a:rPr>
              <a:t>Primary Academic Sources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677025" y="1770647"/>
            <a:ext cx="4714875" cy="63761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 dirty="0" err="1">
                <a:solidFill>
                  <a:srgbClr val="334155"/>
                </a:solidFill>
                <a:latin typeface="Plus Jakarta Sans"/>
              </a:rPr>
              <a:t>Aguinis</a:t>
            </a:r>
            <a:r>
              <a:rPr sz="1125" b="0" i="0" u="none" dirty="0">
                <a:solidFill>
                  <a:srgbClr val="334155"/>
                </a:solidFill>
                <a:latin typeface="Plus Jakarta Sans"/>
              </a:rPr>
              <a:t>, H., et al. (2022). Using AI for HRM. </a:t>
            </a:r>
            <a:r>
              <a:rPr sz="1125" b="0" i="1" u="none" dirty="0">
                <a:solidFill>
                  <a:srgbClr val="334155"/>
                </a:solidFill>
                <a:latin typeface="Plus Jakarta Sans"/>
              </a:rPr>
              <a:t>Journal of Management</a:t>
            </a:r>
            <a:r>
              <a:rPr sz="1125" b="0" i="0" u="none" dirty="0">
                <a:solidFill>
                  <a:srgbClr val="334155"/>
                </a:solidFill>
                <a:latin typeface="Plus Jakarta Sans"/>
              </a:rPr>
              <a:t>. </a:t>
            </a:r>
            <a:r>
              <a:rPr lang="en-IN" sz="1125" b="0" i="0" u="none" dirty="0">
                <a:solidFill>
                  <a:srgbClr val="E82127"/>
                </a:solidFill>
                <a:latin typeface="Plus Jakarta Sans"/>
                <a:hlinkClick r:id="rId5"/>
              </a:rPr>
              <a:t>https://www.sciencedirect.com/science/article/abs/pii/S1053482222000596?via%3Dihub</a:t>
            </a:r>
            <a:r>
              <a:rPr lang="en-IN" sz="1125" b="0" i="0" u="none" dirty="0">
                <a:solidFill>
                  <a:srgbClr val="E82127"/>
                </a:solidFill>
                <a:latin typeface="Plus Jakarta Sans"/>
              </a:rPr>
              <a:t> </a:t>
            </a:r>
            <a:endParaRPr sz="1125" b="0" i="0" u="none" dirty="0">
              <a:solidFill>
                <a:srgbClr val="E82127"/>
              </a:solidFill>
              <a:latin typeface="Plus Jakarta Sans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677025" y="2432786"/>
            <a:ext cx="4714875" cy="41960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 dirty="0">
                <a:solidFill>
                  <a:srgbClr val="334155"/>
                </a:solidFill>
                <a:latin typeface="Plus Jakarta Sans"/>
              </a:rPr>
              <a:t>Edmondson, A. C. (2018). </a:t>
            </a:r>
            <a:r>
              <a:rPr sz="1125" b="0" i="1" u="none" dirty="0">
                <a:solidFill>
                  <a:srgbClr val="334155"/>
                </a:solidFill>
                <a:latin typeface="Plus Jakarta Sans"/>
              </a:rPr>
              <a:t>The Fearless Organization</a:t>
            </a:r>
            <a:r>
              <a:rPr sz="1125" b="0" i="0" u="none" dirty="0">
                <a:solidFill>
                  <a:srgbClr val="334155"/>
                </a:solidFill>
                <a:latin typeface="Plus Jakarta Sans"/>
              </a:rPr>
              <a:t>. Wiley. </a:t>
            </a:r>
            <a:r>
              <a:rPr lang="en-IN" sz="1125" b="0" i="0" u="none" dirty="0">
                <a:solidFill>
                  <a:srgbClr val="E82127"/>
                </a:solidFill>
                <a:latin typeface="Plus Jakarta Sans"/>
                <a:hlinkClick r:id="rId6"/>
              </a:rPr>
              <a:t>https://www.wiley.com/en-in/</a:t>
            </a:r>
            <a:r>
              <a:rPr lang="en-IN" sz="1125" b="0" i="0" u="none" dirty="0">
                <a:solidFill>
                  <a:srgbClr val="E82127"/>
                </a:solidFill>
                <a:latin typeface="Plus Jakarta Sans"/>
              </a:rPr>
              <a:t> </a:t>
            </a:r>
            <a:endParaRPr sz="1125" b="0" i="0" u="none" dirty="0">
              <a:solidFill>
                <a:srgbClr val="E82127"/>
              </a:solidFill>
              <a:latin typeface="Plus Jakarta Sans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677025" y="2910110"/>
            <a:ext cx="4714875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 dirty="0">
                <a:solidFill>
                  <a:srgbClr val="334155"/>
                </a:solidFill>
                <a:latin typeface="Plus Jakarta Sans"/>
              </a:rPr>
              <a:t>Kirkpatrick, J., &amp; Kirkpatrick, W. (2016). </a:t>
            </a:r>
            <a:r>
              <a:rPr sz="1125" b="0" i="1" u="none" dirty="0">
                <a:solidFill>
                  <a:srgbClr val="334155"/>
                </a:solidFill>
                <a:latin typeface="Plus Jakarta Sans"/>
              </a:rPr>
              <a:t>Four Levels of Training Evaluation</a:t>
            </a:r>
            <a:r>
              <a:rPr sz="1125" b="0" i="0" u="none" dirty="0">
                <a:solidFill>
                  <a:srgbClr val="334155"/>
                </a:solidFill>
                <a:latin typeface="Plus Jakarta Sans"/>
              </a:rPr>
              <a:t>. ATD Press. </a:t>
            </a:r>
            <a:r>
              <a:rPr lang="en-IN" sz="1125" b="0" i="0" u="none" dirty="0">
                <a:solidFill>
                  <a:srgbClr val="E82127"/>
                </a:solidFill>
                <a:latin typeface="Plus Jakarta Sans"/>
                <a:hlinkClick r:id="rId7"/>
              </a:rPr>
              <a:t>https://www.td.org/</a:t>
            </a:r>
            <a:r>
              <a:rPr lang="en-IN" sz="1125" b="0" i="0" u="none" dirty="0">
                <a:solidFill>
                  <a:srgbClr val="E82127"/>
                </a:solidFill>
                <a:latin typeface="Plus Jakarta Sans"/>
              </a:rPr>
              <a:t> </a:t>
            </a:r>
            <a:endParaRPr sz="1125" b="0" i="0" u="none" dirty="0">
              <a:solidFill>
                <a:srgbClr val="E82127"/>
              </a:solidFill>
              <a:latin typeface="Plus Jakarta Sans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677025" y="3395270"/>
            <a:ext cx="4714875" cy="4286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 dirty="0">
                <a:solidFill>
                  <a:srgbClr val="334155"/>
                </a:solidFill>
                <a:latin typeface="Plus Jakarta Sans"/>
              </a:rPr>
              <a:t>Noe, R. A., et al. (2023). </a:t>
            </a:r>
            <a:r>
              <a:rPr sz="1125" b="0" i="1" u="none" dirty="0">
                <a:solidFill>
                  <a:srgbClr val="334155"/>
                </a:solidFill>
                <a:latin typeface="Plus Jakarta Sans"/>
              </a:rPr>
              <a:t>Employee Training &amp; Development</a:t>
            </a:r>
            <a:r>
              <a:rPr sz="1125" b="0" i="0" u="none" dirty="0">
                <a:solidFill>
                  <a:srgbClr val="334155"/>
                </a:solidFill>
                <a:latin typeface="Plus Jakarta Sans"/>
              </a:rPr>
              <a:t> (9th ed.). McGraw-Hill.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677025" y="3900096"/>
            <a:ext cx="4714875" cy="41960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87"/>
              </a:lnSpc>
            </a:pPr>
            <a:r>
              <a:rPr sz="1125" b="0" i="0" u="none" dirty="0">
                <a:solidFill>
                  <a:srgbClr val="334155"/>
                </a:solidFill>
                <a:latin typeface="Plus Jakarta Sans"/>
              </a:rPr>
              <a:t>Tesla, Inc. (2026). </a:t>
            </a:r>
            <a:r>
              <a:rPr sz="1125" b="0" i="1" u="none" dirty="0">
                <a:solidFill>
                  <a:srgbClr val="334155"/>
                </a:solidFill>
                <a:latin typeface="Plus Jakarta Sans"/>
              </a:rPr>
              <a:t>Tesla START &amp; Careers Portal</a:t>
            </a:r>
            <a:r>
              <a:rPr sz="1125" b="0" i="0" u="none" dirty="0">
                <a:solidFill>
                  <a:srgbClr val="334155"/>
                </a:solidFill>
                <a:latin typeface="Plus Jakarta Sans"/>
              </a:rPr>
              <a:t>. </a:t>
            </a:r>
            <a:r>
              <a:rPr lang="en-IN" sz="1125" b="0" i="0" u="none" dirty="0">
                <a:solidFill>
                  <a:srgbClr val="E82127"/>
                </a:solidFill>
                <a:latin typeface="Plus Jakarta Sans"/>
                <a:hlinkClick r:id="rId8"/>
              </a:rPr>
              <a:t>https://www.tesla.com/careers/tesla-start</a:t>
            </a:r>
            <a:r>
              <a:rPr lang="en-IN" sz="1125" b="0" i="0" u="none" dirty="0">
                <a:solidFill>
                  <a:srgbClr val="E82127"/>
                </a:solidFill>
                <a:latin typeface="Plus Jakarta Sans"/>
              </a:rPr>
              <a:t> </a:t>
            </a:r>
          </a:p>
        </p:txBody>
      </p:sp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86525" y="1833790"/>
            <a:ext cx="142875" cy="123825"/>
          </a:xfrm>
          <a:prstGeom prst="rect">
            <a:avLst/>
          </a:prstGeom>
        </p:spPr>
      </p:pic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86525" y="2486097"/>
            <a:ext cx="142875" cy="123825"/>
          </a:xfrm>
          <a:prstGeom prst="rect">
            <a:avLst/>
          </a:prstGeom>
        </p:spPr>
      </p:pic>
      <p:pic>
        <p:nvPicPr>
          <p:cNvPr id="17" name="Picture 16" descr="image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86525" y="2963421"/>
            <a:ext cx="142875" cy="123825"/>
          </a:xfrm>
          <a:prstGeom prst="rect">
            <a:avLst/>
          </a:prstGeom>
        </p:spPr>
      </p:pic>
      <p:pic>
        <p:nvPicPr>
          <p:cNvPr id="18" name="Picture 17" descr="image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86525" y="3409252"/>
            <a:ext cx="142875" cy="123825"/>
          </a:xfrm>
          <a:prstGeom prst="rect">
            <a:avLst/>
          </a:prstGeom>
        </p:spPr>
      </p:pic>
      <p:pic>
        <p:nvPicPr>
          <p:cNvPr id="19" name="Picture 18" descr="image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86525" y="3953405"/>
            <a:ext cx="142875" cy="123825"/>
          </a:xfrm>
          <a:prstGeom prst="rect">
            <a:avLst/>
          </a:prstGeom>
        </p:spPr>
      </p:pic>
      <p:sp>
        <p:nvSpPr>
          <p:cNvPr id="20" name="TextBox 19"/>
          <p:cNvSpPr txBox="1"/>
          <p:nvPr/>
        </p:nvSpPr>
        <p:spPr>
          <a:xfrm>
            <a:off x="542925" y="447675"/>
            <a:ext cx="11649075" cy="400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0" i="0" u="none">
                <a:solidFill>
                  <a:srgbClr val="0F172A"/>
                </a:solidFill>
                <a:latin typeface="Outfit SemiBold"/>
              </a:rPr>
              <a:t>Executive Synthesis &amp; Academic References</a:t>
            </a:r>
          </a:p>
        </p:txBody>
      </p:sp>
      <p:sp>
        <p:nvSpPr>
          <p:cNvPr id="21" name="Rectangle 20"/>
          <p:cNvSpPr/>
          <p:nvPr/>
        </p:nvSpPr>
        <p:spPr>
          <a:xfrm>
            <a:off x="542925" y="923925"/>
            <a:ext cx="1110615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2" name="Picture 21" descr="image.png">
            <a:extLst>
              <a:ext uri="{FF2B5EF4-FFF2-40B4-BE49-F238E27FC236}">
                <a16:creationId xmlns:a16="http://schemas.microsoft.com/office/drawing/2014/main" id="{2D97B6A1-B220-5E5A-E8F5-2B26F8AEC4D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67782" y="4497563"/>
            <a:ext cx="142875" cy="123825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04CF80A2-4739-568E-1700-1A2B560B7DAB}"/>
              </a:ext>
            </a:extLst>
          </p:cNvPr>
          <p:cNvSpPr txBox="1"/>
          <p:nvPr/>
        </p:nvSpPr>
        <p:spPr>
          <a:xfrm>
            <a:off x="6638925" y="4984991"/>
            <a:ext cx="4752975" cy="7299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1687"/>
              </a:lnSpc>
            </a:pPr>
            <a:r>
              <a:rPr lang="en-US" sz="1125" dirty="0">
                <a:solidFill>
                  <a:srgbClr val="334155"/>
                </a:solidFill>
                <a:latin typeface="Plus Jakarta Sans"/>
              </a:rPr>
              <a:t>World Economic Forum (2024) 6 work and workplace trends to watch in 2024. Available at: </a:t>
            </a:r>
            <a:r>
              <a:rPr lang="en-US" sz="1125" dirty="0">
                <a:solidFill>
                  <a:srgbClr val="E82127"/>
                </a:solidFill>
                <a:latin typeface="Plus Jakarta Sans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https://www.weforum.org/stories/2024/02/work-and-workplace-trends-to-watch-2024/</a:t>
            </a:r>
            <a:endParaRPr lang="en-US" sz="1125" dirty="0">
              <a:solidFill>
                <a:srgbClr val="E82127"/>
              </a:solidFill>
              <a:latin typeface="Plus Jakarta Sans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9B9A873-8BD0-BDCB-11DB-6F6EE995A926}"/>
              </a:ext>
            </a:extLst>
          </p:cNvPr>
          <p:cNvSpPr txBox="1"/>
          <p:nvPr/>
        </p:nvSpPr>
        <p:spPr>
          <a:xfrm>
            <a:off x="6610657" y="4392804"/>
            <a:ext cx="4752975" cy="5119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1687"/>
              </a:lnSpc>
            </a:pPr>
            <a:r>
              <a:rPr lang="en-IN" sz="1125" dirty="0">
                <a:solidFill>
                  <a:srgbClr val="334155"/>
                </a:solidFill>
                <a:latin typeface="Plus Jakarta Sans"/>
              </a:rPr>
              <a:t>Tesla (2024) 2023 Impact Report. Austin, TX: Tesla, Inc. Available at: </a:t>
            </a:r>
            <a:r>
              <a:rPr lang="en-IN" sz="1125" dirty="0">
                <a:solidFill>
                  <a:srgbClr val="E82127"/>
                </a:solidFill>
                <a:latin typeface="Plus Jakarta Sans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https://www.tesla.com/ns_videos/2023-tesla-impact-report.pdf</a:t>
            </a:r>
            <a:endParaRPr lang="en-IN" sz="1125" dirty="0">
              <a:solidFill>
                <a:srgbClr val="E82127"/>
              </a:solidFill>
              <a:latin typeface="Plus Jakarta Sans"/>
            </a:endParaRPr>
          </a:p>
        </p:txBody>
      </p:sp>
      <p:pic>
        <p:nvPicPr>
          <p:cNvPr id="31" name="Picture 30" descr="image.png">
            <a:extLst>
              <a:ext uri="{FF2B5EF4-FFF2-40B4-BE49-F238E27FC236}">
                <a16:creationId xmlns:a16="http://schemas.microsoft.com/office/drawing/2014/main" id="{C37D2C0C-CBA3-5C21-088D-383F1F46198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62868" y="5062918"/>
            <a:ext cx="142875" cy="123825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542925" y="2638425"/>
            <a:ext cx="11106150" cy="771525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542925" y="3409950"/>
            <a:ext cx="11106150" cy="771525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42925" y="3400425"/>
            <a:ext cx="1110615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542925" y="3400425"/>
            <a:ext cx="1110615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542925" y="4171950"/>
            <a:ext cx="1110615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542925" y="4171950"/>
            <a:ext cx="1110615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925" y="2781300"/>
            <a:ext cx="857250" cy="47625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638300" y="2788443"/>
            <a:ext cx="10010775" cy="1857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62"/>
              </a:lnSpc>
            </a:pPr>
            <a:r>
              <a:rPr sz="975" b="0" i="0" u="none" dirty="0">
                <a:solidFill>
                  <a:srgbClr val="1E293B"/>
                </a:solidFill>
                <a:latin typeface="Plus Jakarta Sans"/>
              </a:rPr>
              <a:t>https://tradecolleges.org/blog/trade-programs/ev-technician-career-opportunities.webp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638301" y="3017044"/>
            <a:ext cx="1852152" cy="21377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 dirty="0">
                <a:solidFill>
                  <a:srgbClr val="1E293B"/>
                </a:solidFill>
                <a:latin typeface="Plus Jakarta Sans"/>
              </a:rPr>
              <a:t>Source: </a:t>
            </a:r>
            <a:r>
              <a:rPr sz="1200" b="0" i="0" u="none" dirty="0">
                <a:solidFill>
                  <a:srgbClr val="4F46E5"/>
                </a:solidFill>
                <a:latin typeface="Plus Jakarta Sans"/>
              </a:rPr>
              <a:t>tradecolleges.org</a:t>
            </a:r>
          </a:p>
        </p:txBody>
      </p:sp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925" y="3552825"/>
            <a:ext cx="857250" cy="47625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638300" y="3559968"/>
            <a:ext cx="10010775" cy="1857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62"/>
              </a:lnSpc>
            </a:pPr>
            <a:r>
              <a:rPr sz="975" b="0" i="0" u="none" dirty="0">
                <a:solidFill>
                  <a:srgbClr val="1E293B"/>
                </a:solidFill>
                <a:latin typeface="Plus Jakarta Sans"/>
              </a:rPr>
              <a:t>https://www.ul.com/sites/default/files/styles/hero_boxed_width/public/2020-07/1148243718-man-using-VR-headset-manufacturing.jpg?itok=V6JMYbda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638300" y="3793331"/>
            <a:ext cx="10010775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 dirty="0">
                <a:solidFill>
                  <a:srgbClr val="1E293B"/>
                </a:solidFill>
                <a:latin typeface="Plus Jakarta Sans"/>
              </a:rPr>
              <a:t>Source: </a:t>
            </a:r>
            <a:r>
              <a:rPr sz="1200" b="0" i="0" u="none" dirty="0">
                <a:solidFill>
                  <a:srgbClr val="4F46E5"/>
                </a:solidFill>
                <a:latin typeface="Plus Jakarta Sans"/>
              </a:rPr>
              <a:t>www.ul.com</a:t>
            </a:r>
          </a:p>
        </p:txBody>
      </p:sp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2925" y="4324350"/>
            <a:ext cx="857250" cy="476250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1638300" y="4331493"/>
            <a:ext cx="10010775" cy="1857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62"/>
              </a:lnSpc>
            </a:pPr>
            <a:r>
              <a:rPr sz="975" b="0" i="0" u="none" dirty="0">
                <a:solidFill>
                  <a:srgbClr val="1E293B"/>
                </a:solidFill>
                <a:latin typeface="Plus Jakarta Sans"/>
              </a:rPr>
              <a:t>https://metrology.news/wp-content/uploads/2023/01/Tesla-Plans-Inhouse-Development-of-Automated-Quality-Control-Vision-Systems.png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638300" y="4564856"/>
            <a:ext cx="10010775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 dirty="0">
                <a:solidFill>
                  <a:srgbClr val="1E293B"/>
                </a:solidFill>
                <a:latin typeface="Plus Jakarta Sans"/>
              </a:rPr>
              <a:t>Source: </a:t>
            </a:r>
            <a:r>
              <a:rPr sz="1200" b="0" i="0" u="none" dirty="0" err="1">
                <a:solidFill>
                  <a:srgbClr val="4F46E5"/>
                </a:solidFill>
                <a:latin typeface="Plus Jakarta Sans"/>
              </a:rPr>
              <a:t>metrology.news</a:t>
            </a:r>
            <a:endParaRPr sz="1200" b="0" i="0" u="none" dirty="0">
              <a:solidFill>
                <a:srgbClr val="4F46E5"/>
              </a:solidFill>
              <a:latin typeface="Plus Jakarta Sans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542925" y="447675"/>
            <a:ext cx="11649075" cy="400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0" i="0" u="none">
                <a:solidFill>
                  <a:srgbClr val="0F172A"/>
                </a:solidFill>
                <a:latin typeface="Outfit SemiBold"/>
              </a:rPr>
              <a:t>Image Sources</a:t>
            </a:r>
          </a:p>
        </p:txBody>
      </p:sp>
      <p:sp>
        <p:nvSpPr>
          <p:cNvPr id="19" name="Rectangle 18"/>
          <p:cNvSpPr/>
          <p:nvPr/>
        </p:nvSpPr>
        <p:spPr>
          <a:xfrm>
            <a:off x="542925" y="923925"/>
            <a:ext cx="1110615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1829</Words>
  <Application>Microsoft Office PowerPoint</Application>
  <PresentationFormat>Widescreen</PresentationFormat>
  <Paragraphs>163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Arial</vt:lpstr>
      <vt:lpstr>Calibri</vt:lpstr>
      <vt:lpstr>Outfit</vt:lpstr>
      <vt:lpstr>Outfit SemiBold</vt:lpstr>
      <vt:lpstr>Plus Jakarta Sans</vt:lpstr>
      <vt:lpstr>Plus Jakarta Sans SemiBold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kashish vanjani</cp:lastModifiedBy>
  <cp:revision>17</cp:revision>
  <dcterms:created xsi:type="dcterms:W3CDTF">2013-01-27T09:14:16Z</dcterms:created>
  <dcterms:modified xsi:type="dcterms:W3CDTF">2026-08-01T15:55:54Z</dcterms:modified>
  <cp:category/>
</cp:coreProperties>
</file>