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4"/>
  </p:sldMasterIdLst>
  <p:notesMasterIdLst>
    <p:notesMasterId r:id="rId28"/>
  </p:notesMasterIdLst>
  <p:sldIdLst>
    <p:sldId id="279" r:id="rId5"/>
    <p:sldId id="270" r:id="rId6"/>
    <p:sldId id="295" r:id="rId7"/>
    <p:sldId id="272" r:id="rId8"/>
    <p:sldId id="273" r:id="rId9"/>
    <p:sldId id="267" r:id="rId10"/>
    <p:sldId id="265" r:id="rId11"/>
    <p:sldId id="285" r:id="rId12"/>
    <p:sldId id="291" r:id="rId13"/>
    <p:sldId id="293" r:id="rId14"/>
    <p:sldId id="287" r:id="rId15"/>
    <p:sldId id="286" r:id="rId16"/>
    <p:sldId id="261" r:id="rId17"/>
    <p:sldId id="256" r:id="rId18"/>
    <p:sldId id="258" r:id="rId19"/>
    <p:sldId id="280" r:id="rId20"/>
    <p:sldId id="281" r:id="rId21"/>
    <p:sldId id="282" r:id="rId22"/>
    <p:sldId id="283" r:id="rId23"/>
    <p:sldId id="277" r:id="rId24"/>
    <p:sldId id="276" r:id="rId25"/>
    <p:sldId id="292" r:id="rId26"/>
    <p:sldId id="259"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A6A681D-3EA8-E3F7-D174-E7243FF23791}" v="2" dt="2021-11-18T00:46:26.714"/>
    <p1510:client id="{62BE3349-C3CB-7530-7B8D-3348F197DA98}" v="169" dt="2021-11-18T00:43:55.353"/>
    <p1510:client id="{6500D0A4-B51E-43A5-8A1D-F6084C2119F1}" v="81" dt="2021-11-18T19:04:27.77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1" d="100"/>
          <a:sy n="81" d="100"/>
        </p:scale>
        <p:origin x="725"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viewProps" Target="viewProps.xml"/><Relationship Id="rId8" Type="http://schemas.openxmlformats.org/officeDocument/2006/relationships/slide" Target="slides/slide4.xml"/></Relationships>
</file>

<file path=ppt/diagrams/_rels/data5.xml.rels><?xml version="1.0" encoding="UTF-8" standalone="yes"?>
<Relationships xmlns="http://schemas.openxmlformats.org/package/2006/relationships"><Relationship Id="rId3" Type="http://schemas.openxmlformats.org/officeDocument/2006/relationships/hyperlink" Target="https://www.birmingham.gov.uk/info/20019/children_young_people_and_families" TargetMode="External"/><Relationship Id="rId2" Type="http://schemas.openxmlformats.org/officeDocument/2006/relationships/hyperlink" Target="https://www.local.gov.uk/publications/children-missing-education" TargetMode="External"/><Relationship Id="rId1" Type="http://schemas.openxmlformats.org/officeDocument/2006/relationships/hyperlink" Target="https://www.womenshealth.gov/relationships-and-safety/domestic-violence/effects-domestic-violence-children" TargetMode="External"/></Relationships>
</file>

<file path=ppt/diagrams/_rels/drawing5.xml.rels><?xml version="1.0" encoding="UTF-8" standalone="yes"?>
<Relationships xmlns="http://schemas.openxmlformats.org/package/2006/relationships"><Relationship Id="rId3" Type="http://schemas.openxmlformats.org/officeDocument/2006/relationships/hyperlink" Target="https://www.local.gov.uk/publications/children-missing-education" TargetMode="External"/><Relationship Id="rId2" Type="http://schemas.openxmlformats.org/officeDocument/2006/relationships/hyperlink" Target="https://www.birmingham.gov.uk/info/20019/children_young_people_and_families" TargetMode="External"/><Relationship Id="rId1" Type="http://schemas.openxmlformats.org/officeDocument/2006/relationships/hyperlink" Target="https://www.womenshealth.gov/relationships-and-safety/domestic-violence/effects-domestic-violence-children" TargetMode="Externa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E0D95FB-BD68-4F06-86BC-027664466684}"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5346413F-0290-4FA1-9151-226E37C2187F}">
      <dgm:prSet/>
      <dgm:spPr/>
      <dgm:t>
        <a:bodyPr/>
        <a:lstStyle/>
        <a:p>
          <a:pPr rtl="0"/>
          <a:r>
            <a:rPr lang="en-GB" dirty="0">
              <a:latin typeface="Arial" panose="020B0604020202020204" pitchFamily="34" charset="0"/>
              <a:cs typeface="Arial" panose="020B0604020202020204" pitchFamily="34" charset="0"/>
            </a:rPr>
            <a:t> Financially unstable.  emotionally, physically and psychologically affect them.</a:t>
          </a:r>
        </a:p>
      </dgm:t>
    </dgm:pt>
    <dgm:pt modelId="{9FF67517-8370-460A-8A37-09268EFDEE55}" type="parTrans" cxnId="{5E2CF59A-77AB-498C-AE0C-ADB40FD9D5F7}">
      <dgm:prSet/>
      <dgm:spPr/>
      <dgm:t>
        <a:bodyPr/>
        <a:lstStyle/>
        <a:p>
          <a:endParaRPr lang="en-US"/>
        </a:p>
      </dgm:t>
    </dgm:pt>
    <dgm:pt modelId="{C2EB194E-1A88-4DA2-92E3-36472ADDA3FD}" type="sibTrans" cxnId="{5E2CF59A-77AB-498C-AE0C-ADB40FD9D5F7}">
      <dgm:prSet/>
      <dgm:spPr/>
      <dgm:t>
        <a:bodyPr/>
        <a:lstStyle/>
        <a:p>
          <a:endParaRPr lang="en-US"/>
        </a:p>
      </dgm:t>
    </dgm:pt>
    <dgm:pt modelId="{41098B5C-2229-4E56-BD2A-02470906A5AC}">
      <dgm:prSet phldr="0"/>
      <dgm:spPr/>
      <dgm:t>
        <a:bodyPr/>
        <a:lstStyle/>
        <a:p>
          <a:pPr rtl="0"/>
          <a:r>
            <a:rPr lang="en-GB" dirty="0">
              <a:latin typeface="Arial" panose="020B0604020202020204" pitchFamily="34" charset="0"/>
              <a:cs typeface="Arial" panose="020B0604020202020204" pitchFamily="34" charset="0"/>
            </a:rPr>
            <a:t>Judged by Society</a:t>
          </a:r>
        </a:p>
      </dgm:t>
    </dgm:pt>
    <dgm:pt modelId="{D24DCD6E-9B7E-4A98-A21C-074E70847551}" type="parTrans" cxnId="{F247DA29-2E8E-4CF6-82CD-C4151D4D57D3}">
      <dgm:prSet/>
      <dgm:spPr/>
      <dgm:t>
        <a:bodyPr/>
        <a:lstStyle/>
        <a:p>
          <a:endParaRPr lang="en-GB"/>
        </a:p>
      </dgm:t>
    </dgm:pt>
    <dgm:pt modelId="{CF216B7E-9398-4E68-A74C-34254E6257D6}" type="sibTrans" cxnId="{F247DA29-2E8E-4CF6-82CD-C4151D4D57D3}">
      <dgm:prSet/>
      <dgm:spPr/>
      <dgm:t>
        <a:bodyPr/>
        <a:lstStyle/>
        <a:p>
          <a:endParaRPr lang="en-GB"/>
        </a:p>
      </dgm:t>
    </dgm:pt>
    <dgm:pt modelId="{EBFA7E0F-9B24-4FAA-90A2-E27C980E6598}">
      <dgm:prSet phldr="0"/>
      <dgm:spPr/>
      <dgm:t>
        <a:bodyPr/>
        <a:lstStyle/>
        <a:p>
          <a:pPr rtl="0"/>
          <a:r>
            <a:rPr lang="en-GB" dirty="0">
              <a:latin typeface="Arial" panose="020B0604020202020204" pitchFamily="34" charset="0"/>
              <a:cs typeface="Arial" panose="020B0604020202020204" pitchFamily="34" charset="0"/>
            </a:rPr>
            <a:t>Increases self pity</a:t>
          </a:r>
        </a:p>
      </dgm:t>
    </dgm:pt>
    <dgm:pt modelId="{BC8E58BD-6C66-445C-AD51-6366DEE3FC9A}" type="parTrans" cxnId="{67D9DE9A-E962-4C4A-A3AC-CED3A604C2DE}">
      <dgm:prSet/>
      <dgm:spPr/>
      <dgm:t>
        <a:bodyPr/>
        <a:lstStyle/>
        <a:p>
          <a:endParaRPr lang="en-GB"/>
        </a:p>
      </dgm:t>
    </dgm:pt>
    <dgm:pt modelId="{679CBBA9-59FE-4C54-AC3E-83C4ADEBD1F4}" type="sibTrans" cxnId="{67D9DE9A-E962-4C4A-A3AC-CED3A604C2DE}">
      <dgm:prSet/>
      <dgm:spPr/>
      <dgm:t>
        <a:bodyPr/>
        <a:lstStyle/>
        <a:p>
          <a:endParaRPr lang="en-GB"/>
        </a:p>
      </dgm:t>
    </dgm:pt>
    <dgm:pt modelId="{E683CA0A-9CD4-47F1-BA6A-D71B1136A358}">
      <dgm:prSet phldr="0"/>
      <dgm:spPr/>
      <dgm:t>
        <a:bodyPr/>
        <a:lstStyle/>
        <a:p>
          <a:pPr rtl="0"/>
          <a:r>
            <a:rPr lang="en-GB" dirty="0">
              <a:latin typeface="Arial" panose="020B0604020202020204" pitchFamily="34" charset="0"/>
              <a:cs typeface="Arial" panose="020B0604020202020204" pitchFamily="34" charset="0"/>
            </a:rPr>
            <a:t>Hatred, anger( Ruiz, 2011).          </a:t>
          </a:r>
        </a:p>
      </dgm:t>
    </dgm:pt>
    <dgm:pt modelId="{55E4C1F9-E362-4149-9A8A-B400B13AA2ED}" type="parTrans" cxnId="{92B44175-FC7C-41A2-8AAB-6BB0201951B7}">
      <dgm:prSet/>
      <dgm:spPr/>
      <dgm:t>
        <a:bodyPr/>
        <a:lstStyle/>
        <a:p>
          <a:endParaRPr lang="en-GB"/>
        </a:p>
      </dgm:t>
    </dgm:pt>
    <dgm:pt modelId="{016A5C55-8408-491A-9384-2F3F1267E5BD}" type="sibTrans" cxnId="{92B44175-FC7C-41A2-8AAB-6BB0201951B7}">
      <dgm:prSet/>
      <dgm:spPr/>
      <dgm:t>
        <a:bodyPr/>
        <a:lstStyle/>
        <a:p>
          <a:endParaRPr lang="en-GB"/>
        </a:p>
      </dgm:t>
    </dgm:pt>
    <dgm:pt modelId="{8CBFB021-2CC6-4E2A-9D55-6B2ED3B957B2}" type="pres">
      <dgm:prSet presAssocID="{BE0D95FB-BD68-4F06-86BC-027664466684}" presName="linear" presStyleCnt="0">
        <dgm:presLayoutVars>
          <dgm:animLvl val="lvl"/>
          <dgm:resizeHandles val="exact"/>
        </dgm:presLayoutVars>
      </dgm:prSet>
      <dgm:spPr/>
    </dgm:pt>
    <dgm:pt modelId="{5F4B76BC-B8DA-49A1-BA57-E0D96C879733}" type="pres">
      <dgm:prSet presAssocID="{5346413F-0290-4FA1-9151-226E37C2187F}" presName="parentText" presStyleLbl="node1" presStyleIdx="0" presStyleCnt="4">
        <dgm:presLayoutVars>
          <dgm:chMax val="0"/>
          <dgm:bulletEnabled val="1"/>
        </dgm:presLayoutVars>
      </dgm:prSet>
      <dgm:spPr/>
    </dgm:pt>
    <dgm:pt modelId="{5085DCF6-B9A5-42A8-B24A-CB246816B268}" type="pres">
      <dgm:prSet presAssocID="{C2EB194E-1A88-4DA2-92E3-36472ADDA3FD}" presName="spacer" presStyleCnt="0"/>
      <dgm:spPr/>
    </dgm:pt>
    <dgm:pt modelId="{F03DC87C-7C9C-4808-B8BD-5A928EB56CD5}" type="pres">
      <dgm:prSet presAssocID="{41098B5C-2229-4E56-BD2A-02470906A5AC}" presName="parentText" presStyleLbl="node1" presStyleIdx="1" presStyleCnt="4">
        <dgm:presLayoutVars>
          <dgm:chMax val="0"/>
          <dgm:bulletEnabled val="1"/>
        </dgm:presLayoutVars>
      </dgm:prSet>
      <dgm:spPr/>
    </dgm:pt>
    <dgm:pt modelId="{74738750-1294-4E49-B3B9-FAF4D73392CD}" type="pres">
      <dgm:prSet presAssocID="{CF216B7E-9398-4E68-A74C-34254E6257D6}" presName="spacer" presStyleCnt="0"/>
      <dgm:spPr/>
    </dgm:pt>
    <dgm:pt modelId="{46D1F503-4D2F-4D1F-A2DA-5C260A7605F4}" type="pres">
      <dgm:prSet presAssocID="{EBFA7E0F-9B24-4FAA-90A2-E27C980E6598}" presName="parentText" presStyleLbl="node1" presStyleIdx="2" presStyleCnt="4">
        <dgm:presLayoutVars>
          <dgm:chMax val="0"/>
          <dgm:bulletEnabled val="1"/>
        </dgm:presLayoutVars>
      </dgm:prSet>
      <dgm:spPr/>
    </dgm:pt>
    <dgm:pt modelId="{E80798A4-EEF1-433E-91A8-A1D671186C1F}" type="pres">
      <dgm:prSet presAssocID="{679CBBA9-59FE-4C54-AC3E-83C4ADEBD1F4}" presName="spacer" presStyleCnt="0"/>
      <dgm:spPr/>
    </dgm:pt>
    <dgm:pt modelId="{816E2A82-5B1C-4A7F-9880-5929960B5C69}" type="pres">
      <dgm:prSet presAssocID="{E683CA0A-9CD4-47F1-BA6A-D71B1136A358}" presName="parentText" presStyleLbl="node1" presStyleIdx="3" presStyleCnt="4">
        <dgm:presLayoutVars>
          <dgm:chMax val="0"/>
          <dgm:bulletEnabled val="1"/>
        </dgm:presLayoutVars>
      </dgm:prSet>
      <dgm:spPr/>
    </dgm:pt>
  </dgm:ptLst>
  <dgm:cxnLst>
    <dgm:cxn modelId="{F247DA29-2E8E-4CF6-82CD-C4151D4D57D3}" srcId="{BE0D95FB-BD68-4F06-86BC-027664466684}" destId="{41098B5C-2229-4E56-BD2A-02470906A5AC}" srcOrd="1" destOrd="0" parTransId="{D24DCD6E-9B7E-4A98-A21C-074E70847551}" sibTransId="{CF216B7E-9398-4E68-A74C-34254E6257D6}"/>
    <dgm:cxn modelId="{92B44175-FC7C-41A2-8AAB-6BB0201951B7}" srcId="{BE0D95FB-BD68-4F06-86BC-027664466684}" destId="{E683CA0A-9CD4-47F1-BA6A-D71B1136A358}" srcOrd="3" destOrd="0" parTransId="{55E4C1F9-E362-4149-9A8A-B400B13AA2ED}" sibTransId="{016A5C55-8408-491A-9384-2F3F1267E5BD}"/>
    <dgm:cxn modelId="{67D9DE9A-E962-4C4A-A3AC-CED3A604C2DE}" srcId="{BE0D95FB-BD68-4F06-86BC-027664466684}" destId="{EBFA7E0F-9B24-4FAA-90A2-E27C980E6598}" srcOrd="2" destOrd="0" parTransId="{BC8E58BD-6C66-445C-AD51-6366DEE3FC9A}" sibTransId="{679CBBA9-59FE-4C54-AC3E-83C4ADEBD1F4}"/>
    <dgm:cxn modelId="{5E2CF59A-77AB-498C-AE0C-ADB40FD9D5F7}" srcId="{BE0D95FB-BD68-4F06-86BC-027664466684}" destId="{5346413F-0290-4FA1-9151-226E37C2187F}" srcOrd="0" destOrd="0" parTransId="{9FF67517-8370-460A-8A37-09268EFDEE55}" sibTransId="{C2EB194E-1A88-4DA2-92E3-36472ADDA3FD}"/>
    <dgm:cxn modelId="{98C4E7A6-3468-4F4E-A38B-C6CDB0EDB3FA}" type="presOf" srcId="{EBFA7E0F-9B24-4FAA-90A2-E27C980E6598}" destId="{46D1F503-4D2F-4D1F-A2DA-5C260A7605F4}" srcOrd="0" destOrd="0" presId="urn:microsoft.com/office/officeart/2005/8/layout/vList2"/>
    <dgm:cxn modelId="{400E2ED6-1FF9-48FC-85C5-1C062B11AF5D}" type="presOf" srcId="{5346413F-0290-4FA1-9151-226E37C2187F}" destId="{5F4B76BC-B8DA-49A1-BA57-E0D96C879733}" srcOrd="0" destOrd="0" presId="urn:microsoft.com/office/officeart/2005/8/layout/vList2"/>
    <dgm:cxn modelId="{B23692D9-E9F1-4AFD-97E5-C475B6C0B214}" type="presOf" srcId="{41098B5C-2229-4E56-BD2A-02470906A5AC}" destId="{F03DC87C-7C9C-4808-B8BD-5A928EB56CD5}" srcOrd="0" destOrd="0" presId="urn:microsoft.com/office/officeart/2005/8/layout/vList2"/>
    <dgm:cxn modelId="{51C7FEF3-7EA1-4BCB-B5DA-DD5DC8E39BFC}" type="presOf" srcId="{E683CA0A-9CD4-47F1-BA6A-D71B1136A358}" destId="{816E2A82-5B1C-4A7F-9880-5929960B5C69}" srcOrd="0" destOrd="0" presId="urn:microsoft.com/office/officeart/2005/8/layout/vList2"/>
    <dgm:cxn modelId="{B4132CF5-F8F1-4BB2-8C42-BCA23D20F49A}" type="presOf" srcId="{BE0D95FB-BD68-4F06-86BC-027664466684}" destId="{8CBFB021-2CC6-4E2A-9D55-6B2ED3B957B2}" srcOrd="0" destOrd="0" presId="urn:microsoft.com/office/officeart/2005/8/layout/vList2"/>
    <dgm:cxn modelId="{7C753EE4-CA7E-4D04-8A0B-849BE686A620}" type="presParOf" srcId="{8CBFB021-2CC6-4E2A-9D55-6B2ED3B957B2}" destId="{5F4B76BC-B8DA-49A1-BA57-E0D96C879733}" srcOrd="0" destOrd="0" presId="urn:microsoft.com/office/officeart/2005/8/layout/vList2"/>
    <dgm:cxn modelId="{5BF1F0D3-C609-4DAA-984F-D13B6D623B0D}" type="presParOf" srcId="{8CBFB021-2CC6-4E2A-9D55-6B2ED3B957B2}" destId="{5085DCF6-B9A5-42A8-B24A-CB246816B268}" srcOrd="1" destOrd="0" presId="urn:microsoft.com/office/officeart/2005/8/layout/vList2"/>
    <dgm:cxn modelId="{91B8F174-FD6F-4342-B4AA-F44E3CF903BF}" type="presParOf" srcId="{8CBFB021-2CC6-4E2A-9D55-6B2ED3B957B2}" destId="{F03DC87C-7C9C-4808-B8BD-5A928EB56CD5}" srcOrd="2" destOrd="0" presId="urn:microsoft.com/office/officeart/2005/8/layout/vList2"/>
    <dgm:cxn modelId="{D9B6708A-0B39-4F83-B494-1DEDA8EA7C60}" type="presParOf" srcId="{8CBFB021-2CC6-4E2A-9D55-6B2ED3B957B2}" destId="{74738750-1294-4E49-B3B9-FAF4D73392CD}" srcOrd="3" destOrd="0" presId="urn:microsoft.com/office/officeart/2005/8/layout/vList2"/>
    <dgm:cxn modelId="{8FFBCD82-756B-4CC3-844A-0EE6C04D7DEA}" type="presParOf" srcId="{8CBFB021-2CC6-4E2A-9D55-6B2ED3B957B2}" destId="{46D1F503-4D2F-4D1F-A2DA-5C260A7605F4}" srcOrd="4" destOrd="0" presId="urn:microsoft.com/office/officeart/2005/8/layout/vList2"/>
    <dgm:cxn modelId="{BCE04E88-3E96-462D-8F74-FE268BB10091}" type="presParOf" srcId="{8CBFB021-2CC6-4E2A-9D55-6B2ED3B957B2}" destId="{E80798A4-EEF1-433E-91A8-A1D671186C1F}" srcOrd="5" destOrd="0" presId="urn:microsoft.com/office/officeart/2005/8/layout/vList2"/>
    <dgm:cxn modelId="{A97803A8-AEB0-40F8-90D0-826B50B68ACB}" type="presParOf" srcId="{8CBFB021-2CC6-4E2A-9D55-6B2ED3B957B2}" destId="{816E2A82-5B1C-4A7F-9880-5929960B5C69}"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2BE8669-F209-450C-BE70-66CE19A0ED92}" type="doc">
      <dgm:prSet loTypeId="urn:microsoft.com/office/officeart/2005/8/layout/default" loCatId="list" qsTypeId="urn:microsoft.com/office/officeart/2005/8/quickstyle/simple4" qsCatId="simple" csTypeId="urn:microsoft.com/office/officeart/2005/8/colors/colorful5" csCatId="colorful"/>
      <dgm:spPr/>
      <dgm:t>
        <a:bodyPr/>
        <a:lstStyle/>
        <a:p>
          <a:endParaRPr lang="en-US"/>
        </a:p>
      </dgm:t>
    </dgm:pt>
    <dgm:pt modelId="{52B8BD26-1119-4E82-A3BE-C088FB638CA1}">
      <dgm:prSet custT="1"/>
      <dgm:spPr/>
      <dgm:t>
        <a:bodyPr/>
        <a:lstStyle/>
        <a:p>
          <a:r>
            <a:rPr lang="en-GB" sz="1600" dirty="0">
              <a:latin typeface="Arial" panose="020B0604020202020204" pitchFamily="34" charset="0"/>
              <a:cs typeface="Arial" panose="020B0604020202020204" pitchFamily="34" charset="0"/>
            </a:rPr>
            <a:t>Communication problems</a:t>
          </a:r>
          <a:endParaRPr lang="en-US" sz="1600" dirty="0">
            <a:latin typeface="Arial" panose="020B0604020202020204" pitchFamily="34" charset="0"/>
            <a:cs typeface="Arial" panose="020B0604020202020204" pitchFamily="34" charset="0"/>
          </a:endParaRPr>
        </a:p>
      </dgm:t>
    </dgm:pt>
    <dgm:pt modelId="{3453113E-98B7-4F19-83EB-5EE0D2F4F23A}" type="parTrans" cxnId="{1732B8C0-6648-4BCB-A236-67B06EE87FA3}">
      <dgm:prSet/>
      <dgm:spPr/>
      <dgm:t>
        <a:bodyPr/>
        <a:lstStyle/>
        <a:p>
          <a:endParaRPr lang="en-US"/>
        </a:p>
      </dgm:t>
    </dgm:pt>
    <dgm:pt modelId="{87A67820-90CB-4C86-A328-CF71B1245207}" type="sibTrans" cxnId="{1732B8C0-6648-4BCB-A236-67B06EE87FA3}">
      <dgm:prSet/>
      <dgm:spPr/>
      <dgm:t>
        <a:bodyPr/>
        <a:lstStyle/>
        <a:p>
          <a:endParaRPr lang="en-US"/>
        </a:p>
      </dgm:t>
    </dgm:pt>
    <dgm:pt modelId="{93B5C696-C025-4A77-B283-C38BEBEABC1F}">
      <dgm:prSet custT="1"/>
      <dgm:spPr/>
      <dgm:t>
        <a:bodyPr/>
        <a:lstStyle/>
        <a:p>
          <a:r>
            <a:rPr lang="en-GB" sz="1600" dirty="0">
              <a:latin typeface="Arial" panose="020B0604020202020204" pitchFamily="34" charset="0"/>
              <a:cs typeface="Arial" panose="020B0604020202020204" pitchFamily="34" charset="0"/>
            </a:rPr>
            <a:t>Lack of social empathy</a:t>
          </a:r>
          <a:endParaRPr lang="en-US" sz="1600" dirty="0">
            <a:latin typeface="Arial" panose="020B0604020202020204" pitchFamily="34" charset="0"/>
            <a:cs typeface="Arial" panose="020B0604020202020204" pitchFamily="34" charset="0"/>
          </a:endParaRPr>
        </a:p>
      </dgm:t>
    </dgm:pt>
    <dgm:pt modelId="{86A5E404-0178-4413-BDCE-56B01855A9CD}" type="parTrans" cxnId="{C8E06D10-7B95-496D-A0BC-485E1B048B5C}">
      <dgm:prSet/>
      <dgm:spPr/>
      <dgm:t>
        <a:bodyPr/>
        <a:lstStyle/>
        <a:p>
          <a:endParaRPr lang="en-US"/>
        </a:p>
      </dgm:t>
    </dgm:pt>
    <dgm:pt modelId="{CBEDB2C0-39BC-4199-A87E-FFDE263143DB}" type="sibTrans" cxnId="{C8E06D10-7B95-496D-A0BC-485E1B048B5C}">
      <dgm:prSet/>
      <dgm:spPr/>
      <dgm:t>
        <a:bodyPr/>
        <a:lstStyle/>
        <a:p>
          <a:endParaRPr lang="en-US"/>
        </a:p>
      </dgm:t>
    </dgm:pt>
    <dgm:pt modelId="{2DDAFD79-AD97-4FBE-AF11-F0EFFB2AE11C}">
      <dgm:prSet custT="1"/>
      <dgm:spPr/>
      <dgm:t>
        <a:bodyPr/>
        <a:lstStyle/>
        <a:p>
          <a:r>
            <a:rPr lang="en-GB" sz="1600" dirty="0">
              <a:latin typeface="Arial" panose="020B0604020202020204" pitchFamily="34" charset="0"/>
              <a:cs typeface="Arial" panose="020B0604020202020204" pitchFamily="34" charset="0"/>
            </a:rPr>
            <a:t>Aggression and violent tendencies</a:t>
          </a:r>
          <a:endParaRPr lang="en-US" sz="1600" dirty="0">
            <a:latin typeface="Arial" panose="020B0604020202020204" pitchFamily="34" charset="0"/>
            <a:cs typeface="Arial" panose="020B0604020202020204" pitchFamily="34" charset="0"/>
          </a:endParaRPr>
        </a:p>
      </dgm:t>
    </dgm:pt>
    <dgm:pt modelId="{41614C37-0438-4C4D-BBB9-C05E4E0FB156}" type="parTrans" cxnId="{91E62C64-87B2-4211-9F9E-77337A229296}">
      <dgm:prSet/>
      <dgm:spPr/>
      <dgm:t>
        <a:bodyPr/>
        <a:lstStyle/>
        <a:p>
          <a:endParaRPr lang="en-US"/>
        </a:p>
      </dgm:t>
    </dgm:pt>
    <dgm:pt modelId="{05C4553B-6D32-4395-8301-FF7FA74C48FB}" type="sibTrans" cxnId="{91E62C64-87B2-4211-9F9E-77337A229296}">
      <dgm:prSet/>
      <dgm:spPr/>
      <dgm:t>
        <a:bodyPr/>
        <a:lstStyle/>
        <a:p>
          <a:endParaRPr lang="en-US"/>
        </a:p>
      </dgm:t>
    </dgm:pt>
    <dgm:pt modelId="{BD384F0F-D5CF-4CD7-8DC5-9294C98A433C}">
      <dgm:prSet custT="1"/>
      <dgm:spPr/>
      <dgm:t>
        <a:bodyPr/>
        <a:lstStyle/>
        <a:p>
          <a:r>
            <a:rPr lang="en-GB" sz="1600" dirty="0">
              <a:latin typeface="Arial" panose="020B0604020202020204" pitchFamily="34" charset="0"/>
              <a:cs typeface="Arial" panose="020B0604020202020204" pitchFamily="34" charset="0"/>
            </a:rPr>
            <a:t>Arrogance</a:t>
          </a:r>
          <a:endParaRPr lang="en-US" sz="1600" dirty="0">
            <a:latin typeface="Arial" panose="020B0604020202020204" pitchFamily="34" charset="0"/>
            <a:cs typeface="Arial" panose="020B0604020202020204" pitchFamily="34" charset="0"/>
          </a:endParaRPr>
        </a:p>
      </dgm:t>
    </dgm:pt>
    <dgm:pt modelId="{09BF8C75-D203-403B-A691-C6EB1D4BD6B7}" type="parTrans" cxnId="{474C0F88-8FD3-4FC1-BC00-7FC07310110A}">
      <dgm:prSet/>
      <dgm:spPr/>
      <dgm:t>
        <a:bodyPr/>
        <a:lstStyle/>
        <a:p>
          <a:endParaRPr lang="en-US"/>
        </a:p>
      </dgm:t>
    </dgm:pt>
    <dgm:pt modelId="{1F70E6EA-399D-4C3A-8CAF-F6933EDE59EC}" type="sibTrans" cxnId="{474C0F88-8FD3-4FC1-BC00-7FC07310110A}">
      <dgm:prSet/>
      <dgm:spPr/>
      <dgm:t>
        <a:bodyPr/>
        <a:lstStyle/>
        <a:p>
          <a:endParaRPr lang="en-US"/>
        </a:p>
      </dgm:t>
    </dgm:pt>
    <dgm:pt modelId="{089A7DA3-4FB2-46CE-965F-13105B5277E3}">
      <dgm:prSet custT="1"/>
      <dgm:spPr/>
      <dgm:t>
        <a:bodyPr/>
        <a:lstStyle/>
        <a:p>
          <a:r>
            <a:rPr lang="en-GB" sz="1600" dirty="0">
              <a:latin typeface="Arial" panose="020B0604020202020204" pitchFamily="34" charset="0"/>
              <a:cs typeface="Arial" panose="020B0604020202020204" pitchFamily="34" charset="0"/>
            </a:rPr>
            <a:t>Lack of remorse (</a:t>
          </a:r>
          <a:r>
            <a:rPr lang="en-GB" sz="1600" dirty="0" err="1">
              <a:latin typeface="Arial" panose="020B0604020202020204" pitchFamily="34" charset="0"/>
              <a:cs typeface="Arial" panose="020B0604020202020204" pitchFamily="34" charset="0"/>
            </a:rPr>
            <a:t>Gill,K</a:t>
          </a:r>
          <a:r>
            <a:rPr lang="en-GB" sz="1600" dirty="0">
              <a:latin typeface="Arial" panose="020B0604020202020204" pitchFamily="34" charset="0"/>
              <a:cs typeface="Arial" panose="020B0604020202020204" pitchFamily="34" charset="0"/>
            </a:rPr>
            <a:t> 2021).</a:t>
          </a:r>
          <a:endParaRPr lang="en-US" sz="1600" dirty="0">
            <a:latin typeface="Arial" panose="020B0604020202020204" pitchFamily="34" charset="0"/>
            <a:cs typeface="Arial" panose="020B0604020202020204" pitchFamily="34" charset="0"/>
          </a:endParaRPr>
        </a:p>
      </dgm:t>
    </dgm:pt>
    <dgm:pt modelId="{428B6F50-FBBC-40DB-9CC0-D72E442B32C5}" type="parTrans" cxnId="{6B994DFE-CC7B-41C6-B98F-B77BA4249878}">
      <dgm:prSet/>
      <dgm:spPr/>
      <dgm:t>
        <a:bodyPr/>
        <a:lstStyle/>
        <a:p>
          <a:endParaRPr lang="en-US"/>
        </a:p>
      </dgm:t>
    </dgm:pt>
    <dgm:pt modelId="{3A0A5356-6952-433F-9E9C-872B6F4FFC4A}" type="sibTrans" cxnId="{6B994DFE-CC7B-41C6-B98F-B77BA4249878}">
      <dgm:prSet/>
      <dgm:spPr/>
      <dgm:t>
        <a:bodyPr/>
        <a:lstStyle/>
        <a:p>
          <a:endParaRPr lang="en-US"/>
        </a:p>
      </dgm:t>
    </dgm:pt>
    <dgm:pt modelId="{266BB3CC-F33E-4EE9-9829-473A452E67AF}">
      <dgm:prSet custT="1"/>
      <dgm:spPr/>
      <dgm:t>
        <a:bodyPr/>
        <a:lstStyle/>
        <a:p>
          <a:r>
            <a:rPr lang="en-GB" sz="1600" b="1" dirty="0">
              <a:latin typeface="Arial" panose="020B0604020202020204" pitchFamily="34" charset="0"/>
              <a:cs typeface="Arial" panose="020B0604020202020204" pitchFamily="34" charset="0"/>
            </a:rPr>
            <a:t>Concerns around mother's alcoholism</a:t>
          </a:r>
          <a:endParaRPr lang="en-US" sz="1600" dirty="0">
            <a:latin typeface="Arial" panose="020B0604020202020204" pitchFamily="34" charset="0"/>
            <a:cs typeface="Arial" panose="020B0604020202020204" pitchFamily="34" charset="0"/>
          </a:endParaRPr>
        </a:p>
      </dgm:t>
    </dgm:pt>
    <dgm:pt modelId="{24605AEE-C1DC-40EB-801D-2228F78ECCE4}" type="parTrans" cxnId="{8ECFC9FA-3F6C-48FA-8AD3-FE3443455D0D}">
      <dgm:prSet/>
      <dgm:spPr/>
      <dgm:t>
        <a:bodyPr/>
        <a:lstStyle/>
        <a:p>
          <a:endParaRPr lang="en-US"/>
        </a:p>
      </dgm:t>
    </dgm:pt>
    <dgm:pt modelId="{BF0606E1-B399-4A57-9CA9-C24E046AABCD}" type="sibTrans" cxnId="{8ECFC9FA-3F6C-48FA-8AD3-FE3443455D0D}">
      <dgm:prSet/>
      <dgm:spPr/>
      <dgm:t>
        <a:bodyPr/>
        <a:lstStyle/>
        <a:p>
          <a:endParaRPr lang="en-US"/>
        </a:p>
      </dgm:t>
    </dgm:pt>
    <dgm:pt modelId="{91EE8FF7-465B-47B2-B940-6D2B1F8D0E8A}">
      <dgm:prSet custT="1"/>
      <dgm:spPr/>
      <dgm:t>
        <a:bodyPr/>
        <a:lstStyle/>
        <a:p>
          <a:pPr rtl="0"/>
          <a:r>
            <a:rPr lang="en-GB" sz="1600" dirty="0">
              <a:latin typeface="Arial" panose="020B0604020202020204" pitchFamily="34" charset="0"/>
              <a:cs typeface="Arial" panose="020B0604020202020204" pitchFamily="34" charset="0"/>
            </a:rPr>
            <a:t>Unable to establish sense of normality and  not knowing when the next time mother will be drunk</a:t>
          </a:r>
          <a:r>
            <a:rPr lang="en-GB" sz="1400" dirty="0"/>
            <a:t>.</a:t>
          </a:r>
          <a:endParaRPr lang="en-US" sz="1400" dirty="0"/>
        </a:p>
      </dgm:t>
    </dgm:pt>
    <dgm:pt modelId="{E3DFF228-4C4B-4AC0-AE07-F129051F38B2}" type="parTrans" cxnId="{A3CA71C2-C0B5-471D-862C-22A0F263DDA9}">
      <dgm:prSet/>
      <dgm:spPr/>
      <dgm:t>
        <a:bodyPr/>
        <a:lstStyle/>
        <a:p>
          <a:endParaRPr lang="en-US"/>
        </a:p>
      </dgm:t>
    </dgm:pt>
    <dgm:pt modelId="{CBF2FE22-0559-4362-9D18-77285706912F}" type="sibTrans" cxnId="{A3CA71C2-C0B5-471D-862C-22A0F263DDA9}">
      <dgm:prSet/>
      <dgm:spPr/>
      <dgm:t>
        <a:bodyPr/>
        <a:lstStyle/>
        <a:p>
          <a:endParaRPr lang="en-US"/>
        </a:p>
      </dgm:t>
    </dgm:pt>
    <dgm:pt modelId="{0796E2DA-68AD-4F42-86CB-6339FE052EFD}">
      <dgm:prSet custT="1"/>
      <dgm:spPr/>
      <dgm:t>
        <a:bodyPr/>
        <a:lstStyle/>
        <a:p>
          <a:r>
            <a:rPr lang="en-GB" sz="1600" dirty="0">
              <a:latin typeface="Arial" panose="020B0604020202020204" pitchFamily="34" charset="0"/>
              <a:cs typeface="Arial" panose="020B0604020202020204" pitchFamily="34" charset="0"/>
            </a:rPr>
            <a:t>Trust issues</a:t>
          </a:r>
          <a:endParaRPr lang="en-US" sz="1600" dirty="0">
            <a:latin typeface="Arial" panose="020B0604020202020204" pitchFamily="34" charset="0"/>
            <a:cs typeface="Arial" panose="020B0604020202020204" pitchFamily="34" charset="0"/>
          </a:endParaRPr>
        </a:p>
      </dgm:t>
    </dgm:pt>
    <dgm:pt modelId="{A4517A26-D2FA-4FF3-8C8E-983C278B8415}" type="parTrans" cxnId="{B264976D-45BA-4DA1-86F6-685CB6464BB8}">
      <dgm:prSet/>
      <dgm:spPr/>
      <dgm:t>
        <a:bodyPr/>
        <a:lstStyle/>
        <a:p>
          <a:endParaRPr lang="en-US"/>
        </a:p>
      </dgm:t>
    </dgm:pt>
    <dgm:pt modelId="{E10E0F57-8FDC-471B-AEAA-A4E1338F435A}" type="sibTrans" cxnId="{B264976D-45BA-4DA1-86F6-685CB6464BB8}">
      <dgm:prSet/>
      <dgm:spPr/>
      <dgm:t>
        <a:bodyPr/>
        <a:lstStyle/>
        <a:p>
          <a:endParaRPr lang="en-US"/>
        </a:p>
      </dgm:t>
    </dgm:pt>
    <dgm:pt modelId="{9C8F1310-095E-4B4E-907F-508EEC87AA20}">
      <dgm:prSet custT="1"/>
      <dgm:spPr/>
      <dgm:t>
        <a:bodyPr/>
        <a:lstStyle/>
        <a:p>
          <a:r>
            <a:rPr lang="en-GB" sz="1600" dirty="0">
              <a:latin typeface="Arial" panose="020B0604020202020204" pitchFamily="34" charset="0"/>
              <a:cs typeface="Arial" panose="020B0604020202020204" pitchFamily="34" charset="0"/>
            </a:rPr>
            <a:t>Neglect</a:t>
          </a:r>
          <a:endParaRPr lang="en-US" sz="1600" dirty="0">
            <a:latin typeface="Arial" panose="020B0604020202020204" pitchFamily="34" charset="0"/>
            <a:cs typeface="Arial" panose="020B0604020202020204" pitchFamily="34" charset="0"/>
          </a:endParaRPr>
        </a:p>
      </dgm:t>
    </dgm:pt>
    <dgm:pt modelId="{30DD9CB4-3CBE-48F9-BB93-A3570610D24E}" type="parTrans" cxnId="{F1AD7A14-BCE7-4020-B397-6A5788ED877C}">
      <dgm:prSet/>
      <dgm:spPr/>
      <dgm:t>
        <a:bodyPr/>
        <a:lstStyle/>
        <a:p>
          <a:endParaRPr lang="en-US"/>
        </a:p>
      </dgm:t>
    </dgm:pt>
    <dgm:pt modelId="{25BEF0F6-11D0-4922-BB46-9817B54BA589}" type="sibTrans" cxnId="{F1AD7A14-BCE7-4020-B397-6A5788ED877C}">
      <dgm:prSet/>
      <dgm:spPr/>
      <dgm:t>
        <a:bodyPr/>
        <a:lstStyle/>
        <a:p>
          <a:endParaRPr lang="en-US"/>
        </a:p>
      </dgm:t>
    </dgm:pt>
    <dgm:pt modelId="{047203EA-DDD8-4693-81EA-6F741A08694E}">
      <dgm:prSet custT="1"/>
      <dgm:spPr/>
      <dgm:t>
        <a:bodyPr/>
        <a:lstStyle/>
        <a:p>
          <a:r>
            <a:rPr lang="en-GB" sz="1600" dirty="0">
              <a:latin typeface="Arial" panose="020B0604020202020204" pitchFamily="34" charset="0"/>
              <a:cs typeface="Arial" panose="020B0604020202020204" pitchFamily="34" charset="0"/>
            </a:rPr>
            <a:t>Unloved</a:t>
          </a:r>
          <a:endParaRPr lang="en-US" sz="1600" dirty="0">
            <a:latin typeface="Arial" panose="020B0604020202020204" pitchFamily="34" charset="0"/>
            <a:cs typeface="Arial" panose="020B0604020202020204" pitchFamily="34" charset="0"/>
          </a:endParaRPr>
        </a:p>
      </dgm:t>
    </dgm:pt>
    <dgm:pt modelId="{59005AA5-8190-4425-8130-380E3849BD2C}" type="parTrans" cxnId="{6F1039D4-4358-48DA-90BD-0A7F569C9CB7}">
      <dgm:prSet/>
      <dgm:spPr/>
      <dgm:t>
        <a:bodyPr/>
        <a:lstStyle/>
        <a:p>
          <a:endParaRPr lang="en-US"/>
        </a:p>
      </dgm:t>
    </dgm:pt>
    <dgm:pt modelId="{BADB3F32-67F4-4EDF-8931-F3243DAD5AE8}" type="sibTrans" cxnId="{6F1039D4-4358-48DA-90BD-0A7F569C9CB7}">
      <dgm:prSet/>
      <dgm:spPr/>
      <dgm:t>
        <a:bodyPr/>
        <a:lstStyle/>
        <a:p>
          <a:endParaRPr lang="en-US"/>
        </a:p>
      </dgm:t>
    </dgm:pt>
    <dgm:pt modelId="{38BF70F2-C15D-41BB-B545-4ABA2D1D5621}">
      <dgm:prSet custT="1"/>
      <dgm:spPr/>
      <dgm:t>
        <a:bodyPr/>
        <a:lstStyle/>
        <a:p>
          <a:r>
            <a:rPr lang="en-GB" sz="1600" dirty="0">
              <a:latin typeface="Arial" panose="020B0604020202020204" pitchFamily="34" charset="0"/>
              <a:cs typeface="Arial" panose="020B0604020202020204" pitchFamily="34" charset="0"/>
            </a:rPr>
            <a:t>Physical and mental abuse</a:t>
          </a:r>
          <a:endParaRPr lang="en-US" sz="1600" dirty="0">
            <a:latin typeface="Arial" panose="020B0604020202020204" pitchFamily="34" charset="0"/>
            <a:cs typeface="Arial" panose="020B0604020202020204" pitchFamily="34" charset="0"/>
          </a:endParaRPr>
        </a:p>
      </dgm:t>
    </dgm:pt>
    <dgm:pt modelId="{F3CFCA34-E351-4546-AC6A-C66E459D4F71}" type="parTrans" cxnId="{83170149-3F6F-414F-A95F-5DBD82FEE40E}">
      <dgm:prSet/>
      <dgm:spPr/>
      <dgm:t>
        <a:bodyPr/>
        <a:lstStyle/>
        <a:p>
          <a:endParaRPr lang="en-US"/>
        </a:p>
      </dgm:t>
    </dgm:pt>
    <dgm:pt modelId="{4253380C-BA7A-43B9-8F4E-A1AF473CCCC6}" type="sibTrans" cxnId="{83170149-3F6F-414F-A95F-5DBD82FEE40E}">
      <dgm:prSet/>
      <dgm:spPr/>
      <dgm:t>
        <a:bodyPr/>
        <a:lstStyle/>
        <a:p>
          <a:endParaRPr lang="en-US"/>
        </a:p>
      </dgm:t>
    </dgm:pt>
    <dgm:pt modelId="{D1915719-CB18-49BC-A119-770E9852F6B1}">
      <dgm:prSet custT="1"/>
      <dgm:spPr/>
      <dgm:t>
        <a:bodyPr/>
        <a:lstStyle/>
        <a:p>
          <a:r>
            <a:rPr lang="en-GB" sz="1600" dirty="0">
              <a:latin typeface="Arial" panose="020B0604020202020204" pitchFamily="34" charset="0"/>
              <a:cs typeface="Arial" panose="020B0604020202020204" pitchFamily="34" charset="0"/>
            </a:rPr>
            <a:t>Emotional abuse (Janssen ,A 2020</a:t>
          </a:r>
          <a:r>
            <a:rPr lang="en-GB" sz="2000" dirty="0"/>
            <a:t>)</a:t>
          </a:r>
          <a:endParaRPr lang="en-US" sz="2000" dirty="0"/>
        </a:p>
      </dgm:t>
    </dgm:pt>
    <dgm:pt modelId="{4536549B-7404-401E-8253-135215714EA6}" type="parTrans" cxnId="{C61499BC-C930-4841-B1B9-52EC95838585}">
      <dgm:prSet/>
      <dgm:spPr/>
      <dgm:t>
        <a:bodyPr/>
        <a:lstStyle/>
        <a:p>
          <a:endParaRPr lang="en-US"/>
        </a:p>
      </dgm:t>
    </dgm:pt>
    <dgm:pt modelId="{DD64621B-BE5B-44FB-B1F2-C5156C810A9F}" type="sibTrans" cxnId="{C61499BC-C930-4841-B1B9-52EC95838585}">
      <dgm:prSet/>
      <dgm:spPr/>
      <dgm:t>
        <a:bodyPr/>
        <a:lstStyle/>
        <a:p>
          <a:endParaRPr lang="en-US"/>
        </a:p>
      </dgm:t>
    </dgm:pt>
    <dgm:pt modelId="{E6F6997D-FAE3-4056-94A1-32DDB7ABD986}" type="pres">
      <dgm:prSet presAssocID="{F2BE8669-F209-450C-BE70-66CE19A0ED92}" presName="diagram" presStyleCnt="0">
        <dgm:presLayoutVars>
          <dgm:dir/>
          <dgm:resizeHandles val="exact"/>
        </dgm:presLayoutVars>
      </dgm:prSet>
      <dgm:spPr/>
    </dgm:pt>
    <dgm:pt modelId="{10CFF640-6223-4B9E-9F05-D3D0C4CCB280}" type="pres">
      <dgm:prSet presAssocID="{52B8BD26-1119-4E82-A3BE-C088FB638CA1}" presName="node" presStyleLbl="node1" presStyleIdx="0" presStyleCnt="12">
        <dgm:presLayoutVars>
          <dgm:bulletEnabled val="1"/>
        </dgm:presLayoutVars>
      </dgm:prSet>
      <dgm:spPr/>
    </dgm:pt>
    <dgm:pt modelId="{E1C75E58-169D-4DDC-A490-0F1A79E7458B}" type="pres">
      <dgm:prSet presAssocID="{87A67820-90CB-4C86-A328-CF71B1245207}" presName="sibTrans" presStyleCnt="0"/>
      <dgm:spPr/>
    </dgm:pt>
    <dgm:pt modelId="{B6A6696A-A67A-4DE6-A87D-ABB1BDF6EBBC}" type="pres">
      <dgm:prSet presAssocID="{93B5C696-C025-4A77-B283-C38BEBEABC1F}" presName="node" presStyleLbl="node1" presStyleIdx="1" presStyleCnt="12">
        <dgm:presLayoutVars>
          <dgm:bulletEnabled val="1"/>
        </dgm:presLayoutVars>
      </dgm:prSet>
      <dgm:spPr/>
    </dgm:pt>
    <dgm:pt modelId="{CE3FCC48-3E27-4A90-9D28-C22100BA2B7D}" type="pres">
      <dgm:prSet presAssocID="{CBEDB2C0-39BC-4199-A87E-FFDE263143DB}" presName="sibTrans" presStyleCnt="0"/>
      <dgm:spPr/>
    </dgm:pt>
    <dgm:pt modelId="{83CAFA7F-59FD-4633-BFDC-E8A5F66C9017}" type="pres">
      <dgm:prSet presAssocID="{2DDAFD79-AD97-4FBE-AF11-F0EFFB2AE11C}" presName="node" presStyleLbl="node1" presStyleIdx="2" presStyleCnt="12">
        <dgm:presLayoutVars>
          <dgm:bulletEnabled val="1"/>
        </dgm:presLayoutVars>
      </dgm:prSet>
      <dgm:spPr/>
    </dgm:pt>
    <dgm:pt modelId="{A5EA5CF9-3536-41A4-A71F-B2F6F64D2EC8}" type="pres">
      <dgm:prSet presAssocID="{05C4553B-6D32-4395-8301-FF7FA74C48FB}" presName="sibTrans" presStyleCnt="0"/>
      <dgm:spPr/>
    </dgm:pt>
    <dgm:pt modelId="{AE3D0B56-67E0-47B9-AEB0-23A1AFA61F27}" type="pres">
      <dgm:prSet presAssocID="{BD384F0F-D5CF-4CD7-8DC5-9294C98A433C}" presName="node" presStyleLbl="node1" presStyleIdx="3" presStyleCnt="12" custLinFactNeighborX="1294" custLinFactNeighborY="2789">
        <dgm:presLayoutVars>
          <dgm:bulletEnabled val="1"/>
        </dgm:presLayoutVars>
      </dgm:prSet>
      <dgm:spPr/>
    </dgm:pt>
    <dgm:pt modelId="{76334EEF-D0A1-4E80-AE83-35AB76037E5B}" type="pres">
      <dgm:prSet presAssocID="{1F70E6EA-399D-4C3A-8CAF-F6933EDE59EC}" presName="sibTrans" presStyleCnt="0"/>
      <dgm:spPr/>
    </dgm:pt>
    <dgm:pt modelId="{F68DA0E4-FB76-4B74-A031-BDD417C939B6}" type="pres">
      <dgm:prSet presAssocID="{089A7DA3-4FB2-46CE-965F-13105B5277E3}" presName="node" presStyleLbl="node1" presStyleIdx="4" presStyleCnt="12">
        <dgm:presLayoutVars>
          <dgm:bulletEnabled val="1"/>
        </dgm:presLayoutVars>
      </dgm:prSet>
      <dgm:spPr/>
    </dgm:pt>
    <dgm:pt modelId="{0A4F0E8A-545F-4A51-8892-FEEAA3BD040A}" type="pres">
      <dgm:prSet presAssocID="{3A0A5356-6952-433F-9E9C-872B6F4FFC4A}" presName="sibTrans" presStyleCnt="0"/>
      <dgm:spPr/>
    </dgm:pt>
    <dgm:pt modelId="{9E7D54A5-7F01-43C7-9E98-D262AFF1D919}" type="pres">
      <dgm:prSet presAssocID="{266BB3CC-F33E-4EE9-9829-473A452E67AF}" presName="node" presStyleLbl="node1" presStyleIdx="5" presStyleCnt="12">
        <dgm:presLayoutVars>
          <dgm:bulletEnabled val="1"/>
        </dgm:presLayoutVars>
      </dgm:prSet>
      <dgm:spPr/>
    </dgm:pt>
    <dgm:pt modelId="{262041F5-0806-424F-9FA5-C13D61503590}" type="pres">
      <dgm:prSet presAssocID="{BF0606E1-B399-4A57-9CA9-C24E046AABCD}" presName="sibTrans" presStyleCnt="0"/>
      <dgm:spPr/>
    </dgm:pt>
    <dgm:pt modelId="{D15100D0-1F77-49DF-8FFE-A9BEA8DF323E}" type="pres">
      <dgm:prSet presAssocID="{91EE8FF7-465B-47B2-B940-6D2B1F8D0E8A}" presName="node" presStyleLbl="node1" presStyleIdx="6" presStyleCnt="12">
        <dgm:presLayoutVars>
          <dgm:bulletEnabled val="1"/>
        </dgm:presLayoutVars>
      </dgm:prSet>
      <dgm:spPr/>
    </dgm:pt>
    <dgm:pt modelId="{44EFC5F0-8A70-4232-87A5-AE3F6861F407}" type="pres">
      <dgm:prSet presAssocID="{CBF2FE22-0559-4362-9D18-77285706912F}" presName="sibTrans" presStyleCnt="0"/>
      <dgm:spPr/>
    </dgm:pt>
    <dgm:pt modelId="{93C598E2-67D7-4218-BEAC-B733F2098AE9}" type="pres">
      <dgm:prSet presAssocID="{0796E2DA-68AD-4F42-86CB-6339FE052EFD}" presName="node" presStyleLbl="node1" presStyleIdx="7" presStyleCnt="12">
        <dgm:presLayoutVars>
          <dgm:bulletEnabled val="1"/>
        </dgm:presLayoutVars>
      </dgm:prSet>
      <dgm:spPr/>
    </dgm:pt>
    <dgm:pt modelId="{815D4EA8-5D8B-4689-82E3-205E575FCE79}" type="pres">
      <dgm:prSet presAssocID="{E10E0F57-8FDC-471B-AEAA-A4E1338F435A}" presName="sibTrans" presStyleCnt="0"/>
      <dgm:spPr/>
    </dgm:pt>
    <dgm:pt modelId="{0A9E4B1A-80D2-4A92-AB11-065869FD64C5}" type="pres">
      <dgm:prSet presAssocID="{9C8F1310-095E-4B4E-907F-508EEC87AA20}" presName="node" presStyleLbl="node1" presStyleIdx="8" presStyleCnt="12">
        <dgm:presLayoutVars>
          <dgm:bulletEnabled val="1"/>
        </dgm:presLayoutVars>
      </dgm:prSet>
      <dgm:spPr/>
    </dgm:pt>
    <dgm:pt modelId="{A93C81AA-750A-4CD6-891B-D7FFCD9DB6BC}" type="pres">
      <dgm:prSet presAssocID="{25BEF0F6-11D0-4922-BB46-9817B54BA589}" presName="sibTrans" presStyleCnt="0"/>
      <dgm:spPr/>
    </dgm:pt>
    <dgm:pt modelId="{FF9BA31C-B55D-4D8E-B39B-EF622FCC89DB}" type="pres">
      <dgm:prSet presAssocID="{047203EA-DDD8-4693-81EA-6F741A08694E}" presName="node" presStyleLbl="node1" presStyleIdx="9" presStyleCnt="12">
        <dgm:presLayoutVars>
          <dgm:bulletEnabled val="1"/>
        </dgm:presLayoutVars>
      </dgm:prSet>
      <dgm:spPr/>
    </dgm:pt>
    <dgm:pt modelId="{6B421EB7-BA4A-4F58-9C2B-C1AC7D6F2807}" type="pres">
      <dgm:prSet presAssocID="{BADB3F32-67F4-4EDF-8931-F3243DAD5AE8}" presName="sibTrans" presStyleCnt="0"/>
      <dgm:spPr/>
    </dgm:pt>
    <dgm:pt modelId="{ED3F344A-4AEE-4EA7-A5DF-B81F57232D8B}" type="pres">
      <dgm:prSet presAssocID="{38BF70F2-C15D-41BB-B545-4ABA2D1D5621}" presName="node" presStyleLbl="node1" presStyleIdx="10" presStyleCnt="12">
        <dgm:presLayoutVars>
          <dgm:bulletEnabled val="1"/>
        </dgm:presLayoutVars>
      </dgm:prSet>
      <dgm:spPr/>
    </dgm:pt>
    <dgm:pt modelId="{9F906A41-DB35-4664-9D9F-4C5BDA42D9BF}" type="pres">
      <dgm:prSet presAssocID="{4253380C-BA7A-43B9-8F4E-A1AF473CCCC6}" presName="sibTrans" presStyleCnt="0"/>
      <dgm:spPr/>
    </dgm:pt>
    <dgm:pt modelId="{733CBD92-8EAD-4020-985E-3FF0F798C387}" type="pres">
      <dgm:prSet presAssocID="{D1915719-CB18-49BC-A119-770E9852F6B1}" presName="node" presStyleLbl="node1" presStyleIdx="11" presStyleCnt="12">
        <dgm:presLayoutVars>
          <dgm:bulletEnabled val="1"/>
        </dgm:presLayoutVars>
      </dgm:prSet>
      <dgm:spPr/>
    </dgm:pt>
  </dgm:ptLst>
  <dgm:cxnLst>
    <dgm:cxn modelId="{C8E06D10-7B95-496D-A0BC-485E1B048B5C}" srcId="{F2BE8669-F209-450C-BE70-66CE19A0ED92}" destId="{93B5C696-C025-4A77-B283-C38BEBEABC1F}" srcOrd="1" destOrd="0" parTransId="{86A5E404-0178-4413-BDCE-56B01855A9CD}" sibTransId="{CBEDB2C0-39BC-4199-A87E-FFDE263143DB}"/>
    <dgm:cxn modelId="{F1AD7A14-BCE7-4020-B397-6A5788ED877C}" srcId="{F2BE8669-F209-450C-BE70-66CE19A0ED92}" destId="{9C8F1310-095E-4B4E-907F-508EEC87AA20}" srcOrd="8" destOrd="0" parTransId="{30DD9CB4-3CBE-48F9-BB93-A3570610D24E}" sibTransId="{25BEF0F6-11D0-4922-BB46-9817B54BA589}"/>
    <dgm:cxn modelId="{B3DD7B15-4022-4A4D-B439-56E2F613B459}" type="presOf" srcId="{93B5C696-C025-4A77-B283-C38BEBEABC1F}" destId="{B6A6696A-A67A-4DE6-A87D-ABB1BDF6EBBC}" srcOrd="0" destOrd="0" presId="urn:microsoft.com/office/officeart/2005/8/layout/default"/>
    <dgm:cxn modelId="{5B37EA15-2239-40BC-A202-19DEEB42C696}" type="presOf" srcId="{266BB3CC-F33E-4EE9-9829-473A452E67AF}" destId="{9E7D54A5-7F01-43C7-9E98-D262AFF1D919}" srcOrd="0" destOrd="0" presId="urn:microsoft.com/office/officeart/2005/8/layout/default"/>
    <dgm:cxn modelId="{64BF5A3B-0628-4D52-89D1-30542B70CDB5}" type="presOf" srcId="{52B8BD26-1119-4E82-A3BE-C088FB638CA1}" destId="{10CFF640-6223-4B9E-9F05-D3D0C4CCB280}" srcOrd="0" destOrd="0" presId="urn:microsoft.com/office/officeart/2005/8/layout/default"/>
    <dgm:cxn modelId="{0601685F-97F5-44BB-A5FF-1CFC48BD07AF}" type="presOf" srcId="{2DDAFD79-AD97-4FBE-AF11-F0EFFB2AE11C}" destId="{83CAFA7F-59FD-4633-BFDC-E8A5F66C9017}" srcOrd="0" destOrd="0" presId="urn:microsoft.com/office/officeart/2005/8/layout/default"/>
    <dgm:cxn modelId="{91E62C64-87B2-4211-9F9E-77337A229296}" srcId="{F2BE8669-F209-450C-BE70-66CE19A0ED92}" destId="{2DDAFD79-AD97-4FBE-AF11-F0EFFB2AE11C}" srcOrd="2" destOrd="0" parTransId="{41614C37-0438-4C4D-BBB9-C05E4E0FB156}" sibTransId="{05C4553B-6D32-4395-8301-FF7FA74C48FB}"/>
    <dgm:cxn modelId="{206EAF65-A0B8-4031-B706-66D50B5D3F6F}" type="presOf" srcId="{F2BE8669-F209-450C-BE70-66CE19A0ED92}" destId="{E6F6997D-FAE3-4056-94A1-32DDB7ABD986}" srcOrd="0" destOrd="0" presId="urn:microsoft.com/office/officeart/2005/8/layout/default"/>
    <dgm:cxn modelId="{83170149-3F6F-414F-A95F-5DBD82FEE40E}" srcId="{F2BE8669-F209-450C-BE70-66CE19A0ED92}" destId="{38BF70F2-C15D-41BB-B545-4ABA2D1D5621}" srcOrd="10" destOrd="0" parTransId="{F3CFCA34-E351-4546-AC6A-C66E459D4F71}" sibTransId="{4253380C-BA7A-43B9-8F4E-A1AF473CCCC6}"/>
    <dgm:cxn modelId="{B264976D-45BA-4DA1-86F6-685CB6464BB8}" srcId="{F2BE8669-F209-450C-BE70-66CE19A0ED92}" destId="{0796E2DA-68AD-4F42-86CB-6339FE052EFD}" srcOrd="7" destOrd="0" parTransId="{A4517A26-D2FA-4FF3-8C8E-983C278B8415}" sibTransId="{E10E0F57-8FDC-471B-AEAA-A4E1338F435A}"/>
    <dgm:cxn modelId="{A6C95D78-30EF-4758-A189-20D2D3C09876}" type="presOf" srcId="{D1915719-CB18-49BC-A119-770E9852F6B1}" destId="{733CBD92-8EAD-4020-985E-3FF0F798C387}" srcOrd="0" destOrd="0" presId="urn:microsoft.com/office/officeart/2005/8/layout/default"/>
    <dgm:cxn modelId="{474C0F88-8FD3-4FC1-BC00-7FC07310110A}" srcId="{F2BE8669-F209-450C-BE70-66CE19A0ED92}" destId="{BD384F0F-D5CF-4CD7-8DC5-9294C98A433C}" srcOrd="3" destOrd="0" parTransId="{09BF8C75-D203-403B-A691-C6EB1D4BD6B7}" sibTransId="{1F70E6EA-399D-4C3A-8CAF-F6933EDE59EC}"/>
    <dgm:cxn modelId="{7698F79A-1B7B-4D88-9DF6-350F4B926F54}" type="presOf" srcId="{38BF70F2-C15D-41BB-B545-4ABA2D1D5621}" destId="{ED3F344A-4AEE-4EA7-A5DF-B81F57232D8B}" srcOrd="0" destOrd="0" presId="urn:microsoft.com/office/officeart/2005/8/layout/default"/>
    <dgm:cxn modelId="{F57F8BA6-E1F4-4E7C-A97D-597ABFC146D4}" type="presOf" srcId="{089A7DA3-4FB2-46CE-965F-13105B5277E3}" destId="{F68DA0E4-FB76-4B74-A031-BDD417C939B6}" srcOrd="0" destOrd="0" presId="urn:microsoft.com/office/officeart/2005/8/layout/default"/>
    <dgm:cxn modelId="{9A64A0B0-49DB-4789-B4EB-F2BC1FF38647}" type="presOf" srcId="{0796E2DA-68AD-4F42-86CB-6339FE052EFD}" destId="{93C598E2-67D7-4218-BEAC-B733F2098AE9}" srcOrd="0" destOrd="0" presId="urn:microsoft.com/office/officeart/2005/8/layout/default"/>
    <dgm:cxn modelId="{862ECAB7-9BEA-4AD0-BBB4-AA1535B4E2AA}" type="presOf" srcId="{91EE8FF7-465B-47B2-B940-6D2B1F8D0E8A}" destId="{D15100D0-1F77-49DF-8FFE-A9BEA8DF323E}" srcOrd="0" destOrd="0" presId="urn:microsoft.com/office/officeart/2005/8/layout/default"/>
    <dgm:cxn modelId="{C61499BC-C930-4841-B1B9-52EC95838585}" srcId="{F2BE8669-F209-450C-BE70-66CE19A0ED92}" destId="{D1915719-CB18-49BC-A119-770E9852F6B1}" srcOrd="11" destOrd="0" parTransId="{4536549B-7404-401E-8253-135215714EA6}" sibTransId="{DD64621B-BE5B-44FB-B1F2-C5156C810A9F}"/>
    <dgm:cxn modelId="{1732B8C0-6648-4BCB-A236-67B06EE87FA3}" srcId="{F2BE8669-F209-450C-BE70-66CE19A0ED92}" destId="{52B8BD26-1119-4E82-A3BE-C088FB638CA1}" srcOrd="0" destOrd="0" parTransId="{3453113E-98B7-4F19-83EB-5EE0D2F4F23A}" sibTransId="{87A67820-90CB-4C86-A328-CF71B1245207}"/>
    <dgm:cxn modelId="{A3CA71C2-C0B5-471D-862C-22A0F263DDA9}" srcId="{F2BE8669-F209-450C-BE70-66CE19A0ED92}" destId="{91EE8FF7-465B-47B2-B940-6D2B1F8D0E8A}" srcOrd="6" destOrd="0" parTransId="{E3DFF228-4C4B-4AC0-AE07-F129051F38B2}" sibTransId="{CBF2FE22-0559-4362-9D18-77285706912F}"/>
    <dgm:cxn modelId="{6F1039D4-4358-48DA-90BD-0A7F569C9CB7}" srcId="{F2BE8669-F209-450C-BE70-66CE19A0ED92}" destId="{047203EA-DDD8-4693-81EA-6F741A08694E}" srcOrd="9" destOrd="0" parTransId="{59005AA5-8190-4425-8130-380E3849BD2C}" sibTransId="{BADB3F32-67F4-4EDF-8931-F3243DAD5AE8}"/>
    <dgm:cxn modelId="{6E6544D8-A7C5-40D3-9BBE-14D5379864A1}" type="presOf" srcId="{BD384F0F-D5CF-4CD7-8DC5-9294C98A433C}" destId="{AE3D0B56-67E0-47B9-AEB0-23A1AFA61F27}" srcOrd="0" destOrd="0" presId="urn:microsoft.com/office/officeart/2005/8/layout/default"/>
    <dgm:cxn modelId="{6F4B7AE4-6B3C-4051-A61F-4B4703006909}" type="presOf" srcId="{047203EA-DDD8-4693-81EA-6F741A08694E}" destId="{FF9BA31C-B55D-4D8E-B39B-EF622FCC89DB}" srcOrd="0" destOrd="0" presId="urn:microsoft.com/office/officeart/2005/8/layout/default"/>
    <dgm:cxn modelId="{8826B1E8-518C-49E3-B9E1-7CF816932D7C}" type="presOf" srcId="{9C8F1310-095E-4B4E-907F-508EEC87AA20}" destId="{0A9E4B1A-80D2-4A92-AB11-065869FD64C5}" srcOrd="0" destOrd="0" presId="urn:microsoft.com/office/officeart/2005/8/layout/default"/>
    <dgm:cxn modelId="{8ECFC9FA-3F6C-48FA-8AD3-FE3443455D0D}" srcId="{F2BE8669-F209-450C-BE70-66CE19A0ED92}" destId="{266BB3CC-F33E-4EE9-9829-473A452E67AF}" srcOrd="5" destOrd="0" parTransId="{24605AEE-C1DC-40EB-801D-2228F78ECCE4}" sibTransId="{BF0606E1-B399-4A57-9CA9-C24E046AABCD}"/>
    <dgm:cxn modelId="{6B994DFE-CC7B-41C6-B98F-B77BA4249878}" srcId="{F2BE8669-F209-450C-BE70-66CE19A0ED92}" destId="{089A7DA3-4FB2-46CE-965F-13105B5277E3}" srcOrd="4" destOrd="0" parTransId="{428B6F50-FBBC-40DB-9CC0-D72E442B32C5}" sibTransId="{3A0A5356-6952-433F-9E9C-872B6F4FFC4A}"/>
    <dgm:cxn modelId="{C3D2BA15-B092-4B50-A1C8-AA952D8D891B}" type="presParOf" srcId="{E6F6997D-FAE3-4056-94A1-32DDB7ABD986}" destId="{10CFF640-6223-4B9E-9F05-D3D0C4CCB280}" srcOrd="0" destOrd="0" presId="urn:microsoft.com/office/officeart/2005/8/layout/default"/>
    <dgm:cxn modelId="{B0256B89-6CD2-4AFD-BFE7-FB38F200BEF2}" type="presParOf" srcId="{E6F6997D-FAE3-4056-94A1-32DDB7ABD986}" destId="{E1C75E58-169D-4DDC-A490-0F1A79E7458B}" srcOrd="1" destOrd="0" presId="urn:microsoft.com/office/officeart/2005/8/layout/default"/>
    <dgm:cxn modelId="{3D227C56-2AC7-4F05-B7A6-28E5A1336BC8}" type="presParOf" srcId="{E6F6997D-FAE3-4056-94A1-32DDB7ABD986}" destId="{B6A6696A-A67A-4DE6-A87D-ABB1BDF6EBBC}" srcOrd="2" destOrd="0" presId="urn:microsoft.com/office/officeart/2005/8/layout/default"/>
    <dgm:cxn modelId="{73E5249D-B0AC-45E0-80F4-2E67302DDF54}" type="presParOf" srcId="{E6F6997D-FAE3-4056-94A1-32DDB7ABD986}" destId="{CE3FCC48-3E27-4A90-9D28-C22100BA2B7D}" srcOrd="3" destOrd="0" presId="urn:microsoft.com/office/officeart/2005/8/layout/default"/>
    <dgm:cxn modelId="{ADE68C0A-3173-446F-9A78-D76CBFA9B85D}" type="presParOf" srcId="{E6F6997D-FAE3-4056-94A1-32DDB7ABD986}" destId="{83CAFA7F-59FD-4633-BFDC-E8A5F66C9017}" srcOrd="4" destOrd="0" presId="urn:microsoft.com/office/officeart/2005/8/layout/default"/>
    <dgm:cxn modelId="{D98853BA-41A5-41AB-89F8-25FEACE9ABF3}" type="presParOf" srcId="{E6F6997D-FAE3-4056-94A1-32DDB7ABD986}" destId="{A5EA5CF9-3536-41A4-A71F-B2F6F64D2EC8}" srcOrd="5" destOrd="0" presId="urn:microsoft.com/office/officeart/2005/8/layout/default"/>
    <dgm:cxn modelId="{32852656-B25A-491B-AB6D-21A4DA3DB5F4}" type="presParOf" srcId="{E6F6997D-FAE3-4056-94A1-32DDB7ABD986}" destId="{AE3D0B56-67E0-47B9-AEB0-23A1AFA61F27}" srcOrd="6" destOrd="0" presId="urn:microsoft.com/office/officeart/2005/8/layout/default"/>
    <dgm:cxn modelId="{00EA5690-AAAC-4EDF-A4FE-90B570EB3B7B}" type="presParOf" srcId="{E6F6997D-FAE3-4056-94A1-32DDB7ABD986}" destId="{76334EEF-D0A1-4E80-AE83-35AB76037E5B}" srcOrd="7" destOrd="0" presId="urn:microsoft.com/office/officeart/2005/8/layout/default"/>
    <dgm:cxn modelId="{EF6213B6-ACEF-4DB0-9E2D-B8533F996A7C}" type="presParOf" srcId="{E6F6997D-FAE3-4056-94A1-32DDB7ABD986}" destId="{F68DA0E4-FB76-4B74-A031-BDD417C939B6}" srcOrd="8" destOrd="0" presId="urn:microsoft.com/office/officeart/2005/8/layout/default"/>
    <dgm:cxn modelId="{A82C5B14-4A69-48B8-9A0F-1F81F95024D9}" type="presParOf" srcId="{E6F6997D-FAE3-4056-94A1-32DDB7ABD986}" destId="{0A4F0E8A-545F-4A51-8892-FEEAA3BD040A}" srcOrd="9" destOrd="0" presId="urn:microsoft.com/office/officeart/2005/8/layout/default"/>
    <dgm:cxn modelId="{5ECF8435-B688-4DCC-A6F6-2BA13759FE7B}" type="presParOf" srcId="{E6F6997D-FAE3-4056-94A1-32DDB7ABD986}" destId="{9E7D54A5-7F01-43C7-9E98-D262AFF1D919}" srcOrd="10" destOrd="0" presId="urn:microsoft.com/office/officeart/2005/8/layout/default"/>
    <dgm:cxn modelId="{F39913B9-748E-431C-831C-EDA9A0B0EBD2}" type="presParOf" srcId="{E6F6997D-FAE3-4056-94A1-32DDB7ABD986}" destId="{262041F5-0806-424F-9FA5-C13D61503590}" srcOrd="11" destOrd="0" presId="urn:microsoft.com/office/officeart/2005/8/layout/default"/>
    <dgm:cxn modelId="{5764C147-5016-45AA-A0DB-AA317911CE48}" type="presParOf" srcId="{E6F6997D-FAE3-4056-94A1-32DDB7ABD986}" destId="{D15100D0-1F77-49DF-8FFE-A9BEA8DF323E}" srcOrd="12" destOrd="0" presId="urn:microsoft.com/office/officeart/2005/8/layout/default"/>
    <dgm:cxn modelId="{9C9148E3-7140-4498-8341-E8A109252FE9}" type="presParOf" srcId="{E6F6997D-FAE3-4056-94A1-32DDB7ABD986}" destId="{44EFC5F0-8A70-4232-87A5-AE3F6861F407}" srcOrd="13" destOrd="0" presId="urn:microsoft.com/office/officeart/2005/8/layout/default"/>
    <dgm:cxn modelId="{4015C71D-7B56-47C7-9EFE-C2B4193E72A8}" type="presParOf" srcId="{E6F6997D-FAE3-4056-94A1-32DDB7ABD986}" destId="{93C598E2-67D7-4218-BEAC-B733F2098AE9}" srcOrd="14" destOrd="0" presId="urn:microsoft.com/office/officeart/2005/8/layout/default"/>
    <dgm:cxn modelId="{BE4D1755-0A37-47DA-8C6B-6C394676B8C5}" type="presParOf" srcId="{E6F6997D-FAE3-4056-94A1-32DDB7ABD986}" destId="{815D4EA8-5D8B-4689-82E3-205E575FCE79}" srcOrd="15" destOrd="0" presId="urn:microsoft.com/office/officeart/2005/8/layout/default"/>
    <dgm:cxn modelId="{74150113-A815-4202-B966-20DF1992F19E}" type="presParOf" srcId="{E6F6997D-FAE3-4056-94A1-32DDB7ABD986}" destId="{0A9E4B1A-80D2-4A92-AB11-065869FD64C5}" srcOrd="16" destOrd="0" presId="urn:microsoft.com/office/officeart/2005/8/layout/default"/>
    <dgm:cxn modelId="{EEA25329-4C37-49EC-B8C5-219B094FCABF}" type="presParOf" srcId="{E6F6997D-FAE3-4056-94A1-32DDB7ABD986}" destId="{A93C81AA-750A-4CD6-891B-D7FFCD9DB6BC}" srcOrd="17" destOrd="0" presId="urn:microsoft.com/office/officeart/2005/8/layout/default"/>
    <dgm:cxn modelId="{72A2D046-ECCD-45FE-9E72-44B76D8CBA0D}" type="presParOf" srcId="{E6F6997D-FAE3-4056-94A1-32DDB7ABD986}" destId="{FF9BA31C-B55D-4D8E-B39B-EF622FCC89DB}" srcOrd="18" destOrd="0" presId="urn:microsoft.com/office/officeart/2005/8/layout/default"/>
    <dgm:cxn modelId="{3FB40208-78AA-439E-BBF6-4D2345AC08E6}" type="presParOf" srcId="{E6F6997D-FAE3-4056-94A1-32DDB7ABD986}" destId="{6B421EB7-BA4A-4F58-9C2B-C1AC7D6F2807}" srcOrd="19" destOrd="0" presId="urn:microsoft.com/office/officeart/2005/8/layout/default"/>
    <dgm:cxn modelId="{B5E192F9-C897-4649-A4E3-10827E6DA3AB}" type="presParOf" srcId="{E6F6997D-FAE3-4056-94A1-32DDB7ABD986}" destId="{ED3F344A-4AEE-4EA7-A5DF-B81F57232D8B}" srcOrd="20" destOrd="0" presId="urn:microsoft.com/office/officeart/2005/8/layout/default"/>
    <dgm:cxn modelId="{0EACF04B-7B0D-40B4-A092-1DF9776AB6E2}" type="presParOf" srcId="{E6F6997D-FAE3-4056-94A1-32DDB7ABD986}" destId="{9F906A41-DB35-4664-9D9F-4C5BDA42D9BF}" srcOrd="21" destOrd="0" presId="urn:microsoft.com/office/officeart/2005/8/layout/default"/>
    <dgm:cxn modelId="{37CD3D8E-8494-4FDF-8AD8-3147CFC1D456}" type="presParOf" srcId="{E6F6997D-FAE3-4056-94A1-32DDB7ABD986}" destId="{733CBD92-8EAD-4020-985E-3FF0F798C387}" srcOrd="22" destOrd="0" presId="urn:microsoft.com/office/officeart/2005/8/layout/defaul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85498B3-7755-4359-9A14-FC22954596B0}"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5F952E8D-CC8E-4DD5-9564-59E5C5790459}">
      <dgm:prSet custT="1"/>
      <dgm:spPr/>
      <dgm:t>
        <a:bodyPr/>
        <a:lstStyle/>
        <a:p>
          <a:pPr rtl="0"/>
          <a:r>
            <a:rPr lang="en-US" sz="1600" dirty="0">
              <a:latin typeface="Arial"/>
              <a:cs typeface="Arial"/>
            </a:rPr>
            <a:t>Mini projects are designed by the core team to help families  deal with issues affecting their lives and reduce and manage risks. Sessions providing specialist support for community and voluntary programmers, interventions included:</a:t>
          </a:r>
        </a:p>
      </dgm:t>
    </dgm:pt>
    <dgm:pt modelId="{3B055451-B8E6-4381-B89B-FD40736899D5}" type="parTrans" cxnId="{A516BC46-CF0C-4207-BE5C-B5F27C63E495}">
      <dgm:prSet/>
      <dgm:spPr/>
      <dgm:t>
        <a:bodyPr/>
        <a:lstStyle/>
        <a:p>
          <a:endParaRPr lang="en-US"/>
        </a:p>
      </dgm:t>
    </dgm:pt>
    <dgm:pt modelId="{3227CFC5-A868-4B6D-A776-C56996DD81F5}" type="sibTrans" cxnId="{A516BC46-CF0C-4207-BE5C-B5F27C63E495}">
      <dgm:prSet/>
      <dgm:spPr/>
      <dgm:t>
        <a:bodyPr/>
        <a:lstStyle/>
        <a:p>
          <a:endParaRPr lang="en-US"/>
        </a:p>
      </dgm:t>
    </dgm:pt>
    <dgm:pt modelId="{BE01F9B0-20F0-44D6-999E-7479C24C48D9}">
      <dgm:prSet custT="1"/>
      <dgm:spPr/>
      <dgm:t>
        <a:bodyPr/>
        <a:lstStyle/>
        <a:p>
          <a:r>
            <a:rPr lang="en-US" sz="1600">
              <a:latin typeface="Arial"/>
              <a:cs typeface="Arial"/>
            </a:rPr>
            <a:t>Personal development training workshops- which focus on developing confidence</a:t>
          </a:r>
          <a:r>
            <a:rPr lang="en-US" sz="500"/>
            <a:t>.</a:t>
          </a:r>
          <a:endParaRPr lang="en-US" sz="500" dirty="0"/>
        </a:p>
      </dgm:t>
    </dgm:pt>
    <dgm:pt modelId="{F2CC86D0-E515-4197-B6A3-13100C04DDF0}" type="parTrans" cxnId="{399106DB-ED16-4C9A-94CA-62EDFFE4B9C8}">
      <dgm:prSet/>
      <dgm:spPr/>
      <dgm:t>
        <a:bodyPr/>
        <a:lstStyle/>
        <a:p>
          <a:endParaRPr lang="en-US"/>
        </a:p>
      </dgm:t>
    </dgm:pt>
    <dgm:pt modelId="{ECC59FB2-1DA9-480B-8A3D-00E6BA7AF649}" type="sibTrans" cxnId="{399106DB-ED16-4C9A-94CA-62EDFFE4B9C8}">
      <dgm:prSet/>
      <dgm:spPr/>
      <dgm:t>
        <a:bodyPr/>
        <a:lstStyle/>
        <a:p>
          <a:endParaRPr lang="en-US"/>
        </a:p>
      </dgm:t>
    </dgm:pt>
    <dgm:pt modelId="{1EA8F7F1-60EE-4B4A-9896-88A1BBC10C58}">
      <dgm:prSet custT="1"/>
      <dgm:spPr/>
      <dgm:t>
        <a:bodyPr/>
        <a:lstStyle/>
        <a:p>
          <a:pPr rtl="0"/>
          <a:r>
            <a:rPr lang="en-US" sz="1600">
              <a:latin typeface="Arial"/>
              <a:cs typeface="Arial"/>
            </a:rPr>
            <a:t>Dealing with conflict. </a:t>
          </a:r>
          <a:endParaRPr lang="en-US" sz="1600" dirty="0">
            <a:latin typeface="Arial"/>
            <a:cs typeface="Arial"/>
          </a:endParaRPr>
        </a:p>
      </dgm:t>
    </dgm:pt>
    <dgm:pt modelId="{E60C6A36-7E86-4063-91AC-FEFCD3D0BC16}" type="parTrans" cxnId="{3A7EA64B-1B2E-41EA-9956-B79B3377741D}">
      <dgm:prSet/>
      <dgm:spPr/>
      <dgm:t>
        <a:bodyPr/>
        <a:lstStyle/>
        <a:p>
          <a:endParaRPr lang="en-US"/>
        </a:p>
      </dgm:t>
    </dgm:pt>
    <dgm:pt modelId="{79BB4BDC-46F1-4F75-B902-8C9CF489C131}" type="sibTrans" cxnId="{3A7EA64B-1B2E-41EA-9956-B79B3377741D}">
      <dgm:prSet/>
      <dgm:spPr/>
      <dgm:t>
        <a:bodyPr/>
        <a:lstStyle/>
        <a:p>
          <a:endParaRPr lang="en-US"/>
        </a:p>
      </dgm:t>
    </dgm:pt>
    <dgm:pt modelId="{5221199C-0288-46A5-8DD7-DDF01E3ECE44}">
      <dgm:prSet custT="1"/>
      <dgm:spPr/>
      <dgm:t>
        <a:bodyPr/>
        <a:lstStyle/>
        <a:p>
          <a:pPr rtl="0"/>
          <a:r>
            <a:rPr lang="en-US" sz="1600">
              <a:latin typeface="Amasis MT Pro Light"/>
              <a:cs typeface="Arial"/>
            </a:rPr>
            <a:t>P</a:t>
          </a:r>
          <a:r>
            <a:rPr lang="en-US" sz="1600">
              <a:latin typeface="Arial"/>
              <a:cs typeface="Arial"/>
            </a:rPr>
            <a:t>arents group training </a:t>
          </a:r>
          <a:r>
            <a:rPr lang="en-US" sz="500">
              <a:latin typeface="Arial"/>
              <a:cs typeface="Arial"/>
            </a:rPr>
            <a:t>workshops.</a:t>
          </a:r>
          <a:endParaRPr lang="en-US" sz="500" dirty="0">
            <a:latin typeface="Arial"/>
            <a:cs typeface="Arial"/>
          </a:endParaRPr>
        </a:p>
      </dgm:t>
    </dgm:pt>
    <dgm:pt modelId="{5261582A-722B-437F-BFB1-39733601ED89}" type="parTrans" cxnId="{977F13F4-6FF4-494F-88AD-73D8559E4C45}">
      <dgm:prSet/>
      <dgm:spPr/>
      <dgm:t>
        <a:bodyPr/>
        <a:lstStyle/>
        <a:p>
          <a:endParaRPr lang="en-US"/>
        </a:p>
      </dgm:t>
    </dgm:pt>
    <dgm:pt modelId="{68D59267-DAAA-4F95-AE68-8A0E9D2DEE5F}" type="sibTrans" cxnId="{977F13F4-6FF4-494F-88AD-73D8559E4C45}">
      <dgm:prSet/>
      <dgm:spPr/>
      <dgm:t>
        <a:bodyPr/>
        <a:lstStyle/>
        <a:p>
          <a:endParaRPr lang="en-US"/>
        </a:p>
      </dgm:t>
    </dgm:pt>
    <dgm:pt modelId="{C70D29E8-2E75-46DE-A919-36459A08B041}">
      <dgm:prSet custT="1"/>
      <dgm:spPr/>
      <dgm:t>
        <a:bodyPr/>
        <a:lstStyle/>
        <a:p>
          <a:r>
            <a:rPr lang="en-US" sz="1600">
              <a:latin typeface="Arial"/>
              <a:cs typeface="Arial"/>
            </a:rPr>
            <a:t>Pamper days for mothers to help improve levels of self-esteem</a:t>
          </a:r>
          <a:r>
            <a:rPr lang="en-US" sz="500"/>
            <a:t>.</a:t>
          </a:r>
          <a:endParaRPr lang="en-US" sz="500" dirty="0"/>
        </a:p>
      </dgm:t>
    </dgm:pt>
    <dgm:pt modelId="{DCBB23D0-214B-4459-B9B5-13A73D6B0683}" type="parTrans" cxnId="{E77C888D-563E-4798-9F69-B9E2F4BAC1EC}">
      <dgm:prSet/>
      <dgm:spPr/>
      <dgm:t>
        <a:bodyPr/>
        <a:lstStyle/>
        <a:p>
          <a:endParaRPr lang="en-US"/>
        </a:p>
      </dgm:t>
    </dgm:pt>
    <dgm:pt modelId="{EED5C54A-15AD-46EA-9EB8-A5423D516EA8}" type="sibTrans" cxnId="{E77C888D-563E-4798-9F69-B9E2F4BAC1EC}">
      <dgm:prSet/>
      <dgm:spPr/>
      <dgm:t>
        <a:bodyPr/>
        <a:lstStyle/>
        <a:p>
          <a:endParaRPr lang="en-US"/>
        </a:p>
      </dgm:t>
    </dgm:pt>
    <dgm:pt modelId="{901B4CC6-4055-4A95-B935-4BB5204931C8}">
      <dgm:prSet custT="1"/>
      <dgm:spPr/>
      <dgm:t>
        <a:bodyPr/>
        <a:lstStyle/>
        <a:p>
          <a:r>
            <a:rPr lang="en-US" sz="1600" dirty="0">
              <a:latin typeface="Arial" panose="020B0604020202020204" pitchFamily="34" charset="0"/>
              <a:cs typeface="Arial" panose="020B0604020202020204" pitchFamily="34" charset="0"/>
            </a:rPr>
            <a:t>Classes for adult males  try to tackle domestic violence issues</a:t>
          </a:r>
          <a:r>
            <a:rPr lang="en-US" sz="500" dirty="0"/>
            <a:t>.</a:t>
          </a:r>
        </a:p>
      </dgm:t>
    </dgm:pt>
    <dgm:pt modelId="{D75E7F3E-FE0D-4A3E-9E7F-854E326D8921}" type="parTrans" cxnId="{ED89CACE-E85F-4619-8F6E-59E5CDA68871}">
      <dgm:prSet/>
      <dgm:spPr/>
      <dgm:t>
        <a:bodyPr/>
        <a:lstStyle/>
        <a:p>
          <a:endParaRPr lang="en-US"/>
        </a:p>
      </dgm:t>
    </dgm:pt>
    <dgm:pt modelId="{7F55ABA0-208A-4F8B-B619-FF149DFE0E0F}" type="sibTrans" cxnId="{ED89CACE-E85F-4619-8F6E-59E5CDA68871}">
      <dgm:prSet/>
      <dgm:spPr/>
      <dgm:t>
        <a:bodyPr/>
        <a:lstStyle/>
        <a:p>
          <a:endParaRPr lang="en-US"/>
        </a:p>
      </dgm:t>
    </dgm:pt>
    <dgm:pt modelId="{C6A7BA43-4448-4012-AFE3-D5E7FE9D905D}" type="pres">
      <dgm:prSet presAssocID="{785498B3-7755-4359-9A14-FC22954596B0}" presName="linear" presStyleCnt="0">
        <dgm:presLayoutVars>
          <dgm:animLvl val="lvl"/>
          <dgm:resizeHandles val="exact"/>
        </dgm:presLayoutVars>
      </dgm:prSet>
      <dgm:spPr/>
    </dgm:pt>
    <dgm:pt modelId="{0DCDAE96-2E0E-4986-B382-50E01EFB43C4}" type="pres">
      <dgm:prSet presAssocID="{5F952E8D-CC8E-4DD5-9564-59E5C5790459}" presName="parentText" presStyleLbl="node1" presStyleIdx="0" presStyleCnt="6">
        <dgm:presLayoutVars>
          <dgm:chMax val="0"/>
          <dgm:bulletEnabled val="1"/>
        </dgm:presLayoutVars>
      </dgm:prSet>
      <dgm:spPr/>
    </dgm:pt>
    <dgm:pt modelId="{AED84DA4-5501-4054-9736-51E5F8249970}" type="pres">
      <dgm:prSet presAssocID="{3227CFC5-A868-4B6D-A776-C56996DD81F5}" presName="spacer" presStyleCnt="0"/>
      <dgm:spPr/>
    </dgm:pt>
    <dgm:pt modelId="{CF134910-C06B-4681-8632-3B4F7260940A}" type="pres">
      <dgm:prSet presAssocID="{BE01F9B0-20F0-44D6-999E-7479C24C48D9}" presName="parentText" presStyleLbl="node1" presStyleIdx="1" presStyleCnt="6">
        <dgm:presLayoutVars>
          <dgm:chMax val="0"/>
          <dgm:bulletEnabled val="1"/>
        </dgm:presLayoutVars>
      </dgm:prSet>
      <dgm:spPr/>
    </dgm:pt>
    <dgm:pt modelId="{7CE4EC5D-8E8D-4371-B7ED-D2237D6A753E}" type="pres">
      <dgm:prSet presAssocID="{ECC59FB2-1DA9-480B-8A3D-00E6BA7AF649}" presName="spacer" presStyleCnt="0"/>
      <dgm:spPr/>
    </dgm:pt>
    <dgm:pt modelId="{E385B6F8-0B57-483F-BA33-01D64D9B6585}" type="pres">
      <dgm:prSet presAssocID="{1EA8F7F1-60EE-4B4A-9896-88A1BBC10C58}" presName="parentText" presStyleLbl="node1" presStyleIdx="2" presStyleCnt="6">
        <dgm:presLayoutVars>
          <dgm:chMax val="0"/>
          <dgm:bulletEnabled val="1"/>
        </dgm:presLayoutVars>
      </dgm:prSet>
      <dgm:spPr/>
    </dgm:pt>
    <dgm:pt modelId="{5113952B-193C-455F-B44E-64EB589D1EB5}" type="pres">
      <dgm:prSet presAssocID="{79BB4BDC-46F1-4F75-B902-8C9CF489C131}" presName="spacer" presStyleCnt="0"/>
      <dgm:spPr/>
    </dgm:pt>
    <dgm:pt modelId="{32829994-CD58-4F72-91A5-0C11EFB42838}" type="pres">
      <dgm:prSet presAssocID="{5221199C-0288-46A5-8DD7-DDF01E3ECE44}" presName="parentText" presStyleLbl="node1" presStyleIdx="3" presStyleCnt="6">
        <dgm:presLayoutVars>
          <dgm:chMax val="0"/>
          <dgm:bulletEnabled val="1"/>
        </dgm:presLayoutVars>
      </dgm:prSet>
      <dgm:spPr/>
    </dgm:pt>
    <dgm:pt modelId="{CDD922ED-7B10-42EA-A1B6-17E7D8B49B7A}" type="pres">
      <dgm:prSet presAssocID="{68D59267-DAAA-4F95-AE68-8A0E9D2DEE5F}" presName="spacer" presStyleCnt="0"/>
      <dgm:spPr/>
    </dgm:pt>
    <dgm:pt modelId="{B7583D97-9B19-4623-94B5-C0B473A10955}" type="pres">
      <dgm:prSet presAssocID="{C70D29E8-2E75-46DE-A919-36459A08B041}" presName="parentText" presStyleLbl="node1" presStyleIdx="4" presStyleCnt="6">
        <dgm:presLayoutVars>
          <dgm:chMax val="0"/>
          <dgm:bulletEnabled val="1"/>
        </dgm:presLayoutVars>
      </dgm:prSet>
      <dgm:spPr/>
    </dgm:pt>
    <dgm:pt modelId="{80A0F32E-11D4-471E-9C9A-B9A91FDA9A20}" type="pres">
      <dgm:prSet presAssocID="{EED5C54A-15AD-46EA-9EB8-A5423D516EA8}" presName="spacer" presStyleCnt="0"/>
      <dgm:spPr/>
    </dgm:pt>
    <dgm:pt modelId="{97956097-3D46-4774-99D2-10BCA143E6B5}" type="pres">
      <dgm:prSet presAssocID="{901B4CC6-4055-4A95-B935-4BB5204931C8}" presName="parentText" presStyleLbl="node1" presStyleIdx="5" presStyleCnt="6">
        <dgm:presLayoutVars>
          <dgm:chMax val="0"/>
          <dgm:bulletEnabled val="1"/>
        </dgm:presLayoutVars>
      </dgm:prSet>
      <dgm:spPr/>
    </dgm:pt>
  </dgm:ptLst>
  <dgm:cxnLst>
    <dgm:cxn modelId="{A516BC46-CF0C-4207-BE5C-B5F27C63E495}" srcId="{785498B3-7755-4359-9A14-FC22954596B0}" destId="{5F952E8D-CC8E-4DD5-9564-59E5C5790459}" srcOrd="0" destOrd="0" parTransId="{3B055451-B8E6-4381-B89B-FD40736899D5}" sibTransId="{3227CFC5-A868-4B6D-A776-C56996DD81F5}"/>
    <dgm:cxn modelId="{3A7EA64B-1B2E-41EA-9956-B79B3377741D}" srcId="{785498B3-7755-4359-9A14-FC22954596B0}" destId="{1EA8F7F1-60EE-4B4A-9896-88A1BBC10C58}" srcOrd="2" destOrd="0" parTransId="{E60C6A36-7E86-4063-91AC-FEFCD3D0BC16}" sibTransId="{79BB4BDC-46F1-4F75-B902-8C9CF489C131}"/>
    <dgm:cxn modelId="{B3E83C72-FB16-4C08-AD43-2670857A5863}" type="presOf" srcId="{785498B3-7755-4359-9A14-FC22954596B0}" destId="{C6A7BA43-4448-4012-AFE3-D5E7FE9D905D}" srcOrd="0" destOrd="0" presId="urn:microsoft.com/office/officeart/2005/8/layout/vList2"/>
    <dgm:cxn modelId="{19A9F874-09DE-4FDD-B14C-15966CFEEC12}" type="presOf" srcId="{5221199C-0288-46A5-8DD7-DDF01E3ECE44}" destId="{32829994-CD58-4F72-91A5-0C11EFB42838}" srcOrd="0" destOrd="0" presId="urn:microsoft.com/office/officeart/2005/8/layout/vList2"/>
    <dgm:cxn modelId="{E77C888D-563E-4798-9F69-B9E2F4BAC1EC}" srcId="{785498B3-7755-4359-9A14-FC22954596B0}" destId="{C70D29E8-2E75-46DE-A919-36459A08B041}" srcOrd="4" destOrd="0" parTransId="{DCBB23D0-214B-4459-B9B5-13A73D6B0683}" sibTransId="{EED5C54A-15AD-46EA-9EB8-A5423D516EA8}"/>
    <dgm:cxn modelId="{19F013CA-B7C8-41A8-BBE2-A173E9E7B340}" type="presOf" srcId="{901B4CC6-4055-4A95-B935-4BB5204931C8}" destId="{97956097-3D46-4774-99D2-10BCA143E6B5}" srcOrd="0" destOrd="0" presId="urn:microsoft.com/office/officeart/2005/8/layout/vList2"/>
    <dgm:cxn modelId="{51DC37CD-A302-450D-94D5-9F7105FFAD23}" type="presOf" srcId="{BE01F9B0-20F0-44D6-999E-7479C24C48D9}" destId="{CF134910-C06B-4681-8632-3B4F7260940A}" srcOrd="0" destOrd="0" presId="urn:microsoft.com/office/officeart/2005/8/layout/vList2"/>
    <dgm:cxn modelId="{ED89CACE-E85F-4619-8F6E-59E5CDA68871}" srcId="{785498B3-7755-4359-9A14-FC22954596B0}" destId="{901B4CC6-4055-4A95-B935-4BB5204931C8}" srcOrd="5" destOrd="0" parTransId="{D75E7F3E-FE0D-4A3E-9E7F-854E326D8921}" sibTransId="{7F55ABA0-208A-4F8B-B619-FF149DFE0E0F}"/>
    <dgm:cxn modelId="{399106DB-ED16-4C9A-94CA-62EDFFE4B9C8}" srcId="{785498B3-7755-4359-9A14-FC22954596B0}" destId="{BE01F9B0-20F0-44D6-999E-7479C24C48D9}" srcOrd="1" destOrd="0" parTransId="{F2CC86D0-E515-4197-B6A3-13100C04DDF0}" sibTransId="{ECC59FB2-1DA9-480B-8A3D-00E6BA7AF649}"/>
    <dgm:cxn modelId="{22B4BCE9-3F54-4C3C-AF97-E12243C7FF95}" type="presOf" srcId="{1EA8F7F1-60EE-4B4A-9896-88A1BBC10C58}" destId="{E385B6F8-0B57-483F-BA33-01D64D9B6585}" srcOrd="0" destOrd="0" presId="urn:microsoft.com/office/officeart/2005/8/layout/vList2"/>
    <dgm:cxn modelId="{B39591EE-FB2B-4A77-B79C-0C5E308F2FC2}" type="presOf" srcId="{5F952E8D-CC8E-4DD5-9564-59E5C5790459}" destId="{0DCDAE96-2E0E-4986-B382-50E01EFB43C4}" srcOrd="0" destOrd="0" presId="urn:microsoft.com/office/officeart/2005/8/layout/vList2"/>
    <dgm:cxn modelId="{977F13F4-6FF4-494F-88AD-73D8559E4C45}" srcId="{785498B3-7755-4359-9A14-FC22954596B0}" destId="{5221199C-0288-46A5-8DD7-DDF01E3ECE44}" srcOrd="3" destOrd="0" parTransId="{5261582A-722B-437F-BFB1-39733601ED89}" sibTransId="{68D59267-DAAA-4F95-AE68-8A0E9D2DEE5F}"/>
    <dgm:cxn modelId="{96CECDF6-4EE5-4BCD-8ADD-2CA9F0690B78}" type="presOf" srcId="{C70D29E8-2E75-46DE-A919-36459A08B041}" destId="{B7583D97-9B19-4623-94B5-C0B473A10955}" srcOrd="0" destOrd="0" presId="urn:microsoft.com/office/officeart/2005/8/layout/vList2"/>
    <dgm:cxn modelId="{A9668AB3-FBB5-4F55-8C89-FF40316C9A6F}" type="presParOf" srcId="{C6A7BA43-4448-4012-AFE3-D5E7FE9D905D}" destId="{0DCDAE96-2E0E-4986-B382-50E01EFB43C4}" srcOrd="0" destOrd="0" presId="urn:microsoft.com/office/officeart/2005/8/layout/vList2"/>
    <dgm:cxn modelId="{E888E5BB-4E2D-4F37-BFC0-A4251E79992B}" type="presParOf" srcId="{C6A7BA43-4448-4012-AFE3-D5E7FE9D905D}" destId="{AED84DA4-5501-4054-9736-51E5F8249970}" srcOrd="1" destOrd="0" presId="urn:microsoft.com/office/officeart/2005/8/layout/vList2"/>
    <dgm:cxn modelId="{85C93696-58F9-4727-BA25-9212D18FC618}" type="presParOf" srcId="{C6A7BA43-4448-4012-AFE3-D5E7FE9D905D}" destId="{CF134910-C06B-4681-8632-3B4F7260940A}" srcOrd="2" destOrd="0" presId="urn:microsoft.com/office/officeart/2005/8/layout/vList2"/>
    <dgm:cxn modelId="{A8F1E594-4362-446C-8B63-98AF2D44C7F1}" type="presParOf" srcId="{C6A7BA43-4448-4012-AFE3-D5E7FE9D905D}" destId="{7CE4EC5D-8E8D-4371-B7ED-D2237D6A753E}" srcOrd="3" destOrd="0" presId="urn:microsoft.com/office/officeart/2005/8/layout/vList2"/>
    <dgm:cxn modelId="{31AFB830-18C4-4C7A-88F9-D8730A14A91B}" type="presParOf" srcId="{C6A7BA43-4448-4012-AFE3-D5E7FE9D905D}" destId="{E385B6F8-0B57-483F-BA33-01D64D9B6585}" srcOrd="4" destOrd="0" presId="urn:microsoft.com/office/officeart/2005/8/layout/vList2"/>
    <dgm:cxn modelId="{CC2A147D-DC7E-496B-AB2F-681E0A6CAA5C}" type="presParOf" srcId="{C6A7BA43-4448-4012-AFE3-D5E7FE9D905D}" destId="{5113952B-193C-455F-B44E-64EB589D1EB5}" srcOrd="5" destOrd="0" presId="urn:microsoft.com/office/officeart/2005/8/layout/vList2"/>
    <dgm:cxn modelId="{D73F659D-C252-4C44-969C-3FE884AF1189}" type="presParOf" srcId="{C6A7BA43-4448-4012-AFE3-D5E7FE9D905D}" destId="{32829994-CD58-4F72-91A5-0C11EFB42838}" srcOrd="6" destOrd="0" presId="urn:microsoft.com/office/officeart/2005/8/layout/vList2"/>
    <dgm:cxn modelId="{7F610D5F-160B-47FA-8DAB-3BE424D9A313}" type="presParOf" srcId="{C6A7BA43-4448-4012-AFE3-D5E7FE9D905D}" destId="{CDD922ED-7B10-42EA-A1B6-17E7D8B49B7A}" srcOrd="7" destOrd="0" presId="urn:microsoft.com/office/officeart/2005/8/layout/vList2"/>
    <dgm:cxn modelId="{C98202D6-16EA-4717-96E0-4DDD4B368B68}" type="presParOf" srcId="{C6A7BA43-4448-4012-AFE3-D5E7FE9D905D}" destId="{B7583D97-9B19-4623-94B5-C0B473A10955}" srcOrd="8" destOrd="0" presId="urn:microsoft.com/office/officeart/2005/8/layout/vList2"/>
    <dgm:cxn modelId="{12A276D5-4BCB-4960-BEF1-260EEFA01362}" type="presParOf" srcId="{C6A7BA43-4448-4012-AFE3-D5E7FE9D905D}" destId="{80A0F32E-11D4-471E-9C9A-B9A91FDA9A20}" srcOrd="9" destOrd="0" presId="urn:microsoft.com/office/officeart/2005/8/layout/vList2"/>
    <dgm:cxn modelId="{77A97E0C-3B60-482D-A492-93753EC21433}" type="presParOf" srcId="{C6A7BA43-4448-4012-AFE3-D5E7FE9D905D}" destId="{97956097-3D46-4774-99D2-10BCA143E6B5}"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0E390EF-507E-4D71-9A41-3F2E5E7EEEC3}"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DDDA5E3C-6367-4567-859C-FE85251BED70}">
      <dgm:prSet custT="1"/>
      <dgm:spPr/>
      <dgm:t>
        <a:bodyPr/>
        <a:lstStyle/>
        <a:p>
          <a:r>
            <a:rPr lang="en-GB" sz="1600" b="0" i="0" dirty="0">
              <a:latin typeface="Arial"/>
              <a:cs typeface="Arial"/>
            </a:rPr>
            <a:t>Family E have many problems which can affect the children's behaviour. The issues will affect them in later life as their upbringing is negative and abusive. </a:t>
          </a:r>
          <a:endParaRPr lang="en-US" sz="1600" dirty="0">
            <a:latin typeface="Arial"/>
            <a:cs typeface="Arial"/>
          </a:endParaRPr>
        </a:p>
      </dgm:t>
    </dgm:pt>
    <dgm:pt modelId="{6AF9083A-3CC3-45F1-B834-76217E10E889}" type="parTrans" cxnId="{175579F2-6D31-45E6-8E10-95B5D5EEC477}">
      <dgm:prSet/>
      <dgm:spPr/>
      <dgm:t>
        <a:bodyPr/>
        <a:lstStyle/>
        <a:p>
          <a:endParaRPr lang="en-US"/>
        </a:p>
      </dgm:t>
    </dgm:pt>
    <dgm:pt modelId="{8FF8FC79-55DE-4D40-94A2-78031B869403}" type="sibTrans" cxnId="{175579F2-6D31-45E6-8E10-95B5D5EEC477}">
      <dgm:prSet/>
      <dgm:spPr/>
      <dgm:t>
        <a:bodyPr/>
        <a:lstStyle/>
        <a:p>
          <a:endParaRPr lang="en-US"/>
        </a:p>
      </dgm:t>
    </dgm:pt>
    <dgm:pt modelId="{1ABE47F2-DE7D-4350-A7E4-0635E41E0721}">
      <dgm:prSet custT="1"/>
      <dgm:spPr/>
      <dgm:t>
        <a:bodyPr/>
        <a:lstStyle/>
        <a:p>
          <a:r>
            <a:rPr lang="en-GB" sz="1600" b="0" i="0" dirty="0">
              <a:latin typeface="Arial"/>
              <a:cs typeface="Arial"/>
            </a:rPr>
            <a:t>Many professional interventions was involved in order to meet the needs of the family. However, the project has been closed due to change of circumstances.</a:t>
          </a:r>
          <a:endParaRPr lang="en-US" sz="1600" dirty="0">
            <a:latin typeface="Arial"/>
            <a:cs typeface="Arial"/>
          </a:endParaRPr>
        </a:p>
      </dgm:t>
    </dgm:pt>
    <dgm:pt modelId="{A87B3B51-CC56-4241-B3EC-90AD709658AB}" type="parTrans" cxnId="{4135B90E-2200-40ED-A7EB-E4414C4398ED}">
      <dgm:prSet/>
      <dgm:spPr/>
      <dgm:t>
        <a:bodyPr/>
        <a:lstStyle/>
        <a:p>
          <a:endParaRPr lang="en-US"/>
        </a:p>
      </dgm:t>
    </dgm:pt>
    <dgm:pt modelId="{AB37DDBE-4C8A-4B01-AC1C-C6E2F611EC6B}" type="sibTrans" cxnId="{4135B90E-2200-40ED-A7EB-E4414C4398ED}">
      <dgm:prSet/>
      <dgm:spPr/>
      <dgm:t>
        <a:bodyPr/>
        <a:lstStyle/>
        <a:p>
          <a:endParaRPr lang="en-US"/>
        </a:p>
      </dgm:t>
    </dgm:pt>
    <dgm:pt modelId="{87F81D1B-9E60-4BB5-8B94-DA60FF61A1E3}" type="pres">
      <dgm:prSet presAssocID="{00E390EF-507E-4D71-9A41-3F2E5E7EEEC3}" presName="vert0" presStyleCnt="0">
        <dgm:presLayoutVars>
          <dgm:dir/>
          <dgm:animOne val="branch"/>
          <dgm:animLvl val="lvl"/>
        </dgm:presLayoutVars>
      </dgm:prSet>
      <dgm:spPr/>
    </dgm:pt>
    <dgm:pt modelId="{15142A5D-141D-49F3-A053-D14FE596A0D6}" type="pres">
      <dgm:prSet presAssocID="{DDDA5E3C-6367-4567-859C-FE85251BED70}" presName="thickLine" presStyleLbl="alignNode1" presStyleIdx="0" presStyleCnt="2"/>
      <dgm:spPr/>
    </dgm:pt>
    <dgm:pt modelId="{8401B6F1-9A68-42FF-A22A-5486EEA38829}" type="pres">
      <dgm:prSet presAssocID="{DDDA5E3C-6367-4567-859C-FE85251BED70}" presName="horz1" presStyleCnt="0"/>
      <dgm:spPr/>
    </dgm:pt>
    <dgm:pt modelId="{8575CBE4-D7E0-4205-9E52-100EB6A4C3E4}" type="pres">
      <dgm:prSet presAssocID="{DDDA5E3C-6367-4567-859C-FE85251BED70}" presName="tx1" presStyleLbl="revTx" presStyleIdx="0" presStyleCnt="2"/>
      <dgm:spPr/>
    </dgm:pt>
    <dgm:pt modelId="{2C06F0B3-A266-4E32-A46F-3FBC92EEBA69}" type="pres">
      <dgm:prSet presAssocID="{DDDA5E3C-6367-4567-859C-FE85251BED70}" presName="vert1" presStyleCnt="0"/>
      <dgm:spPr/>
    </dgm:pt>
    <dgm:pt modelId="{9A7A1BB3-8698-4D0A-A32E-EEAE2A28B4E3}" type="pres">
      <dgm:prSet presAssocID="{1ABE47F2-DE7D-4350-A7E4-0635E41E0721}" presName="thickLine" presStyleLbl="alignNode1" presStyleIdx="1" presStyleCnt="2"/>
      <dgm:spPr/>
    </dgm:pt>
    <dgm:pt modelId="{10D1A0DF-216A-4132-90FF-C886360D7808}" type="pres">
      <dgm:prSet presAssocID="{1ABE47F2-DE7D-4350-A7E4-0635E41E0721}" presName="horz1" presStyleCnt="0"/>
      <dgm:spPr/>
    </dgm:pt>
    <dgm:pt modelId="{79EB1FE3-2A21-44B4-B5BB-9C939CDFFD35}" type="pres">
      <dgm:prSet presAssocID="{1ABE47F2-DE7D-4350-A7E4-0635E41E0721}" presName="tx1" presStyleLbl="revTx" presStyleIdx="1" presStyleCnt="2"/>
      <dgm:spPr/>
    </dgm:pt>
    <dgm:pt modelId="{BC48402D-DA14-433E-B02E-D03D5ED1AF4E}" type="pres">
      <dgm:prSet presAssocID="{1ABE47F2-DE7D-4350-A7E4-0635E41E0721}" presName="vert1" presStyleCnt="0"/>
      <dgm:spPr/>
    </dgm:pt>
  </dgm:ptLst>
  <dgm:cxnLst>
    <dgm:cxn modelId="{4135B90E-2200-40ED-A7EB-E4414C4398ED}" srcId="{00E390EF-507E-4D71-9A41-3F2E5E7EEEC3}" destId="{1ABE47F2-DE7D-4350-A7E4-0635E41E0721}" srcOrd="1" destOrd="0" parTransId="{A87B3B51-CC56-4241-B3EC-90AD709658AB}" sibTransId="{AB37DDBE-4C8A-4B01-AC1C-C6E2F611EC6B}"/>
    <dgm:cxn modelId="{D98E3285-CFC1-4D89-95C1-9044EC457C77}" type="presOf" srcId="{1ABE47F2-DE7D-4350-A7E4-0635E41E0721}" destId="{79EB1FE3-2A21-44B4-B5BB-9C939CDFFD35}" srcOrd="0" destOrd="0" presId="urn:microsoft.com/office/officeart/2008/layout/LinedList"/>
    <dgm:cxn modelId="{0AF9E990-B81B-48DA-ACF8-6184025F940A}" type="presOf" srcId="{00E390EF-507E-4D71-9A41-3F2E5E7EEEC3}" destId="{87F81D1B-9E60-4BB5-8B94-DA60FF61A1E3}" srcOrd="0" destOrd="0" presId="urn:microsoft.com/office/officeart/2008/layout/LinedList"/>
    <dgm:cxn modelId="{DC25DCEF-B30F-4207-AE3E-0566B43E3281}" type="presOf" srcId="{DDDA5E3C-6367-4567-859C-FE85251BED70}" destId="{8575CBE4-D7E0-4205-9E52-100EB6A4C3E4}" srcOrd="0" destOrd="0" presId="urn:microsoft.com/office/officeart/2008/layout/LinedList"/>
    <dgm:cxn modelId="{175579F2-6D31-45E6-8E10-95B5D5EEC477}" srcId="{00E390EF-507E-4D71-9A41-3F2E5E7EEEC3}" destId="{DDDA5E3C-6367-4567-859C-FE85251BED70}" srcOrd="0" destOrd="0" parTransId="{6AF9083A-3CC3-45F1-B834-76217E10E889}" sibTransId="{8FF8FC79-55DE-4D40-94A2-78031B869403}"/>
    <dgm:cxn modelId="{721C46FE-AA9A-4CF0-97E3-2190868972DD}" type="presParOf" srcId="{87F81D1B-9E60-4BB5-8B94-DA60FF61A1E3}" destId="{15142A5D-141D-49F3-A053-D14FE596A0D6}" srcOrd="0" destOrd="0" presId="urn:microsoft.com/office/officeart/2008/layout/LinedList"/>
    <dgm:cxn modelId="{601FD14F-5F7F-424A-A2AA-48FFE39A1CDD}" type="presParOf" srcId="{87F81D1B-9E60-4BB5-8B94-DA60FF61A1E3}" destId="{8401B6F1-9A68-42FF-A22A-5486EEA38829}" srcOrd="1" destOrd="0" presId="urn:microsoft.com/office/officeart/2008/layout/LinedList"/>
    <dgm:cxn modelId="{C99665FC-71A5-42DE-83F2-D5F01F0FE171}" type="presParOf" srcId="{8401B6F1-9A68-42FF-A22A-5486EEA38829}" destId="{8575CBE4-D7E0-4205-9E52-100EB6A4C3E4}" srcOrd="0" destOrd="0" presId="urn:microsoft.com/office/officeart/2008/layout/LinedList"/>
    <dgm:cxn modelId="{58EF14F1-F455-4557-AB5D-9DDD1770C437}" type="presParOf" srcId="{8401B6F1-9A68-42FF-A22A-5486EEA38829}" destId="{2C06F0B3-A266-4E32-A46F-3FBC92EEBA69}" srcOrd="1" destOrd="0" presId="urn:microsoft.com/office/officeart/2008/layout/LinedList"/>
    <dgm:cxn modelId="{3CA35CE6-7CD1-4525-832C-811FAE3A39D6}" type="presParOf" srcId="{87F81D1B-9E60-4BB5-8B94-DA60FF61A1E3}" destId="{9A7A1BB3-8698-4D0A-A32E-EEAE2A28B4E3}" srcOrd="2" destOrd="0" presId="urn:microsoft.com/office/officeart/2008/layout/LinedList"/>
    <dgm:cxn modelId="{B731E981-EB63-4EFB-A639-48FECB86E8B3}" type="presParOf" srcId="{87F81D1B-9E60-4BB5-8B94-DA60FF61A1E3}" destId="{10D1A0DF-216A-4132-90FF-C886360D7808}" srcOrd="3" destOrd="0" presId="urn:microsoft.com/office/officeart/2008/layout/LinedList"/>
    <dgm:cxn modelId="{1BFD1011-B8D3-49A0-A2AA-8116ABE4106E}" type="presParOf" srcId="{10D1A0DF-216A-4132-90FF-C886360D7808}" destId="{79EB1FE3-2A21-44B4-B5BB-9C939CDFFD35}" srcOrd="0" destOrd="0" presId="urn:microsoft.com/office/officeart/2008/layout/LinedList"/>
    <dgm:cxn modelId="{10F4E856-428B-44EC-8019-08BFF2AC6CE7}" type="presParOf" srcId="{10D1A0DF-216A-4132-90FF-C886360D7808}" destId="{BC48402D-DA14-433E-B02E-D03D5ED1AF4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724EB6F-4A68-43D9-A942-500A3DC63497}" type="doc">
      <dgm:prSet loTypeId="urn:microsoft.com/office/officeart/2008/layout/LinedList" loCatId="list" qsTypeId="urn:microsoft.com/office/officeart/2005/8/quickstyle/simple1" qsCatId="simple" csTypeId="urn:microsoft.com/office/officeart/2005/8/colors/accent2_2" csCatId="accent2" phldr="1"/>
      <dgm:spPr/>
      <dgm:t>
        <a:bodyPr/>
        <a:lstStyle/>
        <a:p>
          <a:endParaRPr lang="en-US"/>
        </a:p>
      </dgm:t>
    </dgm:pt>
    <dgm:pt modelId="{6A72746D-352A-4901-B298-9DEC488D7940}">
      <dgm:prSet custT="1"/>
      <dgm:spPr/>
      <dgm:t>
        <a:bodyPr/>
        <a:lstStyle/>
        <a:p>
          <a:r>
            <a:rPr lang="en-GB" sz="1600" dirty="0">
              <a:latin typeface="Arial"/>
              <a:cs typeface="Arial"/>
            </a:rPr>
            <a:t>Bazile, C, et.al (2019</a:t>
          </a:r>
          <a:r>
            <a:rPr lang="en-GB" sz="1600" i="1" dirty="0">
              <a:latin typeface="Arial"/>
              <a:cs typeface="Arial"/>
            </a:rPr>
            <a:t>) Effects of Domestic violence on children</a:t>
          </a:r>
          <a:r>
            <a:rPr lang="en-GB" sz="1600" dirty="0">
              <a:latin typeface="Arial"/>
              <a:cs typeface="Arial"/>
            </a:rPr>
            <a:t>. Available at: </a:t>
          </a:r>
          <a:r>
            <a:rPr lang="en-GB" sz="1600" dirty="0">
              <a:latin typeface="Arial"/>
              <a:cs typeface="Arial"/>
              <a:hlinkClick xmlns:r="http://schemas.openxmlformats.org/officeDocument/2006/relationships" r:id="rId1"/>
            </a:rPr>
            <a:t>Effects of domestic violence on children | Office on Women's Health (womenshealth.gov) </a:t>
          </a:r>
          <a:r>
            <a:rPr lang="en-GB" sz="1600" dirty="0">
              <a:latin typeface="Arial"/>
              <a:cs typeface="Arial"/>
            </a:rPr>
            <a:t>Accessed on 16th October 2021.</a:t>
          </a:r>
          <a:endParaRPr lang="en-US" sz="1600" dirty="0">
            <a:latin typeface="Arial"/>
            <a:cs typeface="Arial"/>
          </a:endParaRPr>
        </a:p>
      </dgm:t>
    </dgm:pt>
    <dgm:pt modelId="{DF8A77FD-7890-40F9-94E4-9A215D904EEB}" type="parTrans" cxnId="{A1421068-A109-463D-A19D-F248556B7DDF}">
      <dgm:prSet/>
      <dgm:spPr/>
      <dgm:t>
        <a:bodyPr/>
        <a:lstStyle/>
        <a:p>
          <a:endParaRPr lang="en-US"/>
        </a:p>
      </dgm:t>
    </dgm:pt>
    <dgm:pt modelId="{2648417D-ACD7-4742-9C21-95FDC77A429F}" type="sibTrans" cxnId="{A1421068-A109-463D-A19D-F248556B7DDF}">
      <dgm:prSet/>
      <dgm:spPr/>
      <dgm:t>
        <a:bodyPr/>
        <a:lstStyle/>
        <a:p>
          <a:endParaRPr lang="en-US"/>
        </a:p>
      </dgm:t>
    </dgm:pt>
    <dgm:pt modelId="{0A8D4A10-2CBF-4B4C-8E7E-A86C4D57DF31}">
      <dgm:prSet custT="1"/>
      <dgm:spPr/>
      <dgm:t>
        <a:bodyPr/>
        <a:lstStyle/>
        <a:p>
          <a:r>
            <a:rPr lang="en-GB" sz="1600" dirty="0">
              <a:latin typeface="Arial"/>
              <a:cs typeface="Arial"/>
            </a:rPr>
            <a:t>Education and schools (2020) </a:t>
          </a:r>
          <a:r>
            <a:rPr lang="en-GB" sz="1600" i="1" dirty="0">
              <a:latin typeface="Arial"/>
              <a:cs typeface="Arial"/>
            </a:rPr>
            <a:t>Children missing education</a:t>
          </a:r>
          <a:r>
            <a:rPr lang="en-GB" sz="1600" dirty="0">
              <a:latin typeface="Arial"/>
              <a:cs typeface="Arial"/>
            </a:rPr>
            <a:t>. Available at: </a:t>
          </a:r>
          <a:r>
            <a:rPr lang="en-GB" sz="1600" dirty="0">
              <a:latin typeface="Arial"/>
              <a:cs typeface="Arial"/>
              <a:hlinkClick xmlns:r="http://schemas.openxmlformats.org/officeDocument/2006/relationships" r:id="rId2"/>
            </a:rPr>
            <a:t>Children missing education | Local Government Association </a:t>
          </a:r>
          <a:r>
            <a:rPr lang="en-GB" sz="1600" dirty="0">
              <a:latin typeface="Arial"/>
              <a:cs typeface="Arial"/>
            </a:rPr>
            <a:t>Accessed 16th October 2021</a:t>
          </a:r>
          <a:r>
            <a:rPr lang="en-GB" sz="2400" dirty="0">
              <a:latin typeface="Arial"/>
              <a:cs typeface="Arial"/>
            </a:rPr>
            <a:t>.</a:t>
          </a:r>
          <a:endParaRPr lang="en-US" sz="2400" dirty="0">
            <a:latin typeface="Arial"/>
            <a:cs typeface="Arial"/>
          </a:endParaRPr>
        </a:p>
      </dgm:t>
    </dgm:pt>
    <dgm:pt modelId="{1821552E-5004-472A-B644-1A5F7908FE8E}" type="parTrans" cxnId="{20D883F7-8D03-41EE-A562-4C9F80FA8B9E}">
      <dgm:prSet/>
      <dgm:spPr/>
      <dgm:t>
        <a:bodyPr/>
        <a:lstStyle/>
        <a:p>
          <a:endParaRPr lang="en-US"/>
        </a:p>
      </dgm:t>
    </dgm:pt>
    <dgm:pt modelId="{039B61DD-558F-48C1-B47D-BDD4AE81747F}" type="sibTrans" cxnId="{20D883F7-8D03-41EE-A562-4C9F80FA8B9E}">
      <dgm:prSet/>
      <dgm:spPr/>
      <dgm:t>
        <a:bodyPr/>
        <a:lstStyle/>
        <a:p>
          <a:endParaRPr lang="en-US"/>
        </a:p>
      </dgm:t>
    </dgm:pt>
    <dgm:pt modelId="{9D5D6032-8DE4-4720-9D1A-CD30221AD528}">
      <dgm:prSet phldr="0" custT="1"/>
      <dgm:spPr/>
      <dgm:t>
        <a:bodyPr/>
        <a:lstStyle/>
        <a:p>
          <a:pPr rtl="0"/>
          <a:r>
            <a:rPr lang="en-GB" sz="1600" dirty="0">
              <a:latin typeface="Arial"/>
              <a:cs typeface="Arial"/>
            </a:rPr>
            <a:t>Birmingham City Council (2021). </a:t>
          </a:r>
          <a:r>
            <a:rPr lang="en-GB" sz="1600" i="1" dirty="0">
              <a:latin typeface="Arial"/>
              <a:cs typeface="Arial"/>
            </a:rPr>
            <a:t>Children, young people and families</a:t>
          </a:r>
          <a:r>
            <a:rPr lang="en-GB" sz="1600" dirty="0">
              <a:latin typeface="Arial"/>
              <a:cs typeface="Arial"/>
            </a:rPr>
            <a:t>. Available at: </a:t>
          </a:r>
          <a:r>
            <a:rPr lang="en-GB" sz="1600" dirty="0">
              <a:latin typeface="Arial"/>
              <a:cs typeface="Arial"/>
              <a:hlinkClick xmlns:r="http://schemas.openxmlformats.org/officeDocument/2006/relationships" r:id="rId3"/>
            </a:rPr>
            <a:t>https://www.birmingham.gov.uk/info/20019/children_young_people_and_families</a:t>
          </a:r>
          <a:r>
            <a:rPr lang="en-GB" sz="1600" dirty="0">
              <a:latin typeface="Arial"/>
              <a:cs typeface="Arial"/>
            </a:rPr>
            <a:t> (Accessed: 23 October 2021). </a:t>
          </a:r>
        </a:p>
      </dgm:t>
    </dgm:pt>
    <dgm:pt modelId="{68533632-C7D1-495F-9951-0F8AC8FB17E1}" type="parTrans" cxnId="{FB5FED05-8E41-411E-9B5F-25A88BA27F46}">
      <dgm:prSet/>
      <dgm:spPr/>
      <dgm:t>
        <a:bodyPr/>
        <a:lstStyle/>
        <a:p>
          <a:endParaRPr lang="en-GB"/>
        </a:p>
      </dgm:t>
    </dgm:pt>
    <dgm:pt modelId="{97173277-3C99-4FDD-82A8-64B0C66933A4}" type="sibTrans" cxnId="{FB5FED05-8E41-411E-9B5F-25A88BA27F46}">
      <dgm:prSet/>
      <dgm:spPr/>
      <dgm:t>
        <a:bodyPr/>
        <a:lstStyle/>
        <a:p>
          <a:endParaRPr lang="en-GB"/>
        </a:p>
      </dgm:t>
    </dgm:pt>
    <dgm:pt modelId="{F8B7B751-5B18-4762-8014-9B39100B80E3}">
      <dgm:prSet phldr="0" custT="1"/>
      <dgm:spPr/>
      <dgm:t>
        <a:bodyPr/>
        <a:lstStyle/>
        <a:p>
          <a:pPr rtl="0"/>
          <a:r>
            <a:rPr lang="en-GB" sz="1600" dirty="0" err="1">
              <a:latin typeface="Arial"/>
              <a:cs typeface="Arial"/>
            </a:rPr>
            <a:t>Gaik</a:t>
          </a:r>
          <a:r>
            <a:rPr lang="en-GB" sz="1600" dirty="0">
              <a:latin typeface="Arial"/>
              <a:cs typeface="Arial"/>
            </a:rPr>
            <a:t>, L.P., Abdullah, M.C., Elias, H. and </a:t>
          </a:r>
          <a:r>
            <a:rPr lang="en-GB" sz="1600" dirty="0" err="1">
              <a:latin typeface="Arial"/>
              <a:cs typeface="Arial"/>
            </a:rPr>
            <a:t>Uli</a:t>
          </a:r>
          <a:r>
            <a:rPr lang="en-GB" sz="1600" dirty="0">
              <a:latin typeface="Arial"/>
              <a:cs typeface="Arial"/>
            </a:rPr>
            <a:t>, J., (2010. ) </a:t>
          </a:r>
          <a:r>
            <a:rPr lang="en-GB" sz="1600" i="1" dirty="0">
              <a:latin typeface="Arial"/>
              <a:cs typeface="Arial"/>
            </a:rPr>
            <a:t>Development of antisocial behaviour</a:t>
          </a:r>
          <a:r>
            <a:rPr lang="en-GB" sz="1600" dirty="0">
              <a:latin typeface="Arial"/>
              <a:cs typeface="Arial"/>
            </a:rPr>
            <a:t>. </a:t>
          </a:r>
          <a:r>
            <a:rPr lang="en-GB" sz="1600" i="1" dirty="0">
              <a:latin typeface="Arial"/>
              <a:cs typeface="Arial"/>
            </a:rPr>
            <a:t>Procedia-social and behavioural sciences</a:t>
          </a:r>
          <a:r>
            <a:rPr lang="en-GB" sz="1600" dirty="0">
              <a:latin typeface="Arial"/>
              <a:cs typeface="Arial"/>
            </a:rPr>
            <a:t>, </a:t>
          </a:r>
          <a:r>
            <a:rPr lang="en-GB" sz="1600" i="1" dirty="0">
              <a:latin typeface="Arial"/>
              <a:cs typeface="Arial"/>
            </a:rPr>
            <a:t>7</a:t>
          </a:r>
          <a:r>
            <a:rPr lang="en-GB" sz="1600" dirty="0">
              <a:latin typeface="Arial"/>
              <a:cs typeface="Arial"/>
            </a:rPr>
            <a:t>, pp.383-388.</a:t>
          </a:r>
        </a:p>
      </dgm:t>
    </dgm:pt>
    <dgm:pt modelId="{2A3BAC54-62DC-445C-B1A9-61302BFBEA81}" type="parTrans" cxnId="{0C0D2348-19C2-44E5-A2AF-A8887B31F9D0}">
      <dgm:prSet/>
      <dgm:spPr/>
      <dgm:t>
        <a:bodyPr/>
        <a:lstStyle/>
        <a:p>
          <a:endParaRPr lang="en-GB"/>
        </a:p>
      </dgm:t>
    </dgm:pt>
    <dgm:pt modelId="{004BB159-8A3C-48BB-AB57-AE87C1799F2E}" type="sibTrans" cxnId="{0C0D2348-19C2-44E5-A2AF-A8887B31F9D0}">
      <dgm:prSet/>
      <dgm:spPr/>
      <dgm:t>
        <a:bodyPr/>
        <a:lstStyle/>
        <a:p>
          <a:endParaRPr lang="en-GB"/>
        </a:p>
      </dgm:t>
    </dgm:pt>
    <dgm:pt modelId="{206927FE-ECBE-4BE7-9987-D7DE699E6B76}">
      <dgm:prSet phldr="0" custT="1"/>
      <dgm:spPr/>
      <dgm:t>
        <a:bodyPr/>
        <a:lstStyle/>
        <a:p>
          <a:pPr rtl="0"/>
          <a:r>
            <a:rPr lang="en-GB" sz="1600" dirty="0">
              <a:latin typeface="Arial"/>
              <a:cs typeface="Arial"/>
            </a:rPr>
            <a:t>Dreamstime.com (No date). Images </a:t>
          </a:r>
        </a:p>
      </dgm:t>
    </dgm:pt>
    <dgm:pt modelId="{A0B8CAFF-2B64-492A-9AA5-2E164D6D249F}" type="parTrans" cxnId="{4D2342FE-6ACD-4931-9F01-4B53C7014CBE}">
      <dgm:prSet/>
      <dgm:spPr/>
      <dgm:t>
        <a:bodyPr/>
        <a:lstStyle/>
        <a:p>
          <a:endParaRPr lang="en-GB"/>
        </a:p>
      </dgm:t>
    </dgm:pt>
    <dgm:pt modelId="{DA4505A6-A137-44FC-AB83-5CD45E3A134A}" type="sibTrans" cxnId="{4D2342FE-6ACD-4931-9F01-4B53C7014CBE}">
      <dgm:prSet/>
      <dgm:spPr/>
      <dgm:t>
        <a:bodyPr/>
        <a:lstStyle/>
        <a:p>
          <a:endParaRPr lang="en-GB"/>
        </a:p>
      </dgm:t>
    </dgm:pt>
    <dgm:pt modelId="{5EFC336A-154A-4D05-802C-B05D4862FBBF}" type="pres">
      <dgm:prSet presAssocID="{0724EB6F-4A68-43D9-A942-500A3DC63497}" presName="vert0" presStyleCnt="0">
        <dgm:presLayoutVars>
          <dgm:dir/>
          <dgm:animOne val="branch"/>
          <dgm:animLvl val="lvl"/>
        </dgm:presLayoutVars>
      </dgm:prSet>
      <dgm:spPr/>
    </dgm:pt>
    <dgm:pt modelId="{07838AB5-AF1E-4070-977D-914263174E57}" type="pres">
      <dgm:prSet presAssocID="{6A72746D-352A-4901-B298-9DEC488D7940}" presName="thickLine" presStyleLbl="alignNode1" presStyleIdx="0" presStyleCnt="5"/>
      <dgm:spPr/>
    </dgm:pt>
    <dgm:pt modelId="{6E72567C-5C12-400A-ABEC-678919E53522}" type="pres">
      <dgm:prSet presAssocID="{6A72746D-352A-4901-B298-9DEC488D7940}" presName="horz1" presStyleCnt="0"/>
      <dgm:spPr/>
    </dgm:pt>
    <dgm:pt modelId="{3C63D6F3-AAA1-4383-9E4A-FFB4DB480248}" type="pres">
      <dgm:prSet presAssocID="{6A72746D-352A-4901-B298-9DEC488D7940}" presName="tx1" presStyleLbl="revTx" presStyleIdx="0" presStyleCnt="5"/>
      <dgm:spPr/>
    </dgm:pt>
    <dgm:pt modelId="{0478D110-2957-4063-9D55-2D128E48642C}" type="pres">
      <dgm:prSet presAssocID="{6A72746D-352A-4901-B298-9DEC488D7940}" presName="vert1" presStyleCnt="0"/>
      <dgm:spPr/>
    </dgm:pt>
    <dgm:pt modelId="{71E34E92-83F0-4D7A-88C5-DF8BCCF78056}" type="pres">
      <dgm:prSet presAssocID="{9D5D6032-8DE4-4720-9D1A-CD30221AD528}" presName="thickLine" presStyleLbl="alignNode1" presStyleIdx="1" presStyleCnt="5"/>
      <dgm:spPr/>
    </dgm:pt>
    <dgm:pt modelId="{68D32BF7-8C1E-49E2-A489-3AD46829085C}" type="pres">
      <dgm:prSet presAssocID="{9D5D6032-8DE4-4720-9D1A-CD30221AD528}" presName="horz1" presStyleCnt="0"/>
      <dgm:spPr/>
    </dgm:pt>
    <dgm:pt modelId="{9F3DCF77-7DA8-4329-8F3F-D398D448653E}" type="pres">
      <dgm:prSet presAssocID="{9D5D6032-8DE4-4720-9D1A-CD30221AD528}" presName="tx1" presStyleLbl="revTx" presStyleIdx="1" presStyleCnt="5"/>
      <dgm:spPr/>
    </dgm:pt>
    <dgm:pt modelId="{528240F5-600A-4708-890C-46F02EF3B152}" type="pres">
      <dgm:prSet presAssocID="{9D5D6032-8DE4-4720-9D1A-CD30221AD528}" presName="vert1" presStyleCnt="0"/>
      <dgm:spPr/>
    </dgm:pt>
    <dgm:pt modelId="{978ED697-19E0-4D7A-A5C9-5086F2B29B97}" type="pres">
      <dgm:prSet presAssocID="{206927FE-ECBE-4BE7-9987-D7DE699E6B76}" presName="thickLine" presStyleLbl="alignNode1" presStyleIdx="2" presStyleCnt="5"/>
      <dgm:spPr/>
    </dgm:pt>
    <dgm:pt modelId="{6A7EEBA8-D2BE-4885-86C7-3A5ED7C00DC7}" type="pres">
      <dgm:prSet presAssocID="{206927FE-ECBE-4BE7-9987-D7DE699E6B76}" presName="horz1" presStyleCnt="0"/>
      <dgm:spPr/>
    </dgm:pt>
    <dgm:pt modelId="{260238DC-40A2-4356-A3CD-7D7F51D38DB0}" type="pres">
      <dgm:prSet presAssocID="{206927FE-ECBE-4BE7-9987-D7DE699E6B76}" presName="tx1" presStyleLbl="revTx" presStyleIdx="2" presStyleCnt="5"/>
      <dgm:spPr/>
    </dgm:pt>
    <dgm:pt modelId="{B86C6F91-4F71-4E0E-9134-99906CA29717}" type="pres">
      <dgm:prSet presAssocID="{206927FE-ECBE-4BE7-9987-D7DE699E6B76}" presName="vert1" presStyleCnt="0"/>
      <dgm:spPr/>
    </dgm:pt>
    <dgm:pt modelId="{D93990C6-59D0-4D58-94A4-BC7AB91FFA2B}" type="pres">
      <dgm:prSet presAssocID="{0A8D4A10-2CBF-4B4C-8E7E-A86C4D57DF31}" presName="thickLine" presStyleLbl="alignNode1" presStyleIdx="3" presStyleCnt="5"/>
      <dgm:spPr/>
    </dgm:pt>
    <dgm:pt modelId="{875E6DC8-A48C-437D-9486-2B43E8BA2D55}" type="pres">
      <dgm:prSet presAssocID="{0A8D4A10-2CBF-4B4C-8E7E-A86C4D57DF31}" presName="horz1" presStyleCnt="0"/>
      <dgm:spPr/>
    </dgm:pt>
    <dgm:pt modelId="{0F2E80D0-73CA-41F7-AE17-673B677EBE01}" type="pres">
      <dgm:prSet presAssocID="{0A8D4A10-2CBF-4B4C-8E7E-A86C4D57DF31}" presName="tx1" presStyleLbl="revTx" presStyleIdx="3" presStyleCnt="5"/>
      <dgm:spPr/>
    </dgm:pt>
    <dgm:pt modelId="{217B9F03-59B1-4725-94D1-C3878EE8EB83}" type="pres">
      <dgm:prSet presAssocID="{0A8D4A10-2CBF-4B4C-8E7E-A86C4D57DF31}" presName="vert1" presStyleCnt="0"/>
      <dgm:spPr/>
    </dgm:pt>
    <dgm:pt modelId="{F7534EA6-431A-4289-9BBA-7CE17AD7E726}" type="pres">
      <dgm:prSet presAssocID="{F8B7B751-5B18-4762-8014-9B39100B80E3}" presName="thickLine" presStyleLbl="alignNode1" presStyleIdx="4" presStyleCnt="5"/>
      <dgm:spPr/>
    </dgm:pt>
    <dgm:pt modelId="{33A1DCC5-C98A-4932-ABA2-7F8F74752432}" type="pres">
      <dgm:prSet presAssocID="{F8B7B751-5B18-4762-8014-9B39100B80E3}" presName="horz1" presStyleCnt="0"/>
      <dgm:spPr/>
    </dgm:pt>
    <dgm:pt modelId="{702EE07A-5B7E-49DF-B68C-63817FE76747}" type="pres">
      <dgm:prSet presAssocID="{F8B7B751-5B18-4762-8014-9B39100B80E3}" presName="tx1" presStyleLbl="revTx" presStyleIdx="4" presStyleCnt="5"/>
      <dgm:spPr/>
    </dgm:pt>
    <dgm:pt modelId="{65D67120-F5D0-4D7D-BC1C-327B32261B0B}" type="pres">
      <dgm:prSet presAssocID="{F8B7B751-5B18-4762-8014-9B39100B80E3}" presName="vert1" presStyleCnt="0"/>
      <dgm:spPr/>
    </dgm:pt>
  </dgm:ptLst>
  <dgm:cxnLst>
    <dgm:cxn modelId="{FB5FED05-8E41-411E-9B5F-25A88BA27F46}" srcId="{0724EB6F-4A68-43D9-A942-500A3DC63497}" destId="{9D5D6032-8DE4-4720-9D1A-CD30221AD528}" srcOrd="1" destOrd="0" parTransId="{68533632-C7D1-495F-9951-0F8AC8FB17E1}" sibTransId="{97173277-3C99-4FDD-82A8-64B0C66933A4}"/>
    <dgm:cxn modelId="{67E2E52F-DB49-412B-9694-56C201CF185C}" type="presOf" srcId="{6A72746D-352A-4901-B298-9DEC488D7940}" destId="{3C63D6F3-AAA1-4383-9E4A-FFB4DB480248}" srcOrd="0" destOrd="0" presId="urn:microsoft.com/office/officeart/2008/layout/LinedList"/>
    <dgm:cxn modelId="{A1421068-A109-463D-A19D-F248556B7DDF}" srcId="{0724EB6F-4A68-43D9-A942-500A3DC63497}" destId="{6A72746D-352A-4901-B298-9DEC488D7940}" srcOrd="0" destOrd="0" parTransId="{DF8A77FD-7890-40F9-94E4-9A215D904EEB}" sibTransId="{2648417D-ACD7-4742-9C21-95FDC77A429F}"/>
    <dgm:cxn modelId="{0C0D2348-19C2-44E5-A2AF-A8887B31F9D0}" srcId="{0724EB6F-4A68-43D9-A942-500A3DC63497}" destId="{F8B7B751-5B18-4762-8014-9B39100B80E3}" srcOrd="4" destOrd="0" parTransId="{2A3BAC54-62DC-445C-B1A9-61302BFBEA81}" sibTransId="{004BB159-8A3C-48BB-AB57-AE87C1799F2E}"/>
    <dgm:cxn modelId="{B2185D54-DDB1-4746-89A4-6A743806EADA}" type="presOf" srcId="{0A8D4A10-2CBF-4B4C-8E7E-A86C4D57DF31}" destId="{0F2E80D0-73CA-41F7-AE17-673B677EBE01}" srcOrd="0" destOrd="0" presId="urn:microsoft.com/office/officeart/2008/layout/LinedList"/>
    <dgm:cxn modelId="{DE41D591-2404-4B33-9CC1-32871016948A}" type="presOf" srcId="{F8B7B751-5B18-4762-8014-9B39100B80E3}" destId="{702EE07A-5B7E-49DF-B68C-63817FE76747}" srcOrd="0" destOrd="0" presId="urn:microsoft.com/office/officeart/2008/layout/LinedList"/>
    <dgm:cxn modelId="{9C2C17C1-5FF5-4D0C-8E01-8A932560040D}" type="presOf" srcId="{0724EB6F-4A68-43D9-A942-500A3DC63497}" destId="{5EFC336A-154A-4D05-802C-B05D4862FBBF}" srcOrd="0" destOrd="0" presId="urn:microsoft.com/office/officeart/2008/layout/LinedList"/>
    <dgm:cxn modelId="{D2EA8ADF-7F7C-42C9-8E72-FB1341EF65BB}" type="presOf" srcId="{206927FE-ECBE-4BE7-9987-D7DE699E6B76}" destId="{260238DC-40A2-4356-A3CD-7D7F51D38DB0}" srcOrd="0" destOrd="0" presId="urn:microsoft.com/office/officeart/2008/layout/LinedList"/>
    <dgm:cxn modelId="{607507F4-13FC-4680-B9D4-3B6A2358D530}" type="presOf" srcId="{9D5D6032-8DE4-4720-9D1A-CD30221AD528}" destId="{9F3DCF77-7DA8-4329-8F3F-D398D448653E}" srcOrd="0" destOrd="0" presId="urn:microsoft.com/office/officeart/2008/layout/LinedList"/>
    <dgm:cxn modelId="{20D883F7-8D03-41EE-A562-4C9F80FA8B9E}" srcId="{0724EB6F-4A68-43D9-A942-500A3DC63497}" destId="{0A8D4A10-2CBF-4B4C-8E7E-A86C4D57DF31}" srcOrd="3" destOrd="0" parTransId="{1821552E-5004-472A-B644-1A5F7908FE8E}" sibTransId="{039B61DD-558F-48C1-B47D-BDD4AE81747F}"/>
    <dgm:cxn modelId="{4D2342FE-6ACD-4931-9F01-4B53C7014CBE}" srcId="{0724EB6F-4A68-43D9-A942-500A3DC63497}" destId="{206927FE-ECBE-4BE7-9987-D7DE699E6B76}" srcOrd="2" destOrd="0" parTransId="{A0B8CAFF-2B64-492A-9AA5-2E164D6D249F}" sibTransId="{DA4505A6-A137-44FC-AB83-5CD45E3A134A}"/>
    <dgm:cxn modelId="{76039D0B-C932-43DC-8820-EDC7A839D80B}" type="presParOf" srcId="{5EFC336A-154A-4D05-802C-B05D4862FBBF}" destId="{07838AB5-AF1E-4070-977D-914263174E57}" srcOrd="0" destOrd="0" presId="urn:microsoft.com/office/officeart/2008/layout/LinedList"/>
    <dgm:cxn modelId="{501008A6-6771-4EDE-B03E-5E3335AE9642}" type="presParOf" srcId="{5EFC336A-154A-4D05-802C-B05D4862FBBF}" destId="{6E72567C-5C12-400A-ABEC-678919E53522}" srcOrd="1" destOrd="0" presId="urn:microsoft.com/office/officeart/2008/layout/LinedList"/>
    <dgm:cxn modelId="{0B18F33C-8BE4-452E-A1BD-954568B1700C}" type="presParOf" srcId="{6E72567C-5C12-400A-ABEC-678919E53522}" destId="{3C63D6F3-AAA1-4383-9E4A-FFB4DB480248}" srcOrd="0" destOrd="0" presId="urn:microsoft.com/office/officeart/2008/layout/LinedList"/>
    <dgm:cxn modelId="{4F8A1D81-507B-4CCE-832B-4FEFBA73ED62}" type="presParOf" srcId="{6E72567C-5C12-400A-ABEC-678919E53522}" destId="{0478D110-2957-4063-9D55-2D128E48642C}" srcOrd="1" destOrd="0" presId="urn:microsoft.com/office/officeart/2008/layout/LinedList"/>
    <dgm:cxn modelId="{76AAF00F-24C8-4318-BB56-396B8329220A}" type="presParOf" srcId="{5EFC336A-154A-4D05-802C-B05D4862FBBF}" destId="{71E34E92-83F0-4D7A-88C5-DF8BCCF78056}" srcOrd="2" destOrd="0" presId="urn:microsoft.com/office/officeart/2008/layout/LinedList"/>
    <dgm:cxn modelId="{62E5C6D7-7383-4482-9938-2AA914790F8F}" type="presParOf" srcId="{5EFC336A-154A-4D05-802C-B05D4862FBBF}" destId="{68D32BF7-8C1E-49E2-A489-3AD46829085C}" srcOrd="3" destOrd="0" presId="urn:microsoft.com/office/officeart/2008/layout/LinedList"/>
    <dgm:cxn modelId="{E9830318-C5BF-43B8-A443-9D869EF094F7}" type="presParOf" srcId="{68D32BF7-8C1E-49E2-A489-3AD46829085C}" destId="{9F3DCF77-7DA8-4329-8F3F-D398D448653E}" srcOrd="0" destOrd="0" presId="urn:microsoft.com/office/officeart/2008/layout/LinedList"/>
    <dgm:cxn modelId="{24F45D1B-547A-4315-8467-BA10C0C0F724}" type="presParOf" srcId="{68D32BF7-8C1E-49E2-A489-3AD46829085C}" destId="{528240F5-600A-4708-890C-46F02EF3B152}" srcOrd="1" destOrd="0" presId="urn:microsoft.com/office/officeart/2008/layout/LinedList"/>
    <dgm:cxn modelId="{2A4CE4E5-296C-4A83-95F8-809C06A294A5}" type="presParOf" srcId="{5EFC336A-154A-4D05-802C-B05D4862FBBF}" destId="{978ED697-19E0-4D7A-A5C9-5086F2B29B97}" srcOrd="4" destOrd="0" presId="urn:microsoft.com/office/officeart/2008/layout/LinedList"/>
    <dgm:cxn modelId="{58DDF10E-DFF0-447D-8069-317CE4BCE5FB}" type="presParOf" srcId="{5EFC336A-154A-4D05-802C-B05D4862FBBF}" destId="{6A7EEBA8-D2BE-4885-86C7-3A5ED7C00DC7}" srcOrd="5" destOrd="0" presId="urn:microsoft.com/office/officeart/2008/layout/LinedList"/>
    <dgm:cxn modelId="{6DA93240-5CA0-44A5-8FCD-66E4ACFB1333}" type="presParOf" srcId="{6A7EEBA8-D2BE-4885-86C7-3A5ED7C00DC7}" destId="{260238DC-40A2-4356-A3CD-7D7F51D38DB0}" srcOrd="0" destOrd="0" presId="urn:microsoft.com/office/officeart/2008/layout/LinedList"/>
    <dgm:cxn modelId="{77625428-D37D-4482-9C56-EAB463716A9C}" type="presParOf" srcId="{6A7EEBA8-D2BE-4885-86C7-3A5ED7C00DC7}" destId="{B86C6F91-4F71-4E0E-9134-99906CA29717}" srcOrd="1" destOrd="0" presId="urn:microsoft.com/office/officeart/2008/layout/LinedList"/>
    <dgm:cxn modelId="{9CCE9DC6-80D2-4B25-B606-B25699168BD0}" type="presParOf" srcId="{5EFC336A-154A-4D05-802C-B05D4862FBBF}" destId="{D93990C6-59D0-4D58-94A4-BC7AB91FFA2B}" srcOrd="6" destOrd="0" presId="urn:microsoft.com/office/officeart/2008/layout/LinedList"/>
    <dgm:cxn modelId="{A20560EF-EF26-418D-8FB4-2B419175DC95}" type="presParOf" srcId="{5EFC336A-154A-4D05-802C-B05D4862FBBF}" destId="{875E6DC8-A48C-437D-9486-2B43E8BA2D55}" srcOrd="7" destOrd="0" presId="urn:microsoft.com/office/officeart/2008/layout/LinedList"/>
    <dgm:cxn modelId="{C55F769F-1CA6-47F4-855D-C174FA8631D8}" type="presParOf" srcId="{875E6DC8-A48C-437D-9486-2B43E8BA2D55}" destId="{0F2E80D0-73CA-41F7-AE17-673B677EBE01}" srcOrd="0" destOrd="0" presId="urn:microsoft.com/office/officeart/2008/layout/LinedList"/>
    <dgm:cxn modelId="{9B26F304-1C5F-45B3-B85D-E3E8D6F83233}" type="presParOf" srcId="{875E6DC8-A48C-437D-9486-2B43E8BA2D55}" destId="{217B9F03-59B1-4725-94D1-C3878EE8EB83}" srcOrd="1" destOrd="0" presId="urn:microsoft.com/office/officeart/2008/layout/LinedList"/>
    <dgm:cxn modelId="{0F1FD64C-172F-4E14-92B7-5569D568FBBF}" type="presParOf" srcId="{5EFC336A-154A-4D05-802C-B05D4862FBBF}" destId="{F7534EA6-431A-4289-9BBA-7CE17AD7E726}" srcOrd="8" destOrd="0" presId="urn:microsoft.com/office/officeart/2008/layout/LinedList"/>
    <dgm:cxn modelId="{22A76F4A-9F42-40D9-8808-765272F2C7E5}" type="presParOf" srcId="{5EFC336A-154A-4D05-802C-B05D4862FBBF}" destId="{33A1DCC5-C98A-4932-ABA2-7F8F74752432}" srcOrd="9" destOrd="0" presId="urn:microsoft.com/office/officeart/2008/layout/LinedList"/>
    <dgm:cxn modelId="{7CED1B63-0183-454C-90FF-39082A2CE816}" type="presParOf" srcId="{33A1DCC5-C98A-4932-ABA2-7F8F74752432}" destId="{702EE07A-5B7E-49DF-B68C-63817FE76747}" srcOrd="0" destOrd="0" presId="urn:microsoft.com/office/officeart/2008/layout/LinedList"/>
    <dgm:cxn modelId="{3FF45FD8-BA1D-4A9B-824B-737D98188964}" type="presParOf" srcId="{33A1DCC5-C98A-4932-ABA2-7F8F74752432}" destId="{65D67120-F5D0-4D7D-BC1C-327B32261B0B}"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4B76BC-B8DA-49A1-BA57-E0D96C879733}">
      <dsp:nvSpPr>
        <dsp:cNvPr id="0" name=""/>
        <dsp:cNvSpPr/>
      </dsp:nvSpPr>
      <dsp:spPr>
        <a:xfrm>
          <a:off x="0" y="355693"/>
          <a:ext cx="4243589" cy="617760"/>
        </a:xfrm>
        <a:prstGeom prst="roundRect">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 Financially unstable.  emotionally, physically and psychologically affect them.</a:t>
          </a:r>
        </a:p>
      </dsp:txBody>
      <dsp:txXfrm>
        <a:off x="30157" y="385850"/>
        <a:ext cx="4183275" cy="557446"/>
      </dsp:txXfrm>
    </dsp:sp>
    <dsp:sp modelId="{F03DC87C-7C9C-4808-B8BD-5A928EB56CD5}">
      <dsp:nvSpPr>
        <dsp:cNvPr id="0" name=""/>
        <dsp:cNvSpPr/>
      </dsp:nvSpPr>
      <dsp:spPr>
        <a:xfrm>
          <a:off x="0" y="1019534"/>
          <a:ext cx="4243589" cy="617760"/>
        </a:xfrm>
        <a:prstGeom prst="roundRect">
          <a:avLst/>
        </a:prstGeom>
        <a:gradFill rotWithShape="0">
          <a:gsLst>
            <a:gs pos="0">
              <a:schemeClr val="accent2">
                <a:hueOff val="451605"/>
                <a:satOff val="-2211"/>
                <a:lumOff val="1242"/>
                <a:alphaOff val="0"/>
                <a:tint val="98000"/>
                <a:lumMod val="114000"/>
              </a:schemeClr>
            </a:gs>
            <a:gs pos="100000">
              <a:schemeClr val="accent2">
                <a:hueOff val="451605"/>
                <a:satOff val="-2211"/>
                <a:lumOff val="1242"/>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Judged by Society</a:t>
          </a:r>
        </a:p>
      </dsp:txBody>
      <dsp:txXfrm>
        <a:off x="30157" y="1049691"/>
        <a:ext cx="4183275" cy="557446"/>
      </dsp:txXfrm>
    </dsp:sp>
    <dsp:sp modelId="{46D1F503-4D2F-4D1F-A2DA-5C260A7605F4}">
      <dsp:nvSpPr>
        <dsp:cNvPr id="0" name=""/>
        <dsp:cNvSpPr/>
      </dsp:nvSpPr>
      <dsp:spPr>
        <a:xfrm>
          <a:off x="0" y="1683374"/>
          <a:ext cx="4243589" cy="617760"/>
        </a:xfrm>
        <a:prstGeom prst="roundRect">
          <a:avLst/>
        </a:prstGeom>
        <a:gradFill rotWithShape="0">
          <a:gsLst>
            <a:gs pos="0">
              <a:schemeClr val="accent2">
                <a:hueOff val="903209"/>
                <a:satOff val="-4421"/>
                <a:lumOff val="2483"/>
                <a:alphaOff val="0"/>
                <a:tint val="98000"/>
                <a:lumMod val="114000"/>
              </a:schemeClr>
            </a:gs>
            <a:gs pos="100000">
              <a:schemeClr val="accent2">
                <a:hueOff val="903209"/>
                <a:satOff val="-4421"/>
                <a:lumOff val="2483"/>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Increases self pity</a:t>
          </a:r>
        </a:p>
      </dsp:txBody>
      <dsp:txXfrm>
        <a:off x="30157" y="1713531"/>
        <a:ext cx="4183275" cy="557446"/>
      </dsp:txXfrm>
    </dsp:sp>
    <dsp:sp modelId="{816E2A82-5B1C-4A7F-9880-5929960B5C69}">
      <dsp:nvSpPr>
        <dsp:cNvPr id="0" name=""/>
        <dsp:cNvSpPr/>
      </dsp:nvSpPr>
      <dsp:spPr>
        <a:xfrm>
          <a:off x="0" y="2347214"/>
          <a:ext cx="4243589" cy="617760"/>
        </a:xfrm>
        <a:prstGeom prst="roundRect">
          <a:avLst/>
        </a:prstGeom>
        <a:gradFill rotWithShape="0">
          <a:gsLst>
            <a:gs pos="0">
              <a:schemeClr val="accent2">
                <a:hueOff val="1354814"/>
                <a:satOff val="-6632"/>
                <a:lumOff val="3725"/>
                <a:alphaOff val="0"/>
                <a:tint val="98000"/>
                <a:lumMod val="114000"/>
              </a:schemeClr>
            </a:gs>
            <a:gs pos="100000">
              <a:schemeClr val="accent2">
                <a:hueOff val="1354814"/>
                <a:satOff val="-6632"/>
                <a:lumOff val="3725"/>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Hatred, anger( Ruiz, 2011).          </a:t>
          </a:r>
        </a:p>
      </dsp:txBody>
      <dsp:txXfrm>
        <a:off x="30157" y="2377371"/>
        <a:ext cx="4183275" cy="55744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CFF640-6223-4B9E-9F05-D3D0C4CCB280}">
      <dsp:nvSpPr>
        <dsp:cNvPr id="0" name=""/>
        <dsp:cNvSpPr/>
      </dsp:nvSpPr>
      <dsp:spPr>
        <a:xfrm>
          <a:off x="474253" y="3159"/>
          <a:ext cx="1961941" cy="1177164"/>
        </a:xfrm>
        <a:prstGeom prst="rect">
          <a:avLst/>
        </a:prstGeom>
        <a:gradFill rotWithShape="0">
          <a:gsLst>
            <a:gs pos="0">
              <a:schemeClr val="accent5">
                <a:hueOff val="0"/>
                <a:satOff val="0"/>
                <a:lumOff val="0"/>
                <a:alphaOff val="0"/>
                <a:tint val="98000"/>
                <a:lumMod val="114000"/>
              </a:schemeClr>
            </a:gs>
            <a:gs pos="100000">
              <a:schemeClr val="accent5">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Communication problems</a:t>
          </a:r>
          <a:endParaRPr lang="en-US" sz="1600" kern="1200" dirty="0">
            <a:latin typeface="Arial" panose="020B0604020202020204" pitchFamily="34" charset="0"/>
            <a:cs typeface="Arial" panose="020B0604020202020204" pitchFamily="34" charset="0"/>
          </a:endParaRPr>
        </a:p>
      </dsp:txBody>
      <dsp:txXfrm>
        <a:off x="474253" y="3159"/>
        <a:ext cx="1961941" cy="1177164"/>
      </dsp:txXfrm>
    </dsp:sp>
    <dsp:sp modelId="{B6A6696A-A67A-4DE6-A87D-ABB1BDF6EBBC}">
      <dsp:nvSpPr>
        <dsp:cNvPr id="0" name=""/>
        <dsp:cNvSpPr/>
      </dsp:nvSpPr>
      <dsp:spPr>
        <a:xfrm>
          <a:off x="2632388" y="3159"/>
          <a:ext cx="1961941" cy="1177164"/>
        </a:xfrm>
        <a:prstGeom prst="rect">
          <a:avLst/>
        </a:prstGeom>
        <a:gradFill rotWithShape="0">
          <a:gsLst>
            <a:gs pos="0">
              <a:schemeClr val="accent5">
                <a:hueOff val="567022"/>
                <a:satOff val="-365"/>
                <a:lumOff val="249"/>
                <a:alphaOff val="0"/>
                <a:tint val="98000"/>
                <a:lumMod val="114000"/>
              </a:schemeClr>
            </a:gs>
            <a:gs pos="100000">
              <a:schemeClr val="accent5">
                <a:hueOff val="567022"/>
                <a:satOff val="-365"/>
                <a:lumOff val="249"/>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Lack of social empathy</a:t>
          </a:r>
          <a:endParaRPr lang="en-US" sz="1600" kern="1200" dirty="0">
            <a:latin typeface="Arial" panose="020B0604020202020204" pitchFamily="34" charset="0"/>
            <a:cs typeface="Arial" panose="020B0604020202020204" pitchFamily="34" charset="0"/>
          </a:endParaRPr>
        </a:p>
      </dsp:txBody>
      <dsp:txXfrm>
        <a:off x="2632388" y="3159"/>
        <a:ext cx="1961941" cy="1177164"/>
      </dsp:txXfrm>
    </dsp:sp>
    <dsp:sp modelId="{83CAFA7F-59FD-4633-BFDC-E8A5F66C9017}">
      <dsp:nvSpPr>
        <dsp:cNvPr id="0" name=""/>
        <dsp:cNvSpPr/>
      </dsp:nvSpPr>
      <dsp:spPr>
        <a:xfrm>
          <a:off x="4790524" y="3159"/>
          <a:ext cx="1961941" cy="1177164"/>
        </a:xfrm>
        <a:prstGeom prst="rect">
          <a:avLst/>
        </a:prstGeom>
        <a:gradFill rotWithShape="0">
          <a:gsLst>
            <a:gs pos="0">
              <a:schemeClr val="accent5">
                <a:hueOff val="1134043"/>
                <a:satOff val="-730"/>
                <a:lumOff val="499"/>
                <a:alphaOff val="0"/>
                <a:tint val="98000"/>
                <a:lumMod val="114000"/>
              </a:schemeClr>
            </a:gs>
            <a:gs pos="100000">
              <a:schemeClr val="accent5">
                <a:hueOff val="1134043"/>
                <a:satOff val="-730"/>
                <a:lumOff val="499"/>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Aggression and violent tendencies</a:t>
          </a:r>
          <a:endParaRPr lang="en-US" sz="1600" kern="1200" dirty="0">
            <a:latin typeface="Arial" panose="020B0604020202020204" pitchFamily="34" charset="0"/>
            <a:cs typeface="Arial" panose="020B0604020202020204" pitchFamily="34" charset="0"/>
          </a:endParaRPr>
        </a:p>
      </dsp:txBody>
      <dsp:txXfrm>
        <a:off x="4790524" y="3159"/>
        <a:ext cx="1961941" cy="1177164"/>
      </dsp:txXfrm>
    </dsp:sp>
    <dsp:sp modelId="{AE3D0B56-67E0-47B9-AEB0-23A1AFA61F27}">
      <dsp:nvSpPr>
        <dsp:cNvPr id="0" name=""/>
        <dsp:cNvSpPr/>
      </dsp:nvSpPr>
      <dsp:spPr>
        <a:xfrm>
          <a:off x="499640" y="1409349"/>
          <a:ext cx="1961941" cy="1177164"/>
        </a:xfrm>
        <a:prstGeom prst="rect">
          <a:avLst/>
        </a:prstGeom>
        <a:gradFill rotWithShape="0">
          <a:gsLst>
            <a:gs pos="0">
              <a:schemeClr val="accent5">
                <a:hueOff val="1701065"/>
                <a:satOff val="-1094"/>
                <a:lumOff val="748"/>
                <a:alphaOff val="0"/>
                <a:tint val="98000"/>
                <a:lumMod val="114000"/>
              </a:schemeClr>
            </a:gs>
            <a:gs pos="100000">
              <a:schemeClr val="accent5">
                <a:hueOff val="1701065"/>
                <a:satOff val="-1094"/>
                <a:lumOff val="748"/>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Arrogance</a:t>
          </a:r>
          <a:endParaRPr lang="en-US" sz="1600" kern="1200" dirty="0">
            <a:latin typeface="Arial" panose="020B0604020202020204" pitchFamily="34" charset="0"/>
            <a:cs typeface="Arial" panose="020B0604020202020204" pitchFamily="34" charset="0"/>
          </a:endParaRPr>
        </a:p>
      </dsp:txBody>
      <dsp:txXfrm>
        <a:off x="499640" y="1409349"/>
        <a:ext cx="1961941" cy="1177164"/>
      </dsp:txXfrm>
    </dsp:sp>
    <dsp:sp modelId="{F68DA0E4-FB76-4B74-A031-BDD417C939B6}">
      <dsp:nvSpPr>
        <dsp:cNvPr id="0" name=""/>
        <dsp:cNvSpPr/>
      </dsp:nvSpPr>
      <dsp:spPr>
        <a:xfrm>
          <a:off x="2632388" y="1376518"/>
          <a:ext cx="1961941" cy="1177164"/>
        </a:xfrm>
        <a:prstGeom prst="rect">
          <a:avLst/>
        </a:prstGeom>
        <a:gradFill rotWithShape="0">
          <a:gsLst>
            <a:gs pos="0">
              <a:schemeClr val="accent5">
                <a:hueOff val="2268086"/>
                <a:satOff val="-1459"/>
                <a:lumOff val="998"/>
                <a:alphaOff val="0"/>
                <a:tint val="98000"/>
                <a:lumMod val="114000"/>
              </a:schemeClr>
            </a:gs>
            <a:gs pos="100000">
              <a:schemeClr val="accent5">
                <a:hueOff val="2268086"/>
                <a:satOff val="-1459"/>
                <a:lumOff val="998"/>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Lack of remorse (</a:t>
          </a:r>
          <a:r>
            <a:rPr lang="en-GB" sz="1600" kern="1200" dirty="0" err="1">
              <a:latin typeface="Arial" panose="020B0604020202020204" pitchFamily="34" charset="0"/>
              <a:cs typeface="Arial" panose="020B0604020202020204" pitchFamily="34" charset="0"/>
            </a:rPr>
            <a:t>Gill,K</a:t>
          </a:r>
          <a:r>
            <a:rPr lang="en-GB" sz="1600" kern="1200" dirty="0">
              <a:latin typeface="Arial" panose="020B0604020202020204" pitchFamily="34" charset="0"/>
              <a:cs typeface="Arial" panose="020B0604020202020204" pitchFamily="34" charset="0"/>
            </a:rPr>
            <a:t> 2021).</a:t>
          </a:r>
          <a:endParaRPr lang="en-US" sz="1600" kern="1200" dirty="0">
            <a:latin typeface="Arial" panose="020B0604020202020204" pitchFamily="34" charset="0"/>
            <a:cs typeface="Arial" panose="020B0604020202020204" pitchFamily="34" charset="0"/>
          </a:endParaRPr>
        </a:p>
      </dsp:txBody>
      <dsp:txXfrm>
        <a:off x="2632388" y="1376518"/>
        <a:ext cx="1961941" cy="1177164"/>
      </dsp:txXfrm>
    </dsp:sp>
    <dsp:sp modelId="{9E7D54A5-7F01-43C7-9E98-D262AFF1D919}">
      <dsp:nvSpPr>
        <dsp:cNvPr id="0" name=""/>
        <dsp:cNvSpPr/>
      </dsp:nvSpPr>
      <dsp:spPr>
        <a:xfrm>
          <a:off x="4790524" y="1376518"/>
          <a:ext cx="1961941" cy="1177164"/>
        </a:xfrm>
        <a:prstGeom prst="rect">
          <a:avLst/>
        </a:prstGeom>
        <a:gradFill rotWithShape="0">
          <a:gsLst>
            <a:gs pos="0">
              <a:schemeClr val="accent5">
                <a:hueOff val="2835108"/>
                <a:satOff val="-1824"/>
                <a:lumOff val="1247"/>
                <a:alphaOff val="0"/>
                <a:tint val="98000"/>
                <a:lumMod val="114000"/>
              </a:schemeClr>
            </a:gs>
            <a:gs pos="100000">
              <a:schemeClr val="accent5">
                <a:hueOff val="2835108"/>
                <a:satOff val="-1824"/>
                <a:lumOff val="1247"/>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latin typeface="Arial" panose="020B0604020202020204" pitchFamily="34" charset="0"/>
              <a:cs typeface="Arial" panose="020B0604020202020204" pitchFamily="34" charset="0"/>
            </a:rPr>
            <a:t>Concerns around mother's alcoholism</a:t>
          </a:r>
          <a:endParaRPr lang="en-US" sz="1600" kern="1200" dirty="0">
            <a:latin typeface="Arial" panose="020B0604020202020204" pitchFamily="34" charset="0"/>
            <a:cs typeface="Arial" panose="020B0604020202020204" pitchFamily="34" charset="0"/>
          </a:endParaRPr>
        </a:p>
      </dsp:txBody>
      <dsp:txXfrm>
        <a:off x="4790524" y="1376518"/>
        <a:ext cx="1961941" cy="1177164"/>
      </dsp:txXfrm>
    </dsp:sp>
    <dsp:sp modelId="{D15100D0-1F77-49DF-8FFE-A9BEA8DF323E}">
      <dsp:nvSpPr>
        <dsp:cNvPr id="0" name=""/>
        <dsp:cNvSpPr/>
      </dsp:nvSpPr>
      <dsp:spPr>
        <a:xfrm>
          <a:off x="474253" y="2749877"/>
          <a:ext cx="1961941" cy="1177164"/>
        </a:xfrm>
        <a:prstGeom prst="rect">
          <a:avLst/>
        </a:prstGeom>
        <a:gradFill rotWithShape="0">
          <a:gsLst>
            <a:gs pos="0">
              <a:schemeClr val="accent5">
                <a:hueOff val="3402130"/>
                <a:satOff val="-2189"/>
                <a:lumOff val="1497"/>
                <a:alphaOff val="0"/>
                <a:tint val="98000"/>
                <a:lumMod val="114000"/>
              </a:schemeClr>
            </a:gs>
            <a:gs pos="100000">
              <a:schemeClr val="accent5">
                <a:hueOff val="3402130"/>
                <a:satOff val="-2189"/>
                <a:lumOff val="1497"/>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Unable to establish sense of normality and  not knowing when the next time mother will be drunk</a:t>
          </a:r>
          <a:r>
            <a:rPr lang="en-GB" sz="1400" kern="1200" dirty="0"/>
            <a:t>.</a:t>
          </a:r>
          <a:endParaRPr lang="en-US" sz="1400" kern="1200" dirty="0"/>
        </a:p>
      </dsp:txBody>
      <dsp:txXfrm>
        <a:off x="474253" y="2749877"/>
        <a:ext cx="1961941" cy="1177164"/>
      </dsp:txXfrm>
    </dsp:sp>
    <dsp:sp modelId="{93C598E2-67D7-4218-BEAC-B733F2098AE9}">
      <dsp:nvSpPr>
        <dsp:cNvPr id="0" name=""/>
        <dsp:cNvSpPr/>
      </dsp:nvSpPr>
      <dsp:spPr>
        <a:xfrm>
          <a:off x="2632388" y="2749877"/>
          <a:ext cx="1961941" cy="1177164"/>
        </a:xfrm>
        <a:prstGeom prst="rect">
          <a:avLst/>
        </a:prstGeom>
        <a:gradFill rotWithShape="0">
          <a:gsLst>
            <a:gs pos="0">
              <a:schemeClr val="accent5">
                <a:hueOff val="3969151"/>
                <a:satOff val="-2554"/>
                <a:lumOff val="1746"/>
                <a:alphaOff val="0"/>
                <a:tint val="98000"/>
                <a:lumMod val="114000"/>
              </a:schemeClr>
            </a:gs>
            <a:gs pos="100000">
              <a:schemeClr val="accent5">
                <a:hueOff val="3969151"/>
                <a:satOff val="-2554"/>
                <a:lumOff val="1746"/>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Trust issues</a:t>
          </a:r>
          <a:endParaRPr lang="en-US" sz="1600" kern="1200" dirty="0">
            <a:latin typeface="Arial" panose="020B0604020202020204" pitchFamily="34" charset="0"/>
            <a:cs typeface="Arial" panose="020B0604020202020204" pitchFamily="34" charset="0"/>
          </a:endParaRPr>
        </a:p>
      </dsp:txBody>
      <dsp:txXfrm>
        <a:off x="2632388" y="2749877"/>
        <a:ext cx="1961941" cy="1177164"/>
      </dsp:txXfrm>
    </dsp:sp>
    <dsp:sp modelId="{0A9E4B1A-80D2-4A92-AB11-065869FD64C5}">
      <dsp:nvSpPr>
        <dsp:cNvPr id="0" name=""/>
        <dsp:cNvSpPr/>
      </dsp:nvSpPr>
      <dsp:spPr>
        <a:xfrm>
          <a:off x="4790524" y="2749877"/>
          <a:ext cx="1961941" cy="1177164"/>
        </a:xfrm>
        <a:prstGeom prst="rect">
          <a:avLst/>
        </a:prstGeom>
        <a:gradFill rotWithShape="0">
          <a:gsLst>
            <a:gs pos="0">
              <a:schemeClr val="accent5">
                <a:hueOff val="4536173"/>
                <a:satOff val="-2919"/>
                <a:lumOff val="1996"/>
                <a:alphaOff val="0"/>
                <a:tint val="98000"/>
                <a:lumMod val="114000"/>
              </a:schemeClr>
            </a:gs>
            <a:gs pos="100000">
              <a:schemeClr val="accent5">
                <a:hueOff val="4536173"/>
                <a:satOff val="-2919"/>
                <a:lumOff val="1996"/>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Neglect</a:t>
          </a:r>
          <a:endParaRPr lang="en-US" sz="1600" kern="1200" dirty="0">
            <a:latin typeface="Arial" panose="020B0604020202020204" pitchFamily="34" charset="0"/>
            <a:cs typeface="Arial" panose="020B0604020202020204" pitchFamily="34" charset="0"/>
          </a:endParaRPr>
        </a:p>
      </dsp:txBody>
      <dsp:txXfrm>
        <a:off x="4790524" y="2749877"/>
        <a:ext cx="1961941" cy="1177164"/>
      </dsp:txXfrm>
    </dsp:sp>
    <dsp:sp modelId="{FF9BA31C-B55D-4D8E-B39B-EF622FCC89DB}">
      <dsp:nvSpPr>
        <dsp:cNvPr id="0" name=""/>
        <dsp:cNvSpPr/>
      </dsp:nvSpPr>
      <dsp:spPr>
        <a:xfrm>
          <a:off x="474253" y="4123236"/>
          <a:ext cx="1961941" cy="1177164"/>
        </a:xfrm>
        <a:prstGeom prst="rect">
          <a:avLst/>
        </a:prstGeom>
        <a:gradFill rotWithShape="0">
          <a:gsLst>
            <a:gs pos="0">
              <a:schemeClr val="accent5">
                <a:hueOff val="5103195"/>
                <a:satOff val="-3283"/>
                <a:lumOff val="2245"/>
                <a:alphaOff val="0"/>
                <a:tint val="98000"/>
                <a:lumMod val="114000"/>
              </a:schemeClr>
            </a:gs>
            <a:gs pos="100000">
              <a:schemeClr val="accent5">
                <a:hueOff val="5103195"/>
                <a:satOff val="-3283"/>
                <a:lumOff val="2245"/>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Unloved</a:t>
          </a:r>
          <a:endParaRPr lang="en-US" sz="1600" kern="1200" dirty="0">
            <a:latin typeface="Arial" panose="020B0604020202020204" pitchFamily="34" charset="0"/>
            <a:cs typeface="Arial" panose="020B0604020202020204" pitchFamily="34" charset="0"/>
          </a:endParaRPr>
        </a:p>
      </dsp:txBody>
      <dsp:txXfrm>
        <a:off x="474253" y="4123236"/>
        <a:ext cx="1961941" cy="1177164"/>
      </dsp:txXfrm>
    </dsp:sp>
    <dsp:sp modelId="{ED3F344A-4AEE-4EA7-A5DF-B81F57232D8B}">
      <dsp:nvSpPr>
        <dsp:cNvPr id="0" name=""/>
        <dsp:cNvSpPr/>
      </dsp:nvSpPr>
      <dsp:spPr>
        <a:xfrm>
          <a:off x="2632388" y="4123236"/>
          <a:ext cx="1961941" cy="1177164"/>
        </a:xfrm>
        <a:prstGeom prst="rect">
          <a:avLst/>
        </a:prstGeom>
        <a:gradFill rotWithShape="0">
          <a:gsLst>
            <a:gs pos="0">
              <a:schemeClr val="accent5">
                <a:hueOff val="5670217"/>
                <a:satOff val="-3648"/>
                <a:lumOff val="2495"/>
                <a:alphaOff val="0"/>
                <a:tint val="98000"/>
                <a:lumMod val="114000"/>
              </a:schemeClr>
            </a:gs>
            <a:gs pos="100000">
              <a:schemeClr val="accent5">
                <a:hueOff val="5670217"/>
                <a:satOff val="-3648"/>
                <a:lumOff val="2495"/>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Physical and mental abuse</a:t>
          </a:r>
          <a:endParaRPr lang="en-US" sz="1600" kern="1200" dirty="0">
            <a:latin typeface="Arial" panose="020B0604020202020204" pitchFamily="34" charset="0"/>
            <a:cs typeface="Arial" panose="020B0604020202020204" pitchFamily="34" charset="0"/>
          </a:endParaRPr>
        </a:p>
      </dsp:txBody>
      <dsp:txXfrm>
        <a:off x="2632388" y="4123236"/>
        <a:ext cx="1961941" cy="1177164"/>
      </dsp:txXfrm>
    </dsp:sp>
    <dsp:sp modelId="{733CBD92-8EAD-4020-985E-3FF0F798C387}">
      <dsp:nvSpPr>
        <dsp:cNvPr id="0" name=""/>
        <dsp:cNvSpPr/>
      </dsp:nvSpPr>
      <dsp:spPr>
        <a:xfrm>
          <a:off x="4790524" y="4123236"/>
          <a:ext cx="1961941" cy="1177164"/>
        </a:xfrm>
        <a:prstGeom prst="rect">
          <a:avLst/>
        </a:prstGeom>
        <a:gradFill rotWithShape="0">
          <a:gsLst>
            <a:gs pos="0">
              <a:schemeClr val="accent5">
                <a:hueOff val="6237238"/>
                <a:satOff val="-4013"/>
                <a:lumOff val="2744"/>
                <a:alphaOff val="0"/>
                <a:tint val="98000"/>
                <a:lumMod val="114000"/>
              </a:schemeClr>
            </a:gs>
            <a:gs pos="100000">
              <a:schemeClr val="accent5">
                <a:hueOff val="6237238"/>
                <a:satOff val="-4013"/>
                <a:lumOff val="2744"/>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Emotional abuse (Janssen ,A 2020</a:t>
          </a:r>
          <a:r>
            <a:rPr lang="en-GB" sz="2000" kern="1200" dirty="0"/>
            <a:t>)</a:t>
          </a:r>
          <a:endParaRPr lang="en-US" sz="2000" kern="1200" dirty="0"/>
        </a:p>
      </dsp:txBody>
      <dsp:txXfrm>
        <a:off x="4790524" y="4123236"/>
        <a:ext cx="1961941" cy="117716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CDAE96-2E0E-4986-B382-50E01EFB43C4}">
      <dsp:nvSpPr>
        <dsp:cNvPr id="0" name=""/>
        <dsp:cNvSpPr/>
      </dsp:nvSpPr>
      <dsp:spPr>
        <a:xfrm>
          <a:off x="0" y="379"/>
          <a:ext cx="6714964" cy="908143"/>
        </a:xfrm>
        <a:prstGeom prst="roundRect">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US" sz="1600" kern="1200" dirty="0">
              <a:latin typeface="Arial"/>
              <a:cs typeface="Arial"/>
            </a:rPr>
            <a:t>Mini projects are designed by the core team to help families  deal with issues affecting their lives and reduce and manage risks. Sessions providing specialist support for community and voluntary programmers, interventions included:</a:t>
          </a:r>
        </a:p>
      </dsp:txBody>
      <dsp:txXfrm>
        <a:off x="44332" y="44711"/>
        <a:ext cx="6626300" cy="819479"/>
      </dsp:txXfrm>
    </dsp:sp>
    <dsp:sp modelId="{CF134910-C06B-4681-8632-3B4F7260940A}">
      <dsp:nvSpPr>
        <dsp:cNvPr id="0" name=""/>
        <dsp:cNvSpPr/>
      </dsp:nvSpPr>
      <dsp:spPr>
        <a:xfrm>
          <a:off x="0" y="922853"/>
          <a:ext cx="6714964" cy="908143"/>
        </a:xfrm>
        <a:prstGeom prst="roundRect">
          <a:avLst/>
        </a:prstGeom>
        <a:gradFill rotWithShape="0">
          <a:gsLst>
            <a:gs pos="0">
              <a:schemeClr val="accent2">
                <a:hueOff val="270963"/>
                <a:satOff val="-1326"/>
                <a:lumOff val="745"/>
                <a:alphaOff val="0"/>
                <a:tint val="98000"/>
                <a:lumMod val="114000"/>
              </a:schemeClr>
            </a:gs>
            <a:gs pos="100000">
              <a:schemeClr val="accent2">
                <a:hueOff val="270963"/>
                <a:satOff val="-1326"/>
                <a:lumOff val="745"/>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latin typeface="Arial"/>
              <a:cs typeface="Arial"/>
            </a:rPr>
            <a:t>Personal development training workshops- which focus on developing confidence</a:t>
          </a:r>
          <a:r>
            <a:rPr lang="en-US" sz="500" kern="1200"/>
            <a:t>.</a:t>
          </a:r>
          <a:endParaRPr lang="en-US" sz="500" kern="1200" dirty="0"/>
        </a:p>
      </dsp:txBody>
      <dsp:txXfrm>
        <a:off x="44332" y="967185"/>
        <a:ext cx="6626300" cy="819479"/>
      </dsp:txXfrm>
    </dsp:sp>
    <dsp:sp modelId="{E385B6F8-0B57-483F-BA33-01D64D9B6585}">
      <dsp:nvSpPr>
        <dsp:cNvPr id="0" name=""/>
        <dsp:cNvSpPr/>
      </dsp:nvSpPr>
      <dsp:spPr>
        <a:xfrm>
          <a:off x="0" y="1845326"/>
          <a:ext cx="6714964" cy="908143"/>
        </a:xfrm>
        <a:prstGeom prst="roundRect">
          <a:avLst/>
        </a:prstGeom>
        <a:gradFill rotWithShape="0">
          <a:gsLst>
            <a:gs pos="0">
              <a:schemeClr val="accent2">
                <a:hueOff val="541926"/>
                <a:satOff val="-2653"/>
                <a:lumOff val="1490"/>
                <a:alphaOff val="0"/>
                <a:tint val="98000"/>
                <a:lumMod val="114000"/>
              </a:schemeClr>
            </a:gs>
            <a:gs pos="100000">
              <a:schemeClr val="accent2">
                <a:hueOff val="541926"/>
                <a:satOff val="-2653"/>
                <a:lumOff val="149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US" sz="1600" kern="1200">
              <a:latin typeface="Arial"/>
              <a:cs typeface="Arial"/>
            </a:rPr>
            <a:t>Dealing with conflict. </a:t>
          </a:r>
          <a:endParaRPr lang="en-US" sz="1600" kern="1200" dirty="0">
            <a:latin typeface="Arial"/>
            <a:cs typeface="Arial"/>
          </a:endParaRPr>
        </a:p>
      </dsp:txBody>
      <dsp:txXfrm>
        <a:off x="44332" y="1889658"/>
        <a:ext cx="6626300" cy="819479"/>
      </dsp:txXfrm>
    </dsp:sp>
    <dsp:sp modelId="{32829994-CD58-4F72-91A5-0C11EFB42838}">
      <dsp:nvSpPr>
        <dsp:cNvPr id="0" name=""/>
        <dsp:cNvSpPr/>
      </dsp:nvSpPr>
      <dsp:spPr>
        <a:xfrm>
          <a:off x="0" y="2767800"/>
          <a:ext cx="6714964" cy="908143"/>
        </a:xfrm>
        <a:prstGeom prst="roundRect">
          <a:avLst/>
        </a:prstGeom>
        <a:gradFill rotWithShape="0">
          <a:gsLst>
            <a:gs pos="0">
              <a:schemeClr val="accent2">
                <a:hueOff val="812888"/>
                <a:satOff val="-3979"/>
                <a:lumOff val="2235"/>
                <a:alphaOff val="0"/>
                <a:tint val="98000"/>
                <a:lumMod val="114000"/>
              </a:schemeClr>
            </a:gs>
            <a:gs pos="100000">
              <a:schemeClr val="accent2">
                <a:hueOff val="812888"/>
                <a:satOff val="-3979"/>
                <a:lumOff val="2235"/>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US" sz="1600" kern="1200">
              <a:latin typeface="Amasis MT Pro Light"/>
              <a:cs typeface="Arial"/>
            </a:rPr>
            <a:t>P</a:t>
          </a:r>
          <a:r>
            <a:rPr lang="en-US" sz="1600" kern="1200">
              <a:latin typeface="Arial"/>
              <a:cs typeface="Arial"/>
            </a:rPr>
            <a:t>arents group training </a:t>
          </a:r>
          <a:r>
            <a:rPr lang="en-US" sz="500" kern="1200">
              <a:latin typeface="Arial"/>
              <a:cs typeface="Arial"/>
            </a:rPr>
            <a:t>workshops.</a:t>
          </a:r>
          <a:endParaRPr lang="en-US" sz="500" kern="1200" dirty="0">
            <a:latin typeface="Arial"/>
            <a:cs typeface="Arial"/>
          </a:endParaRPr>
        </a:p>
      </dsp:txBody>
      <dsp:txXfrm>
        <a:off x="44332" y="2812132"/>
        <a:ext cx="6626300" cy="819479"/>
      </dsp:txXfrm>
    </dsp:sp>
    <dsp:sp modelId="{B7583D97-9B19-4623-94B5-C0B473A10955}">
      <dsp:nvSpPr>
        <dsp:cNvPr id="0" name=""/>
        <dsp:cNvSpPr/>
      </dsp:nvSpPr>
      <dsp:spPr>
        <a:xfrm>
          <a:off x="0" y="3690273"/>
          <a:ext cx="6714964" cy="908143"/>
        </a:xfrm>
        <a:prstGeom prst="roundRect">
          <a:avLst/>
        </a:prstGeom>
        <a:gradFill rotWithShape="0">
          <a:gsLst>
            <a:gs pos="0">
              <a:schemeClr val="accent2">
                <a:hueOff val="1083851"/>
                <a:satOff val="-5306"/>
                <a:lumOff val="2980"/>
                <a:alphaOff val="0"/>
                <a:tint val="98000"/>
                <a:lumMod val="114000"/>
              </a:schemeClr>
            </a:gs>
            <a:gs pos="100000">
              <a:schemeClr val="accent2">
                <a:hueOff val="1083851"/>
                <a:satOff val="-5306"/>
                <a:lumOff val="298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latin typeface="Arial"/>
              <a:cs typeface="Arial"/>
            </a:rPr>
            <a:t>Pamper days for mothers to help improve levels of self-esteem</a:t>
          </a:r>
          <a:r>
            <a:rPr lang="en-US" sz="500" kern="1200"/>
            <a:t>.</a:t>
          </a:r>
          <a:endParaRPr lang="en-US" sz="500" kern="1200" dirty="0"/>
        </a:p>
      </dsp:txBody>
      <dsp:txXfrm>
        <a:off x="44332" y="3734605"/>
        <a:ext cx="6626300" cy="819479"/>
      </dsp:txXfrm>
    </dsp:sp>
    <dsp:sp modelId="{97956097-3D46-4774-99D2-10BCA143E6B5}">
      <dsp:nvSpPr>
        <dsp:cNvPr id="0" name=""/>
        <dsp:cNvSpPr/>
      </dsp:nvSpPr>
      <dsp:spPr>
        <a:xfrm>
          <a:off x="0" y="4612747"/>
          <a:ext cx="6714964" cy="908143"/>
        </a:xfrm>
        <a:prstGeom prst="roundRect">
          <a:avLst/>
        </a:prstGeom>
        <a:gradFill rotWithShape="0">
          <a:gsLst>
            <a:gs pos="0">
              <a:schemeClr val="accent2">
                <a:hueOff val="1354814"/>
                <a:satOff val="-6632"/>
                <a:lumOff val="3725"/>
                <a:alphaOff val="0"/>
                <a:tint val="98000"/>
                <a:lumMod val="114000"/>
              </a:schemeClr>
            </a:gs>
            <a:gs pos="100000">
              <a:schemeClr val="accent2">
                <a:hueOff val="1354814"/>
                <a:satOff val="-6632"/>
                <a:lumOff val="3725"/>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latin typeface="Arial" panose="020B0604020202020204" pitchFamily="34" charset="0"/>
              <a:cs typeface="Arial" panose="020B0604020202020204" pitchFamily="34" charset="0"/>
            </a:rPr>
            <a:t>Classes for adult males  try to tackle domestic violence issues</a:t>
          </a:r>
          <a:r>
            <a:rPr lang="en-US" sz="500" kern="1200" dirty="0"/>
            <a:t>.</a:t>
          </a:r>
        </a:p>
      </dsp:txBody>
      <dsp:txXfrm>
        <a:off x="44332" y="4657079"/>
        <a:ext cx="6626300" cy="81947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142A5D-141D-49F3-A053-D14FE596A0D6}">
      <dsp:nvSpPr>
        <dsp:cNvPr id="0" name=""/>
        <dsp:cNvSpPr/>
      </dsp:nvSpPr>
      <dsp:spPr>
        <a:xfrm>
          <a:off x="0" y="0"/>
          <a:ext cx="6496050" cy="0"/>
        </a:xfrm>
        <a:prstGeom prst="line">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w="9525" cap="rnd" cmpd="sng" algn="ctr">
          <a:solidFill>
            <a:schemeClr val="accent2">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8575CBE4-D7E0-4205-9E52-100EB6A4C3E4}">
      <dsp:nvSpPr>
        <dsp:cNvPr id="0" name=""/>
        <dsp:cNvSpPr/>
      </dsp:nvSpPr>
      <dsp:spPr>
        <a:xfrm>
          <a:off x="0" y="0"/>
          <a:ext cx="6496050" cy="2286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0" i="0" kern="1200" dirty="0">
              <a:latin typeface="Arial"/>
              <a:cs typeface="Arial"/>
            </a:rPr>
            <a:t>Family E have many problems which can affect the children's behaviour. The issues will affect them in later life as their upbringing is negative and abusive. </a:t>
          </a:r>
          <a:endParaRPr lang="en-US" sz="1600" kern="1200" dirty="0">
            <a:latin typeface="Arial"/>
            <a:cs typeface="Arial"/>
          </a:endParaRPr>
        </a:p>
      </dsp:txBody>
      <dsp:txXfrm>
        <a:off x="0" y="0"/>
        <a:ext cx="6496050" cy="2286000"/>
      </dsp:txXfrm>
    </dsp:sp>
    <dsp:sp modelId="{9A7A1BB3-8698-4D0A-A32E-EEAE2A28B4E3}">
      <dsp:nvSpPr>
        <dsp:cNvPr id="0" name=""/>
        <dsp:cNvSpPr/>
      </dsp:nvSpPr>
      <dsp:spPr>
        <a:xfrm>
          <a:off x="0" y="2286000"/>
          <a:ext cx="6496050" cy="0"/>
        </a:xfrm>
        <a:prstGeom prst="line">
          <a:avLst/>
        </a:prstGeom>
        <a:gradFill rotWithShape="0">
          <a:gsLst>
            <a:gs pos="0">
              <a:schemeClr val="accent2">
                <a:hueOff val="1354814"/>
                <a:satOff val="-6632"/>
                <a:lumOff val="3725"/>
                <a:alphaOff val="0"/>
                <a:tint val="98000"/>
                <a:lumMod val="114000"/>
              </a:schemeClr>
            </a:gs>
            <a:gs pos="100000">
              <a:schemeClr val="accent2">
                <a:hueOff val="1354814"/>
                <a:satOff val="-6632"/>
                <a:lumOff val="3725"/>
                <a:alphaOff val="0"/>
                <a:shade val="90000"/>
                <a:lumMod val="84000"/>
              </a:schemeClr>
            </a:gs>
          </a:gsLst>
          <a:lin ang="5400000" scaled="0"/>
        </a:gradFill>
        <a:ln w="9525" cap="rnd" cmpd="sng" algn="ctr">
          <a:solidFill>
            <a:schemeClr val="accent2">
              <a:hueOff val="1354814"/>
              <a:satOff val="-6632"/>
              <a:lumOff val="3725"/>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79EB1FE3-2A21-44B4-B5BB-9C939CDFFD35}">
      <dsp:nvSpPr>
        <dsp:cNvPr id="0" name=""/>
        <dsp:cNvSpPr/>
      </dsp:nvSpPr>
      <dsp:spPr>
        <a:xfrm>
          <a:off x="0" y="2286000"/>
          <a:ext cx="6496050" cy="2286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0" i="0" kern="1200" dirty="0">
              <a:latin typeface="Arial"/>
              <a:cs typeface="Arial"/>
            </a:rPr>
            <a:t>Many professional interventions was involved in order to meet the needs of the family. However, the project has been closed due to change of circumstances.</a:t>
          </a:r>
          <a:endParaRPr lang="en-US" sz="1600" kern="1200" dirty="0">
            <a:latin typeface="Arial"/>
            <a:cs typeface="Arial"/>
          </a:endParaRPr>
        </a:p>
      </dsp:txBody>
      <dsp:txXfrm>
        <a:off x="0" y="2286000"/>
        <a:ext cx="6496050" cy="2286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838AB5-AF1E-4070-977D-914263174E57}">
      <dsp:nvSpPr>
        <dsp:cNvPr id="0" name=""/>
        <dsp:cNvSpPr/>
      </dsp:nvSpPr>
      <dsp:spPr>
        <a:xfrm>
          <a:off x="0" y="691"/>
          <a:ext cx="11115257" cy="0"/>
        </a:xfrm>
        <a:prstGeom prst="lin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C63D6F3-AAA1-4383-9E4A-FFB4DB480248}">
      <dsp:nvSpPr>
        <dsp:cNvPr id="0" name=""/>
        <dsp:cNvSpPr/>
      </dsp:nvSpPr>
      <dsp:spPr>
        <a:xfrm>
          <a:off x="0" y="691"/>
          <a:ext cx="11115257" cy="11330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latin typeface="Arial"/>
              <a:cs typeface="Arial"/>
            </a:rPr>
            <a:t>Bazile, C, et.al (2019</a:t>
          </a:r>
          <a:r>
            <a:rPr lang="en-GB" sz="1600" i="1" kern="1200" dirty="0">
              <a:latin typeface="Arial"/>
              <a:cs typeface="Arial"/>
            </a:rPr>
            <a:t>) Effects of Domestic violence on children</a:t>
          </a:r>
          <a:r>
            <a:rPr lang="en-GB" sz="1600" kern="1200" dirty="0">
              <a:latin typeface="Arial"/>
              <a:cs typeface="Arial"/>
            </a:rPr>
            <a:t>. Available at: </a:t>
          </a:r>
          <a:r>
            <a:rPr lang="en-GB" sz="1600" kern="1200" dirty="0">
              <a:latin typeface="Arial"/>
              <a:cs typeface="Arial"/>
              <a:hlinkClick xmlns:r="http://schemas.openxmlformats.org/officeDocument/2006/relationships" r:id="rId1"/>
            </a:rPr>
            <a:t>Effects of domestic violence on children | Office on Women's Health (womenshealth.gov) </a:t>
          </a:r>
          <a:r>
            <a:rPr lang="en-GB" sz="1600" kern="1200" dirty="0">
              <a:latin typeface="Arial"/>
              <a:cs typeface="Arial"/>
            </a:rPr>
            <a:t>Accessed on 16th October 2021.</a:t>
          </a:r>
          <a:endParaRPr lang="en-US" sz="1600" kern="1200" dirty="0">
            <a:latin typeface="Arial"/>
            <a:cs typeface="Arial"/>
          </a:endParaRPr>
        </a:p>
      </dsp:txBody>
      <dsp:txXfrm>
        <a:off x="0" y="691"/>
        <a:ext cx="11115257" cy="1133062"/>
      </dsp:txXfrm>
    </dsp:sp>
    <dsp:sp modelId="{71E34E92-83F0-4D7A-88C5-DF8BCCF78056}">
      <dsp:nvSpPr>
        <dsp:cNvPr id="0" name=""/>
        <dsp:cNvSpPr/>
      </dsp:nvSpPr>
      <dsp:spPr>
        <a:xfrm>
          <a:off x="0" y="1133754"/>
          <a:ext cx="11115257" cy="0"/>
        </a:xfrm>
        <a:prstGeom prst="lin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F3DCF77-7DA8-4329-8F3F-D398D448653E}">
      <dsp:nvSpPr>
        <dsp:cNvPr id="0" name=""/>
        <dsp:cNvSpPr/>
      </dsp:nvSpPr>
      <dsp:spPr>
        <a:xfrm>
          <a:off x="0" y="1133754"/>
          <a:ext cx="11115257" cy="11330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rtl="0">
            <a:lnSpc>
              <a:spcPct val="90000"/>
            </a:lnSpc>
            <a:spcBef>
              <a:spcPct val="0"/>
            </a:spcBef>
            <a:spcAft>
              <a:spcPct val="35000"/>
            </a:spcAft>
            <a:buNone/>
          </a:pPr>
          <a:r>
            <a:rPr lang="en-GB" sz="1600" kern="1200" dirty="0">
              <a:latin typeface="Arial"/>
              <a:cs typeface="Arial"/>
            </a:rPr>
            <a:t>Birmingham City Council (2021). </a:t>
          </a:r>
          <a:r>
            <a:rPr lang="en-GB" sz="1600" i="1" kern="1200" dirty="0">
              <a:latin typeface="Arial"/>
              <a:cs typeface="Arial"/>
            </a:rPr>
            <a:t>Children, young people and families</a:t>
          </a:r>
          <a:r>
            <a:rPr lang="en-GB" sz="1600" kern="1200" dirty="0">
              <a:latin typeface="Arial"/>
              <a:cs typeface="Arial"/>
            </a:rPr>
            <a:t>. Available at: </a:t>
          </a:r>
          <a:r>
            <a:rPr lang="en-GB" sz="1600" kern="1200" dirty="0">
              <a:latin typeface="Arial"/>
              <a:cs typeface="Arial"/>
              <a:hlinkClick xmlns:r="http://schemas.openxmlformats.org/officeDocument/2006/relationships" r:id="rId2"/>
            </a:rPr>
            <a:t>https://www.birmingham.gov.uk/info/20019/children_young_people_and_families</a:t>
          </a:r>
          <a:r>
            <a:rPr lang="en-GB" sz="1600" kern="1200" dirty="0">
              <a:latin typeface="Arial"/>
              <a:cs typeface="Arial"/>
            </a:rPr>
            <a:t> (Accessed: 23 October 2021). </a:t>
          </a:r>
        </a:p>
      </dsp:txBody>
      <dsp:txXfrm>
        <a:off x="0" y="1133754"/>
        <a:ext cx="11115257" cy="1133062"/>
      </dsp:txXfrm>
    </dsp:sp>
    <dsp:sp modelId="{978ED697-19E0-4D7A-A5C9-5086F2B29B97}">
      <dsp:nvSpPr>
        <dsp:cNvPr id="0" name=""/>
        <dsp:cNvSpPr/>
      </dsp:nvSpPr>
      <dsp:spPr>
        <a:xfrm>
          <a:off x="0" y="2266817"/>
          <a:ext cx="11115257" cy="0"/>
        </a:xfrm>
        <a:prstGeom prst="lin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60238DC-40A2-4356-A3CD-7D7F51D38DB0}">
      <dsp:nvSpPr>
        <dsp:cNvPr id="0" name=""/>
        <dsp:cNvSpPr/>
      </dsp:nvSpPr>
      <dsp:spPr>
        <a:xfrm>
          <a:off x="0" y="2266817"/>
          <a:ext cx="11115257" cy="11330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rtl="0">
            <a:lnSpc>
              <a:spcPct val="90000"/>
            </a:lnSpc>
            <a:spcBef>
              <a:spcPct val="0"/>
            </a:spcBef>
            <a:spcAft>
              <a:spcPct val="35000"/>
            </a:spcAft>
            <a:buNone/>
          </a:pPr>
          <a:r>
            <a:rPr lang="en-GB" sz="1600" kern="1200" dirty="0">
              <a:latin typeface="Arial"/>
              <a:cs typeface="Arial"/>
            </a:rPr>
            <a:t>Dreamstime.com (No date). Images </a:t>
          </a:r>
        </a:p>
      </dsp:txBody>
      <dsp:txXfrm>
        <a:off x="0" y="2266817"/>
        <a:ext cx="11115257" cy="1133062"/>
      </dsp:txXfrm>
    </dsp:sp>
    <dsp:sp modelId="{D93990C6-59D0-4D58-94A4-BC7AB91FFA2B}">
      <dsp:nvSpPr>
        <dsp:cNvPr id="0" name=""/>
        <dsp:cNvSpPr/>
      </dsp:nvSpPr>
      <dsp:spPr>
        <a:xfrm>
          <a:off x="0" y="3399879"/>
          <a:ext cx="11115257" cy="0"/>
        </a:xfrm>
        <a:prstGeom prst="lin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F2E80D0-73CA-41F7-AE17-673B677EBE01}">
      <dsp:nvSpPr>
        <dsp:cNvPr id="0" name=""/>
        <dsp:cNvSpPr/>
      </dsp:nvSpPr>
      <dsp:spPr>
        <a:xfrm>
          <a:off x="0" y="3399879"/>
          <a:ext cx="11115257" cy="11330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latin typeface="Arial"/>
              <a:cs typeface="Arial"/>
            </a:rPr>
            <a:t>Education and schools (2020) </a:t>
          </a:r>
          <a:r>
            <a:rPr lang="en-GB" sz="1600" i="1" kern="1200" dirty="0">
              <a:latin typeface="Arial"/>
              <a:cs typeface="Arial"/>
            </a:rPr>
            <a:t>Children missing education</a:t>
          </a:r>
          <a:r>
            <a:rPr lang="en-GB" sz="1600" kern="1200" dirty="0">
              <a:latin typeface="Arial"/>
              <a:cs typeface="Arial"/>
            </a:rPr>
            <a:t>. Available at: </a:t>
          </a:r>
          <a:r>
            <a:rPr lang="en-GB" sz="1600" kern="1200" dirty="0">
              <a:latin typeface="Arial"/>
              <a:cs typeface="Arial"/>
              <a:hlinkClick xmlns:r="http://schemas.openxmlformats.org/officeDocument/2006/relationships" r:id="rId3"/>
            </a:rPr>
            <a:t>Children missing education | Local Government Association </a:t>
          </a:r>
          <a:r>
            <a:rPr lang="en-GB" sz="1600" kern="1200" dirty="0">
              <a:latin typeface="Arial"/>
              <a:cs typeface="Arial"/>
            </a:rPr>
            <a:t>Accessed 16th October 2021</a:t>
          </a:r>
          <a:r>
            <a:rPr lang="en-GB" sz="2400" kern="1200" dirty="0">
              <a:latin typeface="Arial"/>
              <a:cs typeface="Arial"/>
            </a:rPr>
            <a:t>.</a:t>
          </a:r>
          <a:endParaRPr lang="en-US" sz="2400" kern="1200" dirty="0">
            <a:latin typeface="Arial"/>
            <a:cs typeface="Arial"/>
          </a:endParaRPr>
        </a:p>
      </dsp:txBody>
      <dsp:txXfrm>
        <a:off x="0" y="3399879"/>
        <a:ext cx="11115257" cy="1133062"/>
      </dsp:txXfrm>
    </dsp:sp>
    <dsp:sp modelId="{F7534EA6-431A-4289-9BBA-7CE17AD7E726}">
      <dsp:nvSpPr>
        <dsp:cNvPr id="0" name=""/>
        <dsp:cNvSpPr/>
      </dsp:nvSpPr>
      <dsp:spPr>
        <a:xfrm>
          <a:off x="0" y="4532942"/>
          <a:ext cx="11115257" cy="0"/>
        </a:xfrm>
        <a:prstGeom prst="lin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02EE07A-5B7E-49DF-B68C-63817FE76747}">
      <dsp:nvSpPr>
        <dsp:cNvPr id="0" name=""/>
        <dsp:cNvSpPr/>
      </dsp:nvSpPr>
      <dsp:spPr>
        <a:xfrm>
          <a:off x="0" y="4532942"/>
          <a:ext cx="11115257" cy="11330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rtl="0">
            <a:lnSpc>
              <a:spcPct val="90000"/>
            </a:lnSpc>
            <a:spcBef>
              <a:spcPct val="0"/>
            </a:spcBef>
            <a:spcAft>
              <a:spcPct val="35000"/>
            </a:spcAft>
            <a:buNone/>
          </a:pPr>
          <a:r>
            <a:rPr lang="en-GB" sz="1600" kern="1200" dirty="0" err="1">
              <a:latin typeface="Arial"/>
              <a:cs typeface="Arial"/>
            </a:rPr>
            <a:t>Gaik</a:t>
          </a:r>
          <a:r>
            <a:rPr lang="en-GB" sz="1600" kern="1200" dirty="0">
              <a:latin typeface="Arial"/>
              <a:cs typeface="Arial"/>
            </a:rPr>
            <a:t>, L.P., Abdullah, M.C., Elias, H. and </a:t>
          </a:r>
          <a:r>
            <a:rPr lang="en-GB" sz="1600" kern="1200" dirty="0" err="1">
              <a:latin typeface="Arial"/>
              <a:cs typeface="Arial"/>
            </a:rPr>
            <a:t>Uli</a:t>
          </a:r>
          <a:r>
            <a:rPr lang="en-GB" sz="1600" kern="1200" dirty="0">
              <a:latin typeface="Arial"/>
              <a:cs typeface="Arial"/>
            </a:rPr>
            <a:t>, J., (2010. ) </a:t>
          </a:r>
          <a:r>
            <a:rPr lang="en-GB" sz="1600" i="1" kern="1200" dirty="0">
              <a:latin typeface="Arial"/>
              <a:cs typeface="Arial"/>
            </a:rPr>
            <a:t>Development of antisocial behaviour</a:t>
          </a:r>
          <a:r>
            <a:rPr lang="en-GB" sz="1600" kern="1200" dirty="0">
              <a:latin typeface="Arial"/>
              <a:cs typeface="Arial"/>
            </a:rPr>
            <a:t>. </a:t>
          </a:r>
          <a:r>
            <a:rPr lang="en-GB" sz="1600" i="1" kern="1200" dirty="0">
              <a:latin typeface="Arial"/>
              <a:cs typeface="Arial"/>
            </a:rPr>
            <a:t>Procedia-social and behavioural sciences</a:t>
          </a:r>
          <a:r>
            <a:rPr lang="en-GB" sz="1600" kern="1200" dirty="0">
              <a:latin typeface="Arial"/>
              <a:cs typeface="Arial"/>
            </a:rPr>
            <a:t>, </a:t>
          </a:r>
          <a:r>
            <a:rPr lang="en-GB" sz="1600" i="1" kern="1200" dirty="0">
              <a:latin typeface="Arial"/>
              <a:cs typeface="Arial"/>
            </a:rPr>
            <a:t>7</a:t>
          </a:r>
          <a:r>
            <a:rPr lang="en-GB" sz="1600" kern="1200" dirty="0">
              <a:latin typeface="Arial"/>
              <a:cs typeface="Arial"/>
            </a:rPr>
            <a:t>, pp.383-388.</a:t>
          </a:r>
        </a:p>
      </dsp:txBody>
      <dsp:txXfrm>
        <a:off x="0" y="4532942"/>
        <a:ext cx="11115257" cy="113306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EC01527-6660-471C-A47A-DBD2408BBB6A}" type="datetimeFigureOut">
              <a:rPr lang="en-US"/>
              <a:t>11/18/2021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3F6212-8919-4077-8FD7-3E79D2FFCFC4}" type="slidenum">
              <a:rPr lang="en-US"/>
              <a:t>‹#›</a:t>
            </a:fld>
            <a:endParaRPr lang="en-US"/>
          </a:p>
        </p:txBody>
      </p:sp>
    </p:spTree>
    <p:extLst>
      <p:ext uri="{BB962C8B-B14F-4D97-AF65-F5344CB8AC3E}">
        <p14:creationId xmlns:p14="http://schemas.microsoft.com/office/powerpoint/2010/main" val="27646082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Polices are a structure, which different departments in the health social care departments follow. Addition also allows limits on what can be done to support a person or a child or family.  </a:t>
            </a: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173F6212-8919-4077-8FD7-3E79D2FFCFC4}" type="slidenum">
              <a:rPr lang="en-US"/>
              <a:t>14</a:t>
            </a:fld>
            <a:endParaRPr lang="en-US"/>
          </a:p>
        </p:txBody>
      </p:sp>
    </p:spTree>
    <p:extLst>
      <p:ext uri="{BB962C8B-B14F-4D97-AF65-F5344CB8AC3E}">
        <p14:creationId xmlns:p14="http://schemas.microsoft.com/office/powerpoint/2010/main" val="13815221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a:p>
            <a:r>
              <a:rPr lang="en-US">
                <a:cs typeface="Calibri"/>
              </a:rPr>
              <a:t>This section is about reactive and response on how policies can be handled for current case study's or for future case study's.  </a:t>
            </a:r>
          </a:p>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173F6212-8919-4077-8FD7-3E79D2FFCFC4}" type="slidenum">
              <a:rPr lang="en-US"/>
              <a:t>15</a:t>
            </a:fld>
            <a:endParaRPr lang="en-US"/>
          </a:p>
        </p:txBody>
      </p:sp>
    </p:spTree>
    <p:extLst>
      <p:ext uri="{BB962C8B-B14F-4D97-AF65-F5344CB8AC3E}">
        <p14:creationId xmlns:p14="http://schemas.microsoft.com/office/powerpoint/2010/main" val="23608284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73F6212-8919-4077-8FD7-3E79D2FFCFC4}" type="slidenum">
              <a:rPr lang="en-US" smtClean="0"/>
              <a:t>23</a:t>
            </a:fld>
            <a:endParaRPr lang="en-US"/>
          </a:p>
        </p:txBody>
      </p:sp>
    </p:spTree>
    <p:extLst>
      <p:ext uri="{BB962C8B-B14F-4D97-AF65-F5344CB8AC3E}">
        <p14:creationId xmlns:p14="http://schemas.microsoft.com/office/powerpoint/2010/main" val="38750128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11/18/2021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7395356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p>
            <a:fld id="{4509A250-FF31-4206-8172-F9D3106AACB1}" type="datetimeFigureOut">
              <a:rPr lang="en-US" dirty="0"/>
              <a:t>11/18/2021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263447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11/18/2021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827633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796027F-7875-4030-9381-8BD8C4F21935}" type="datetimeFigureOut">
              <a:rPr lang="en-US" dirty="0"/>
              <a:t>11/18/2021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8636398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796027F-7875-4030-9381-8BD8C4F21935}" type="datetimeFigureOut">
              <a:rPr lang="en-US" dirty="0"/>
              <a:t>11/18/2021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5120039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11/18/2021</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3734334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11/18/2021</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7296711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11/18/2021</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6782896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11/18/2021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6169828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11/18/2021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1180369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11/18/2021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6316686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11/18/2021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Tree>
    <p:extLst>
      <p:ext uri="{BB962C8B-B14F-4D97-AF65-F5344CB8AC3E}">
        <p14:creationId xmlns:p14="http://schemas.microsoft.com/office/powerpoint/2010/main" val="41672196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11/18/2021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3520497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11/18/2021</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0212740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11/18/2021</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82516023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11/18/2021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51754645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11/18/2021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8224794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11/18/2021</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a:p>
        </p:txBody>
      </p:sp>
    </p:spTree>
    <p:extLst>
      <p:ext uri="{BB962C8B-B14F-4D97-AF65-F5344CB8AC3E}">
        <p14:creationId xmlns:p14="http://schemas.microsoft.com/office/powerpoint/2010/main" val="3273402181"/>
      </p:ext>
    </p:extLst>
  </p:cSld>
  <p:clrMap bg1="dk1" tx1="lt1" bg2="dk2" tx2="lt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 id="2147483698" r:id="rId12"/>
    <p:sldLayoutId id="2147483699" r:id="rId13"/>
    <p:sldLayoutId id="2147483700" r:id="rId14"/>
    <p:sldLayoutId id="2147483701" r:id="rId15"/>
    <p:sldLayoutId id="2147483702" r:id="rId16"/>
    <p:sldLayoutId id="2147483703"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 Id="rId5" Type="http://schemas.openxmlformats.org/officeDocument/2006/relationships/hyperlink" Target="https://creativecommons.org/licenses/by-nc/3.0/" TargetMode="External"/><Relationship Id="rId4" Type="http://schemas.openxmlformats.org/officeDocument/2006/relationships/hyperlink" Target="http://simplyclarke.com/2018/01/winter-family-pictures/" TargetMode="External"/></Relationships>
</file>

<file path=ppt/slides/_rels/slide2.xml.rels><?xml version="1.0" encoding="UTF-8" standalone="yes"?>
<Relationships xmlns="http://schemas.openxmlformats.org/package/2006/relationships"><Relationship Id="rId3" Type="http://schemas.openxmlformats.org/officeDocument/2006/relationships/hyperlink" Target="http://achurchforstarvingartists.wordpress.com/2012/09/12/whats-normal-for-families-especially-in-church-world/" TargetMode="External"/><Relationship Id="rId2" Type="http://schemas.openxmlformats.org/officeDocument/2006/relationships/image" Target="../media/image8.jpeg"/><Relationship Id="rId1" Type="http://schemas.openxmlformats.org/officeDocument/2006/relationships/slideLayout" Target="../slideLayouts/slideLayout1.xml"/><Relationship Id="rId6" Type="http://schemas.openxmlformats.org/officeDocument/2006/relationships/hyperlink" Target="https://creativecommons.org/licenses/by-nc-sa/3.0/" TargetMode="External"/><Relationship Id="rId5" Type="http://schemas.openxmlformats.org/officeDocument/2006/relationships/hyperlink" Target="https://iastate.pressbooks.pub/parentingfamilydiversity/chapter/familial-influences-on-parenting/" TargetMode="External"/><Relationship Id="rId4" Type="http://schemas.openxmlformats.org/officeDocument/2006/relationships/image" Target="../media/image9.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ithkashmir.org/2017/03/23/notes-on-child-sexual-abuse/" TargetMode="External"/><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hyperlink" Target="https://www.heart-resources.org/doc_lib/syria-crisis-education-fact-sheet-middle-east-north-africa-school-children-initiative/" TargetMode="External"/><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image" Target="../media/image14.jpeg"/><Relationship Id="rId7" Type="http://schemas.openxmlformats.org/officeDocument/2006/relationships/diagramData" Target="../diagrams/data2.xml"/><Relationship Id="rId2" Type="http://schemas.openxmlformats.org/officeDocument/2006/relationships/image" Target="../media/image13.jpeg"/><Relationship Id="rId1" Type="http://schemas.openxmlformats.org/officeDocument/2006/relationships/slideLayout" Target="../slideLayouts/slideLayout2.xml"/><Relationship Id="rId6" Type="http://schemas.openxmlformats.org/officeDocument/2006/relationships/hyperlink" Target="http://nobaproject.com/modules/adolescent-development" TargetMode="External"/><Relationship Id="rId11" Type="http://schemas.microsoft.com/office/2007/relationships/diagramDrawing" Target="../diagrams/drawing2.xml"/><Relationship Id="rId5" Type="http://schemas.openxmlformats.org/officeDocument/2006/relationships/image" Target="../media/image15.jpeg"/><Relationship Id="rId10" Type="http://schemas.openxmlformats.org/officeDocument/2006/relationships/diagramColors" Target="../diagrams/colors2.xml"/><Relationship Id="rId4" Type="http://schemas.openxmlformats.org/officeDocument/2006/relationships/hyperlink" Target="http://www.alexsarchives.org/2013/03/constitutional-vandalism-workfare-and-an-opposition-gone-awol/" TargetMode="External"/><Relationship Id="rId9"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17.jpeg"/><Relationship Id="rId3" Type="http://schemas.openxmlformats.org/officeDocument/2006/relationships/image" Target="../media/image2.png"/><Relationship Id="rId7" Type="http://schemas.openxmlformats.org/officeDocument/2006/relationships/image" Target="../media/image16.jpeg"/><Relationship Id="rId2" Type="http://schemas.openxmlformats.org/officeDocument/2006/relationships/image" Target="../media/image1.jpeg"/><Relationship Id="rId1" Type="http://schemas.openxmlformats.org/officeDocument/2006/relationships/slideLayout" Target="../slideLayouts/slideLayout9.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4.xml"/><Relationship Id="rId6" Type="http://schemas.openxmlformats.org/officeDocument/2006/relationships/image" Target="../media/image18.jpeg"/><Relationship Id="rId5" Type="http://schemas.openxmlformats.org/officeDocument/2006/relationships/image" Target="../media/image5.png"/><Relationship Id="rId4" Type="http://schemas.openxmlformats.org/officeDocument/2006/relationships/image" Target="../media/image4.png"/></Relationships>
</file>

<file path=ppt/slides/_rels/slide14.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2.xml.rels><?xml version="1.0" encoding="UTF-8" standalone="yes"?>
<Relationships xmlns="http://schemas.openxmlformats.org/package/2006/relationships"><Relationship Id="rId3" Type="http://schemas.openxmlformats.org/officeDocument/2006/relationships/hyperlink" Target="https://www.gov.uk/government/publications/2010-to-2015-government-policy-violence-against-women-and-girls/2010-to-2015-government-policy-violence-against-women-and-girls%E2%80%8B" TargetMode="External"/><Relationship Id="rId7" Type="http://schemas.openxmlformats.org/officeDocument/2006/relationships/hyperlink" Target="https://doi.org/10.14361/9783839449424" TargetMode="External"/><Relationship Id="rId2" Type="http://schemas.openxmlformats.org/officeDocument/2006/relationships/hyperlink" Target="https://www.healthline.com/health/parenting/antisocial-behavior-in-children" TargetMode="External"/><Relationship Id="rId1" Type="http://schemas.openxmlformats.org/officeDocument/2006/relationships/slideLayout" Target="../slideLayouts/slideLayout2.xml"/><Relationship Id="rId6" Type="http://schemas.openxmlformats.org/officeDocument/2006/relationships/hyperlink" Target="https://www.verywellmind.com/the-effects-of-parental-alcoholism-on-children-67233" TargetMode="External"/><Relationship Id="rId5" Type="http://schemas.openxmlformats.org/officeDocument/2006/relationships/hyperlink" Target="https://www.gov.uk/government/publications/youth-inclusion-and-support-panels-preventing-crime-and-anti-social-behaviour-executive-summary" TargetMode="External"/><Relationship Id="rId4" Type="http://schemas.openxmlformats.org/officeDocument/2006/relationships/hyperlink" Target="https://www.gov.uk/youth-offending-team"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www.gov.uk/government/publications/youth-inclusion-and-support-panels-preventing-crime-and-anti-social-behaviour-executive-summary" TargetMode="External"/><Relationship Id="rId7" Type="http://schemas.openxmlformats.org/officeDocument/2006/relationships/hyperlink" Target="https://www.who.int/teams/integrated-health-services"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hyperlink" Target="https://www.legalmatch.com/law-library/article/emotional-abuse-laws.html" TargetMode="External"/><Relationship Id="rId5" Type="http://schemas.openxmlformats.org/officeDocument/2006/relationships/hyperlink" Target="https://revisesociology.com/2017/01/09/the-troubled-families-programme/" TargetMode="External"/><Relationship Id="rId4" Type="http://schemas.openxmlformats.org/officeDocument/2006/relationships/hyperlink" Target="https://health.uconn.edu/occupational-environmental/wp-content/uploads/sites/25/2015/12/financial_instability_kids.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A4D7F6-6908-420E-80E9-79E67BD7792C}"/>
              </a:ext>
            </a:extLst>
          </p:cNvPr>
          <p:cNvSpPr>
            <a:spLocks noGrp="1"/>
          </p:cNvSpPr>
          <p:nvPr>
            <p:ph type="title"/>
          </p:nvPr>
        </p:nvSpPr>
        <p:spPr>
          <a:xfrm>
            <a:off x="888630" y="4563895"/>
            <a:ext cx="5109005" cy="1777829"/>
          </a:xfrm>
        </p:spPr>
        <p:txBody>
          <a:bodyPr>
            <a:normAutofit fontScale="90000"/>
          </a:bodyPr>
          <a:lstStyle/>
          <a:p>
            <a:pPr algn="r"/>
            <a:r>
              <a:rPr lang="en-GB" sz="4000" b="1">
                <a:cs typeface="Calibri Light"/>
              </a:rPr>
              <a:t>Health and social Care</a:t>
            </a:r>
            <a:br>
              <a:rPr lang="en-GB" sz="4000" b="1">
                <a:cs typeface="Calibri Light"/>
              </a:rPr>
            </a:br>
            <a:r>
              <a:rPr lang="en-GB" sz="4000" b="1">
                <a:cs typeface="Calibri Light"/>
              </a:rPr>
              <a:t>             Level 5</a:t>
            </a:r>
          </a:p>
        </p:txBody>
      </p:sp>
      <p:pic>
        <p:nvPicPr>
          <p:cNvPr id="7" name="Picture 7" descr="Free picture: house, home, architecture, urban, roof ...">
            <a:extLst>
              <a:ext uri="{FF2B5EF4-FFF2-40B4-BE49-F238E27FC236}">
                <a16:creationId xmlns:a16="http://schemas.microsoft.com/office/drawing/2014/main" id="{DD10075D-708A-42A4-B168-1CF137F204D1}"/>
              </a:ext>
            </a:extLst>
          </p:cNvPr>
          <p:cNvPicPr>
            <a:picLocks noChangeAspect="1"/>
          </p:cNvPicPr>
          <p:nvPr/>
        </p:nvPicPr>
        <p:blipFill rotWithShape="1">
          <a:blip r:embed="rId2"/>
          <a:srcRect r="7393"/>
          <a:stretch/>
        </p:blipFill>
        <p:spPr>
          <a:xfrm>
            <a:off x="11566" y="57518"/>
            <a:ext cx="6240070" cy="4156733"/>
          </a:xfrm>
          <a:custGeom>
            <a:avLst/>
            <a:gdLst/>
            <a:ahLst/>
            <a:cxnLst/>
            <a:rect l="l" t="t" r="r" b="b"/>
            <a:pathLst>
              <a:path w="5997636" h="4306833">
                <a:moveTo>
                  <a:pt x="0" y="0"/>
                </a:moveTo>
                <a:lnTo>
                  <a:pt x="5997636" y="0"/>
                </a:lnTo>
                <a:lnTo>
                  <a:pt x="5997636" y="4302053"/>
                </a:lnTo>
                <a:lnTo>
                  <a:pt x="5313331" y="4306748"/>
                </a:lnTo>
                <a:cubicBezTo>
                  <a:pt x="3800480" y="4309129"/>
                  <a:pt x="2093145" y="4262282"/>
                  <a:pt x="400746" y="4118385"/>
                </a:cubicBezTo>
                <a:lnTo>
                  <a:pt x="0" y="4081409"/>
                </a:lnTo>
                <a:lnTo>
                  <a:pt x="0" y="2982070"/>
                </a:lnTo>
                <a:lnTo>
                  <a:pt x="0" y="2789945"/>
                </a:lnTo>
                <a:close/>
              </a:path>
            </a:pathLst>
          </a:custGeom>
        </p:spPr>
      </p:pic>
      <p:pic>
        <p:nvPicPr>
          <p:cNvPr id="4" name="Picture 4">
            <a:extLst>
              <a:ext uri="{FF2B5EF4-FFF2-40B4-BE49-F238E27FC236}">
                <a16:creationId xmlns:a16="http://schemas.microsoft.com/office/drawing/2014/main" id="{C5F4324E-D17A-479A-B9C6-C6ECE394F94C}"/>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t="10773" r="-1" b="41518"/>
          <a:stretch/>
        </p:blipFill>
        <p:spPr>
          <a:xfrm>
            <a:off x="6037890" y="10"/>
            <a:ext cx="6142565" cy="4161010"/>
          </a:xfrm>
          <a:custGeom>
            <a:avLst/>
            <a:gdLst/>
            <a:ahLst/>
            <a:cxnLst/>
            <a:rect l="l" t="t" r="r" b="b"/>
            <a:pathLst>
              <a:path w="6015565" h="4299565">
                <a:moveTo>
                  <a:pt x="0" y="0"/>
                </a:moveTo>
                <a:lnTo>
                  <a:pt x="6015565" y="0"/>
                </a:lnTo>
                <a:lnTo>
                  <a:pt x="6015565" y="2789945"/>
                </a:lnTo>
                <a:lnTo>
                  <a:pt x="6015565" y="2982070"/>
                </a:lnTo>
                <a:lnTo>
                  <a:pt x="6015565" y="3957888"/>
                </a:lnTo>
                <a:lnTo>
                  <a:pt x="5937368" y="3966171"/>
                </a:lnTo>
                <a:cubicBezTo>
                  <a:pt x="3963073" y="4164120"/>
                  <a:pt x="2060717" y="4257123"/>
                  <a:pt x="577162" y="4289728"/>
                </a:cubicBezTo>
                <a:lnTo>
                  <a:pt x="0" y="4299565"/>
                </a:lnTo>
                <a:close/>
              </a:path>
            </a:pathLst>
          </a:custGeom>
        </p:spPr>
      </p:pic>
      <p:sp>
        <p:nvSpPr>
          <p:cNvPr id="3" name="Content Placeholder 2">
            <a:extLst>
              <a:ext uri="{FF2B5EF4-FFF2-40B4-BE49-F238E27FC236}">
                <a16:creationId xmlns:a16="http://schemas.microsoft.com/office/drawing/2014/main" id="{17ABAAD2-E11C-4FD1-BFF6-E46C2D3AF048}"/>
              </a:ext>
            </a:extLst>
          </p:cNvPr>
          <p:cNvSpPr>
            <a:spLocks noGrp="1"/>
          </p:cNvSpPr>
          <p:nvPr>
            <p:ph idx="1"/>
          </p:nvPr>
        </p:nvSpPr>
        <p:spPr>
          <a:xfrm>
            <a:off x="6191776" y="4744605"/>
            <a:ext cx="5208544" cy="1770300"/>
          </a:xfrm>
        </p:spPr>
        <p:txBody>
          <a:bodyPr vert="horz" lIns="91440" tIns="45720" rIns="91440" bIns="45720" rtlCol="0" anchor="ctr">
            <a:normAutofit/>
          </a:bodyPr>
          <a:lstStyle/>
          <a:p>
            <a:r>
              <a:rPr lang="en-GB" sz="1800" dirty="0">
                <a:cs typeface="Calibri"/>
              </a:rPr>
              <a:t>Module Title: Children, Young People and Families.</a:t>
            </a:r>
          </a:p>
          <a:p>
            <a:r>
              <a:rPr lang="en-GB" sz="1800" dirty="0">
                <a:cs typeface="Calibri"/>
              </a:rPr>
              <a:t>Module Code: BMHP5004</a:t>
            </a:r>
          </a:p>
          <a:p>
            <a:r>
              <a:rPr lang="en-GB" sz="1800" dirty="0">
                <a:cs typeface="Calibri"/>
              </a:rPr>
              <a:t>Lecturer Name: </a:t>
            </a:r>
            <a:r>
              <a:rPr lang="en-GB" sz="1800" dirty="0" err="1">
                <a:cs typeface="Calibri"/>
              </a:rPr>
              <a:t>Chrisford</a:t>
            </a:r>
            <a:r>
              <a:rPr lang="en-GB" sz="1800" dirty="0">
                <a:cs typeface="Calibri"/>
              </a:rPr>
              <a:t> </a:t>
            </a:r>
            <a:r>
              <a:rPr lang="en-GB" sz="1800" dirty="0" err="1">
                <a:cs typeface="Calibri"/>
              </a:rPr>
              <a:t>Chogugudza</a:t>
            </a:r>
            <a:endParaRPr lang="en-GB" sz="1800" dirty="0">
              <a:cs typeface="Calibri"/>
            </a:endParaRPr>
          </a:p>
        </p:txBody>
      </p:sp>
      <p:sp>
        <p:nvSpPr>
          <p:cNvPr id="5" name="TextBox 4">
            <a:extLst>
              <a:ext uri="{FF2B5EF4-FFF2-40B4-BE49-F238E27FC236}">
                <a16:creationId xmlns:a16="http://schemas.microsoft.com/office/drawing/2014/main" id="{4B95F38B-2478-4E66-8A74-624723B59AB5}"/>
              </a:ext>
            </a:extLst>
          </p:cNvPr>
          <p:cNvSpPr txBox="1"/>
          <p:nvPr/>
        </p:nvSpPr>
        <p:spPr>
          <a:xfrm>
            <a:off x="9857708" y="6657945"/>
            <a:ext cx="2334292"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BY-NC</a:t>
            </a:r>
            <a:r>
              <a:rPr lang="en-US" sz="700">
                <a:solidFill>
                  <a:srgbClr val="FFFFFF"/>
                </a:solidFill>
              </a:rPr>
              <a:t>.</a:t>
            </a:r>
          </a:p>
        </p:txBody>
      </p:sp>
      <p:sp>
        <p:nvSpPr>
          <p:cNvPr id="6" name="TextBox 5">
            <a:extLst>
              <a:ext uri="{FF2B5EF4-FFF2-40B4-BE49-F238E27FC236}">
                <a16:creationId xmlns:a16="http://schemas.microsoft.com/office/drawing/2014/main" id="{427C21CD-0999-472C-A993-9E5453CB40F4}"/>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spTree>
    <p:extLst>
      <p:ext uri="{BB962C8B-B14F-4D97-AF65-F5344CB8AC3E}">
        <p14:creationId xmlns:p14="http://schemas.microsoft.com/office/powerpoint/2010/main" val="36165395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38199" y="4428000"/>
            <a:ext cx="6143626" cy="2033446"/>
          </a:xfrm>
        </p:spPr>
        <p:txBody>
          <a:bodyPr vert="horz" wrap="square" lIns="91440" tIns="45720" rIns="91440" bIns="45720" rtlCol="0" anchor="b">
            <a:normAutofit fontScale="90000"/>
          </a:bodyPr>
          <a:lstStyle/>
          <a:p>
            <a:pPr algn="l"/>
            <a:r>
              <a:rPr lang="en-GB" sz="3200">
                <a:solidFill>
                  <a:schemeClr val="bg1"/>
                </a:solidFill>
                <a:cs typeface="Calibri Light"/>
              </a:rPr>
              <a:t>Rezia Razzaque 1711140</a:t>
            </a:r>
            <a:br>
              <a:rPr lang="en-GB" sz="3200">
                <a:cs typeface="Calibri Light"/>
              </a:rPr>
            </a:br>
            <a:r>
              <a:rPr lang="en-GB" sz="3200">
                <a:solidFill>
                  <a:schemeClr val="bg1"/>
                </a:solidFill>
                <a:cs typeface="Calibri Light"/>
              </a:rPr>
              <a:t>Nazia Khan 2010554</a:t>
            </a:r>
            <a:br>
              <a:rPr lang="en-GB" sz="3200">
                <a:cs typeface="Calibri Light"/>
              </a:rPr>
            </a:br>
            <a:r>
              <a:rPr lang="en-GB" sz="3200">
                <a:solidFill>
                  <a:schemeClr val="bg1"/>
                </a:solidFill>
                <a:cs typeface="Calibri Light"/>
              </a:rPr>
              <a:t>Carmen </a:t>
            </a:r>
            <a:r>
              <a:rPr lang="en-GB" sz="3200" err="1">
                <a:solidFill>
                  <a:schemeClr val="bg1"/>
                </a:solidFill>
                <a:cs typeface="Calibri Light"/>
              </a:rPr>
              <a:t>Birlogeanu</a:t>
            </a:r>
            <a:r>
              <a:rPr lang="en-GB" sz="3200">
                <a:solidFill>
                  <a:schemeClr val="bg1"/>
                </a:solidFill>
                <a:cs typeface="Calibri Light"/>
              </a:rPr>
              <a:t> 1817357</a:t>
            </a:r>
            <a:br>
              <a:rPr lang="en-GB" sz="3200">
                <a:cs typeface="Calibri Light"/>
              </a:rPr>
            </a:br>
            <a:r>
              <a:rPr lang="en-GB" sz="3200">
                <a:solidFill>
                  <a:schemeClr val="bg1"/>
                </a:solidFill>
                <a:cs typeface="Calibri Light"/>
              </a:rPr>
              <a:t>Riee  </a:t>
            </a:r>
            <a:r>
              <a:rPr lang="en-GB" sz="3200" err="1">
                <a:solidFill>
                  <a:schemeClr val="bg1"/>
                </a:solidFill>
                <a:cs typeface="Calibri Light"/>
              </a:rPr>
              <a:t>Tushaan</a:t>
            </a:r>
            <a:r>
              <a:rPr lang="en-GB" sz="3200">
                <a:solidFill>
                  <a:schemeClr val="bg1"/>
                </a:solidFill>
                <a:cs typeface="Calibri Light"/>
              </a:rPr>
              <a:t> 19123558</a:t>
            </a:r>
            <a:br>
              <a:rPr lang="en-GB" sz="1800">
                <a:cs typeface="Calibri Light"/>
              </a:rPr>
            </a:br>
            <a:endParaRPr lang="en-GB" sz="1800">
              <a:solidFill>
                <a:schemeClr val="bg1"/>
              </a:solidFill>
              <a:cs typeface="Calibri Light"/>
            </a:endParaRPr>
          </a:p>
        </p:txBody>
      </p:sp>
      <p:sp>
        <p:nvSpPr>
          <p:cNvPr id="3" name="Subtitle 2"/>
          <p:cNvSpPr>
            <a:spLocks noGrp="1"/>
          </p:cNvSpPr>
          <p:nvPr>
            <p:ph type="subTitle" idx="1"/>
          </p:nvPr>
        </p:nvSpPr>
        <p:spPr>
          <a:xfrm>
            <a:off x="7859713" y="4716472"/>
            <a:ext cx="3494088" cy="1017896"/>
          </a:xfrm>
        </p:spPr>
        <p:txBody>
          <a:bodyPr anchor="b">
            <a:normAutofit/>
          </a:bodyPr>
          <a:lstStyle/>
          <a:p>
            <a:pPr algn="l"/>
            <a:r>
              <a:rPr lang="en-GB" sz="4000">
                <a:solidFill>
                  <a:schemeClr val="bg1"/>
                </a:solidFill>
                <a:cs typeface="Calibri"/>
              </a:rPr>
              <a:t>FAMILY E</a:t>
            </a:r>
          </a:p>
        </p:txBody>
      </p:sp>
      <p:pic>
        <p:nvPicPr>
          <p:cNvPr id="37" name="Picture 37" descr="A group of people posing for a photo&#10;&#10;Description automatically generated">
            <a:extLst>
              <a:ext uri="{FF2B5EF4-FFF2-40B4-BE49-F238E27FC236}">
                <a16:creationId xmlns:a16="http://schemas.microsoft.com/office/drawing/2014/main" id="{CDF8D725-B653-4476-89F6-ACFAC750ABE5}"/>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r="1" b="18514"/>
          <a:stretch/>
        </p:blipFill>
        <p:spPr>
          <a:xfrm>
            <a:off x="6" y="-1"/>
            <a:ext cx="6000749" cy="3911828"/>
          </a:xfrm>
          <a:custGeom>
            <a:avLst/>
            <a:gdLst/>
            <a:ahLst/>
            <a:cxnLst/>
            <a:rect l="l" t="t" r="r" b="b"/>
            <a:pathLst>
              <a:path w="6000749" h="3911828">
                <a:moveTo>
                  <a:pt x="0" y="0"/>
                </a:moveTo>
                <a:lnTo>
                  <a:pt x="6000749" y="0"/>
                </a:lnTo>
                <a:lnTo>
                  <a:pt x="6000749" y="3767827"/>
                </a:lnTo>
                <a:lnTo>
                  <a:pt x="5572124" y="3740378"/>
                </a:lnTo>
                <a:lnTo>
                  <a:pt x="0" y="3911828"/>
                </a:lnTo>
                <a:close/>
              </a:path>
            </a:pathLst>
          </a:custGeom>
        </p:spPr>
      </p:pic>
      <p:pic>
        <p:nvPicPr>
          <p:cNvPr id="4" name="Picture 4" descr="A picture containing person, ground, outdoor&#10;&#10;Description automatically generated">
            <a:extLst>
              <a:ext uri="{FF2B5EF4-FFF2-40B4-BE49-F238E27FC236}">
                <a16:creationId xmlns:a16="http://schemas.microsoft.com/office/drawing/2014/main" id="{4969F6F0-CD35-4C43-B678-4BF659B8A5D1}"/>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t="5397" r="1" b="1"/>
          <a:stretch/>
        </p:blipFill>
        <p:spPr>
          <a:xfrm>
            <a:off x="6191245" y="-1"/>
            <a:ext cx="6000750" cy="3988028"/>
          </a:xfrm>
          <a:custGeom>
            <a:avLst/>
            <a:gdLst/>
            <a:ahLst/>
            <a:cxnLst/>
            <a:rect l="l" t="t" r="r" b="b"/>
            <a:pathLst>
              <a:path w="6000750" h="3988028">
                <a:moveTo>
                  <a:pt x="0" y="0"/>
                </a:moveTo>
                <a:lnTo>
                  <a:pt x="6000750" y="0"/>
                </a:lnTo>
                <a:lnTo>
                  <a:pt x="6000750" y="797153"/>
                </a:lnTo>
                <a:lnTo>
                  <a:pt x="6000750" y="2634343"/>
                </a:lnTo>
                <a:lnTo>
                  <a:pt x="6000750" y="3911828"/>
                </a:lnTo>
                <a:lnTo>
                  <a:pt x="3248025" y="3988028"/>
                </a:lnTo>
                <a:lnTo>
                  <a:pt x="0" y="3780026"/>
                </a:lnTo>
                <a:close/>
              </a:path>
            </a:pathLst>
          </a:custGeom>
        </p:spPr>
      </p:pic>
      <p:sp>
        <p:nvSpPr>
          <p:cNvPr id="5" name="TextBox 4">
            <a:extLst>
              <a:ext uri="{FF2B5EF4-FFF2-40B4-BE49-F238E27FC236}">
                <a16:creationId xmlns:a16="http://schemas.microsoft.com/office/drawing/2014/main" id="{520C7F1A-3196-492F-9C64-85746F83F25A}"/>
              </a:ext>
            </a:extLst>
          </p:cNvPr>
          <p:cNvSpPr txBox="1"/>
          <p:nvPr/>
        </p:nvSpPr>
        <p:spPr>
          <a:xfrm>
            <a:off x="9737482" y="6870700"/>
            <a:ext cx="245451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5">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6">
                  <a:extLst>
                    <a:ext uri="{A12FA001-AC4F-418D-AE19-62706E023703}">
                      <ahyp:hlinkClr xmlns:ahyp="http://schemas.microsoft.com/office/drawing/2018/hyperlinkcolor" val="tx"/>
                    </a:ext>
                  </a:extLst>
                </a:hlinkClick>
              </a:rPr>
              <a:t>CC BY-SA-NC</a:t>
            </a:r>
            <a:r>
              <a:rPr lang="en-US" sz="700">
                <a:solidFill>
                  <a:srgbClr val="FFFFFF"/>
                </a:solidFill>
              </a:rPr>
              <a:t>.</a:t>
            </a:r>
          </a:p>
        </p:txBody>
      </p:sp>
      <p:sp>
        <p:nvSpPr>
          <p:cNvPr id="38" name="TextBox 37">
            <a:extLst>
              <a:ext uri="{FF2B5EF4-FFF2-40B4-BE49-F238E27FC236}">
                <a16:creationId xmlns:a16="http://schemas.microsoft.com/office/drawing/2014/main" id="{3B1200A0-68C5-48DF-9D99-5B0F6AAADC5B}"/>
              </a:ext>
            </a:extLst>
          </p:cNvPr>
          <p:cNvSpPr txBox="1"/>
          <p:nvPr/>
        </p:nvSpPr>
        <p:spPr>
          <a:xfrm>
            <a:off x="7270264" y="6870700"/>
            <a:ext cx="245451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6">
                  <a:extLst>
                    <a:ext uri="{A12FA001-AC4F-418D-AE19-62706E023703}">
                      <ahyp:hlinkClr xmlns:ahyp="http://schemas.microsoft.com/office/drawing/2018/hyperlinkcolor" val="tx"/>
                    </a:ext>
                  </a:extLst>
                </a:hlinkClick>
              </a:rPr>
              <a:t>CC BY-SA-NC</a:t>
            </a:r>
            <a:r>
              <a:rPr lang="en-US" sz="700">
                <a:solidFill>
                  <a:srgbClr val="FFFFFF"/>
                </a:solidFill>
              </a:rPr>
              <a:t>.</a:t>
            </a:r>
          </a:p>
        </p:txBody>
      </p:sp>
    </p:spTree>
    <p:extLst>
      <p:ext uri="{BB962C8B-B14F-4D97-AF65-F5344CB8AC3E}">
        <p14:creationId xmlns:p14="http://schemas.microsoft.com/office/powerpoint/2010/main" val="10273289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C38C12-C5F7-43D4-89D9-1161AF0A7739}"/>
              </a:ext>
            </a:extLst>
          </p:cNvPr>
          <p:cNvSpPr>
            <a:spLocks noGrp="1"/>
          </p:cNvSpPr>
          <p:nvPr>
            <p:ph type="title"/>
          </p:nvPr>
        </p:nvSpPr>
        <p:spPr>
          <a:xfrm>
            <a:off x="646111" y="452718"/>
            <a:ext cx="9404723" cy="1414907"/>
          </a:xfrm>
        </p:spPr>
        <p:txBody>
          <a:bodyPr/>
          <a:lstStyle/>
          <a:p>
            <a:r>
              <a:rPr lang="en-GB" dirty="0">
                <a:ea typeface="+mj-lt"/>
                <a:cs typeface="+mj-lt"/>
              </a:rPr>
              <a:t>INTRODUCTION </a:t>
            </a:r>
            <a:br>
              <a:rPr lang="en-GB" dirty="0">
                <a:ea typeface="+mj-lt"/>
                <a:cs typeface="+mj-lt"/>
              </a:rPr>
            </a:br>
            <a:r>
              <a:rPr lang="en-GB" dirty="0">
                <a:ea typeface="+mj-lt"/>
                <a:cs typeface="+mj-lt"/>
              </a:rPr>
              <a:t>Case Study</a:t>
            </a:r>
            <a:br>
              <a:rPr lang="en-GB" dirty="0">
                <a:ea typeface="+mj-lt"/>
                <a:cs typeface="+mj-lt"/>
              </a:rPr>
            </a:br>
            <a:r>
              <a:rPr lang="en-GB" dirty="0">
                <a:ea typeface="+mj-lt"/>
                <a:cs typeface="+mj-lt"/>
              </a:rPr>
              <a:t>Family E</a:t>
            </a:r>
          </a:p>
          <a:p>
            <a:endParaRPr lang="en-GB" dirty="0"/>
          </a:p>
        </p:txBody>
      </p:sp>
      <p:sp>
        <p:nvSpPr>
          <p:cNvPr id="3" name="Content Placeholder 2">
            <a:extLst>
              <a:ext uri="{FF2B5EF4-FFF2-40B4-BE49-F238E27FC236}">
                <a16:creationId xmlns:a16="http://schemas.microsoft.com/office/drawing/2014/main" id="{105CA023-8B0C-4FD4-A96A-590CA7C1061A}"/>
              </a:ext>
            </a:extLst>
          </p:cNvPr>
          <p:cNvSpPr>
            <a:spLocks noGrp="1"/>
          </p:cNvSpPr>
          <p:nvPr>
            <p:ph idx="1"/>
          </p:nvPr>
        </p:nvSpPr>
        <p:spPr>
          <a:xfrm>
            <a:off x="1103312" y="2699898"/>
            <a:ext cx="8946541" cy="3548501"/>
          </a:xfrm>
        </p:spPr>
        <p:txBody>
          <a:bodyPr vert="horz" lIns="91440" tIns="45720" rIns="91440" bIns="45720" rtlCol="0" anchor="t">
            <a:normAutofit/>
          </a:bodyPr>
          <a:lstStyle/>
          <a:p>
            <a:r>
              <a:rPr lang="en-GB" sz="1600" dirty="0">
                <a:latin typeface="Arial"/>
                <a:cs typeface="Arial"/>
              </a:rPr>
              <a:t>Family have two boys, one in primary school and one in secondary school.</a:t>
            </a:r>
            <a:endParaRPr lang="en-US" sz="1600" dirty="0">
              <a:ea typeface="+mj-lt"/>
              <a:cs typeface="+mj-lt"/>
            </a:endParaRPr>
          </a:p>
          <a:p>
            <a:pPr>
              <a:buClr>
                <a:srgbClr val="8AD0D6"/>
              </a:buClr>
            </a:pPr>
            <a:r>
              <a:rPr lang="en-GB" sz="1600" dirty="0">
                <a:latin typeface="Arial"/>
                <a:cs typeface="Arial"/>
              </a:rPr>
              <a:t>Mother are father are separated </a:t>
            </a:r>
            <a:endParaRPr lang="en-US" sz="1600" dirty="0">
              <a:ea typeface="+mj-lt"/>
              <a:cs typeface="+mj-lt"/>
            </a:endParaRPr>
          </a:p>
          <a:p>
            <a:pPr>
              <a:buClr>
                <a:srgbClr val="8AD0D6"/>
              </a:buClr>
            </a:pPr>
            <a:r>
              <a:rPr lang="en-GB" sz="1600" dirty="0">
                <a:latin typeface="Arial"/>
                <a:cs typeface="Arial"/>
              </a:rPr>
              <a:t>Mother lives with a new partner</a:t>
            </a:r>
            <a:endParaRPr lang="en-US" sz="1600" dirty="0">
              <a:ea typeface="+mj-lt"/>
              <a:cs typeface="+mj-lt"/>
            </a:endParaRPr>
          </a:p>
          <a:p>
            <a:pPr>
              <a:buClr>
                <a:srgbClr val="8AD0D6"/>
              </a:buClr>
            </a:pPr>
            <a:r>
              <a:rPr lang="en-GB" sz="1600" dirty="0">
                <a:latin typeface="Arial"/>
                <a:cs typeface="Arial"/>
              </a:rPr>
              <a:t>Children live with father</a:t>
            </a:r>
            <a:endParaRPr lang="en-US" sz="1600" dirty="0">
              <a:ea typeface="+mj-lt"/>
              <a:cs typeface="+mj-lt"/>
            </a:endParaRPr>
          </a:p>
          <a:p>
            <a:pPr>
              <a:buClr>
                <a:srgbClr val="8AD0D6"/>
              </a:buClr>
            </a:pPr>
            <a:r>
              <a:rPr lang="en-GB" sz="1600" dirty="0">
                <a:latin typeface="Arial"/>
                <a:cs typeface="Arial"/>
              </a:rPr>
              <a:t>There is verbal and emotional abuse towards the children by the father, antisocial behaviour by the two boys, nonattendance in school, the mother may have alcohol problems and she is grieving. Mother is in rent arrears. </a:t>
            </a:r>
            <a:endParaRPr lang="en-US" sz="1600" dirty="0">
              <a:ea typeface="+mj-lt"/>
              <a:cs typeface="+mj-lt"/>
            </a:endParaRPr>
          </a:p>
          <a:p>
            <a:pPr>
              <a:buClr>
                <a:srgbClr val="8AD0D6"/>
              </a:buClr>
            </a:pPr>
            <a:endParaRPr lang="en-GB" dirty="0"/>
          </a:p>
        </p:txBody>
      </p:sp>
    </p:spTree>
    <p:extLst>
      <p:ext uri="{BB962C8B-B14F-4D97-AF65-F5344CB8AC3E}">
        <p14:creationId xmlns:p14="http://schemas.microsoft.com/office/powerpoint/2010/main" val="40960788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2C57E-3183-45EF-93CF-CE4C2A66A693}"/>
              </a:ext>
            </a:extLst>
          </p:cNvPr>
          <p:cNvSpPr>
            <a:spLocks noGrp="1"/>
          </p:cNvSpPr>
          <p:nvPr>
            <p:ph type="title"/>
          </p:nvPr>
        </p:nvSpPr>
        <p:spPr>
          <a:xfrm>
            <a:off x="630936" y="640080"/>
            <a:ext cx="4818888" cy="1481328"/>
          </a:xfrm>
        </p:spPr>
        <p:txBody>
          <a:bodyPr anchor="b">
            <a:normAutofit fontScale="90000"/>
          </a:bodyPr>
          <a:lstStyle/>
          <a:p>
            <a:r>
              <a:rPr lang="en-US" sz="2200" b="1" dirty="0">
                <a:ea typeface="+mj-lt"/>
                <a:cs typeface="+mj-lt"/>
              </a:rPr>
              <a:t>Identify risk factors contributing to the vulnerability of the child/young person, family and their impact.</a:t>
            </a:r>
            <a:br>
              <a:rPr lang="en-US" sz="2200" b="1" dirty="0">
                <a:ea typeface="+mj-lt"/>
                <a:cs typeface="+mj-lt"/>
              </a:rPr>
            </a:br>
            <a:r>
              <a:rPr lang="en-US" sz="2200" b="1" dirty="0">
                <a:ea typeface="+mj-lt"/>
                <a:cs typeface="+mj-lt"/>
              </a:rPr>
              <a:t>By </a:t>
            </a:r>
            <a:r>
              <a:rPr lang="en-US" sz="2200" b="1" dirty="0" err="1">
                <a:ea typeface="+mj-lt"/>
                <a:cs typeface="+mj-lt"/>
              </a:rPr>
              <a:t>Rezia</a:t>
            </a:r>
            <a:r>
              <a:rPr lang="en-US" sz="2200" b="1" dirty="0">
                <a:ea typeface="+mj-lt"/>
                <a:cs typeface="+mj-lt"/>
              </a:rPr>
              <a:t> Razzaque.</a:t>
            </a:r>
            <a:endParaRPr lang="en-GB" sz="2200" b="1" dirty="0">
              <a:ea typeface="+mj-lt"/>
              <a:cs typeface="+mj-lt"/>
            </a:endParaRPr>
          </a:p>
          <a:p>
            <a:endParaRPr lang="en-GB" sz="2200" dirty="0">
              <a:cs typeface="Calibri Light"/>
            </a:endParaRPr>
          </a:p>
        </p:txBody>
      </p:sp>
      <p:sp>
        <p:nvSpPr>
          <p:cNvPr id="3" name="Content Placeholder 2">
            <a:extLst>
              <a:ext uri="{FF2B5EF4-FFF2-40B4-BE49-F238E27FC236}">
                <a16:creationId xmlns:a16="http://schemas.microsoft.com/office/drawing/2014/main" id="{6BA5EC71-F2BE-42C9-A0E0-47D69A9AC544}"/>
              </a:ext>
            </a:extLst>
          </p:cNvPr>
          <p:cNvSpPr>
            <a:spLocks noGrp="1"/>
          </p:cNvSpPr>
          <p:nvPr>
            <p:ph idx="1"/>
          </p:nvPr>
        </p:nvSpPr>
        <p:spPr>
          <a:xfrm>
            <a:off x="642659" y="2121408"/>
            <a:ext cx="4889226" cy="4732137"/>
          </a:xfrm>
        </p:spPr>
        <p:txBody>
          <a:bodyPr vert="horz" lIns="91440" tIns="45720" rIns="91440" bIns="45720" rtlCol="0" anchor="t">
            <a:noAutofit/>
          </a:bodyPr>
          <a:lstStyle/>
          <a:p>
            <a:pPr marL="0" indent="0">
              <a:buNone/>
            </a:pPr>
            <a:r>
              <a:rPr lang="en-GB" sz="1600" b="1" dirty="0">
                <a:latin typeface="Arial"/>
                <a:ea typeface="+mn-lt"/>
                <a:cs typeface="+mn-lt"/>
              </a:rPr>
              <a:t>Domestic abuse, verbal and emotional by their father.</a:t>
            </a:r>
          </a:p>
          <a:p>
            <a:pPr marL="0" indent="0">
              <a:buNone/>
            </a:pPr>
            <a:r>
              <a:rPr lang="en-GB" sz="1600" dirty="0">
                <a:latin typeface="Arial"/>
                <a:ea typeface="+mn-lt"/>
                <a:cs typeface="+mn-lt"/>
              </a:rPr>
              <a:t>They will always be on guard wondering when the next time they will be abused.</a:t>
            </a:r>
            <a:endParaRPr lang="en-GB" sz="1600" b="1" dirty="0">
              <a:latin typeface="Arial"/>
              <a:ea typeface="+mn-lt"/>
              <a:cs typeface="+mn-lt"/>
            </a:endParaRPr>
          </a:p>
          <a:p>
            <a:pPr marL="0" indent="0">
              <a:buNone/>
            </a:pPr>
            <a:r>
              <a:rPr lang="en-GB" sz="1600" dirty="0">
                <a:latin typeface="Arial"/>
                <a:ea typeface="+mn-lt"/>
                <a:cs typeface="+mn-lt"/>
              </a:rPr>
              <a:t>Fearful</a:t>
            </a:r>
          </a:p>
          <a:p>
            <a:pPr marL="0" indent="0">
              <a:buNone/>
            </a:pPr>
            <a:r>
              <a:rPr lang="en-GB" sz="1600" dirty="0">
                <a:latin typeface="Arial"/>
                <a:ea typeface="+mn-lt"/>
                <a:cs typeface="+mn-lt"/>
              </a:rPr>
              <a:t>Depression</a:t>
            </a:r>
          </a:p>
          <a:p>
            <a:pPr marL="0" indent="0">
              <a:buNone/>
            </a:pPr>
            <a:r>
              <a:rPr lang="en-GB" sz="1600" dirty="0">
                <a:latin typeface="Arial"/>
                <a:ea typeface="+mn-lt"/>
                <a:cs typeface="+mn-lt"/>
              </a:rPr>
              <a:t>Increased Crying</a:t>
            </a:r>
          </a:p>
          <a:p>
            <a:pPr marL="0" indent="0">
              <a:buNone/>
            </a:pPr>
            <a:r>
              <a:rPr lang="en-GB" sz="1600" dirty="0">
                <a:latin typeface="Arial"/>
                <a:ea typeface="+mn-lt"/>
                <a:cs typeface="+mn-lt"/>
              </a:rPr>
              <a:t>Signs of terror</a:t>
            </a:r>
          </a:p>
          <a:p>
            <a:pPr marL="0" indent="0">
              <a:buNone/>
            </a:pPr>
            <a:r>
              <a:rPr lang="en-GB" sz="1600" dirty="0">
                <a:latin typeface="Arial"/>
                <a:ea typeface="+mn-lt"/>
                <a:cs typeface="+mn-lt"/>
              </a:rPr>
              <a:t>Difficulty falling asleep</a:t>
            </a:r>
          </a:p>
          <a:p>
            <a:pPr marL="0" indent="0">
              <a:buNone/>
            </a:pPr>
            <a:r>
              <a:rPr lang="en-GB" sz="1600" dirty="0">
                <a:latin typeface="Arial"/>
                <a:ea typeface="+mn-lt"/>
                <a:cs typeface="+mn-lt"/>
              </a:rPr>
              <a:t>Bed Wetting</a:t>
            </a:r>
          </a:p>
          <a:p>
            <a:pPr marL="0" indent="0">
              <a:buNone/>
            </a:pPr>
            <a:r>
              <a:rPr lang="en-GB" sz="1600" dirty="0">
                <a:latin typeface="Arial"/>
                <a:ea typeface="+mn-lt"/>
                <a:cs typeface="+mn-lt"/>
              </a:rPr>
              <a:t>Stuttering</a:t>
            </a:r>
          </a:p>
          <a:p>
            <a:pPr marL="0" indent="0">
              <a:buNone/>
            </a:pPr>
            <a:r>
              <a:rPr lang="en-GB" sz="1600" dirty="0">
                <a:latin typeface="Arial"/>
                <a:ea typeface="+mn-lt"/>
                <a:cs typeface="+mn-lt"/>
              </a:rPr>
              <a:t>Learnt behaviour, impact what they do with other people, when older will do the same to loved ones or other people  (</a:t>
            </a:r>
            <a:r>
              <a:rPr lang="en-GB" sz="1600" dirty="0" err="1">
                <a:latin typeface="Arial"/>
                <a:ea typeface="+mn-lt"/>
                <a:cs typeface="+mn-lt"/>
              </a:rPr>
              <a:t>basile</a:t>
            </a:r>
            <a:r>
              <a:rPr lang="en-GB" sz="1600" dirty="0">
                <a:latin typeface="Arial"/>
                <a:ea typeface="+mn-lt"/>
                <a:cs typeface="+mn-lt"/>
              </a:rPr>
              <a:t>, 2019).</a:t>
            </a:r>
          </a:p>
          <a:p>
            <a:pPr marL="0" indent="0">
              <a:buNone/>
            </a:pPr>
            <a:endParaRPr lang="en-GB" sz="1600" dirty="0">
              <a:ea typeface="+mn-lt"/>
              <a:cs typeface="+mn-lt"/>
            </a:endParaRPr>
          </a:p>
          <a:p>
            <a:pPr marL="0" indent="0">
              <a:buNone/>
            </a:pPr>
            <a:endParaRPr lang="en-GB" sz="1200" dirty="0">
              <a:ea typeface="+mn-lt"/>
              <a:cs typeface="+mn-lt"/>
            </a:endParaRPr>
          </a:p>
          <a:p>
            <a:pPr marL="0" indent="0">
              <a:buNone/>
            </a:pPr>
            <a:endParaRPr lang="en-GB" sz="1200" dirty="0">
              <a:cs typeface="Calibri"/>
            </a:endParaRPr>
          </a:p>
          <a:p>
            <a:endParaRPr lang="en-GB" sz="1200" dirty="0">
              <a:ea typeface="+mn-lt"/>
              <a:cs typeface="+mn-lt"/>
            </a:endParaRPr>
          </a:p>
          <a:p>
            <a:endParaRPr lang="en-GB" sz="1200" dirty="0">
              <a:cs typeface="Calibri"/>
            </a:endParaRPr>
          </a:p>
          <a:p>
            <a:endParaRPr lang="en-GB" sz="1200" dirty="0">
              <a:cs typeface="Calibri"/>
            </a:endParaRPr>
          </a:p>
          <a:p>
            <a:endParaRPr lang="en-GB" sz="1200" dirty="0">
              <a:cs typeface="Calibri"/>
            </a:endParaRPr>
          </a:p>
          <a:p>
            <a:pPr marL="0" indent="0">
              <a:buNone/>
            </a:pPr>
            <a:endParaRPr lang="en-GB" sz="1200" dirty="0">
              <a:cs typeface="Calibri"/>
            </a:endParaRPr>
          </a:p>
        </p:txBody>
      </p:sp>
      <p:pic>
        <p:nvPicPr>
          <p:cNvPr id="6" name="Picture 6" descr="A picture containing text&#10;&#10;Description automatically generated">
            <a:extLst>
              <a:ext uri="{FF2B5EF4-FFF2-40B4-BE49-F238E27FC236}">
                <a16:creationId xmlns:a16="http://schemas.microsoft.com/office/drawing/2014/main" id="{DEC3F33C-114F-4429-A1C1-8991EC43A56D}"/>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33979" r="9350"/>
          <a:stretch/>
        </p:blipFill>
        <p:spPr>
          <a:xfrm>
            <a:off x="6099048" y="707752"/>
            <a:ext cx="5458968" cy="5442495"/>
          </a:xfrm>
          <a:prstGeom prst="rect">
            <a:avLst/>
          </a:prstGeom>
        </p:spPr>
      </p:pic>
      <p:sp>
        <p:nvSpPr>
          <p:cNvPr id="7" name="TextBox 6">
            <a:extLst>
              <a:ext uri="{FF2B5EF4-FFF2-40B4-BE49-F238E27FC236}">
                <a16:creationId xmlns:a16="http://schemas.microsoft.com/office/drawing/2014/main" id="{E384DD62-026B-48B6-98A5-F6F6281592AD}"/>
              </a:ext>
            </a:extLst>
          </p:cNvPr>
          <p:cNvSpPr txBox="1"/>
          <p:nvPr/>
        </p:nvSpPr>
        <p:spPr>
          <a:xfrm>
            <a:off x="9940265" y="5950192"/>
            <a:ext cx="1617751" cy="276999"/>
          </a:xfrm>
          <a:prstGeom prst="rect">
            <a:avLst/>
          </a:prstGeom>
          <a:solidFill>
            <a:srgbClr val="000000"/>
          </a:solidFill>
        </p:spPr>
        <p:txBody>
          <a:bodyPr wrap="none" lIns="91440" tIns="45720" rIns="91440" bIns="45720" anchor="t">
            <a:spAutoFit/>
          </a:bodyPr>
          <a:lstStyle/>
          <a:p>
            <a:pPr algn="r">
              <a:spcAft>
                <a:spcPts val="600"/>
              </a:spcAft>
            </a:pPr>
            <a:r>
              <a:rPr lang="en-US" sz="1200">
                <a:solidFill>
                  <a:srgbClr val="FFFFFF"/>
                </a:solidFill>
                <a:latin typeface="Arial"/>
                <a:cs typeface="Arial"/>
              </a:rPr>
              <a:t>Dreamtime (No date)</a:t>
            </a:r>
            <a:endParaRPr lang="en-US" sz="700">
              <a:solidFill>
                <a:srgbClr val="FFFFFF"/>
              </a:solidFill>
            </a:endParaRPr>
          </a:p>
        </p:txBody>
      </p:sp>
    </p:spTree>
    <p:extLst>
      <p:ext uri="{BB962C8B-B14F-4D97-AF65-F5344CB8AC3E}">
        <p14:creationId xmlns:p14="http://schemas.microsoft.com/office/powerpoint/2010/main" val="10555714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539A61-8B6D-4EA0-B0AA-BA8B74727864}"/>
              </a:ext>
            </a:extLst>
          </p:cNvPr>
          <p:cNvSpPr>
            <a:spLocks noGrp="1"/>
          </p:cNvSpPr>
          <p:nvPr>
            <p:ph type="title"/>
          </p:nvPr>
        </p:nvSpPr>
        <p:spPr>
          <a:xfrm>
            <a:off x="640080" y="325369"/>
            <a:ext cx="4368602" cy="1956841"/>
          </a:xfrm>
        </p:spPr>
        <p:txBody>
          <a:bodyPr vert="horz" lIns="91440" tIns="45720" rIns="91440" bIns="45720" rtlCol="0" anchor="b">
            <a:normAutofit fontScale="90000"/>
          </a:bodyPr>
          <a:lstStyle/>
          <a:p>
            <a:r>
              <a:rPr lang="en-US" sz="5400" dirty="0">
                <a:ea typeface="+mj-lt"/>
                <a:cs typeface="+mj-lt"/>
              </a:rPr>
              <a:t>The family are in rent arrears</a:t>
            </a:r>
            <a:endParaRPr lang="en-US" sz="5400" dirty="0"/>
          </a:p>
        </p:txBody>
      </p:sp>
      <p:pic>
        <p:nvPicPr>
          <p:cNvPr id="998" name="Picture 998" descr="Money Free Stock Photo - Public Domain Pictures">
            <a:extLst>
              <a:ext uri="{FF2B5EF4-FFF2-40B4-BE49-F238E27FC236}">
                <a16:creationId xmlns:a16="http://schemas.microsoft.com/office/drawing/2014/main" id="{AD5326EF-BF81-4E74-BA16-970CE258CC9F}"/>
              </a:ext>
            </a:extLst>
          </p:cNvPr>
          <p:cNvPicPr>
            <a:picLocks noChangeAspect="1"/>
          </p:cNvPicPr>
          <p:nvPr/>
        </p:nvPicPr>
        <p:blipFill rotWithShape="1">
          <a:blip r:embed="rId2"/>
          <a:srcRect r="33047"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graphicFrame>
        <p:nvGraphicFramePr>
          <p:cNvPr id="5" name="Content Placeholder 2">
            <a:extLst>
              <a:ext uri="{FF2B5EF4-FFF2-40B4-BE49-F238E27FC236}">
                <a16:creationId xmlns:a16="http://schemas.microsoft.com/office/drawing/2014/main" id="{029DAE83-B1B8-40F4-B52E-322CDF9EDF30}"/>
              </a:ext>
            </a:extLst>
          </p:cNvPr>
          <p:cNvGraphicFramePr>
            <a:graphicFrameLocks noGrp="1"/>
          </p:cNvGraphicFramePr>
          <p:nvPr>
            <p:ph idx="1"/>
            <p:extLst>
              <p:ext uri="{D42A27DB-BD31-4B8C-83A1-F6EECF244321}">
                <p14:modId xmlns:p14="http://schemas.microsoft.com/office/powerpoint/2010/main" val="3991313463"/>
              </p:ext>
            </p:extLst>
          </p:nvPr>
        </p:nvGraphicFramePr>
        <p:xfrm>
          <a:off x="640080" y="2872899"/>
          <a:ext cx="4243589" cy="33206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736231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D6E7B-B67B-4D98-A5BE-0B832F9F2842}"/>
              </a:ext>
            </a:extLst>
          </p:cNvPr>
          <p:cNvSpPr>
            <a:spLocks noGrp="1"/>
          </p:cNvSpPr>
          <p:nvPr>
            <p:ph type="title"/>
          </p:nvPr>
        </p:nvSpPr>
        <p:spPr>
          <a:xfrm>
            <a:off x="640080" y="325369"/>
            <a:ext cx="4368602" cy="1956841"/>
          </a:xfrm>
        </p:spPr>
        <p:txBody>
          <a:bodyPr anchor="b">
            <a:normAutofit fontScale="90000"/>
          </a:bodyPr>
          <a:lstStyle/>
          <a:p>
            <a:r>
              <a:rPr lang="en-GB" sz="4200">
                <a:ea typeface="+mj-lt"/>
                <a:cs typeface="+mj-lt"/>
              </a:rPr>
              <a:t>Childrens </a:t>
            </a:r>
            <a:r>
              <a:rPr lang="en-GB">
                <a:ea typeface="+mj-lt"/>
                <a:cs typeface="+mj-lt"/>
              </a:rPr>
              <a:t>non-attendance</a:t>
            </a:r>
            <a:r>
              <a:rPr lang="en-GB" sz="4200">
                <a:ea typeface="+mj-lt"/>
                <a:cs typeface="+mj-lt"/>
              </a:rPr>
              <a:t> at school</a:t>
            </a:r>
            <a:endParaRPr lang="en-US" sz="4200"/>
          </a:p>
        </p:txBody>
      </p:sp>
      <p:sp>
        <p:nvSpPr>
          <p:cNvPr id="3" name="Content Placeholder 2">
            <a:extLst>
              <a:ext uri="{FF2B5EF4-FFF2-40B4-BE49-F238E27FC236}">
                <a16:creationId xmlns:a16="http://schemas.microsoft.com/office/drawing/2014/main" id="{BBFECD1B-FF91-4A49-9285-B70A57876025}"/>
              </a:ext>
            </a:extLst>
          </p:cNvPr>
          <p:cNvSpPr>
            <a:spLocks noGrp="1"/>
          </p:cNvSpPr>
          <p:nvPr>
            <p:ph idx="1"/>
          </p:nvPr>
        </p:nvSpPr>
        <p:spPr>
          <a:xfrm>
            <a:off x="640080" y="2872899"/>
            <a:ext cx="4243589" cy="3320668"/>
          </a:xfrm>
        </p:spPr>
        <p:txBody>
          <a:bodyPr vert="horz" lIns="91440" tIns="45720" rIns="91440" bIns="45720" rtlCol="0" anchor="t">
            <a:noAutofit/>
          </a:bodyPr>
          <a:lstStyle/>
          <a:p>
            <a:pPr marL="0" indent="0">
              <a:buNone/>
            </a:pPr>
            <a:r>
              <a:rPr lang="en-GB" sz="1600" dirty="0">
                <a:latin typeface="Arial"/>
                <a:cs typeface="Calibri"/>
              </a:rPr>
              <a:t>Antisocial behaviour</a:t>
            </a:r>
          </a:p>
          <a:p>
            <a:pPr marL="0" indent="0">
              <a:buNone/>
            </a:pPr>
            <a:r>
              <a:rPr lang="en-GB" sz="1600" dirty="0">
                <a:latin typeface="Arial"/>
                <a:cs typeface="Calibri"/>
              </a:rPr>
              <a:t>Anxiety</a:t>
            </a:r>
          </a:p>
          <a:p>
            <a:pPr marL="0" indent="0">
              <a:buNone/>
            </a:pPr>
            <a:r>
              <a:rPr lang="en-GB" sz="1600" dirty="0">
                <a:latin typeface="Arial"/>
                <a:cs typeface="Calibri"/>
              </a:rPr>
              <a:t>Academically poor</a:t>
            </a:r>
          </a:p>
          <a:p>
            <a:pPr marL="0" indent="0">
              <a:buNone/>
            </a:pPr>
            <a:r>
              <a:rPr lang="en-GB" sz="1600" dirty="0">
                <a:latin typeface="Arial"/>
                <a:cs typeface="Calibri"/>
              </a:rPr>
              <a:t>Slow progression</a:t>
            </a:r>
          </a:p>
          <a:p>
            <a:pPr marL="0" indent="0">
              <a:buNone/>
            </a:pPr>
            <a:r>
              <a:rPr lang="en-GB" sz="1600" dirty="0">
                <a:latin typeface="Arial"/>
                <a:ea typeface="+mn-lt"/>
                <a:cs typeface="+mn-lt"/>
              </a:rPr>
              <a:t>Poor mental and emotional wellbeing</a:t>
            </a:r>
          </a:p>
          <a:p>
            <a:pPr marL="0" indent="0">
              <a:buNone/>
            </a:pPr>
            <a:r>
              <a:rPr lang="en-GB" sz="1600" dirty="0">
                <a:latin typeface="Arial"/>
                <a:ea typeface="+mn-lt"/>
                <a:cs typeface="+mn-lt"/>
              </a:rPr>
              <a:t>Social and emotional development</a:t>
            </a:r>
          </a:p>
          <a:p>
            <a:pPr marL="0" indent="0">
              <a:buNone/>
            </a:pPr>
            <a:r>
              <a:rPr lang="en-GB" sz="1600" dirty="0">
                <a:latin typeface="Arial"/>
                <a:ea typeface="+mn-lt"/>
                <a:cs typeface="+mn-lt"/>
              </a:rPr>
              <a:t>Reinforcing stereotype and increasing isolation</a:t>
            </a:r>
          </a:p>
          <a:p>
            <a:pPr marL="0" indent="0">
              <a:buNone/>
            </a:pPr>
            <a:r>
              <a:rPr lang="en-GB" sz="1600" dirty="0">
                <a:latin typeface="Arial"/>
                <a:ea typeface="+mn-lt"/>
                <a:cs typeface="+mn-lt"/>
              </a:rPr>
              <a:t>This will affect their future, worst prospects for future employment (Education and schools,2020).</a:t>
            </a:r>
          </a:p>
          <a:p>
            <a:pPr>
              <a:spcBef>
                <a:spcPts val="0"/>
              </a:spcBef>
              <a:buFont typeface="Arial"/>
              <a:buChar char="•"/>
            </a:pPr>
            <a:endParaRPr lang="en-GB" sz="1700" dirty="0">
              <a:cs typeface="Calibri"/>
            </a:endParaRPr>
          </a:p>
          <a:p>
            <a:pPr marL="0" indent="0">
              <a:spcBef>
                <a:spcPts val="0"/>
              </a:spcBef>
              <a:buNone/>
            </a:pPr>
            <a:endParaRPr lang="en-GB" sz="1700" dirty="0">
              <a:cs typeface="Calibri"/>
            </a:endParaRPr>
          </a:p>
          <a:p>
            <a:pPr>
              <a:spcBef>
                <a:spcPts val="0"/>
              </a:spcBef>
              <a:buFont typeface="Arial"/>
              <a:buChar char="•"/>
            </a:pPr>
            <a:endParaRPr lang="en-GB" sz="1700" dirty="0">
              <a:cs typeface="Calibri"/>
            </a:endParaRPr>
          </a:p>
          <a:p>
            <a:pPr marL="0" indent="0">
              <a:buNone/>
            </a:pPr>
            <a:endParaRPr lang="en-GB" sz="1700" dirty="0">
              <a:cs typeface="Calibri"/>
            </a:endParaRPr>
          </a:p>
        </p:txBody>
      </p:sp>
      <p:pic>
        <p:nvPicPr>
          <p:cNvPr id="9" name="Picture 9">
            <a:extLst>
              <a:ext uri="{FF2B5EF4-FFF2-40B4-BE49-F238E27FC236}">
                <a16:creationId xmlns:a16="http://schemas.microsoft.com/office/drawing/2014/main" id="{5D8E100C-111A-4B84-B65E-68C92E39C398}"/>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33298"/>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10" name="TextBox 9">
            <a:extLst>
              <a:ext uri="{FF2B5EF4-FFF2-40B4-BE49-F238E27FC236}">
                <a16:creationId xmlns:a16="http://schemas.microsoft.com/office/drawing/2014/main" id="{C1999C8F-DFD8-4DDB-BE1F-B22D1011B5A2}"/>
              </a:ext>
            </a:extLst>
          </p:cNvPr>
          <p:cNvSpPr txBox="1"/>
          <p:nvPr/>
        </p:nvSpPr>
        <p:spPr>
          <a:xfrm>
            <a:off x="10287349" y="6276947"/>
            <a:ext cx="1673742" cy="200055"/>
          </a:xfrm>
          <a:prstGeom prst="rect">
            <a:avLst/>
          </a:prstGeom>
          <a:solidFill>
            <a:srgbClr val="000000"/>
          </a:solidFill>
        </p:spPr>
        <p:txBody>
          <a:bodyPr wrap="square" lIns="91440" tIns="45720" rIns="91440" bIns="45720" anchor="t">
            <a:spAutoFit/>
          </a:bodyPr>
          <a:lstStyle/>
          <a:p>
            <a:pPr algn="r">
              <a:spcAft>
                <a:spcPts val="600"/>
              </a:spcAft>
            </a:pPr>
            <a:r>
              <a:rPr lang="en-US" sz="700">
                <a:solidFill>
                  <a:srgbClr val="FFFFFF"/>
                </a:solidFill>
                <a:latin typeface="Arial"/>
                <a:cs typeface="Arial"/>
              </a:rPr>
              <a:t>Dreamtime (No date).</a:t>
            </a:r>
          </a:p>
        </p:txBody>
      </p:sp>
    </p:spTree>
    <p:extLst>
      <p:ext uri="{BB962C8B-B14F-4D97-AF65-F5344CB8AC3E}">
        <p14:creationId xmlns:p14="http://schemas.microsoft.com/office/powerpoint/2010/main" val="6040665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E82C2C1A-E158-470F-B6CB-9632A54F3986}"/>
              </a:ext>
            </a:extLst>
          </p:cNvPr>
          <p:cNvPicPr>
            <a:picLocks noChangeAspect="1"/>
          </p:cNvPicPr>
          <p:nvPr/>
        </p:nvPicPr>
        <p:blipFill rotWithShape="1">
          <a:blip r:embed="rId2">
            <a:duotone>
              <a:prstClr val="black"/>
              <a:schemeClr val="tx2">
                <a:tint val="45000"/>
                <a:satMod val="400000"/>
              </a:schemeClr>
            </a:duotone>
            <a:alphaModFix amt="35000"/>
          </a:blip>
          <a:srcRect t="15439"/>
          <a:stretch/>
        </p:blipFill>
        <p:spPr>
          <a:xfrm>
            <a:off x="-7" y="-8"/>
            <a:ext cx="12192000" cy="6855958"/>
          </a:xfrm>
          <a:prstGeom prst="rect">
            <a:avLst/>
          </a:prstGeom>
        </p:spPr>
      </p:pic>
      <p:sp>
        <p:nvSpPr>
          <p:cNvPr id="2" name="Title 1">
            <a:extLst>
              <a:ext uri="{FF2B5EF4-FFF2-40B4-BE49-F238E27FC236}">
                <a16:creationId xmlns:a16="http://schemas.microsoft.com/office/drawing/2014/main" id="{343E1AAB-056E-4900-8DF8-242484DBA18D}"/>
              </a:ext>
            </a:extLst>
          </p:cNvPr>
          <p:cNvSpPr>
            <a:spLocks noGrp="1"/>
          </p:cNvSpPr>
          <p:nvPr>
            <p:ph type="title"/>
          </p:nvPr>
        </p:nvSpPr>
        <p:spPr>
          <a:xfrm>
            <a:off x="965221" y="130197"/>
            <a:ext cx="6222979" cy="1817932"/>
          </a:xfrm>
        </p:spPr>
        <p:txBody>
          <a:bodyPr>
            <a:normAutofit/>
          </a:bodyPr>
          <a:lstStyle/>
          <a:p>
            <a:pPr marL="285750" indent="-285750">
              <a:spcBef>
                <a:spcPts val="0"/>
              </a:spcBef>
              <a:buFont typeface="Arial"/>
              <a:buChar char="•"/>
            </a:pPr>
            <a:r>
              <a:rPr lang="en-GB">
                <a:latin typeface="Calibri"/>
                <a:cs typeface="Calibri"/>
              </a:rPr>
              <a:t>Antisocial behaviour of the two boys</a:t>
            </a:r>
            <a:endParaRPr lang="en-US">
              <a:ea typeface="+mj-lt"/>
              <a:cs typeface="+mj-lt"/>
            </a:endParaRPr>
          </a:p>
          <a:p>
            <a:endParaRPr lang="en-GB">
              <a:cs typeface="Calibri Light"/>
            </a:endParaRPr>
          </a:p>
        </p:txBody>
      </p:sp>
      <p:pic>
        <p:nvPicPr>
          <p:cNvPr id="40" name="Picture 40" descr="A picture containing text, sky, sign, outdoor&#10;&#10;Description automatically generated">
            <a:extLst>
              <a:ext uri="{FF2B5EF4-FFF2-40B4-BE49-F238E27FC236}">
                <a16:creationId xmlns:a16="http://schemas.microsoft.com/office/drawing/2014/main" id="{DF45579A-8B9C-4123-A5D8-9C866BDDF7D1}"/>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t="20804" r="-3" b="14106"/>
          <a:stretch/>
        </p:blipFill>
        <p:spPr>
          <a:xfrm>
            <a:off x="7689829" y="-2055"/>
            <a:ext cx="4502173" cy="3316924"/>
          </a:xfrm>
          <a:custGeom>
            <a:avLst/>
            <a:gdLst/>
            <a:ahLst/>
            <a:cxnLst/>
            <a:rect l="l" t="t" r="r" b="b"/>
            <a:pathLst>
              <a:path w="4502173" h="3316924">
                <a:moveTo>
                  <a:pt x="154695" y="0"/>
                </a:moveTo>
                <a:lnTo>
                  <a:pt x="4502173" y="0"/>
                </a:lnTo>
                <a:lnTo>
                  <a:pt x="4502173" y="2237639"/>
                </a:lnTo>
                <a:lnTo>
                  <a:pt x="4365663" y="2420191"/>
                </a:lnTo>
                <a:cubicBezTo>
                  <a:pt x="3913696" y="2967849"/>
                  <a:pt x="3229704" y="3316924"/>
                  <a:pt x="2464181" y="3316924"/>
                </a:cubicBezTo>
                <a:cubicBezTo>
                  <a:pt x="1103251" y="3316924"/>
                  <a:pt x="0" y="2213673"/>
                  <a:pt x="0" y="852743"/>
                </a:cubicBezTo>
                <a:cubicBezTo>
                  <a:pt x="0" y="597569"/>
                  <a:pt x="38787" y="351454"/>
                  <a:pt x="110786" y="119971"/>
                </a:cubicBezTo>
                <a:close/>
              </a:path>
            </a:pathLst>
          </a:custGeom>
        </p:spPr>
      </p:pic>
      <p:pic>
        <p:nvPicPr>
          <p:cNvPr id="22" name="Picture 22" descr="A picture containing person, wall, indoor, blue&#10;&#10;Description automatically generated">
            <a:extLst>
              <a:ext uri="{FF2B5EF4-FFF2-40B4-BE49-F238E27FC236}">
                <a16:creationId xmlns:a16="http://schemas.microsoft.com/office/drawing/2014/main" id="{1AE2511A-2480-4F43-95DD-D8570CB6958F}"/>
              </a:ext>
            </a:extLst>
          </p:cNvPr>
          <p:cNvPicPr>
            <a:picLocks noChangeAspect="1"/>
          </p:cNvPicPr>
          <p:nvPr/>
        </p:nvPicPr>
        <p:blipFill rotWithShape="1">
          <a:blip r:embed="rId5">
            <a:extLst>
              <a:ext uri="{837473B0-CC2E-450A-ABE3-18F120FF3D39}">
                <a1611:picAttrSrcUrl xmlns:a1611="http://schemas.microsoft.com/office/drawing/2016/11/main" r:id="rId6"/>
              </a:ext>
            </a:extLst>
          </a:blip>
          <a:srcRect t="14205" r="1" b="4706"/>
          <a:stretch/>
        </p:blipFill>
        <p:spPr>
          <a:xfrm>
            <a:off x="8768834" y="4082148"/>
            <a:ext cx="3423175" cy="2775859"/>
          </a:xfrm>
          <a:custGeom>
            <a:avLst/>
            <a:gdLst/>
            <a:ahLst/>
            <a:cxnLst/>
            <a:rect l="l" t="t" r="r" b="b"/>
            <a:pathLst>
              <a:path w="3423175" h="2775859">
                <a:moveTo>
                  <a:pt x="1906524" y="0"/>
                </a:moveTo>
                <a:cubicBezTo>
                  <a:pt x="2498805" y="0"/>
                  <a:pt x="3028006" y="270078"/>
                  <a:pt x="3377691" y="693798"/>
                </a:cubicBezTo>
                <a:lnTo>
                  <a:pt x="3423175" y="754624"/>
                </a:lnTo>
                <a:lnTo>
                  <a:pt x="3423175" y="2775859"/>
                </a:lnTo>
                <a:lnTo>
                  <a:pt x="211114" y="2775859"/>
                </a:lnTo>
                <a:lnTo>
                  <a:pt x="149824" y="2648629"/>
                </a:lnTo>
                <a:cubicBezTo>
                  <a:pt x="53349" y="2420536"/>
                  <a:pt x="0" y="2169760"/>
                  <a:pt x="0" y="1906524"/>
                </a:cubicBezTo>
                <a:cubicBezTo>
                  <a:pt x="0" y="853580"/>
                  <a:pt x="853580" y="0"/>
                  <a:pt x="1906524" y="0"/>
                </a:cubicBezTo>
                <a:close/>
              </a:path>
            </a:pathLst>
          </a:custGeom>
        </p:spPr>
      </p:pic>
      <p:graphicFrame>
        <p:nvGraphicFramePr>
          <p:cNvPr id="5" name="Content Placeholder 2">
            <a:extLst>
              <a:ext uri="{FF2B5EF4-FFF2-40B4-BE49-F238E27FC236}">
                <a16:creationId xmlns:a16="http://schemas.microsoft.com/office/drawing/2014/main" id="{12349535-ECF4-45E7-8FB9-2ED6AAC77EF3}"/>
              </a:ext>
            </a:extLst>
          </p:cNvPr>
          <p:cNvGraphicFramePr>
            <a:graphicFrameLocks noGrp="1"/>
          </p:cNvGraphicFramePr>
          <p:nvPr>
            <p:ph idx="1"/>
            <p:extLst>
              <p:ext uri="{D42A27DB-BD31-4B8C-83A1-F6EECF244321}">
                <p14:modId xmlns:p14="http://schemas.microsoft.com/office/powerpoint/2010/main" val="970165245"/>
              </p:ext>
            </p:extLst>
          </p:nvPr>
        </p:nvGraphicFramePr>
        <p:xfrm>
          <a:off x="465572" y="1430044"/>
          <a:ext cx="7226719" cy="5303561"/>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41" name="TextBox 40">
            <a:extLst>
              <a:ext uri="{FF2B5EF4-FFF2-40B4-BE49-F238E27FC236}">
                <a16:creationId xmlns:a16="http://schemas.microsoft.com/office/drawing/2014/main" id="{A301F1C2-8A45-46AE-94F9-3F90DB1C2CF5}"/>
              </a:ext>
            </a:extLst>
          </p:cNvPr>
          <p:cNvSpPr txBox="1"/>
          <p:nvPr/>
        </p:nvSpPr>
        <p:spPr>
          <a:xfrm>
            <a:off x="9046833" y="6540022"/>
            <a:ext cx="2972638" cy="200055"/>
          </a:xfrm>
          <a:prstGeom prst="rect">
            <a:avLst/>
          </a:prstGeom>
          <a:solidFill>
            <a:srgbClr val="000000"/>
          </a:solidFill>
        </p:spPr>
        <p:txBody>
          <a:bodyPr wrap="square" lIns="91440" tIns="45720" rIns="91440" bIns="45720" anchor="t">
            <a:spAutoFit/>
          </a:bodyPr>
          <a:lstStyle/>
          <a:p>
            <a:pPr algn="r">
              <a:spcAft>
                <a:spcPts val="600"/>
              </a:spcAft>
            </a:pPr>
            <a:r>
              <a:rPr lang="en-US" sz="700">
                <a:solidFill>
                  <a:srgbClr val="FFFFFF"/>
                </a:solidFill>
                <a:latin typeface="Arial"/>
                <a:cs typeface="Arial"/>
              </a:rPr>
              <a:t>This Dreamtime (No date)</a:t>
            </a:r>
          </a:p>
        </p:txBody>
      </p:sp>
    </p:spTree>
    <p:extLst>
      <p:ext uri="{BB962C8B-B14F-4D97-AF65-F5344CB8AC3E}">
        <p14:creationId xmlns:p14="http://schemas.microsoft.com/office/powerpoint/2010/main" val="31612041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2C57E-3183-45EF-93CF-CE4C2A66A693}"/>
              </a:ext>
            </a:extLst>
          </p:cNvPr>
          <p:cNvSpPr>
            <a:spLocks noGrp="1"/>
          </p:cNvSpPr>
          <p:nvPr>
            <p:ph type="title"/>
          </p:nvPr>
        </p:nvSpPr>
        <p:spPr>
          <a:xfrm>
            <a:off x="342300" y="-306646"/>
            <a:ext cx="5592433" cy="1793054"/>
          </a:xfrm>
        </p:spPr>
        <p:txBody>
          <a:bodyPr vert="horz" lIns="91440" tIns="45720" rIns="91440" bIns="45720" rtlCol="0" anchor="b">
            <a:noAutofit/>
          </a:bodyPr>
          <a:lstStyle/>
          <a:p>
            <a:r>
              <a:rPr lang="en-US" sz="2400" b="1">
                <a:latin typeface="Arial"/>
                <a:ea typeface="+mj-lt"/>
                <a:cs typeface="+mj-lt"/>
              </a:rPr>
              <a:t>Analysis of the rationale</a:t>
            </a:r>
            <a:br>
              <a:rPr lang="en-US" sz="2400" b="1">
                <a:latin typeface="Arial"/>
                <a:ea typeface="+mj-lt"/>
                <a:cs typeface="+mj-lt"/>
              </a:rPr>
            </a:br>
            <a:r>
              <a:rPr lang="en-US" sz="2400" b="1">
                <a:latin typeface="Arial"/>
                <a:ea typeface="+mj-lt"/>
                <a:cs typeface="+mj-lt"/>
              </a:rPr>
              <a:t> By Nazia khan</a:t>
            </a:r>
          </a:p>
          <a:p>
            <a:endParaRPr lang="en-GB" sz="2400">
              <a:cs typeface="Calibri Light"/>
            </a:endParaRPr>
          </a:p>
        </p:txBody>
      </p:sp>
      <p:sp>
        <p:nvSpPr>
          <p:cNvPr id="3" name="Content Placeholder 2">
            <a:extLst>
              <a:ext uri="{FF2B5EF4-FFF2-40B4-BE49-F238E27FC236}">
                <a16:creationId xmlns:a16="http://schemas.microsoft.com/office/drawing/2014/main" id="{6BA5EC71-F2BE-42C9-A0E0-47D69A9AC544}"/>
              </a:ext>
            </a:extLst>
          </p:cNvPr>
          <p:cNvSpPr>
            <a:spLocks noGrp="1"/>
          </p:cNvSpPr>
          <p:nvPr>
            <p:ph idx="1"/>
          </p:nvPr>
        </p:nvSpPr>
        <p:spPr>
          <a:xfrm>
            <a:off x="325159" y="2184654"/>
            <a:ext cx="6397351" cy="4351391"/>
          </a:xfrm>
        </p:spPr>
        <p:txBody>
          <a:bodyPr vert="horz" lIns="91440" tIns="45720" rIns="91440" bIns="45720" rtlCol="0" anchor="t">
            <a:noAutofit/>
          </a:bodyPr>
          <a:lstStyle/>
          <a:p>
            <a:pPr marL="0" indent="0">
              <a:buNone/>
            </a:pPr>
            <a:endParaRPr lang="en-GB" sz="1600" b="1">
              <a:cs typeface="Calibri"/>
            </a:endParaRPr>
          </a:p>
          <a:p>
            <a:pPr marL="0" indent="0">
              <a:buNone/>
            </a:pPr>
            <a:endParaRPr lang="en-GB" sz="1600">
              <a:ea typeface="+mn-lt"/>
              <a:cs typeface="+mn-lt"/>
            </a:endParaRPr>
          </a:p>
          <a:p>
            <a:pPr marL="0" indent="0">
              <a:buNone/>
            </a:pPr>
            <a:endParaRPr lang="en-GB" sz="1200">
              <a:ea typeface="+mn-lt"/>
              <a:cs typeface="+mn-lt"/>
            </a:endParaRPr>
          </a:p>
          <a:p>
            <a:pPr marL="0" indent="0">
              <a:buNone/>
            </a:pPr>
            <a:endParaRPr lang="en-GB" sz="1200">
              <a:cs typeface="Calibri"/>
            </a:endParaRPr>
          </a:p>
          <a:p>
            <a:endParaRPr lang="en-GB" sz="1200">
              <a:ea typeface="+mn-lt"/>
              <a:cs typeface="+mn-lt"/>
            </a:endParaRPr>
          </a:p>
          <a:p>
            <a:endParaRPr lang="en-GB" sz="1200">
              <a:cs typeface="Calibri"/>
            </a:endParaRPr>
          </a:p>
          <a:p>
            <a:endParaRPr lang="en-GB" sz="1200">
              <a:cs typeface="Calibri"/>
            </a:endParaRPr>
          </a:p>
          <a:p>
            <a:endParaRPr lang="en-GB" sz="1200">
              <a:cs typeface="Calibri"/>
            </a:endParaRPr>
          </a:p>
          <a:p>
            <a:pPr marL="0" indent="0">
              <a:buNone/>
            </a:pPr>
            <a:endParaRPr lang="en-GB" sz="1200">
              <a:cs typeface="Calibri"/>
            </a:endParaRPr>
          </a:p>
        </p:txBody>
      </p:sp>
      <p:sp>
        <p:nvSpPr>
          <p:cNvPr id="5" name="TextBox 4">
            <a:extLst>
              <a:ext uri="{FF2B5EF4-FFF2-40B4-BE49-F238E27FC236}">
                <a16:creationId xmlns:a16="http://schemas.microsoft.com/office/drawing/2014/main" id="{9613BA6D-E676-4EF9-9250-31C6DBD9879A}"/>
              </a:ext>
            </a:extLst>
          </p:cNvPr>
          <p:cNvSpPr txBox="1"/>
          <p:nvPr/>
        </p:nvSpPr>
        <p:spPr>
          <a:xfrm>
            <a:off x="0" y="1936603"/>
            <a:ext cx="7458795" cy="510909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latin typeface="Arial"/>
                <a:cs typeface="Calibri"/>
              </a:rPr>
              <a:t>Family E was referred by the anti-social team due to their current circumstances  which raised concerns for the safety and wellbeing of their young children.</a:t>
            </a:r>
          </a:p>
          <a:p>
            <a:endParaRPr lang="en-US" sz="1600" dirty="0">
              <a:latin typeface="Arial"/>
              <a:cs typeface="Calibri"/>
            </a:endParaRPr>
          </a:p>
          <a:p>
            <a:pPr marL="285750" indent="-285750">
              <a:buFont typeface="Arial"/>
              <a:buChar char="•"/>
            </a:pPr>
            <a:r>
              <a:rPr lang="en-US" sz="1600" dirty="0">
                <a:latin typeface="Arial"/>
                <a:cs typeface="Calibri"/>
              </a:rPr>
              <a:t>Separated parents of two young boys of school age.</a:t>
            </a:r>
          </a:p>
          <a:p>
            <a:pPr marL="285750" indent="-285750">
              <a:buFont typeface="Arial"/>
              <a:buChar char="•"/>
            </a:pPr>
            <a:endParaRPr lang="en-US" sz="1600" dirty="0">
              <a:latin typeface="Arial"/>
              <a:cs typeface="Calibri"/>
            </a:endParaRPr>
          </a:p>
          <a:p>
            <a:pPr marL="285750" indent="-285750">
              <a:buFont typeface="Arial"/>
              <a:buChar char="•"/>
            </a:pPr>
            <a:r>
              <a:rPr lang="en-US" sz="1600" dirty="0">
                <a:latin typeface="Arial"/>
                <a:cs typeface="Calibri"/>
              </a:rPr>
              <a:t>Domestic violence between mother and her new partner.</a:t>
            </a:r>
          </a:p>
          <a:p>
            <a:pPr marL="285750" indent="-285750">
              <a:buFont typeface="Arial"/>
              <a:buChar char="•"/>
            </a:pPr>
            <a:endParaRPr lang="en-US" sz="1600" dirty="0">
              <a:latin typeface="Arial"/>
              <a:cs typeface="Calibri"/>
            </a:endParaRPr>
          </a:p>
          <a:p>
            <a:pPr marL="285750" indent="-285750">
              <a:buFont typeface="Arial"/>
              <a:buChar char="•"/>
            </a:pPr>
            <a:r>
              <a:rPr lang="en-US" sz="1600" dirty="0">
                <a:latin typeface="Arial"/>
                <a:cs typeface="Calibri"/>
              </a:rPr>
              <a:t>Mothers possible Alcohol problem.</a:t>
            </a:r>
          </a:p>
          <a:p>
            <a:pPr marL="285750" indent="-285750">
              <a:buFont typeface="Arial"/>
              <a:buChar char="•"/>
            </a:pPr>
            <a:endParaRPr lang="en-US" sz="1600" dirty="0">
              <a:latin typeface="Arial"/>
              <a:cs typeface="Calibri"/>
            </a:endParaRPr>
          </a:p>
          <a:p>
            <a:pPr marL="285750" indent="-285750">
              <a:buFont typeface="Arial"/>
              <a:buChar char="•"/>
            </a:pPr>
            <a:r>
              <a:rPr lang="en-US" sz="1600" dirty="0">
                <a:latin typeface="Arial"/>
                <a:cs typeface="Calibri"/>
              </a:rPr>
              <a:t>Verbal and emotional abuse of both children by their father.</a:t>
            </a:r>
          </a:p>
          <a:p>
            <a:pPr marL="285750" indent="-285750">
              <a:buFont typeface="Arial"/>
              <a:buChar char="•"/>
            </a:pPr>
            <a:endParaRPr lang="en-US" sz="1600" dirty="0">
              <a:latin typeface="Arial"/>
              <a:cs typeface="Calibri"/>
            </a:endParaRPr>
          </a:p>
          <a:p>
            <a:pPr marL="285750" indent="-285750">
              <a:buFont typeface="Arial"/>
              <a:buChar char="•"/>
            </a:pPr>
            <a:r>
              <a:rPr lang="en-US" sz="1600" dirty="0">
                <a:latin typeface="Arial"/>
                <a:cs typeface="Calibri"/>
              </a:rPr>
              <a:t>Anti-social behavior of the boys.</a:t>
            </a:r>
          </a:p>
          <a:p>
            <a:pPr marL="285750" indent="-285750">
              <a:buFont typeface="Arial"/>
              <a:buChar char="•"/>
            </a:pPr>
            <a:endParaRPr lang="en-US" sz="1600" dirty="0">
              <a:latin typeface="Arial"/>
              <a:cs typeface="Calibri"/>
            </a:endParaRPr>
          </a:p>
          <a:p>
            <a:pPr marL="285750" indent="-285750">
              <a:buFont typeface="Arial"/>
              <a:buChar char="•"/>
            </a:pPr>
            <a:r>
              <a:rPr lang="en-US" sz="1600" dirty="0">
                <a:latin typeface="Arial"/>
                <a:cs typeface="Calibri"/>
              </a:rPr>
              <a:t>Nonattendance of school.</a:t>
            </a:r>
          </a:p>
          <a:p>
            <a:pPr marL="285750" indent="-285750">
              <a:buFont typeface="Arial"/>
              <a:buChar char="•"/>
            </a:pPr>
            <a:endParaRPr lang="en-US" sz="1600" dirty="0">
              <a:latin typeface="Arial"/>
              <a:cs typeface="Calibri"/>
            </a:endParaRPr>
          </a:p>
          <a:p>
            <a:pPr marL="285750" indent="-285750">
              <a:buFont typeface="Arial"/>
              <a:buChar char="•"/>
            </a:pPr>
            <a:r>
              <a:rPr lang="en-US" sz="1600" dirty="0">
                <a:latin typeface="Arial"/>
                <a:cs typeface="Calibri"/>
              </a:rPr>
              <a:t>Housing needs </a:t>
            </a:r>
          </a:p>
          <a:p>
            <a:r>
              <a:rPr lang="en-US" dirty="0">
                <a:cs typeface="Calibri"/>
              </a:rPr>
              <a:t>                                                                                   </a:t>
            </a:r>
          </a:p>
          <a:p>
            <a:r>
              <a:rPr lang="en-US" dirty="0">
                <a:cs typeface="Calibri"/>
              </a:rPr>
              <a:t>                                                                              </a:t>
            </a:r>
            <a:endParaRPr lang="en-US" sz="1600" dirty="0">
              <a:latin typeface="Arial"/>
              <a:cs typeface="Calibri"/>
            </a:endParaRPr>
          </a:p>
          <a:p>
            <a:endParaRPr lang="en-US" dirty="0">
              <a:cs typeface="Calibri"/>
            </a:endParaRPr>
          </a:p>
        </p:txBody>
      </p:sp>
    </p:spTree>
    <p:extLst>
      <p:ext uri="{BB962C8B-B14F-4D97-AF65-F5344CB8AC3E}">
        <p14:creationId xmlns:p14="http://schemas.microsoft.com/office/powerpoint/2010/main" val="29677648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3" name="Picture 12">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5" name="Oval 14">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7" name="Picture 16">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9" name="Picture 18">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1" name="Rectangle 20">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4467D6D3-6E31-499C-9251-E1AB3250EBC6}"/>
              </a:ext>
            </a:extLst>
          </p:cNvPr>
          <p:cNvSpPr>
            <a:spLocks noGrp="1"/>
          </p:cNvSpPr>
          <p:nvPr>
            <p:ph type="title"/>
          </p:nvPr>
        </p:nvSpPr>
        <p:spPr>
          <a:xfrm>
            <a:off x="7790541" y="60615"/>
            <a:ext cx="3753599" cy="1673220"/>
          </a:xfrm>
        </p:spPr>
        <p:txBody>
          <a:bodyPr vert="horz" lIns="91440" tIns="45720" rIns="91440" bIns="45720" rtlCol="0" anchor="t">
            <a:normAutofit/>
          </a:bodyPr>
          <a:lstStyle/>
          <a:p>
            <a:r>
              <a:rPr lang="en-US" sz="3300"/>
              <a:t>Anti -social behavior </a:t>
            </a:r>
          </a:p>
        </p:txBody>
      </p:sp>
      <p:pic>
        <p:nvPicPr>
          <p:cNvPr id="6" name="Picture Placeholder 5" descr="A picture containing text, stop, sign, clipart&#10;&#10;Description automatically generated">
            <a:extLst>
              <a:ext uri="{FF2B5EF4-FFF2-40B4-BE49-F238E27FC236}">
                <a16:creationId xmlns:a16="http://schemas.microsoft.com/office/drawing/2014/main" id="{A168455C-FBEC-443E-BFDC-78D23296BF32}"/>
              </a:ext>
            </a:extLst>
          </p:cNvPr>
          <p:cNvPicPr>
            <a:picLocks noGrp="1" noChangeAspect="1"/>
          </p:cNvPicPr>
          <p:nvPr>
            <p:ph type="pic" idx="1"/>
          </p:nvPr>
        </p:nvPicPr>
        <p:blipFill rotWithShape="1">
          <a:blip r:embed="rId7">
            <a:extLst>
              <a:ext uri="{28A0092B-C50C-407E-A947-70E740481C1C}">
                <a14:useLocalDpi xmlns:a14="http://schemas.microsoft.com/office/drawing/2010/main" val="0"/>
              </a:ext>
            </a:extLst>
          </a:blip>
          <a:srcRect t="586" b="585"/>
          <a:stretch/>
        </p:blipFill>
        <p:spPr>
          <a:xfrm>
            <a:off x="646532" y="1447799"/>
            <a:ext cx="6493910" cy="4572001"/>
          </a:xfrm>
          <a:prstGeom prst="rect">
            <a:avLst/>
          </a:prstGeom>
          <a:effectLst>
            <a:outerShdw blurRad="50800" dist="38100" dir="5400000" algn="t" rotWithShape="0">
              <a:prstClr val="black">
                <a:alpha val="43000"/>
              </a:prstClr>
            </a:outerShdw>
          </a:effectLst>
        </p:spPr>
      </p:pic>
      <p:sp>
        <p:nvSpPr>
          <p:cNvPr id="4" name="Text Placeholder 3">
            <a:extLst>
              <a:ext uri="{FF2B5EF4-FFF2-40B4-BE49-F238E27FC236}">
                <a16:creationId xmlns:a16="http://schemas.microsoft.com/office/drawing/2014/main" id="{FD1F37C3-FADC-4899-8852-B8A0D68B7014}"/>
              </a:ext>
            </a:extLst>
          </p:cNvPr>
          <p:cNvSpPr>
            <a:spLocks noGrp="1"/>
          </p:cNvSpPr>
          <p:nvPr>
            <p:ph type="body" sz="half" idx="2"/>
          </p:nvPr>
        </p:nvSpPr>
        <p:spPr>
          <a:xfrm>
            <a:off x="7789312" y="1333790"/>
            <a:ext cx="3754987" cy="5408755"/>
          </a:xfrm>
        </p:spPr>
        <p:txBody>
          <a:bodyPr vert="horz" lIns="91440" tIns="45720" rIns="91440" bIns="45720" rtlCol="0" anchor="t">
            <a:normAutofit/>
          </a:bodyPr>
          <a:lstStyle/>
          <a:p>
            <a:r>
              <a:rPr lang="en-GB" sz="1600" dirty="0">
                <a:latin typeface="Arial" panose="020B0604020202020204" pitchFamily="34" charset="0"/>
                <a:cs typeface="Arial" panose="020B0604020202020204" pitchFamily="34" charset="0"/>
              </a:rPr>
              <a:t>Antisocial behaviour risk factors include:</a:t>
            </a:r>
          </a:p>
          <a:p>
            <a:pPr>
              <a:buFont typeface="Wingdings 3" charset="2"/>
              <a:buChar char=""/>
            </a:pPr>
            <a:r>
              <a:rPr lang="en-GB" sz="1600" dirty="0">
                <a:latin typeface="Arial"/>
                <a:cs typeface="Arial"/>
              </a:rPr>
              <a:t>Genetics and family history, as well as the school and local environment</a:t>
            </a:r>
          </a:p>
          <a:p>
            <a:pPr>
              <a:buFont typeface="Wingdings 3" charset="2"/>
              <a:buChar char=""/>
            </a:pPr>
            <a:r>
              <a:rPr lang="en-GB" sz="1600" dirty="0">
                <a:latin typeface="Arial"/>
                <a:cs typeface="Arial"/>
              </a:rPr>
              <a:t>poor and unhealthy parenting techniques</a:t>
            </a:r>
          </a:p>
          <a:p>
            <a:pPr>
              <a:buFont typeface="Wingdings 3" charset="2"/>
              <a:buChar char=""/>
            </a:pPr>
            <a:r>
              <a:rPr lang="en-GB" sz="1600" dirty="0">
                <a:latin typeface="Arial"/>
                <a:cs typeface="Arial"/>
              </a:rPr>
              <a:t>Home life that is violent, chaotic, or unstable</a:t>
            </a:r>
          </a:p>
          <a:p>
            <a:endParaRPr lang="en-GB" sz="1600" dirty="0">
              <a:latin typeface="Arial" panose="020B0604020202020204" pitchFamily="34" charset="0"/>
              <a:cs typeface="Arial" panose="020B0604020202020204" pitchFamily="34" charset="0"/>
            </a:endParaRPr>
          </a:p>
          <a:p>
            <a:r>
              <a:rPr lang="en-GB" sz="1600" dirty="0">
                <a:latin typeface="Arial"/>
                <a:cs typeface="Arial"/>
              </a:rPr>
              <a:t>According to  </a:t>
            </a:r>
            <a:r>
              <a:rPr lang="en-GB" sz="1600" dirty="0" err="1">
                <a:latin typeface="Arial"/>
                <a:cs typeface="Arial"/>
              </a:rPr>
              <a:t>Gaik</a:t>
            </a:r>
            <a:r>
              <a:rPr lang="en-GB" sz="1600" dirty="0">
                <a:latin typeface="Arial"/>
                <a:cs typeface="Arial"/>
              </a:rPr>
              <a:t>, (2010) Behavioural disorders, impulsiveness, theft, vandalism violence, abuse, and disobedience are all examples of antisocial behaviour in children and adolescents.</a:t>
            </a:r>
          </a:p>
          <a:p>
            <a:endParaRPr lang="en-US" sz="1800" dirty="0"/>
          </a:p>
          <a:p>
            <a:r>
              <a:rPr lang="en-US" sz="1600" dirty="0" err="1">
                <a:latin typeface="Arial"/>
                <a:cs typeface="Arial"/>
              </a:rPr>
              <a:t>Scaccia</a:t>
            </a:r>
            <a:r>
              <a:rPr lang="en-US" sz="1600" dirty="0">
                <a:latin typeface="Arial"/>
                <a:cs typeface="Arial"/>
              </a:rPr>
              <a:t>, (2016).</a:t>
            </a:r>
          </a:p>
        </p:txBody>
      </p:sp>
      <p:pic>
        <p:nvPicPr>
          <p:cNvPr id="8" name="Picture 7" descr="A picture containing text, person&#10;&#10;Description automatically generated">
            <a:extLst>
              <a:ext uri="{FF2B5EF4-FFF2-40B4-BE49-F238E27FC236}">
                <a16:creationId xmlns:a16="http://schemas.microsoft.com/office/drawing/2014/main" id="{DCD8CC6E-6E13-43D9-986C-6FD34EE9E93B}"/>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646533" y="1447799"/>
            <a:ext cx="6632786" cy="4572001"/>
          </a:xfrm>
          <a:prstGeom prst="rect">
            <a:avLst/>
          </a:prstGeom>
        </p:spPr>
      </p:pic>
    </p:spTree>
    <p:extLst>
      <p:ext uri="{BB962C8B-B14F-4D97-AF65-F5344CB8AC3E}">
        <p14:creationId xmlns:p14="http://schemas.microsoft.com/office/powerpoint/2010/main" val="17092786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53083F-36E9-437A-BCE3-0941E9DE5EF2}"/>
              </a:ext>
            </a:extLst>
          </p:cNvPr>
          <p:cNvSpPr>
            <a:spLocks noGrp="1"/>
          </p:cNvSpPr>
          <p:nvPr>
            <p:ph type="title"/>
          </p:nvPr>
        </p:nvSpPr>
        <p:spPr>
          <a:xfrm>
            <a:off x="646111" y="452718"/>
            <a:ext cx="9404723" cy="908405"/>
          </a:xfrm>
        </p:spPr>
        <p:txBody>
          <a:bodyPr/>
          <a:lstStyle/>
          <a:p>
            <a:r>
              <a:rPr lang="en-US"/>
              <a:t>Policies in place for family E</a:t>
            </a:r>
          </a:p>
        </p:txBody>
      </p:sp>
      <p:sp>
        <p:nvSpPr>
          <p:cNvPr id="3" name="Content Placeholder 2">
            <a:extLst>
              <a:ext uri="{FF2B5EF4-FFF2-40B4-BE49-F238E27FC236}">
                <a16:creationId xmlns:a16="http://schemas.microsoft.com/office/drawing/2014/main" id="{4850DC7A-FAFB-4B6D-BE43-014C2A492A16}"/>
              </a:ext>
            </a:extLst>
          </p:cNvPr>
          <p:cNvSpPr>
            <a:spLocks noGrp="1"/>
          </p:cNvSpPr>
          <p:nvPr>
            <p:ph idx="1"/>
          </p:nvPr>
        </p:nvSpPr>
        <p:spPr/>
        <p:txBody>
          <a:bodyPr vert="horz" lIns="91440" tIns="45720" rIns="91440" bIns="45720" rtlCol="0" anchor="t">
            <a:normAutofit/>
          </a:bodyPr>
          <a:lstStyle/>
          <a:p>
            <a:r>
              <a:rPr lang="en-US" sz="1600" dirty="0">
                <a:latin typeface="Arial" panose="020B0604020202020204" pitchFamily="34" charset="0"/>
                <a:ea typeface="+mj-lt"/>
                <a:cs typeface="Arial" panose="020B0604020202020204" pitchFamily="34" charset="0"/>
              </a:rPr>
              <a:t>These  are some of the policies that  relate to family E as the family is under these circumstances.</a:t>
            </a:r>
          </a:p>
          <a:p>
            <a:pPr>
              <a:buClr>
                <a:srgbClr val="8AD0D6"/>
              </a:buClr>
            </a:pPr>
            <a:r>
              <a:rPr lang="en-US" sz="1600" dirty="0">
                <a:latin typeface="Arial" panose="020B0604020202020204" pitchFamily="34" charset="0"/>
                <a:ea typeface="+mj-lt"/>
                <a:cs typeface="Arial" panose="020B0604020202020204" pitchFamily="34" charset="0"/>
              </a:rPr>
              <a:t> Anti-social behavior act 2014 -The Act provides improved protection or victims and communities by introducing simpler, more effective authorities to combat anti-social behavior.  According to  Kingston, and Thomas, (2017)The Anti-social Behavior, Crime and Policing Act  of 2014 was signed into law on March 13, 2014. The new treatments are intended to be more ser-friendly, with a lower evidentiary threshold and a broader spectrum of behaviour covered</a:t>
            </a:r>
          </a:p>
          <a:p>
            <a:pPr>
              <a:buClr>
                <a:srgbClr val="8AD0D6"/>
              </a:buClr>
            </a:pPr>
            <a:endParaRPr lang="en-US" sz="1600" dirty="0">
              <a:latin typeface="Arial" panose="020B0604020202020204" pitchFamily="34" charset="0"/>
              <a:cs typeface="Arial" panose="020B0604020202020204" pitchFamily="34" charset="0"/>
            </a:endParaRPr>
          </a:p>
          <a:p>
            <a:pPr>
              <a:buClr>
                <a:srgbClr val="8AD0D6"/>
              </a:buClr>
            </a:pPr>
            <a:r>
              <a:rPr lang="en-US" sz="1600" dirty="0">
                <a:latin typeface="Arial" panose="020B0604020202020204" pitchFamily="34" charset="0"/>
                <a:ea typeface="+mj-lt"/>
                <a:cs typeface="Arial" panose="020B0604020202020204" pitchFamily="34" charset="0"/>
              </a:rPr>
              <a:t>Domestic Violence, Crime and Victims (DVCV) Act 2004 is the most significant reform of domestic violence legislation in the previous 30 years. It includes a diverse set of changes in three areas: domestic violence, crime, and victims. he implementation of its provisions will be done in phases. </a:t>
            </a:r>
          </a:p>
          <a:p>
            <a:pPr marL="0" indent="0">
              <a:buClr>
                <a:srgbClr val="8AD0D6"/>
              </a:buClr>
              <a:buNone/>
            </a:pPr>
            <a:endParaRPr lang="en-US" sz="1600" dirty="0">
              <a:latin typeface="Arial"/>
              <a:ea typeface="+mj-lt"/>
              <a:cs typeface="+mj-lt"/>
            </a:endParaRPr>
          </a:p>
          <a:p>
            <a:pPr>
              <a:buClr>
                <a:srgbClr val="8AD0D6"/>
              </a:buClr>
            </a:pPr>
            <a:endParaRPr lang="en-US" sz="1600" dirty="0">
              <a:latin typeface="Arial"/>
              <a:cs typeface="Arial"/>
            </a:endParaRPr>
          </a:p>
          <a:p>
            <a:pPr>
              <a:buClr>
                <a:srgbClr val="8AD0D6"/>
              </a:buClr>
            </a:pPr>
            <a:endParaRPr lang="en-US" dirty="0">
              <a:latin typeface="Century Gothic" panose="020B0502020202020204"/>
              <a:cs typeface="Arial"/>
            </a:endParaRPr>
          </a:p>
          <a:p>
            <a:pPr>
              <a:buClr>
                <a:srgbClr val="8AD0D6"/>
              </a:buClr>
            </a:pPr>
            <a:endParaRPr lang="en-US" dirty="0">
              <a:latin typeface="Century Gothic" panose="020B0502020202020204"/>
              <a:cs typeface="Arial"/>
            </a:endParaRPr>
          </a:p>
          <a:p>
            <a:pPr marL="0" indent="0">
              <a:buClr>
                <a:srgbClr val="8AD0D6"/>
              </a:buClr>
              <a:buNone/>
            </a:pPr>
            <a:endParaRPr lang="en-US" dirty="0"/>
          </a:p>
        </p:txBody>
      </p:sp>
    </p:spTree>
    <p:extLst>
      <p:ext uri="{BB962C8B-B14F-4D97-AF65-F5344CB8AC3E}">
        <p14:creationId xmlns:p14="http://schemas.microsoft.com/office/powerpoint/2010/main" val="23903056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E78424C-6FD0-41F8-9CAA-5DC19C4235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06CB5C-A9D9-41F4-9519-8422BC2DB242}"/>
              </a:ext>
            </a:extLst>
          </p:cNvPr>
          <p:cNvSpPr>
            <a:spLocks noGrp="1"/>
          </p:cNvSpPr>
          <p:nvPr>
            <p:ph type="title"/>
          </p:nvPr>
        </p:nvSpPr>
        <p:spPr>
          <a:xfrm>
            <a:off x="643855" y="1447800"/>
            <a:ext cx="3108626" cy="4572000"/>
          </a:xfrm>
        </p:spPr>
        <p:txBody>
          <a:bodyPr anchor="ctr">
            <a:normAutofit/>
          </a:bodyPr>
          <a:lstStyle/>
          <a:p>
            <a:r>
              <a:rPr lang="en-US" sz="3200">
                <a:solidFill>
                  <a:srgbClr val="F2F2F2"/>
                </a:solidFill>
                <a:cs typeface="Calibri Light"/>
              </a:rPr>
              <a:t>How to prevent and manage risks for the family E</a:t>
            </a:r>
            <a:endParaRPr lang="en-US" sz="3200">
              <a:solidFill>
                <a:srgbClr val="F2F2F2"/>
              </a:solidFill>
            </a:endParaRPr>
          </a:p>
        </p:txBody>
      </p:sp>
      <p:sp>
        <p:nvSpPr>
          <p:cNvPr id="11" name="Freeform: Shape 10">
            <a:extLst>
              <a:ext uri="{FF2B5EF4-FFF2-40B4-BE49-F238E27FC236}">
                <a16:creationId xmlns:a16="http://schemas.microsoft.com/office/drawing/2014/main" id="{DD136760-57DC-4301-8BEA-B71AD2D139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61310" y="0"/>
            <a:ext cx="8030690" cy="6858000"/>
          </a:xfrm>
          <a:custGeom>
            <a:avLst/>
            <a:gdLst>
              <a:gd name="connsiteX0" fmla="*/ 1176 w 8030690"/>
              <a:gd name="connsiteY0" fmla="*/ 0 h 6858000"/>
              <a:gd name="connsiteX1" fmla="*/ 1344715 w 8030690"/>
              <a:gd name="connsiteY1" fmla="*/ 0 h 6858000"/>
              <a:gd name="connsiteX2" fmla="*/ 1344715 w 8030690"/>
              <a:gd name="connsiteY2" fmla="*/ 0 h 6858000"/>
              <a:gd name="connsiteX3" fmla="*/ 8030690 w 8030690"/>
              <a:gd name="connsiteY3" fmla="*/ 0 h 6858000"/>
              <a:gd name="connsiteX4" fmla="*/ 8030690 w 8030690"/>
              <a:gd name="connsiteY4" fmla="*/ 6858000 h 6858000"/>
              <a:gd name="connsiteX5" fmla="*/ 477746 w 8030690"/>
              <a:gd name="connsiteY5" fmla="*/ 6858000 h 6858000"/>
              <a:gd name="connsiteX6" fmla="*/ 477746 w 8030690"/>
              <a:gd name="connsiteY6" fmla="*/ 6858000 h 6858000"/>
              <a:gd name="connsiteX7" fmla="*/ 0 w 8030690"/>
              <a:gd name="connsiteY7" fmla="*/ 6858000 h 6858000"/>
              <a:gd name="connsiteX8" fmla="*/ 5883 w 8030690"/>
              <a:gd name="connsiteY8" fmla="*/ 6817538 h 6858000"/>
              <a:gd name="connsiteX9" fmla="*/ 23196 w 8030690"/>
              <a:gd name="connsiteY9" fmla="*/ 6698894 h 6858000"/>
              <a:gd name="connsiteX10" fmla="*/ 35298 w 8030690"/>
              <a:gd name="connsiteY10" fmla="*/ 6612483 h 6858000"/>
              <a:gd name="connsiteX11" fmla="*/ 48073 w 8030690"/>
              <a:gd name="connsiteY11" fmla="*/ 6509613 h 6858000"/>
              <a:gd name="connsiteX12" fmla="*/ 63369 w 8030690"/>
              <a:gd name="connsiteY12" fmla="*/ 6387541 h 6858000"/>
              <a:gd name="connsiteX13" fmla="*/ 79506 w 8030690"/>
              <a:gd name="connsiteY13" fmla="*/ 6252438 h 6858000"/>
              <a:gd name="connsiteX14" fmla="*/ 96483 w 8030690"/>
              <a:gd name="connsiteY14" fmla="*/ 6100191 h 6858000"/>
              <a:gd name="connsiteX15" fmla="*/ 114468 w 8030690"/>
              <a:gd name="connsiteY15" fmla="*/ 5934227 h 6858000"/>
              <a:gd name="connsiteX16" fmla="*/ 132454 w 8030690"/>
              <a:gd name="connsiteY16" fmla="*/ 5753862 h 6858000"/>
              <a:gd name="connsiteX17" fmla="*/ 150775 w 8030690"/>
              <a:gd name="connsiteY17" fmla="*/ 5561838 h 6858000"/>
              <a:gd name="connsiteX18" fmla="*/ 167752 w 8030690"/>
              <a:gd name="connsiteY18" fmla="*/ 5354726 h 6858000"/>
              <a:gd name="connsiteX19" fmla="*/ 184057 w 8030690"/>
              <a:gd name="connsiteY19" fmla="*/ 5138013 h 6858000"/>
              <a:gd name="connsiteX20" fmla="*/ 198849 w 8030690"/>
              <a:gd name="connsiteY20" fmla="*/ 4908956 h 6858000"/>
              <a:gd name="connsiteX21" fmla="*/ 212968 w 8030690"/>
              <a:gd name="connsiteY21" fmla="*/ 4670298 h 6858000"/>
              <a:gd name="connsiteX22" fmla="*/ 226248 w 8030690"/>
              <a:gd name="connsiteY22" fmla="*/ 4421352 h 6858000"/>
              <a:gd name="connsiteX23" fmla="*/ 230954 w 8030690"/>
              <a:gd name="connsiteY23" fmla="*/ 4293793 h 6858000"/>
              <a:gd name="connsiteX24" fmla="*/ 236165 w 8030690"/>
              <a:gd name="connsiteY24" fmla="*/ 4163491 h 6858000"/>
              <a:gd name="connsiteX25" fmla="*/ 241039 w 8030690"/>
              <a:gd name="connsiteY25" fmla="*/ 4031132 h 6858000"/>
              <a:gd name="connsiteX26" fmla="*/ 244233 w 8030690"/>
              <a:gd name="connsiteY26" fmla="*/ 3898087 h 6858000"/>
              <a:gd name="connsiteX27" fmla="*/ 247091 w 8030690"/>
              <a:gd name="connsiteY27" fmla="*/ 3762298 h 6858000"/>
              <a:gd name="connsiteX28" fmla="*/ 250116 w 8030690"/>
              <a:gd name="connsiteY28" fmla="*/ 3625138 h 6858000"/>
              <a:gd name="connsiteX29" fmla="*/ 252133 w 8030690"/>
              <a:gd name="connsiteY29" fmla="*/ 3485235 h 6858000"/>
              <a:gd name="connsiteX30" fmla="*/ 252133 w 8030690"/>
              <a:gd name="connsiteY30" fmla="*/ 3343960 h 6858000"/>
              <a:gd name="connsiteX31" fmla="*/ 253142 w 8030690"/>
              <a:gd name="connsiteY31" fmla="*/ 3201314 h 6858000"/>
              <a:gd name="connsiteX32" fmla="*/ 252133 w 8030690"/>
              <a:gd name="connsiteY32" fmla="*/ 3057296 h 6858000"/>
              <a:gd name="connsiteX33" fmla="*/ 250116 w 8030690"/>
              <a:gd name="connsiteY33" fmla="*/ 2911221 h 6858000"/>
              <a:gd name="connsiteX34" fmla="*/ 248267 w 8030690"/>
              <a:gd name="connsiteY34" fmla="*/ 2765145 h 6858000"/>
              <a:gd name="connsiteX35" fmla="*/ 244233 w 8030690"/>
              <a:gd name="connsiteY35" fmla="*/ 2617013 h 6858000"/>
              <a:gd name="connsiteX36" fmla="*/ 240031 w 8030690"/>
              <a:gd name="connsiteY36" fmla="*/ 2467508 h 6858000"/>
              <a:gd name="connsiteX37" fmla="*/ 235156 w 8030690"/>
              <a:gd name="connsiteY37" fmla="*/ 2318004 h 6858000"/>
              <a:gd name="connsiteX38" fmla="*/ 228265 w 8030690"/>
              <a:gd name="connsiteY38" fmla="*/ 2167128 h 6858000"/>
              <a:gd name="connsiteX39" fmla="*/ 220028 w 8030690"/>
              <a:gd name="connsiteY39" fmla="*/ 2014880 h 6858000"/>
              <a:gd name="connsiteX40" fmla="*/ 212128 w 8030690"/>
              <a:gd name="connsiteY40" fmla="*/ 1861947 h 6858000"/>
              <a:gd name="connsiteX41" fmla="*/ 202043 w 8030690"/>
              <a:gd name="connsiteY41" fmla="*/ 1709013 h 6858000"/>
              <a:gd name="connsiteX42" fmla="*/ 189940 w 8030690"/>
              <a:gd name="connsiteY42" fmla="*/ 1554023 h 6858000"/>
              <a:gd name="connsiteX43" fmla="*/ 177838 w 8030690"/>
              <a:gd name="connsiteY43" fmla="*/ 1401089 h 6858000"/>
              <a:gd name="connsiteX44" fmla="*/ 163886 w 8030690"/>
              <a:gd name="connsiteY44" fmla="*/ 1245413 h 6858000"/>
              <a:gd name="connsiteX45" fmla="*/ 148590 w 8030690"/>
              <a:gd name="connsiteY45" fmla="*/ 1089050 h 6858000"/>
              <a:gd name="connsiteX46" fmla="*/ 132454 w 8030690"/>
              <a:gd name="connsiteY46" fmla="*/ 934745 h 6858000"/>
              <a:gd name="connsiteX47" fmla="*/ 113628 w 8030690"/>
              <a:gd name="connsiteY47" fmla="*/ 778383 h 6858000"/>
              <a:gd name="connsiteX48" fmla="*/ 93457 w 8030690"/>
              <a:gd name="connsiteY48" fmla="*/ 622706 h 6858000"/>
              <a:gd name="connsiteX49" fmla="*/ 73454 w 8030690"/>
              <a:gd name="connsiteY49" fmla="*/ 466344 h 6858000"/>
              <a:gd name="connsiteX50" fmla="*/ 50090 w 8030690"/>
              <a:gd name="connsiteY50" fmla="*/ 310667 h 6858000"/>
              <a:gd name="connsiteX51" fmla="*/ 26222 w 8030690"/>
              <a:gd name="connsiteY51" fmla="*/ 15567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8030690" h="6858000">
                <a:moveTo>
                  <a:pt x="1176" y="0"/>
                </a:moveTo>
                <a:lnTo>
                  <a:pt x="1344715" y="0"/>
                </a:lnTo>
                <a:lnTo>
                  <a:pt x="1344715" y="0"/>
                </a:lnTo>
                <a:lnTo>
                  <a:pt x="8030690" y="0"/>
                </a:lnTo>
                <a:lnTo>
                  <a:pt x="8030690" y="6858000"/>
                </a:lnTo>
                <a:lnTo>
                  <a:pt x="477746" y="6858000"/>
                </a:lnTo>
                <a:lnTo>
                  <a:pt x="477746" y="6858000"/>
                </a:lnTo>
                <a:lnTo>
                  <a:pt x="0" y="6858000"/>
                </a:lnTo>
                <a:lnTo>
                  <a:pt x="5883" y="6817538"/>
                </a:lnTo>
                <a:lnTo>
                  <a:pt x="23196" y="6698894"/>
                </a:lnTo>
                <a:lnTo>
                  <a:pt x="35298" y="6612483"/>
                </a:lnTo>
                <a:lnTo>
                  <a:pt x="48073" y="6509613"/>
                </a:lnTo>
                <a:lnTo>
                  <a:pt x="63369" y="6387541"/>
                </a:lnTo>
                <a:lnTo>
                  <a:pt x="79506" y="6252438"/>
                </a:lnTo>
                <a:lnTo>
                  <a:pt x="96483" y="6100191"/>
                </a:lnTo>
                <a:lnTo>
                  <a:pt x="114468" y="5934227"/>
                </a:lnTo>
                <a:lnTo>
                  <a:pt x="132454" y="5753862"/>
                </a:lnTo>
                <a:lnTo>
                  <a:pt x="150775" y="5561838"/>
                </a:lnTo>
                <a:lnTo>
                  <a:pt x="167752" y="5354726"/>
                </a:lnTo>
                <a:lnTo>
                  <a:pt x="184057" y="5138013"/>
                </a:lnTo>
                <a:lnTo>
                  <a:pt x="198849" y="4908956"/>
                </a:lnTo>
                <a:lnTo>
                  <a:pt x="212968" y="4670298"/>
                </a:lnTo>
                <a:lnTo>
                  <a:pt x="226248" y="4421352"/>
                </a:lnTo>
                <a:lnTo>
                  <a:pt x="230954" y="4293793"/>
                </a:lnTo>
                <a:lnTo>
                  <a:pt x="236165" y="4163491"/>
                </a:lnTo>
                <a:lnTo>
                  <a:pt x="241039" y="4031132"/>
                </a:lnTo>
                <a:lnTo>
                  <a:pt x="244233" y="3898087"/>
                </a:lnTo>
                <a:lnTo>
                  <a:pt x="247091" y="3762298"/>
                </a:lnTo>
                <a:lnTo>
                  <a:pt x="250116" y="3625138"/>
                </a:lnTo>
                <a:lnTo>
                  <a:pt x="252133" y="3485235"/>
                </a:lnTo>
                <a:lnTo>
                  <a:pt x="252133" y="3343960"/>
                </a:lnTo>
                <a:lnTo>
                  <a:pt x="253142" y="3201314"/>
                </a:lnTo>
                <a:lnTo>
                  <a:pt x="252133" y="3057296"/>
                </a:lnTo>
                <a:lnTo>
                  <a:pt x="250116" y="2911221"/>
                </a:lnTo>
                <a:lnTo>
                  <a:pt x="248267" y="2765145"/>
                </a:lnTo>
                <a:lnTo>
                  <a:pt x="244233" y="2617013"/>
                </a:lnTo>
                <a:lnTo>
                  <a:pt x="240031" y="2467508"/>
                </a:lnTo>
                <a:lnTo>
                  <a:pt x="235156" y="2318004"/>
                </a:lnTo>
                <a:lnTo>
                  <a:pt x="228265" y="2167128"/>
                </a:lnTo>
                <a:lnTo>
                  <a:pt x="220028" y="2014880"/>
                </a:lnTo>
                <a:lnTo>
                  <a:pt x="212128" y="1861947"/>
                </a:lnTo>
                <a:lnTo>
                  <a:pt x="202043" y="1709013"/>
                </a:lnTo>
                <a:lnTo>
                  <a:pt x="189940" y="1554023"/>
                </a:lnTo>
                <a:lnTo>
                  <a:pt x="177838" y="1401089"/>
                </a:lnTo>
                <a:lnTo>
                  <a:pt x="163886" y="1245413"/>
                </a:lnTo>
                <a:lnTo>
                  <a:pt x="148590" y="1089050"/>
                </a:lnTo>
                <a:lnTo>
                  <a:pt x="132454" y="934745"/>
                </a:lnTo>
                <a:lnTo>
                  <a:pt x="113628" y="778383"/>
                </a:lnTo>
                <a:lnTo>
                  <a:pt x="93457" y="622706"/>
                </a:lnTo>
                <a:lnTo>
                  <a:pt x="73454" y="466344"/>
                </a:lnTo>
                <a:lnTo>
                  <a:pt x="50090" y="310667"/>
                </a:lnTo>
                <a:lnTo>
                  <a:pt x="26222" y="155676"/>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11">
            <a:extLst>
              <a:ext uri="{FF2B5EF4-FFF2-40B4-BE49-F238E27FC236}">
                <a16:creationId xmlns:a16="http://schemas.microsoft.com/office/drawing/2014/main" id="{BDC58DEA-1307-4F44-AD47-E613D8B76A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4811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p:nvSpPr>
          <p:cNvPr id="15" name="Rectangle 14">
            <a:extLst>
              <a:ext uri="{FF2B5EF4-FFF2-40B4-BE49-F238E27FC236}">
                <a16:creationId xmlns:a16="http://schemas.microsoft.com/office/drawing/2014/main" id="{C99B912D-1E4B-42AF-A2BE-CFEFEC916E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A0D81B62-A12A-479C-BD96-1A1270DED2F6}"/>
              </a:ext>
            </a:extLst>
          </p:cNvPr>
          <p:cNvGraphicFramePr>
            <a:graphicFrameLocks noGrp="1"/>
          </p:cNvGraphicFramePr>
          <p:nvPr>
            <p:ph idx="1"/>
            <p:extLst>
              <p:ext uri="{D42A27DB-BD31-4B8C-83A1-F6EECF244321}">
                <p14:modId xmlns:p14="http://schemas.microsoft.com/office/powerpoint/2010/main" val="2239500213"/>
              </p:ext>
            </p:extLst>
          </p:nvPr>
        </p:nvGraphicFramePr>
        <p:xfrm>
          <a:off x="4906483" y="735418"/>
          <a:ext cx="6714964" cy="552127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78737146"/>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00" name="Rectangle 106">
            <a:extLst>
              <a:ext uri="{FF2B5EF4-FFF2-40B4-BE49-F238E27FC236}">
                <a16:creationId xmlns:a16="http://schemas.microsoft.com/office/drawing/2014/main" id="{052BEFF1-896C-45B1-B02C-96A6A1BC38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001" name="Freeform 36">
            <a:extLst>
              <a:ext uri="{FF2B5EF4-FFF2-40B4-BE49-F238E27FC236}">
                <a16:creationId xmlns:a16="http://schemas.microsoft.com/office/drawing/2014/main" id="{BB237A14-61B1-4C00-A670-5D8D68A866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44637"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2">
              <a:alpha val="20000"/>
            </a:schemeClr>
          </a:solidFill>
          <a:ln>
            <a:noFill/>
          </a:ln>
        </p:spPr>
        <p:txBody>
          <a:bodyPr rtlCol="0" anchor="ctr"/>
          <a:lstStyle/>
          <a:p>
            <a:pPr algn="ctr"/>
            <a:endParaRPr lang="en-US"/>
          </a:p>
        </p:txBody>
      </p:sp>
      <p:sp>
        <p:nvSpPr>
          <p:cNvPr id="1002" name="Freeform: Shape 110">
            <a:extLst>
              <a:ext uri="{FF2B5EF4-FFF2-40B4-BE49-F238E27FC236}">
                <a16:creationId xmlns:a16="http://schemas.microsoft.com/office/drawing/2014/main" id="{8598F259-6F54-47A3-8D13-1603D786A3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990911" cy="6858001"/>
          </a:xfrm>
          <a:custGeom>
            <a:avLst/>
            <a:gdLst>
              <a:gd name="connsiteX0" fmla="*/ 3646196 w 4990911"/>
              <a:gd name="connsiteY0" fmla="*/ 0 h 6858001"/>
              <a:gd name="connsiteX1" fmla="*/ 4989734 w 4990911"/>
              <a:gd name="connsiteY1" fmla="*/ 0 h 6858001"/>
              <a:gd name="connsiteX2" fmla="*/ 4964689 w 4990911"/>
              <a:gd name="connsiteY2" fmla="*/ 155677 h 6858001"/>
              <a:gd name="connsiteX3" fmla="*/ 4940820 w 4990911"/>
              <a:gd name="connsiteY3" fmla="*/ 310668 h 6858001"/>
              <a:gd name="connsiteX4" fmla="*/ 4917456 w 4990911"/>
              <a:gd name="connsiteY4" fmla="*/ 466344 h 6858001"/>
              <a:gd name="connsiteX5" fmla="*/ 4897453 w 4990911"/>
              <a:gd name="connsiteY5" fmla="*/ 622707 h 6858001"/>
              <a:gd name="connsiteX6" fmla="*/ 4877282 w 4990911"/>
              <a:gd name="connsiteY6" fmla="*/ 778383 h 6858001"/>
              <a:gd name="connsiteX7" fmla="*/ 4858456 w 4990911"/>
              <a:gd name="connsiteY7" fmla="*/ 934746 h 6858001"/>
              <a:gd name="connsiteX8" fmla="*/ 4842320 w 4990911"/>
              <a:gd name="connsiteY8" fmla="*/ 1089051 h 6858001"/>
              <a:gd name="connsiteX9" fmla="*/ 4827024 w 4990911"/>
              <a:gd name="connsiteY9" fmla="*/ 1245413 h 6858001"/>
              <a:gd name="connsiteX10" fmla="*/ 4813072 w 4990911"/>
              <a:gd name="connsiteY10" fmla="*/ 1401090 h 6858001"/>
              <a:gd name="connsiteX11" fmla="*/ 4800970 w 4990911"/>
              <a:gd name="connsiteY11" fmla="*/ 1554023 h 6858001"/>
              <a:gd name="connsiteX12" fmla="*/ 4788867 w 4990911"/>
              <a:gd name="connsiteY12" fmla="*/ 1709014 h 6858001"/>
              <a:gd name="connsiteX13" fmla="*/ 4778782 w 4990911"/>
              <a:gd name="connsiteY13" fmla="*/ 1861947 h 6858001"/>
              <a:gd name="connsiteX14" fmla="*/ 4770882 w 4990911"/>
              <a:gd name="connsiteY14" fmla="*/ 2014881 h 6858001"/>
              <a:gd name="connsiteX15" fmla="*/ 4762645 w 4990911"/>
              <a:gd name="connsiteY15" fmla="*/ 2167128 h 6858001"/>
              <a:gd name="connsiteX16" fmla="*/ 4755754 w 4990911"/>
              <a:gd name="connsiteY16" fmla="*/ 2318004 h 6858001"/>
              <a:gd name="connsiteX17" fmla="*/ 4750879 w 4990911"/>
              <a:gd name="connsiteY17" fmla="*/ 2467509 h 6858001"/>
              <a:gd name="connsiteX18" fmla="*/ 4746677 w 4990911"/>
              <a:gd name="connsiteY18" fmla="*/ 2617013 h 6858001"/>
              <a:gd name="connsiteX19" fmla="*/ 4742643 w 4990911"/>
              <a:gd name="connsiteY19" fmla="*/ 2765146 h 6858001"/>
              <a:gd name="connsiteX20" fmla="*/ 4740794 w 4990911"/>
              <a:gd name="connsiteY20" fmla="*/ 2911221 h 6858001"/>
              <a:gd name="connsiteX21" fmla="*/ 4738777 w 4990911"/>
              <a:gd name="connsiteY21" fmla="*/ 3057297 h 6858001"/>
              <a:gd name="connsiteX22" fmla="*/ 4737768 w 4990911"/>
              <a:gd name="connsiteY22" fmla="*/ 3201315 h 6858001"/>
              <a:gd name="connsiteX23" fmla="*/ 4738777 w 4990911"/>
              <a:gd name="connsiteY23" fmla="*/ 3343961 h 6858001"/>
              <a:gd name="connsiteX24" fmla="*/ 4738777 w 4990911"/>
              <a:gd name="connsiteY24" fmla="*/ 3485236 h 6858001"/>
              <a:gd name="connsiteX25" fmla="*/ 4740794 w 4990911"/>
              <a:gd name="connsiteY25" fmla="*/ 3625139 h 6858001"/>
              <a:gd name="connsiteX26" fmla="*/ 4743819 w 4990911"/>
              <a:gd name="connsiteY26" fmla="*/ 3762299 h 6858001"/>
              <a:gd name="connsiteX27" fmla="*/ 4746677 w 4990911"/>
              <a:gd name="connsiteY27" fmla="*/ 3898087 h 6858001"/>
              <a:gd name="connsiteX28" fmla="*/ 4749871 w 4990911"/>
              <a:gd name="connsiteY28" fmla="*/ 4031133 h 6858001"/>
              <a:gd name="connsiteX29" fmla="*/ 4754745 w 4990911"/>
              <a:gd name="connsiteY29" fmla="*/ 4163492 h 6858001"/>
              <a:gd name="connsiteX30" fmla="*/ 4759956 w 4990911"/>
              <a:gd name="connsiteY30" fmla="*/ 4293793 h 6858001"/>
              <a:gd name="connsiteX31" fmla="*/ 4764662 w 4990911"/>
              <a:gd name="connsiteY31" fmla="*/ 4421352 h 6858001"/>
              <a:gd name="connsiteX32" fmla="*/ 4777942 w 4990911"/>
              <a:gd name="connsiteY32" fmla="*/ 4670298 h 6858001"/>
              <a:gd name="connsiteX33" fmla="*/ 4792061 w 4990911"/>
              <a:gd name="connsiteY33" fmla="*/ 4908956 h 6858001"/>
              <a:gd name="connsiteX34" fmla="*/ 4806853 w 4990911"/>
              <a:gd name="connsiteY34" fmla="*/ 5138013 h 6858001"/>
              <a:gd name="connsiteX35" fmla="*/ 4823158 w 4990911"/>
              <a:gd name="connsiteY35" fmla="*/ 5354726 h 6858001"/>
              <a:gd name="connsiteX36" fmla="*/ 4840135 w 4990911"/>
              <a:gd name="connsiteY36" fmla="*/ 5561838 h 6858001"/>
              <a:gd name="connsiteX37" fmla="*/ 4858456 w 4990911"/>
              <a:gd name="connsiteY37" fmla="*/ 5753862 h 6858001"/>
              <a:gd name="connsiteX38" fmla="*/ 4876442 w 4990911"/>
              <a:gd name="connsiteY38" fmla="*/ 5934227 h 6858001"/>
              <a:gd name="connsiteX39" fmla="*/ 4894427 w 4990911"/>
              <a:gd name="connsiteY39" fmla="*/ 6100191 h 6858001"/>
              <a:gd name="connsiteX40" fmla="*/ 4911404 w 4990911"/>
              <a:gd name="connsiteY40" fmla="*/ 6252438 h 6858001"/>
              <a:gd name="connsiteX41" fmla="*/ 4927541 w 4990911"/>
              <a:gd name="connsiteY41" fmla="*/ 6387541 h 6858001"/>
              <a:gd name="connsiteX42" fmla="*/ 4942837 w 4990911"/>
              <a:gd name="connsiteY42" fmla="*/ 6509613 h 6858001"/>
              <a:gd name="connsiteX43" fmla="*/ 4955612 w 4990911"/>
              <a:gd name="connsiteY43" fmla="*/ 6612483 h 6858001"/>
              <a:gd name="connsiteX44" fmla="*/ 4967714 w 4990911"/>
              <a:gd name="connsiteY44" fmla="*/ 6698894 h 6858001"/>
              <a:gd name="connsiteX45" fmla="*/ 4985028 w 4990911"/>
              <a:gd name="connsiteY45" fmla="*/ 6817538 h 6858001"/>
              <a:gd name="connsiteX46" fmla="*/ 4990911 w 4990911"/>
              <a:gd name="connsiteY46" fmla="*/ 6858000 h 6858001"/>
              <a:gd name="connsiteX47" fmla="*/ 4085557 w 4990911"/>
              <a:gd name="connsiteY47" fmla="*/ 6858000 h 6858001"/>
              <a:gd name="connsiteX48" fmla="*/ 4085557 w 4990911"/>
              <a:gd name="connsiteY48" fmla="*/ 6858001 h 6858001"/>
              <a:gd name="connsiteX49" fmla="*/ 0 w 4990911"/>
              <a:gd name="connsiteY49" fmla="*/ 6858001 h 6858001"/>
              <a:gd name="connsiteX50" fmla="*/ 0 w 4990911"/>
              <a:gd name="connsiteY50" fmla="*/ 1 h 6858001"/>
              <a:gd name="connsiteX51" fmla="*/ 3646196 w 4990911"/>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90911" h="685800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003" name="Rectangle 112">
            <a:extLst>
              <a:ext uri="{FF2B5EF4-FFF2-40B4-BE49-F238E27FC236}">
                <a16:creationId xmlns:a16="http://schemas.microsoft.com/office/drawing/2014/main" id="{0BA768A8-4FED-4ED8-9E46-6BE72188EC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7E539A61-8B6D-4EA0-B0AA-BA8B74727864}"/>
              </a:ext>
            </a:extLst>
          </p:cNvPr>
          <p:cNvSpPr>
            <a:spLocks noGrp="1"/>
          </p:cNvSpPr>
          <p:nvPr>
            <p:ph type="title"/>
          </p:nvPr>
        </p:nvSpPr>
        <p:spPr>
          <a:xfrm>
            <a:off x="653143" y="1645920"/>
            <a:ext cx="3522879" cy="4470821"/>
          </a:xfrm>
        </p:spPr>
        <p:txBody>
          <a:bodyPr vert="horz" lIns="91440" tIns="45720" rIns="91440" bIns="45720" rtlCol="0">
            <a:normAutofit/>
          </a:bodyPr>
          <a:lstStyle/>
          <a:p>
            <a:pPr algn="r">
              <a:lnSpc>
                <a:spcPct val="90000"/>
              </a:lnSpc>
            </a:pPr>
            <a:r>
              <a:rPr lang="en-US" sz="2900">
                <a:solidFill>
                  <a:srgbClr val="FFFFFF"/>
                </a:solidFill>
                <a:latin typeface="Arial"/>
                <a:cs typeface="Calibri Light"/>
              </a:rPr>
              <a:t>PROFESIONAL INTERVENTIONS IN PLACE TO HELP FAMILY E</a:t>
            </a:r>
          </a:p>
        </p:txBody>
      </p:sp>
      <p:sp>
        <p:nvSpPr>
          <p:cNvPr id="10" name="Content Placeholder 9">
            <a:extLst>
              <a:ext uri="{FF2B5EF4-FFF2-40B4-BE49-F238E27FC236}">
                <a16:creationId xmlns:a16="http://schemas.microsoft.com/office/drawing/2014/main" id="{9F532921-A027-4505-B0D0-2C7369F9AB95}"/>
              </a:ext>
            </a:extLst>
          </p:cNvPr>
          <p:cNvSpPr>
            <a:spLocks noGrp="1"/>
          </p:cNvSpPr>
          <p:nvPr>
            <p:ph idx="1"/>
          </p:nvPr>
        </p:nvSpPr>
        <p:spPr>
          <a:xfrm>
            <a:off x="5204109" y="58420"/>
            <a:ext cx="6935503" cy="6058321"/>
          </a:xfrm>
        </p:spPr>
        <p:txBody>
          <a:bodyPr vert="horz" lIns="91440" tIns="45720" rIns="91440" bIns="45720" rtlCol="0" anchor="t">
            <a:normAutofit/>
          </a:bodyPr>
          <a:lstStyle/>
          <a:p>
            <a:pPr marL="0" indent="0">
              <a:lnSpc>
                <a:spcPct val="90000"/>
              </a:lnSpc>
              <a:buNone/>
            </a:pPr>
            <a:endParaRPr lang="en-US" dirty="0">
              <a:latin typeface="Arial"/>
              <a:cs typeface="Calibri"/>
            </a:endParaRPr>
          </a:p>
          <a:p>
            <a:pPr marL="0" indent="0">
              <a:lnSpc>
                <a:spcPct val="90000"/>
              </a:lnSpc>
              <a:buNone/>
            </a:pPr>
            <a:endParaRPr lang="en-US" dirty="0">
              <a:latin typeface="Arial"/>
              <a:cs typeface="Calibri"/>
            </a:endParaRPr>
          </a:p>
          <a:p>
            <a:pPr marL="0" indent="0">
              <a:lnSpc>
                <a:spcPct val="90000"/>
              </a:lnSpc>
              <a:buNone/>
            </a:pPr>
            <a:endParaRPr lang="en-US" dirty="0">
              <a:latin typeface="Arial"/>
              <a:cs typeface="Calibri"/>
            </a:endParaRPr>
          </a:p>
          <a:p>
            <a:pPr>
              <a:lnSpc>
                <a:spcPct val="90000"/>
              </a:lnSpc>
            </a:pPr>
            <a:r>
              <a:rPr lang="en-US" dirty="0">
                <a:latin typeface="Arial"/>
                <a:cs typeface="Calibri"/>
              </a:rPr>
              <a:t>Anti -social behavior team- </a:t>
            </a:r>
            <a:r>
              <a:rPr lang="en-US" sz="1600" dirty="0">
                <a:latin typeface="Arial"/>
                <a:ea typeface="+mj-lt"/>
                <a:cs typeface="+mj-lt"/>
              </a:rPr>
              <a:t>They work with their local  neighborhood Policing Inspectors and Teams to provide support in resolving incidents and calls to the police. The anti-social behavior team referred family E due to potential concerns in the community with the young boy's behavior which raised concerns.</a:t>
            </a:r>
          </a:p>
          <a:p>
            <a:pPr marL="0" indent="0">
              <a:lnSpc>
                <a:spcPct val="90000"/>
              </a:lnSpc>
              <a:buNone/>
            </a:pPr>
            <a:endParaRPr lang="en-US" dirty="0">
              <a:latin typeface="Arial"/>
              <a:cs typeface="Calibri"/>
            </a:endParaRPr>
          </a:p>
          <a:p>
            <a:pPr>
              <a:lnSpc>
                <a:spcPct val="90000"/>
              </a:lnSpc>
            </a:pPr>
            <a:r>
              <a:rPr lang="en-US" dirty="0">
                <a:latin typeface="Arial"/>
                <a:cs typeface="Calibri"/>
              </a:rPr>
              <a:t>Health services- </a:t>
            </a:r>
            <a:r>
              <a:rPr lang="en-US" sz="1600" dirty="0">
                <a:latin typeface="Arial"/>
                <a:cs typeface="Calibri"/>
              </a:rPr>
              <a:t>Health services were also involved due to concerns around the family's general well-being and mental health.</a:t>
            </a:r>
          </a:p>
          <a:p>
            <a:pPr>
              <a:lnSpc>
                <a:spcPct val="90000"/>
              </a:lnSpc>
              <a:buClr>
                <a:srgbClr val="F7F7F7"/>
              </a:buClr>
            </a:pPr>
            <a:endParaRPr lang="en-US" sz="1600" dirty="0">
              <a:latin typeface="Arial"/>
              <a:cs typeface="Calibri"/>
            </a:endParaRPr>
          </a:p>
          <a:p>
            <a:r>
              <a:rPr lang="en-US" dirty="0">
                <a:latin typeface="Arial"/>
                <a:cs typeface="Calibri"/>
              </a:rPr>
              <a:t>Substances misuse engagement team- T</a:t>
            </a:r>
            <a:r>
              <a:rPr lang="en-US" sz="1600" dirty="0">
                <a:latin typeface="Arial"/>
                <a:cs typeface="Calibri"/>
              </a:rPr>
              <a:t>his</a:t>
            </a:r>
            <a:r>
              <a:rPr lang="en-US" sz="1600" dirty="0">
                <a:latin typeface="Arial"/>
                <a:ea typeface="+mj-lt"/>
                <a:cs typeface="+mj-lt"/>
              </a:rPr>
              <a:t> service also assists children and young people whose parents or caregivers abuse drugs or alcohol. </a:t>
            </a:r>
            <a:r>
              <a:rPr lang="en-US" sz="1600" dirty="0">
                <a:latin typeface="Arial"/>
                <a:ea typeface="+mj-lt"/>
                <a:cs typeface="Arial"/>
              </a:rPr>
              <a:t>The social worker or Family in Focus worker can make referrals. This team is involved in family E case as the mother is an alcoholic the impact on the children can possibly be developmental delay and special educational needs </a:t>
            </a:r>
          </a:p>
          <a:p>
            <a:pPr marL="0" indent="0">
              <a:lnSpc>
                <a:spcPct val="90000"/>
              </a:lnSpc>
              <a:buClr>
                <a:srgbClr val="F7F7F7"/>
              </a:buClr>
              <a:buNone/>
            </a:pPr>
            <a:endParaRPr lang="en-US" sz="1600" dirty="0">
              <a:latin typeface="Arial"/>
              <a:ea typeface="+mj-lt"/>
              <a:cs typeface="+mj-lt"/>
            </a:endParaRPr>
          </a:p>
          <a:p>
            <a:pPr>
              <a:lnSpc>
                <a:spcPct val="90000"/>
              </a:lnSpc>
              <a:buClr>
                <a:srgbClr val="F7F7F7"/>
              </a:buClr>
            </a:pPr>
            <a:endParaRPr lang="en-US" dirty="0">
              <a:latin typeface="Arial"/>
              <a:cs typeface="Calibri"/>
            </a:endParaRPr>
          </a:p>
          <a:p>
            <a:pPr>
              <a:lnSpc>
                <a:spcPct val="90000"/>
              </a:lnSpc>
            </a:pPr>
            <a:endParaRPr lang="en-US" dirty="0">
              <a:latin typeface="Arial"/>
              <a:cs typeface="Calibri"/>
            </a:endParaRPr>
          </a:p>
          <a:p>
            <a:pPr marL="0" indent="0">
              <a:lnSpc>
                <a:spcPct val="90000"/>
              </a:lnSpc>
              <a:buClr>
                <a:srgbClr val="8AD0D6"/>
              </a:buClr>
              <a:buNone/>
            </a:pPr>
            <a:endParaRPr lang="en-US" dirty="0">
              <a:latin typeface="Arial"/>
              <a:cs typeface="Calibri"/>
            </a:endParaRPr>
          </a:p>
          <a:p>
            <a:pPr marL="0" indent="0">
              <a:lnSpc>
                <a:spcPct val="90000"/>
              </a:lnSpc>
              <a:buNone/>
            </a:pPr>
            <a:endParaRPr lang="en-US" dirty="0">
              <a:latin typeface="Arial"/>
              <a:cs typeface="Calibri"/>
            </a:endParaRPr>
          </a:p>
          <a:p>
            <a:pPr>
              <a:lnSpc>
                <a:spcPct val="90000"/>
              </a:lnSpc>
              <a:buClr>
                <a:srgbClr val="1E5155">
                  <a:lumMod val="40000"/>
                  <a:lumOff val="60000"/>
                </a:srgbClr>
              </a:buClr>
            </a:pPr>
            <a:endParaRPr lang="en-US" dirty="0">
              <a:latin typeface="Arial"/>
              <a:cs typeface="Calibri"/>
            </a:endParaRPr>
          </a:p>
          <a:p>
            <a:pPr marL="0" indent="0">
              <a:lnSpc>
                <a:spcPct val="90000"/>
              </a:lnSpc>
              <a:buClr>
                <a:srgbClr val="1E5155">
                  <a:lumMod val="40000"/>
                  <a:lumOff val="60000"/>
                </a:srgbClr>
              </a:buClr>
              <a:buNone/>
            </a:pPr>
            <a:endParaRPr lang="en-US" dirty="0">
              <a:latin typeface="Century Gothic" panose="020B0502020202020204"/>
              <a:cs typeface="Calibri"/>
            </a:endParaRPr>
          </a:p>
        </p:txBody>
      </p:sp>
      <p:pic>
        <p:nvPicPr>
          <p:cNvPr id="998" name="Picture 998" descr="Money Free Stock Photo - Public Domain Pictures">
            <a:extLst>
              <a:ext uri="{FF2B5EF4-FFF2-40B4-BE49-F238E27FC236}">
                <a16:creationId xmlns:a16="http://schemas.microsoft.com/office/drawing/2014/main" id="{AD5326EF-BF81-4E74-BA16-970CE258CC9F}"/>
              </a:ext>
            </a:extLst>
          </p:cNvPr>
          <p:cNvPicPr>
            <a:picLocks noChangeAspect="1"/>
          </p:cNvPicPr>
          <p:nvPr/>
        </p:nvPicPr>
        <p:blipFill rotWithShape="1">
          <a:blip r:embed="rId2"/>
          <a:srcRect r="33047" b="-1"/>
          <a:stretch/>
        </p:blipFill>
        <p:spPr>
          <a:xfrm>
            <a:off x="11938792" y="8601373"/>
            <a:ext cx="6555503" cy="6534718"/>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050340600"/>
      </p:ext>
    </p:extLst>
  </p:cSld>
  <p:clrMapOvr>
    <a:overrideClrMapping bg1="lt1" tx1="dk1" bg2="lt2" tx2="dk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8">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1" name="Picture 10">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3" name="Oval 12">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5" name="Picture 14">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7" name="Picture 16">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9" name="Rectangle 18">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1" name="Rectangle 20">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3"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25" name="Freeform: Shape 24">
            <a:extLst>
              <a:ext uri="{FF2B5EF4-FFF2-40B4-BE49-F238E27FC236}">
                <a16:creationId xmlns:a16="http://schemas.microsoft.com/office/drawing/2014/main" id="{AC3BF0FA-36FA-4CE9-840E-F7C3A8F16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6281796" y="947378"/>
            <a:ext cx="6858001" cy="4963245"/>
          </a:xfrm>
          <a:custGeom>
            <a:avLst/>
            <a:gdLst>
              <a:gd name="connsiteX0" fmla="*/ 6858001 w 6858001"/>
              <a:gd name="connsiteY0" fmla="*/ 1177 h 4963245"/>
              <a:gd name="connsiteX1" fmla="*/ 6858001 w 6858001"/>
              <a:gd name="connsiteY1" fmla="*/ 1344715 h 4963245"/>
              <a:gd name="connsiteX2" fmla="*/ 6858000 w 6858001"/>
              <a:gd name="connsiteY2" fmla="*/ 1344715 h 4963245"/>
              <a:gd name="connsiteX3" fmla="*/ 6858000 w 6858001"/>
              <a:gd name="connsiteY3" fmla="*/ 4963245 h 4963245"/>
              <a:gd name="connsiteX4" fmla="*/ 0 w 6858001"/>
              <a:gd name="connsiteY4" fmla="*/ 4963244 h 4963245"/>
              <a:gd name="connsiteX5" fmla="*/ 0 w 6858001"/>
              <a:gd name="connsiteY5" fmla="*/ 900697 h 4963245"/>
              <a:gd name="connsiteX6" fmla="*/ 1 w 6858001"/>
              <a:gd name="connsiteY6" fmla="*/ 900697 h 4963245"/>
              <a:gd name="connsiteX7" fmla="*/ 1 w 6858001"/>
              <a:gd name="connsiteY7" fmla="*/ 0 h 4963245"/>
              <a:gd name="connsiteX8" fmla="*/ 40463 w 6858001"/>
              <a:gd name="connsiteY8" fmla="*/ 5883 h 4963245"/>
              <a:gd name="connsiteX9" fmla="*/ 159107 w 6858001"/>
              <a:gd name="connsiteY9" fmla="*/ 23196 h 4963245"/>
              <a:gd name="connsiteX10" fmla="*/ 245518 w 6858001"/>
              <a:gd name="connsiteY10" fmla="*/ 35299 h 4963245"/>
              <a:gd name="connsiteX11" fmla="*/ 348388 w 6858001"/>
              <a:gd name="connsiteY11" fmla="*/ 48073 h 4963245"/>
              <a:gd name="connsiteX12" fmla="*/ 470460 w 6858001"/>
              <a:gd name="connsiteY12" fmla="*/ 63369 h 4963245"/>
              <a:gd name="connsiteX13" fmla="*/ 605563 w 6858001"/>
              <a:gd name="connsiteY13" fmla="*/ 79506 h 4963245"/>
              <a:gd name="connsiteX14" fmla="*/ 757810 w 6858001"/>
              <a:gd name="connsiteY14" fmla="*/ 96483 h 4963245"/>
              <a:gd name="connsiteX15" fmla="*/ 923774 w 6858001"/>
              <a:gd name="connsiteY15" fmla="*/ 114469 h 4963245"/>
              <a:gd name="connsiteX16" fmla="*/ 1104139 w 6858001"/>
              <a:gd name="connsiteY16" fmla="*/ 132454 h 4963245"/>
              <a:gd name="connsiteX17" fmla="*/ 1296163 w 6858001"/>
              <a:gd name="connsiteY17" fmla="*/ 150776 h 4963245"/>
              <a:gd name="connsiteX18" fmla="*/ 1503275 w 6858001"/>
              <a:gd name="connsiteY18" fmla="*/ 167753 h 4963245"/>
              <a:gd name="connsiteX19" fmla="*/ 1719988 w 6858001"/>
              <a:gd name="connsiteY19" fmla="*/ 184058 h 4963245"/>
              <a:gd name="connsiteX20" fmla="*/ 1949045 w 6858001"/>
              <a:gd name="connsiteY20" fmla="*/ 198849 h 4963245"/>
              <a:gd name="connsiteX21" fmla="*/ 2187703 w 6858001"/>
              <a:gd name="connsiteY21" fmla="*/ 212969 h 4963245"/>
              <a:gd name="connsiteX22" fmla="*/ 2436649 w 6858001"/>
              <a:gd name="connsiteY22" fmla="*/ 226248 h 4963245"/>
              <a:gd name="connsiteX23" fmla="*/ 2564208 w 6858001"/>
              <a:gd name="connsiteY23" fmla="*/ 230955 h 4963245"/>
              <a:gd name="connsiteX24" fmla="*/ 2694509 w 6858001"/>
              <a:gd name="connsiteY24" fmla="*/ 236165 h 4963245"/>
              <a:gd name="connsiteX25" fmla="*/ 2826868 w 6858001"/>
              <a:gd name="connsiteY25" fmla="*/ 241040 h 4963245"/>
              <a:gd name="connsiteX26" fmla="*/ 2959914 w 6858001"/>
              <a:gd name="connsiteY26" fmla="*/ 244234 h 4963245"/>
              <a:gd name="connsiteX27" fmla="*/ 3095702 w 6858001"/>
              <a:gd name="connsiteY27" fmla="*/ 247091 h 4963245"/>
              <a:gd name="connsiteX28" fmla="*/ 3232862 w 6858001"/>
              <a:gd name="connsiteY28" fmla="*/ 250117 h 4963245"/>
              <a:gd name="connsiteX29" fmla="*/ 3372765 w 6858001"/>
              <a:gd name="connsiteY29" fmla="*/ 252134 h 4963245"/>
              <a:gd name="connsiteX30" fmla="*/ 3514040 w 6858001"/>
              <a:gd name="connsiteY30" fmla="*/ 252134 h 4963245"/>
              <a:gd name="connsiteX31" fmla="*/ 3656686 w 6858001"/>
              <a:gd name="connsiteY31" fmla="*/ 253142 h 4963245"/>
              <a:gd name="connsiteX32" fmla="*/ 3800704 w 6858001"/>
              <a:gd name="connsiteY32" fmla="*/ 252134 h 4963245"/>
              <a:gd name="connsiteX33" fmla="*/ 3946780 w 6858001"/>
              <a:gd name="connsiteY33" fmla="*/ 250117 h 4963245"/>
              <a:gd name="connsiteX34" fmla="*/ 4092855 w 6858001"/>
              <a:gd name="connsiteY34" fmla="*/ 248268 h 4963245"/>
              <a:gd name="connsiteX35" fmla="*/ 4240988 w 6858001"/>
              <a:gd name="connsiteY35" fmla="*/ 244234 h 4963245"/>
              <a:gd name="connsiteX36" fmla="*/ 4390492 w 6858001"/>
              <a:gd name="connsiteY36" fmla="*/ 240032 h 4963245"/>
              <a:gd name="connsiteX37" fmla="*/ 4539997 w 6858001"/>
              <a:gd name="connsiteY37" fmla="*/ 235157 h 4963245"/>
              <a:gd name="connsiteX38" fmla="*/ 4690873 w 6858001"/>
              <a:gd name="connsiteY38" fmla="*/ 228266 h 4963245"/>
              <a:gd name="connsiteX39" fmla="*/ 4843120 w 6858001"/>
              <a:gd name="connsiteY39" fmla="*/ 220029 h 4963245"/>
              <a:gd name="connsiteX40" fmla="*/ 4996054 w 6858001"/>
              <a:gd name="connsiteY40" fmla="*/ 212129 h 4963245"/>
              <a:gd name="connsiteX41" fmla="*/ 5148987 w 6858001"/>
              <a:gd name="connsiteY41" fmla="*/ 202044 h 4963245"/>
              <a:gd name="connsiteX42" fmla="*/ 5303978 w 6858001"/>
              <a:gd name="connsiteY42" fmla="*/ 189941 h 4963245"/>
              <a:gd name="connsiteX43" fmla="*/ 5456911 w 6858001"/>
              <a:gd name="connsiteY43" fmla="*/ 177839 h 4963245"/>
              <a:gd name="connsiteX44" fmla="*/ 5612588 w 6858001"/>
              <a:gd name="connsiteY44" fmla="*/ 163887 h 4963245"/>
              <a:gd name="connsiteX45" fmla="*/ 5768950 w 6858001"/>
              <a:gd name="connsiteY45" fmla="*/ 148591 h 4963245"/>
              <a:gd name="connsiteX46" fmla="*/ 5923255 w 6858001"/>
              <a:gd name="connsiteY46" fmla="*/ 132455 h 4963245"/>
              <a:gd name="connsiteX47" fmla="*/ 6079618 w 6858001"/>
              <a:gd name="connsiteY47" fmla="*/ 113629 h 4963245"/>
              <a:gd name="connsiteX48" fmla="*/ 6235294 w 6858001"/>
              <a:gd name="connsiteY48" fmla="*/ 93458 h 4963245"/>
              <a:gd name="connsiteX49" fmla="*/ 6391657 w 6858001"/>
              <a:gd name="connsiteY49" fmla="*/ 73455 h 4963245"/>
              <a:gd name="connsiteX50" fmla="*/ 6547333 w 6858001"/>
              <a:gd name="connsiteY50" fmla="*/ 50091 h 4963245"/>
              <a:gd name="connsiteX51" fmla="*/ 6702324 w 6858001"/>
              <a:gd name="connsiteY51" fmla="*/ 26222 h 4963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4963245">
                <a:moveTo>
                  <a:pt x="6858001" y="1177"/>
                </a:moveTo>
                <a:lnTo>
                  <a:pt x="6858001" y="1344715"/>
                </a:lnTo>
                <a:lnTo>
                  <a:pt x="6858000" y="1344715"/>
                </a:lnTo>
                <a:lnTo>
                  <a:pt x="6858000" y="4963245"/>
                </a:lnTo>
                <a:lnTo>
                  <a:pt x="0" y="4963244"/>
                </a:lnTo>
                <a:lnTo>
                  <a:pt x="0" y="900697"/>
                </a:lnTo>
                <a:lnTo>
                  <a:pt x="1" y="900697"/>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8" y="241040"/>
                </a:lnTo>
                <a:lnTo>
                  <a:pt x="2959914" y="244234"/>
                </a:lnTo>
                <a:lnTo>
                  <a:pt x="3095702" y="247091"/>
                </a:lnTo>
                <a:lnTo>
                  <a:pt x="3232862" y="250117"/>
                </a:lnTo>
                <a:lnTo>
                  <a:pt x="3372765" y="252134"/>
                </a:lnTo>
                <a:lnTo>
                  <a:pt x="3514040" y="252134"/>
                </a:lnTo>
                <a:lnTo>
                  <a:pt x="3656686" y="253142"/>
                </a:lnTo>
                <a:lnTo>
                  <a:pt x="3800704" y="252134"/>
                </a:lnTo>
                <a:lnTo>
                  <a:pt x="3946780" y="250117"/>
                </a:lnTo>
                <a:lnTo>
                  <a:pt x="4092855"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pic>
        <p:nvPicPr>
          <p:cNvPr id="4" name="Picture 4" descr="A picture containing person&#10;&#10;Description automatically generated">
            <a:extLst>
              <a:ext uri="{FF2B5EF4-FFF2-40B4-BE49-F238E27FC236}">
                <a16:creationId xmlns:a16="http://schemas.microsoft.com/office/drawing/2014/main" id="{9F0FD71E-CB45-4DDA-B364-0C26F05EA9E9}"/>
              </a:ext>
            </a:extLst>
          </p:cNvPr>
          <p:cNvPicPr>
            <a:picLocks noGrp="1" noChangeAspect="1"/>
          </p:cNvPicPr>
          <p:nvPr>
            <p:ph sz="half" idx="2"/>
          </p:nvPr>
        </p:nvPicPr>
        <p:blipFill>
          <a:blip r:embed="rId6"/>
          <a:stretch>
            <a:fillRect/>
          </a:stretch>
        </p:blipFill>
        <p:spPr>
          <a:xfrm>
            <a:off x="7229327" y="7065"/>
            <a:ext cx="4949554" cy="6335866"/>
          </a:xfrm>
          <a:prstGeom prst="rect">
            <a:avLst/>
          </a:prstGeom>
          <a:effectLst/>
        </p:spPr>
      </p:pic>
      <p:sp>
        <p:nvSpPr>
          <p:cNvPr id="27" name="Rectangle 26">
            <a:extLst>
              <a:ext uri="{FF2B5EF4-FFF2-40B4-BE49-F238E27FC236}">
                <a16:creationId xmlns:a16="http://schemas.microsoft.com/office/drawing/2014/main" id="{D6F18ACE-6E82-4ADC-8A2F-A1771B309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C4F3862F-29E2-4977-991A-725E55B593DA}"/>
              </a:ext>
            </a:extLst>
          </p:cNvPr>
          <p:cNvSpPr>
            <a:spLocks noGrp="1"/>
          </p:cNvSpPr>
          <p:nvPr>
            <p:ph sz="half" idx="1"/>
          </p:nvPr>
        </p:nvSpPr>
        <p:spPr>
          <a:xfrm>
            <a:off x="648930" y="1252440"/>
            <a:ext cx="6188189" cy="4900495"/>
          </a:xfrm>
        </p:spPr>
        <p:txBody>
          <a:bodyPr vert="horz" lIns="91440" tIns="45720" rIns="91440" bIns="45720" rtlCol="0" anchor="t">
            <a:normAutofit/>
          </a:bodyPr>
          <a:lstStyle/>
          <a:p>
            <a:pPr marL="0" indent="0">
              <a:lnSpc>
                <a:spcPct val="90000"/>
              </a:lnSpc>
            </a:pPr>
            <a:r>
              <a:rPr lang="en-US" sz="3200" dirty="0">
                <a:solidFill>
                  <a:srgbClr val="FFFFFF"/>
                </a:solidFill>
                <a:latin typeface="Arial"/>
                <a:cs typeface="Arial"/>
              </a:rPr>
              <a:t>TROUBLED FAMILYS</a:t>
            </a:r>
          </a:p>
          <a:p>
            <a:pPr>
              <a:lnSpc>
                <a:spcPct val="90000"/>
              </a:lnSpc>
              <a:buClr>
                <a:srgbClr val="EBEBEB">
                  <a:lumMod val="40000"/>
                  <a:lumOff val="60000"/>
                </a:srgbClr>
              </a:buClr>
            </a:pPr>
            <a:endParaRPr lang="en-US" sz="1400" dirty="0">
              <a:solidFill>
                <a:srgbClr val="FFFFFF"/>
              </a:solidFill>
            </a:endParaRPr>
          </a:p>
          <a:p>
            <a:pPr marL="0" indent="0">
              <a:lnSpc>
                <a:spcPct val="90000"/>
              </a:lnSpc>
            </a:pPr>
            <a:r>
              <a:rPr lang="en-US" sz="1600" dirty="0">
                <a:solidFill>
                  <a:srgbClr val="FFFFFF"/>
                </a:solidFill>
                <a:latin typeface="Arial"/>
                <a:cs typeface="Arial"/>
              </a:rPr>
              <a:t>  The  Troubled Families </a:t>
            </a:r>
            <a:r>
              <a:rPr lang="en-US" sz="1600" dirty="0" err="1">
                <a:solidFill>
                  <a:srgbClr val="FFFFFF"/>
                </a:solidFill>
                <a:latin typeface="Arial"/>
                <a:cs typeface="Arial"/>
              </a:rPr>
              <a:t>Programme</a:t>
            </a:r>
            <a:r>
              <a:rPr lang="en-US" sz="1600" dirty="0">
                <a:solidFill>
                  <a:srgbClr val="FFFFFF"/>
                </a:solidFill>
                <a:latin typeface="Arial"/>
                <a:cs typeface="Arial"/>
              </a:rPr>
              <a:t>  was established in December 2011 to help prime minister David Cameron achieve his goal of 'changing around' the lives of 120,000 'troubled families.'</a:t>
            </a:r>
          </a:p>
          <a:p>
            <a:pPr marL="0" indent="0">
              <a:lnSpc>
                <a:spcPct val="90000"/>
              </a:lnSpc>
              <a:buNone/>
            </a:pPr>
            <a:endParaRPr lang="en-US" sz="1600" dirty="0">
              <a:solidFill>
                <a:srgbClr val="FFFFFF"/>
              </a:solidFill>
              <a:latin typeface="Arial" panose="020B0604020202020204" pitchFamily="34" charset="0"/>
              <a:cs typeface="Arial" panose="020B0604020202020204" pitchFamily="34" charset="0"/>
            </a:endParaRPr>
          </a:p>
          <a:p>
            <a:pPr>
              <a:lnSpc>
                <a:spcPct val="90000"/>
              </a:lnSpc>
            </a:pPr>
            <a:r>
              <a:rPr lang="en-US" sz="1600" dirty="0">
                <a:solidFill>
                  <a:srgbClr val="FFFFFF"/>
                </a:solidFill>
                <a:latin typeface="Arial"/>
                <a:cs typeface="Arial"/>
              </a:rPr>
              <a:t>As stated by MacLehose,  (2014.) The 'Troubled Families Agenda' (TFA), a nationwide project introduced by the British Government in 2011, intended to identify and engage with families defined as 'troubled' in order to reduce 'anti-social behavior,' help children return to school, and assist parents in finding jobs. </a:t>
            </a:r>
          </a:p>
          <a:p>
            <a:pPr marL="0" indent="0">
              <a:lnSpc>
                <a:spcPct val="90000"/>
              </a:lnSpc>
              <a:buClr>
                <a:srgbClr val="F7F7F7"/>
              </a:buClr>
              <a:buNone/>
            </a:pPr>
            <a:r>
              <a:rPr lang="en-US" sz="1600" dirty="0">
                <a:solidFill>
                  <a:srgbClr val="FFFFFF"/>
                </a:solidFill>
                <a:latin typeface="Arial"/>
                <a:cs typeface="Arial"/>
              </a:rPr>
              <a:t>Family E is a family with complex needs and the troubled family  is a useful programme  to help this family.</a:t>
            </a:r>
          </a:p>
        </p:txBody>
      </p:sp>
    </p:spTree>
    <p:extLst>
      <p:ext uri="{BB962C8B-B14F-4D97-AF65-F5344CB8AC3E}">
        <p14:creationId xmlns:p14="http://schemas.microsoft.com/office/powerpoint/2010/main" val="1993831829"/>
      </p:ext>
    </p:extLst>
  </p:cSld>
  <p:clrMapOvr>
    <a:overrideClrMapping bg1="lt1" tx1="dk1" bg2="lt2" tx2="dk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White puzzle with one red piece">
            <a:extLst>
              <a:ext uri="{FF2B5EF4-FFF2-40B4-BE49-F238E27FC236}">
                <a16:creationId xmlns:a16="http://schemas.microsoft.com/office/drawing/2014/main" id="{6E06E000-AF99-4567-9DF4-C137B3A3F5B1}"/>
              </a:ext>
            </a:extLst>
          </p:cNvPr>
          <p:cNvPicPr>
            <a:picLocks noChangeAspect="1"/>
          </p:cNvPicPr>
          <p:nvPr/>
        </p:nvPicPr>
        <p:blipFill rotWithShape="1">
          <a:blip r:embed="rId3">
            <a:alphaModFix amt="55000"/>
          </a:blip>
          <a:srcRect r="-2" b="-2"/>
          <a:stretch/>
        </p:blipFill>
        <p:spPr>
          <a:xfrm>
            <a:off x="20" y="10"/>
            <a:ext cx="12191980" cy="6857990"/>
          </a:xfrm>
          <a:prstGeom prst="rect">
            <a:avLst/>
          </a:prstGeom>
        </p:spPr>
      </p:pic>
      <p:sp>
        <p:nvSpPr>
          <p:cNvPr id="2" name="Title 1"/>
          <p:cNvSpPr>
            <a:spLocks noGrp="1"/>
          </p:cNvSpPr>
          <p:nvPr>
            <p:ph type="ctrTitle"/>
          </p:nvPr>
        </p:nvSpPr>
        <p:spPr>
          <a:xfrm>
            <a:off x="3577192" y="1032483"/>
            <a:ext cx="5037616" cy="2982360"/>
          </a:xfrm>
        </p:spPr>
        <p:txBody>
          <a:bodyPr>
            <a:normAutofit/>
          </a:bodyPr>
          <a:lstStyle/>
          <a:p>
            <a:r>
              <a:rPr lang="en-US">
                <a:cs typeface="Calibri Light"/>
              </a:rPr>
              <a:t>Policies </a:t>
            </a:r>
            <a:endParaRPr lang="en-US"/>
          </a:p>
        </p:txBody>
      </p:sp>
      <p:sp>
        <p:nvSpPr>
          <p:cNvPr id="3" name="Subtitle 2"/>
          <p:cNvSpPr>
            <a:spLocks noGrp="1"/>
          </p:cNvSpPr>
          <p:nvPr>
            <p:ph type="subTitle" idx="1"/>
          </p:nvPr>
        </p:nvSpPr>
        <p:spPr>
          <a:xfrm>
            <a:off x="3160248" y="4881966"/>
            <a:ext cx="5037616" cy="1053242"/>
          </a:xfrm>
        </p:spPr>
        <p:txBody>
          <a:bodyPr vert="horz" lIns="91440" tIns="45720" rIns="91440" bIns="45720" rtlCol="0" anchor="t">
            <a:normAutofit lnSpcReduction="10000"/>
          </a:bodyPr>
          <a:lstStyle/>
          <a:p>
            <a:r>
              <a:rPr lang="en-US" sz="1600" dirty="0">
                <a:solidFill>
                  <a:schemeClr val="bg1"/>
                </a:solidFill>
                <a:latin typeface="Arial" panose="020B0604020202020204" pitchFamily="34" charset="0"/>
                <a:ea typeface="+mn-lt"/>
                <a:cs typeface="Arial" panose="020B0604020202020204" pitchFamily="34" charset="0"/>
              </a:rPr>
              <a:t>a definite course or method of action selected from among alternatives addition given conditions to guide and determine present and future decisions </a:t>
            </a:r>
            <a:endParaRPr lang="en-US" sz="16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5252BB3-78B6-407D-A8E4-93AF617F8D0A}"/>
              </a:ext>
            </a:extLst>
          </p:cNvPr>
          <p:cNvSpPr txBox="1"/>
          <p:nvPr/>
        </p:nvSpPr>
        <p:spPr>
          <a:xfrm>
            <a:off x="3214777" y="1690777"/>
            <a:ext cx="2743200"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Arial"/>
                <a:cs typeface="Arial"/>
              </a:rPr>
              <a:t>DOMESTIC VIOLENEC</a:t>
            </a:r>
          </a:p>
        </p:txBody>
      </p:sp>
      <p:sp>
        <p:nvSpPr>
          <p:cNvPr id="5" name="Arrow: Down 4">
            <a:extLst>
              <a:ext uri="{FF2B5EF4-FFF2-40B4-BE49-F238E27FC236}">
                <a16:creationId xmlns:a16="http://schemas.microsoft.com/office/drawing/2014/main" id="{72544867-D437-486C-84BD-9FAECD01263E}"/>
              </a:ext>
            </a:extLst>
          </p:cNvPr>
          <p:cNvSpPr/>
          <p:nvPr/>
        </p:nvSpPr>
        <p:spPr>
          <a:xfrm>
            <a:off x="3839955" y="681653"/>
            <a:ext cx="488830" cy="862642"/>
          </a:xfrm>
          <a:prstGeom prst="downArrow">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Arrow: Right 5">
            <a:extLst>
              <a:ext uri="{FF2B5EF4-FFF2-40B4-BE49-F238E27FC236}">
                <a16:creationId xmlns:a16="http://schemas.microsoft.com/office/drawing/2014/main" id="{7D49512D-4CBA-4674-B719-37CC889AD723}"/>
              </a:ext>
            </a:extLst>
          </p:cNvPr>
          <p:cNvSpPr/>
          <p:nvPr/>
        </p:nvSpPr>
        <p:spPr>
          <a:xfrm>
            <a:off x="989867" y="1804660"/>
            <a:ext cx="977660" cy="488830"/>
          </a:xfrm>
          <a:prstGeom prst="rightArrow">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25D6B037-F83B-440F-ACA5-04A13483C543}"/>
              </a:ext>
            </a:extLst>
          </p:cNvPr>
          <p:cNvSpPr txBox="1"/>
          <p:nvPr/>
        </p:nvSpPr>
        <p:spPr>
          <a:xfrm>
            <a:off x="2707976" y="37884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Local support services </a:t>
            </a:r>
          </a:p>
        </p:txBody>
      </p:sp>
      <p:sp>
        <p:nvSpPr>
          <p:cNvPr id="9" name="TextBox 8">
            <a:extLst>
              <a:ext uri="{FF2B5EF4-FFF2-40B4-BE49-F238E27FC236}">
                <a16:creationId xmlns:a16="http://schemas.microsoft.com/office/drawing/2014/main" id="{AB696DAF-1901-4093-962C-48917ACF7FEA}"/>
              </a:ext>
            </a:extLst>
          </p:cNvPr>
          <p:cNvSpPr txBox="1"/>
          <p:nvPr/>
        </p:nvSpPr>
        <p:spPr>
          <a:xfrm>
            <a:off x="593605" y="243390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Arial"/>
                <a:cs typeface="Arial"/>
              </a:rPr>
              <a:t>Protection order</a:t>
            </a:r>
          </a:p>
        </p:txBody>
      </p:sp>
      <p:sp>
        <p:nvSpPr>
          <p:cNvPr id="10" name="TextBox 9">
            <a:extLst>
              <a:ext uri="{FF2B5EF4-FFF2-40B4-BE49-F238E27FC236}">
                <a16:creationId xmlns:a16="http://schemas.microsoft.com/office/drawing/2014/main" id="{C482F2C6-F99C-44C5-9DDC-56DF72FE63C3}"/>
              </a:ext>
            </a:extLst>
          </p:cNvPr>
          <p:cNvSpPr txBox="1"/>
          <p:nvPr/>
        </p:nvSpPr>
        <p:spPr>
          <a:xfrm>
            <a:off x="8183952" y="3726971"/>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pic>
        <p:nvPicPr>
          <p:cNvPr id="11" name="Picture 11" descr="A picture containing silhouette&#10;&#10;Description automatically generated">
            <a:extLst>
              <a:ext uri="{FF2B5EF4-FFF2-40B4-BE49-F238E27FC236}">
                <a16:creationId xmlns:a16="http://schemas.microsoft.com/office/drawing/2014/main" id="{A47E72A6-2DB7-4AD3-8083-9CCBC90A0BA0}"/>
              </a:ext>
            </a:extLst>
          </p:cNvPr>
          <p:cNvPicPr>
            <a:picLocks noChangeAspect="1"/>
          </p:cNvPicPr>
          <p:nvPr/>
        </p:nvPicPr>
        <p:blipFill>
          <a:blip r:embed="rId3"/>
          <a:stretch>
            <a:fillRect/>
          </a:stretch>
        </p:blipFill>
        <p:spPr>
          <a:xfrm>
            <a:off x="4652513" y="4243707"/>
            <a:ext cx="7085161" cy="2482511"/>
          </a:xfrm>
          <a:prstGeom prst="rect">
            <a:avLst/>
          </a:prstGeom>
        </p:spPr>
      </p:pic>
      <p:sp>
        <p:nvSpPr>
          <p:cNvPr id="12" name="Arrow: Right 11">
            <a:extLst>
              <a:ext uri="{FF2B5EF4-FFF2-40B4-BE49-F238E27FC236}">
                <a16:creationId xmlns:a16="http://schemas.microsoft.com/office/drawing/2014/main" id="{73D84B2F-0602-4F53-A442-A5ED34F63D97}"/>
              </a:ext>
            </a:extLst>
          </p:cNvPr>
          <p:cNvSpPr/>
          <p:nvPr/>
        </p:nvSpPr>
        <p:spPr>
          <a:xfrm>
            <a:off x="5606796" y="3186684"/>
            <a:ext cx="977660" cy="488830"/>
          </a:xfrm>
          <a:prstGeom prst="rightArrow">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12">
            <a:extLst>
              <a:ext uri="{FF2B5EF4-FFF2-40B4-BE49-F238E27FC236}">
                <a16:creationId xmlns:a16="http://schemas.microsoft.com/office/drawing/2014/main" id="{0D1747D9-07E3-4377-AE76-96000FB4F07C}"/>
              </a:ext>
            </a:extLst>
          </p:cNvPr>
          <p:cNvSpPr txBox="1"/>
          <p:nvPr/>
        </p:nvSpPr>
        <p:spPr>
          <a:xfrm>
            <a:off x="6578182" y="3242633"/>
            <a:ext cx="3907765"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Arial"/>
                <a:cs typeface="Arial"/>
              </a:rPr>
              <a:t>Verbal and  emotional abuse </a:t>
            </a:r>
          </a:p>
        </p:txBody>
      </p:sp>
      <p:sp>
        <p:nvSpPr>
          <p:cNvPr id="14" name="Arrow: Down 13">
            <a:extLst>
              <a:ext uri="{FF2B5EF4-FFF2-40B4-BE49-F238E27FC236}">
                <a16:creationId xmlns:a16="http://schemas.microsoft.com/office/drawing/2014/main" id="{FC8C70F6-B049-4212-BE65-C0560E5F2966}"/>
              </a:ext>
            </a:extLst>
          </p:cNvPr>
          <p:cNvSpPr/>
          <p:nvPr/>
        </p:nvSpPr>
        <p:spPr>
          <a:xfrm>
            <a:off x="9072415" y="2132867"/>
            <a:ext cx="488830" cy="977660"/>
          </a:xfrm>
          <a:prstGeom prst="downArrow">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a:extLst>
              <a:ext uri="{FF2B5EF4-FFF2-40B4-BE49-F238E27FC236}">
                <a16:creationId xmlns:a16="http://schemas.microsoft.com/office/drawing/2014/main" id="{AD124C62-7E91-4D0D-AA2E-300E962A0011}"/>
              </a:ext>
            </a:extLst>
          </p:cNvPr>
          <p:cNvSpPr txBox="1"/>
          <p:nvPr/>
        </p:nvSpPr>
        <p:spPr>
          <a:xfrm>
            <a:off x="9451855" y="1601817"/>
            <a:ext cx="27432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Evidence of  intentional  infliction </a:t>
            </a:r>
          </a:p>
          <a:p>
            <a:r>
              <a:rPr lang="en-US"/>
              <a:t>To take to court.</a:t>
            </a:r>
          </a:p>
        </p:txBody>
      </p:sp>
      <p:sp>
        <p:nvSpPr>
          <p:cNvPr id="2" name="TextBox 1">
            <a:extLst>
              <a:ext uri="{FF2B5EF4-FFF2-40B4-BE49-F238E27FC236}">
                <a16:creationId xmlns:a16="http://schemas.microsoft.com/office/drawing/2014/main" id="{82649258-C35E-4185-8142-224359E79894}"/>
              </a:ext>
            </a:extLst>
          </p:cNvPr>
          <p:cNvSpPr txBox="1"/>
          <p:nvPr/>
        </p:nvSpPr>
        <p:spPr>
          <a:xfrm>
            <a:off x="-32109" y="102877"/>
            <a:ext cx="27432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latin typeface="Arial"/>
                <a:cs typeface="Arial"/>
              </a:rPr>
              <a:t>Plan of action </a:t>
            </a:r>
          </a:p>
        </p:txBody>
      </p:sp>
    </p:spTree>
    <p:extLst>
      <p:ext uri="{BB962C8B-B14F-4D97-AF65-F5344CB8AC3E}">
        <p14:creationId xmlns:p14="http://schemas.microsoft.com/office/powerpoint/2010/main" val="1922867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BDC1A7-ED7F-4489-9F54-0AD7A28F0D55}"/>
              </a:ext>
            </a:extLst>
          </p:cNvPr>
          <p:cNvSpPr>
            <a:spLocks noGrp="1"/>
          </p:cNvSpPr>
          <p:nvPr>
            <p:ph type="title"/>
          </p:nvPr>
        </p:nvSpPr>
        <p:spPr>
          <a:xfrm>
            <a:off x="6742108" y="629266"/>
            <a:ext cx="3307744" cy="1641986"/>
          </a:xfrm>
        </p:spPr>
        <p:txBody>
          <a:bodyPr>
            <a:normAutofit/>
          </a:bodyPr>
          <a:lstStyle/>
          <a:p>
            <a:r>
              <a:rPr lang="en-GB"/>
              <a:t>Policies and procedures</a:t>
            </a:r>
          </a:p>
        </p:txBody>
      </p:sp>
      <p:pic>
        <p:nvPicPr>
          <p:cNvPr id="3" name="Picture 3" descr="A picture containing text, person, indoor, close&#10;&#10;Description automatically generated">
            <a:extLst>
              <a:ext uri="{FF2B5EF4-FFF2-40B4-BE49-F238E27FC236}">
                <a16:creationId xmlns:a16="http://schemas.microsoft.com/office/drawing/2014/main" id="{8A107EB0-2F3C-4A93-8C24-979DED3E05DF}"/>
              </a:ext>
            </a:extLst>
          </p:cNvPr>
          <p:cNvPicPr>
            <a:picLocks noChangeAspect="1"/>
          </p:cNvPicPr>
          <p:nvPr/>
        </p:nvPicPr>
        <p:blipFill rotWithShape="1">
          <a:blip r:embed="rId3"/>
          <a:srcRect l="10212" r="10918" b="-1"/>
          <a:stretch/>
        </p:blipFill>
        <p:spPr>
          <a:xfrm>
            <a:off x="-2" y="10"/>
            <a:ext cx="6094407" cy="6857990"/>
          </a:xfrm>
          <a:prstGeom prst="rect">
            <a:avLst/>
          </a:prstGeom>
        </p:spPr>
      </p:pic>
      <p:sp>
        <p:nvSpPr>
          <p:cNvPr id="6" name="Content Placeholder 5">
            <a:extLst>
              <a:ext uri="{FF2B5EF4-FFF2-40B4-BE49-F238E27FC236}">
                <a16:creationId xmlns:a16="http://schemas.microsoft.com/office/drawing/2014/main" id="{505E9B79-B2CB-4968-B31B-EC6923A57562}"/>
              </a:ext>
            </a:extLst>
          </p:cNvPr>
          <p:cNvSpPr>
            <a:spLocks noGrp="1"/>
          </p:cNvSpPr>
          <p:nvPr>
            <p:ph idx="1"/>
          </p:nvPr>
        </p:nvSpPr>
        <p:spPr>
          <a:xfrm>
            <a:off x="6742108" y="2438400"/>
            <a:ext cx="3307744" cy="3809999"/>
          </a:xfrm>
        </p:spPr>
        <p:txBody>
          <a:bodyPr vert="horz" lIns="91440" tIns="45720" rIns="91440" bIns="45720" rtlCol="0">
            <a:normAutofit/>
          </a:bodyPr>
          <a:lstStyle/>
          <a:p>
            <a:pPr>
              <a:lnSpc>
                <a:spcPct val="90000"/>
              </a:lnSpc>
            </a:pPr>
            <a:r>
              <a:rPr lang="en-GB" sz="1600" dirty="0">
                <a:latin typeface="Arial"/>
                <a:ea typeface="+mj-lt"/>
                <a:cs typeface="+mj-lt"/>
              </a:rPr>
              <a:t>Improving family relationships – identify behaviour and family strengths.</a:t>
            </a:r>
            <a:endParaRPr lang="en-GB" sz="1600" dirty="0">
              <a:latin typeface="Arial"/>
              <a:cs typeface="Arial"/>
            </a:endParaRPr>
          </a:p>
          <a:p>
            <a:pPr>
              <a:lnSpc>
                <a:spcPct val="90000"/>
              </a:lnSpc>
              <a:buClr>
                <a:srgbClr val="8AD0D6"/>
              </a:buClr>
            </a:pPr>
            <a:r>
              <a:rPr lang="en-GB" sz="1600" dirty="0">
                <a:latin typeface="Arial"/>
                <a:ea typeface="+mj-lt"/>
                <a:cs typeface="+mj-lt"/>
              </a:rPr>
              <a:t>Mental health and wellbeing – counselling therapy and overall health.                                                               </a:t>
            </a:r>
          </a:p>
          <a:p>
            <a:pPr>
              <a:lnSpc>
                <a:spcPct val="90000"/>
              </a:lnSpc>
              <a:buClr>
                <a:srgbClr val="8AD0D6"/>
              </a:buClr>
            </a:pPr>
            <a:r>
              <a:rPr lang="en-GB" sz="1600" dirty="0">
                <a:latin typeface="Arial"/>
                <a:ea typeface="+mj-lt"/>
                <a:cs typeface="+mj-lt"/>
              </a:rPr>
              <a:t>Housing needs assessment – rent and income interview.</a:t>
            </a:r>
          </a:p>
          <a:p>
            <a:pPr>
              <a:lnSpc>
                <a:spcPct val="90000"/>
              </a:lnSpc>
              <a:buClr>
                <a:srgbClr val="8AD0D6"/>
              </a:buClr>
            </a:pPr>
            <a:r>
              <a:rPr lang="en-GB" sz="1600" dirty="0">
                <a:latin typeface="Arial"/>
                <a:ea typeface="+mj-lt"/>
                <a:cs typeface="+mj-lt"/>
              </a:rPr>
              <a:t>Domestic violence and addiction – prevention. </a:t>
            </a:r>
          </a:p>
          <a:p>
            <a:pPr marL="0" indent="0">
              <a:lnSpc>
                <a:spcPct val="90000"/>
              </a:lnSpc>
              <a:buClr>
                <a:srgbClr val="8AD0D6"/>
              </a:buClr>
              <a:buNone/>
            </a:pPr>
            <a:r>
              <a:rPr lang="en-GB" sz="1600" dirty="0">
                <a:latin typeface="Arial"/>
                <a:ea typeface="+mj-lt"/>
                <a:cs typeface="+mj-lt"/>
              </a:rPr>
              <a:t>            (McColgan &amp; McLaughlin, 2021)  </a:t>
            </a:r>
            <a:r>
              <a:rPr lang="en-GB" sz="1600" dirty="0">
                <a:ea typeface="+mj-lt"/>
                <a:cs typeface="+mj-lt"/>
              </a:rPr>
              <a:t>           </a:t>
            </a:r>
            <a:endParaRPr lang="en-GB" sz="1600" dirty="0"/>
          </a:p>
        </p:txBody>
      </p:sp>
    </p:spTree>
    <p:extLst>
      <p:ext uri="{BB962C8B-B14F-4D97-AF65-F5344CB8AC3E}">
        <p14:creationId xmlns:p14="http://schemas.microsoft.com/office/powerpoint/2010/main" val="43293777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ACED97-1E04-473C-B194-49D461CACD79}"/>
              </a:ext>
            </a:extLst>
          </p:cNvPr>
          <p:cNvSpPr>
            <a:spLocks noGrp="1"/>
          </p:cNvSpPr>
          <p:nvPr>
            <p:ph type="title"/>
          </p:nvPr>
        </p:nvSpPr>
        <p:spPr/>
        <p:txBody>
          <a:bodyPr/>
          <a:lstStyle/>
          <a:p>
            <a:r>
              <a:rPr lang="en-GB" b="1" dirty="0">
                <a:ea typeface="+mj-lt"/>
                <a:cs typeface="+mj-lt"/>
              </a:rPr>
              <a:t> Professional interventions </a:t>
            </a:r>
            <a:endParaRPr lang="en-US" dirty="0"/>
          </a:p>
        </p:txBody>
      </p:sp>
      <p:sp>
        <p:nvSpPr>
          <p:cNvPr id="3" name="Content Placeholder 2">
            <a:extLst>
              <a:ext uri="{FF2B5EF4-FFF2-40B4-BE49-F238E27FC236}">
                <a16:creationId xmlns:a16="http://schemas.microsoft.com/office/drawing/2014/main" id="{AE0232AE-95DE-4C61-A063-9170FB73C180}"/>
              </a:ext>
            </a:extLst>
          </p:cNvPr>
          <p:cNvSpPr>
            <a:spLocks noGrp="1"/>
          </p:cNvSpPr>
          <p:nvPr>
            <p:ph idx="1"/>
          </p:nvPr>
        </p:nvSpPr>
        <p:spPr/>
        <p:txBody>
          <a:bodyPr vert="horz" lIns="91440" tIns="45720" rIns="91440" bIns="45720" rtlCol="0" anchor="t">
            <a:normAutofit lnSpcReduction="10000"/>
          </a:bodyPr>
          <a:lstStyle/>
          <a:p>
            <a:pPr marL="0" indent="0">
              <a:buNone/>
            </a:pPr>
            <a:endParaRPr lang="en-GB" b="1" dirty="0"/>
          </a:p>
          <a:p>
            <a:pPr>
              <a:buClr>
                <a:srgbClr val="8AD0D6"/>
              </a:buClr>
            </a:pPr>
            <a:r>
              <a:rPr lang="en-GB" sz="1600" dirty="0">
                <a:latin typeface="Arial"/>
                <a:ea typeface="+mj-lt"/>
                <a:cs typeface="+mj-lt"/>
              </a:rPr>
              <a:t>Youth offending team – have a significant role on helping young people and families with law issues, such as police, probation officers, housing, health and children services, education and charities. They got involved to solve the domestic violence, verbal and emotional abuse towards the children by their father.                                                                       (GOV, 2021)</a:t>
            </a:r>
            <a:endParaRPr lang="en-GB" sz="1600" dirty="0">
              <a:latin typeface="Arial"/>
              <a:cs typeface="Arial"/>
            </a:endParaRPr>
          </a:p>
          <a:p>
            <a:pPr>
              <a:buClr>
                <a:srgbClr val="8AD0D6"/>
              </a:buClr>
            </a:pPr>
            <a:r>
              <a:rPr lang="en-GB" sz="1600" dirty="0">
                <a:latin typeface="Arial"/>
                <a:ea typeface="+mj-lt"/>
                <a:cs typeface="+mj-lt"/>
              </a:rPr>
              <a:t>Neighbourhood services helps maintaining healthy and safe homes, such as landlords, housing agents, neighbours – they noticed and managed family rent arrears.</a:t>
            </a:r>
            <a:endParaRPr lang="en-GB" sz="1600" dirty="0">
              <a:latin typeface="Arial"/>
              <a:cs typeface="Arial"/>
            </a:endParaRPr>
          </a:p>
          <a:p>
            <a:pPr>
              <a:buClr>
                <a:srgbClr val="8AD0D6"/>
              </a:buClr>
            </a:pPr>
            <a:r>
              <a:rPr lang="en-GB" sz="1600" dirty="0">
                <a:latin typeface="Arial"/>
                <a:ea typeface="+mj-lt"/>
                <a:cs typeface="+mj-lt"/>
              </a:rPr>
              <a:t>Children services are there for children, young people and families to support change their life in a positive way – children’s non-attendance in school was a big concern as well as their anti social behaviour, children services were involved to try and tackle those issues and make a positive change.                                                                      (Birmingham City Council, 2021)</a:t>
            </a:r>
            <a:endParaRPr lang="en-GB" sz="1600" dirty="0">
              <a:latin typeface="Arial"/>
              <a:cs typeface="Arial"/>
            </a:endParaRPr>
          </a:p>
          <a:p>
            <a:pPr>
              <a:buClr>
                <a:srgbClr val="8AD0D6"/>
              </a:buClr>
            </a:pPr>
            <a:r>
              <a:rPr lang="en-GB" sz="1600" dirty="0">
                <a:latin typeface="Arial"/>
                <a:ea typeface="+mj-lt"/>
                <a:cs typeface="+mj-lt"/>
              </a:rPr>
              <a:t>Youth Inclusion and Support Panel – helps young people aged 8 to 13 and their families, protecting them from crime and anti - social behaviour. Their role in the family’s case was to protect the children from anti – social behaviour.                                                                                                                (Gov, 2007)</a:t>
            </a:r>
            <a:endParaRPr lang="en-GB" sz="1600" dirty="0">
              <a:latin typeface="Arial"/>
              <a:cs typeface="Arial"/>
            </a:endParaRPr>
          </a:p>
          <a:p>
            <a:pPr>
              <a:buClr>
                <a:srgbClr val="8AD0D6"/>
              </a:buClr>
            </a:pPr>
            <a:endParaRPr lang="en-GB" dirty="0"/>
          </a:p>
        </p:txBody>
      </p:sp>
      <p:sp>
        <p:nvSpPr>
          <p:cNvPr id="4" name="TextBox 3">
            <a:extLst>
              <a:ext uri="{FF2B5EF4-FFF2-40B4-BE49-F238E27FC236}">
                <a16:creationId xmlns:a16="http://schemas.microsoft.com/office/drawing/2014/main" id="{E628F3B7-1217-4D6C-BF7F-512DF6574734}"/>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Tree>
    <p:extLst>
      <p:ext uri="{BB962C8B-B14F-4D97-AF65-F5344CB8AC3E}">
        <p14:creationId xmlns:p14="http://schemas.microsoft.com/office/powerpoint/2010/main" val="28569520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079AAC-7818-41CF-B35A-7B6F092D76B2}"/>
              </a:ext>
            </a:extLst>
          </p:cNvPr>
          <p:cNvSpPr>
            <a:spLocks noGrp="1"/>
          </p:cNvSpPr>
          <p:nvPr>
            <p:ph type="title"/>
          </p:nvPr>
        </p:nvSpPr>
        <p:spPr>
          <a:xfrm>
            <a:off x="6742108" y="629266"/>
            <a:ext cx="3307744" cy="1641986"/>
          </a:xfrm>
        </p:spPr>
        <p:txBody>
          <a:bodyPr>
            <a:normAutofit/>
          </a:bodyPr>
          <a:lstStyle/>
          <a:p>
            <a:r>
              <a:rPr lang="en-GB" sz="1700" b="1">
                <a:ea typeface="+mj-lt"/>
                <a:cs typeface="+mj-lt"/>
              </a:rPr>
              <a:t>Professional interventions </a:t>
            </a:r>
            <a:endParaRPr lang="en-US" sz="1700"/>
          </a:p>
        </p:txBody>
      </p:sp>
      <p:pic>
        <p:nvPicPr>
          <p:cNvPr id="4" name="Picture 4" descr="A picture containing person, child, grass, little&#10;&#10;Description automatically generated">
            <a:extLst>
              <a:ext uri="{FF2B5EF4-FFF2-40B4-BE49-F238E27FC236}">
                <a16:creationId xmlns:a16="http://schemas.microsoft.com/office/drawing/2014/main" id="{561C3565-C7AC-49C0-8FEA-C8596A49FB2D}"/>
              </a:ext>
            </a:extLst>
          </p:cNvPr>
          <p:cNvPicPr>
            <a:picLocks noChangeAspect="1"/>
          </p:cNvPicPr>
          <p:nvPr/>
        </p:nvPicPr>
        <p:blipFill rotWithShape="1">
          <a:blip r:embed="rId3"/>
          <a:srcRect l="21206" r="10145" b="-1"/>
          <a:stretch/>
        </p:blipFill>
        <p:spPr>
          <a:xfrm>
            <a:off x="-2" y="10"/>
            <a:ext cx="6094407" cy="6857990"/>
          </a:xfrm>
          <a:prstGeom prst="rect">
            <a:avLst/>
          </a:prstGeom>
        </p:spPr>
      </p:pic>
      <p:sp>
        <p:nvSpPr>
          <p:cNvPr id="3" name="Content Placeholder 2">
            <a:extLst>
              <a:ext uri="{FF2B5EF4-FFF2-40B4-BE49-F238E27FC236}">
                <a16:creationId xmlns:a16="http://schemas.microsoft.com/office/drawing/2014/main" id="{3FAD072F-EB67-46FC-BF44-0282249F9995}"/>
              </a:ext>
            </a:extLst>
          </p:cNvPr>
          <p:cNvSpPr>
            <a:spLocks noGrp="1"/>
          </p:cNvSpPr>
          <p:nvPr>
            <p:ph idx="1"/>
          </p:nvPr>
        </p:nvSpPr>
        <p:spPr>
          <a:xfrm>
            <a:off x="6742107" y="1456841"/>
            <a:ext cx="4416673" cy="4277532"/>
          </a:xfrm>
        </p:spPr>
        <p:txBody>
          <a:bodyPr vert="horz" lIns="91440" tIns="45720" rIns="91440" bIns="45720" rtlCol="0" anchor="t">
            <a:noAutofit/>
          </a:bodyPr>
          <a:lstStyle/>
          <a:p>
            <a:pPr>
              <a:lnSpc>
                <a:spcPct val="90000"/>
              </a:lnSpc>
            </a:pPr>
            <a:r>
              <a:rPr lang="en-GB" sz="1600" dirty="0">
                <a:latin typeface="Arial"/>
                <a:ea typeface="+mj-lt"/>
                <a:cs typeface="+mj-lt"/>
              </a:rPr>
              <a:t>Anti - Social Behaviour Team – will intervenes when there are concerns of abuse, violence or noise. They noted the role of Neighbourhood Service and refer them for further support. </a:t>
            </a:r>
          </a:p>
          <a:p>
            <a:pPr>
              <a:lnSpc>
                <a:spcPct val="90000"/>
              </a:lnSpc>
            </a:pPr>
            <a:r>
              <a:rPr lang="en-GB" sz="1600" dirty="0">
                <a:latin typeface="Arial"/>
                <a:ea typeface="+mj-lt"/>
                <a:cs typeface="+mj-lt"/>
              </a:rPr>
              <a:t>Substance Misuse Engagement team helps individuals with drug and alcohol addiction. Their role was to help the mother with alcohol addiction.</a:t>
            </a:r>
            <a:endParaRPr lang="en-GB" sz="1600" dirty="0">
              <a:latin typeface="Arial"/>
              <a:cs typeface="Arial"/>
            </a:endParaRPr>
          </a:p>
          <a:p>
            <a:pPr>
              <a:lnSpc>
                <a:spcPct val="90000"/>
              </a:lnSpc>
              <a:buClr>
                <a:srgbClr val="8AD0D6"/>
              </a:buClr>
            </a:pPr>
            <a:r>
              <a:rPr lang="en-GB" sz="1600" dirty="0">
                <a:latin typeface="Arial"/>
                <a:ea typeface="+mj-lt"/>
                <a:cs typeface="+mj-lt"/>
              </a:rPr>
              <a:t>Health Services plays a key role within the society, improving and delivering health. Health Services were involved with the family after a court decision to improve family’s general health and counselling therapy for the mother.                                                                                                      (WHO, 2021</a:t>
            </a:r>
            <a:r>
              <a:rPr lang="en-GB" sz="1600" dirty="0">
                <a:latin typeface="Arial"/>
                <a:cs typeface="Arial"/>
              </a:rPr>
              <a:t>)  </a:t>
            </a:r>
          </a:p>
          <a:p>
            <a:pPr>
              <a:lnSpc>
                <a:spcPct val="90000"/>
              </a:lnSpc>
              <a:buClr>
                <a:srgbClr val="8AD0D6"/>
              </a:buClr>
            </a:pPr>
            <a:endParaRPr lang="en-GB" sz="1400" dirty="0"/>
          </a:p>
        </p:txBody>
      </p:sp>
    </p:spTree>
    <p:extLst>
      <p:ext uri="{BB962C8B-B14F-4D97-AF65-F5344CB8AC3E}">
        <p14:creationId xmlns:p14="http://schemas.microsoft.com/office/powerpoint/2010/main" val="394921589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5" name="Picture 4" descr="One in a crowd">
            <a:extLst>
              <a:ext uri="{FF2B5EF4-FFF2-40B4-BE49-F238E27FC236}">
                <a16:creationId xmlns:a16="http://schemas.microsoft.com/office/drawing/2014/main" id="{0CD9C678-77A4-4FE5-AA4C-DF3095C0F042}"/>
              </a:ext>
            </a:extLst>
          </p:cNvPr>
          <p:cNvPicPr>
            <a:picLocks noChangeAspect="1"/>
          </p:cNvPicPr>
          <p:nvPr/>
        </p:nvPicPr>
        <p:blipFill rotWithShape="1">
          <a:blip r:embed="rId3"/>
          <a:srcRect t="12500" b="12500"/>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8D489E29-742E-4D34-AB08-CE3217805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6053153" y="1320127"/>
            <a:ext cx="4812846" cy="4195481"/>
          </a:xfrm>
          <a:prstGeom prst="rect">
            <a:avLst/>
          </a:prstGeom>
          <a:solidFill>
            <a:schemeClr val="bg1">
              <a:alpha val="80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3AB1DC-D249-4A19-BB9D-949507371DCE}"/>
              </a:ext>
            </a:extLst>
          </p:cNvPr>
          <p:cNvSpPr>
            <a:spLocks noGrp="1"/>
          </p:cNvSpPr>
          <p:nvPr>
            <p:ph type="title"/>
          </p:nvPr>
        </p:nvSpPr>
        <p:spPr>
          <a:xfrm>
            <a:off x="6374887" y="1641860"/>
            <a:ext cx="4204298" cy="1034728"/>
          </a:xfrm>
        </p:spPr>
        <p:txBody>
          <a:bodyPr vert="horz" lIns="91440" tIns="45720" rIns="91440" bIns="45720" rtlCol="0" anchor="t">
            <a:normAutofit/>
          </a:bodyPr>
          <a:lstStyle/>
          <a:p>
            <a:r>
              <a:rPr lang="en-US" sz="2800"/>
              <a:t>Meeting the needs</a:t>
            </a:r>
          </a:p>
        </p:txBody>
      </p:sp>
      <p:sp>
        <p:nvSpPr>
          <p:cNvPr id="4" name="TextBox 3">
            <a:extLst>
              <a:ext uri="{FF2B5EF4-FFF2-40B4-BE49-F238E27FC236}">
                <a16:creationId xmlns:a16="http://schemas.microsoft.com/office/drawing/2014/main" id="{10B9CD65-EFD7-40B8-8414-D716D9F18921}"/>
              </a:ext>
            </a:extLst>
          </p:cNvPr>
          <p:cNvSpPr txBox="1"/>
          <p:nvPr/>
        </p:nvSpPr>
        <p:spPr>
          <a:xfrm>
            <a:off x="6374886" y="2809812"/>
            <a:ext cx="4169380" cy="2384064"/>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defTabSz="457200">
              <a:spcBef>
                <a:spcPts val="1000"/>
              </a:spcBef>
              <a:buClr>
                <a:schemeClr val="bg2">
                  <a:lumMod val="40000"/>
                  <a:lumOff val="60000"/>
                </a:schemeClr>
              </a:buClr>
              <a:buSzPct val="80000"/>
              <a:buFont typeface="Wingdings 3" charset="2"/>
              <a:buChar char=""/>
            </a:pPr>
            <a:r>
              <a:rPr lang="en-US" sz="1600" dirty="0">
                <a:latin typeface="Arial" panose="020B0604020202020204" pitchFamily="34" charset="0"/>
                <a:ea typeface="+mj-ea"/>
                <a:cs typeface="Arial" panose="020B0604020202020204" pitchFamily="34" charset="0"/>
              </a:rPr>
              <a:t>The plan of action for the family has ended with no further recommendations due to change of circumstances and non-engagement of the mother.</a:t>
            </a:r>
          </a:p>
        </p:txBody>
      </p:sp>
      <p:sp>
        <p:nvSpPr>
          <p:cNvPr id="3" name="TextBox 2">
            <a:extLst>
              <a:ext uri="{FF2B5EF4-FFF2-40B4-BE49-F238E27FC236}">
                <a16:creationId xmlns:a16="http://schemas.microsoft.com/office/drawing/2014/main" id="{AF1C78D7-492A-4AD8-9372-09EB49D57E1A}"/>
              </a:ext>
            </a:extLst>
          </p:cNvPr>
          <p:cNvSpPr txBox="1"/>
          <p:nvPr/>
        </p:nvSpPr>
        <p:spPr>
          <a:xfrm>
            <a:off x="4724400" y="3358550"/>
            <a:ext cx="600974" cy="2111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Tree>
    <p:extLst>
      <p:ext uri="{BB962C8B-B14F-4D97-AF65-F5344CB8AC3E}">
        <p14:creationId xmlns:p14="http://schemas.microsoft.com/office/powerpoint/2010/main" val="298613599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4E78424C-6FD0-41F8-9CAA-5DC19C4235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C3B010-E3ED-4F59-A1FA-AB6A9C71D913}"/>
              </a:ext>
            </a:extLst>
          </p:cNvPr>
          <p:cNvSpPr>
            <a:spLocks noGrp="1"/>
          </p:cNvSpPr>
          <p:nvPr>
            <p:ph type="title"/>
          </p:nvPr>
        </p:nvSpPr>
        <p:spPr>
          <a:xfrm>
            <a:off x="643855" y="1447800"/>
            <a:ext cx="3108626" cy="4572000"/>
          </a:xfrm>
        </p:spPr>
        <p:txBody>
          <a:bodyPr anchor="ctr">
            <a:normAutofit/>
          </a:bodyPr>
          <a:lstStyle/>
          <a:p>
            <a:r>
              <a:rPr lang="en-GB" sz="3200">
                <a:solidFill>
                  <a:srgbClr val="F2F2F2"/>
                </a:solidFill>
                <a:cs typeface="Calibri Light"/>
              </a:rPr>
              <a:t>CONCLUSION</a:t>
            </a:r>
            <a:br>
              <a:rPr lang="en-GB" sz="3200">
                <a:solidFill>
                  <a:srgbClr val="F2F2F2"/>
                </a:solidFill>
                <a:cs typeface="Calibri Light"/>
              </a:rPr>
            </a:br>
            <a:endParaRPr lang="en-GB" sz="3200">
              <a:solidFill>
                <a:srgbClr val="F2F2F2"/>
              </a:solidFill>
            </a:endParaRPr>
          </a:p>
        </p:txBody>
      </p:sp>
      <p:sp>
        <p:nvSpPr>
          <p:cNvPr id="22" name="Freeform: Shape 21">
            <a:extLst>
              <a:ext uri="{FF2B5EF4-FFF2-40B4-BE49-F238E27FC236}">
                <a16:creationId xmlns:a16="http://schemas.microsoft.com/office/drawing/2014/main" id="{DD136760-57DC-4301-8BEA-B71AD2D139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61310" y="0"/>
            <a:ext cx="8030690" cy="6858000"/>
          </a:xfrm>
          <a:custGeom>
            <a:avLst/>
            <a:gdLst>
              <a:gd name="connsiteX0" fmla="*/ 1176 w 8030690"/>
              <a:gd name="connsiteY0" fmla="*/ 0 h 6858000"/>
              <a:gd name="connsiteX1" fmla="*/ 1344715 w 8030690"/>
              <a:gd name="connsiteY1" fmla="*/ 0 h 6858000"/>
              <a:gd name="connsiteX2" fmla="*/ 1344715 w 8030690"/>
              <a:gd name="connsiteY2" fmla="*/ 0 h 6858000"/>
              <a:gd name="connsiteX3" fmla="*/ 8030690 w 8030690"/>
              <a:gd name="connsiteY3" fmla="*/ 0 h 6858000"/>
              <a:gd name="connsiteX4" fmla="*/ 8030690 w 8030690"/>
              <a:gd name="connsiteY4" fmla="*/ 6858000 h 6858000"/>
              <a:gd name="connsiteX5" fmla="*/ 477746 w 8030690"/>
              <a:gd name="connsiteY5" fmla="*/ 6858000 h 6858000"/>
              <a:gd name="connsiteX6" fmla="*/ 477746 w 8030690"/>
              <a:gd name="connsiteY6" fmla="*/ 6858000 h 6858000"/>
              <a:gd name="connsiteX7" fmla="*/ 0 w 8030690"/>
              <a:gd name="connsiteY7" fmla="*/ 6858000 h 6858000"/>
              <a:gd name="connsiteX8" fmla="*/ 5883 w 8030690"/>
              <a:gd name="connsiteY8" fmla="*/ 6817538 h 6858000"/>
              <a:gd name="connsiteX9" fmla="*/ 23196 w 8030690"/>
              <a:gd name="connsiteY9" fmla="*/ 6698894 h 6858000"/>
              <a:gd name="connsiteX10" fmla="*/ 35298 w 8030690"/>
              <a:gd name="connsiteY10" fmla="*/ 6612483 h 6858000"/>
              <a:gd name="connsiteX11" fmla="*/ 48073 w 8030690"/>
              <a:gd name="connsiteY11" fmla="*/ 6509613 h 6858000"/>
              <a:gd name="connsiteX12" fmla="*/ 63369 w 8030690"/>
              <a:gd name="connsiteY12" fmla="*/ 6387541 h 6858000"/>
              <a:gd name="connsiteX13" fmla="*/ 79506 w 8030690"/>
              <a:gd name="connsiteY13" fmla="*/ 6252438 h 6858000"/>
              <a:gd name="connsiteX14" fmla="*/ 96483 w 8030690"/>
              <a:gd name="connsiteY14" fmla="*/ 6100191 h 6858000"/>
              <a:gd name="connsiteX15" fmla="*/ 114468 w 8030690"/>
              <a:gd name="connsiteY15" fmla="*/ 5934227 h 6858000"/>
              <a:gd name="connsiteX16" fmla="*/ 132454 w 8030690"/>
              <a:gd name="connsiteY16" fmla="*/ 5753862 h 6858000"/>
              <a:gd name="connsiteX17" fmla="*/ 150775 w 8030690"/>
              <a:gd name="connsiteY17" fmla="*/ 5561838 h 6858000"/>
              <a:gd name="connsiteX18" fmla="*/ 167752 w 8030690"/>
              <a:gd name="connsiteY18" fmla="*/ 5354726 h 6858000"/>
              <a:gd name="connsiteX19" fmla="*/ 184057 w 8030690"/>
              <a:gd name="connsiteY19" fmla="*/ 5138013 h 6858000"/>
              <a:gd name="connsiteX20" fmla="*/ 198849 w 8030690"/>
              <a:gd name="connsiteY20" fmla="*/ 4908956 h 6858000"/>
              <a:gd name="connsiteX21" fmla="*/ 212968 w 8030690"/>
              <a:gd name="connsiteY21" fmla="*/ 4670298 h 6858000"/>
              <a:gd name="connsiteX22" fmla="*/ 226248 w 8030690"/>
              <a:gd name="connsiteY22" fmla="*/ 4421352 h 6858000"/>
              <a:gd name="connsiteX23" fmla="*/ 230954 w 8030690"/>
              <a:gd name="connsiteY23" fmla="*/ 4293793 h 6858000"/>
              <a:gd name="connsiteX24" fmla="*/ 236165 w 8030690"/>
              <a:gd name="connsiteY24" fmla="*/ 4163491 h 6858000"/>
              <a:gd name="connsiteX25" fmla="*/ 241039 w 8030690"/>
              <a:gd name="connsiteY25" fmla="*/ 4031132 h 6858000"/>
              <a:gd name="connsiteX26" fmla="*/ 244233 w 8030690"/>
              <a:gd name="connsiteY26" fmla="*/ 3898087 h 6858000"/>
              <a:gd name="connsiteX27" fmla="*/ 247091 w 8030690"/>
              <a:gd name="connsiteY27" fmla="*/ 3762298 h 6858000"/>
              <a:gd name="connsiteX28" fmla="*/ 250116 w 8030690"/>
              <a:gd name="connsiteY28" fmla="*/ 3625138 h 6858000"/>
              <a:gd name="connsiteX29" fmla="*/ 252133 w 8030690"/>
              <a:gd name="connsiteY29" fmla="*/ 3485235 h 6858000"/>
              <a:gd name="connsiteX30" fmla="*/ 252133 w 8030690"/>
              <a:gd name="connsiteY30" fmla="*/ 3343960 h 6858000"/>
              <a:gd name="connsiteX31" fmla="*/ 253142 w 8030690"/>
              <a:gd name="connsiteY31" fmla="*/ 3201314 h 6858000"/>
              <a:gd name="connsiteX32" fmla="*/ 252133 w 8030690"/>
              <a:gd name="connsiteY32" fmla="*/ 3057296 h 6858000"/>
              <a:gd name="connsiteX33" fmla="*/ 250116 w 8030690"/>
              <a:gd name="connsiteY33" fmla="*/ 2911221 h 6858000"/>
              <a:gd name="connsiteX34" fmla="*/ 248267 w 8030690"/>
              <a:gd name="connsiteY34" fmla="*/ 2765145 h 6858000"/>
              <a:gd name="connsiteX35" fmla="*/ 244233 w 8030690"/>
              <a:gd name="connsiteY35" fmla="*/ 2617013 h 6858000"/>
              <a:gd name="connsiteX36" fmla="*/ 240031 w 8030690"/>
              <a:gd name="connsiteY36" fmla="*/ 2467508 h 6858000"/>
              <a:gd name="connsiteX37" fmla="*/ 235156 w 8030690"/>
              <a:gd name="connsiteY37" fmla="*/ 2318004 h 6858000"/>
              <a:gd name="connsiteX38" fmla="*/ 228265 w 8030690"/>
              <a:gd name="connsiteY38" fmla="*/ 2167128 h 6858000"/>
              <a:gd name="connsiteX39" fmla="*/ 220028 w 8030690"/>
              <a:gd name="connsiteY39" fmla="*/ 2014880 h 6858000"/>
              <a:gd name="connsiteX40" fmla="*/ 212128 w 8030690"/>
              <a:gd name="connsiteY40" fmla="*/ 1861947 h 6858000"/>
              <a:gd name="connsiteX41" fmla="*/ 202043 w 8030690"/>
              <a:gd name="connsiteY41" fmla="*/ 1709013 h 6858000"/>
              <a:gd name="connsiteX42" fmla="*/ 189940 w 8030690"/>
              <a:gd name="connsiteY42" fmla="*/ 1554023 h 6858000"/>
              <a:gd name="connsiteX43" fmla="*/ 177838 w 8030690"/>
              <a:gd name="connsiteY43" fmla="*/ 1401089 h 6858000"/>
              <a:gd name="connsiteX44" fmla="*/ 163886 w 8030690"/>
              <a:gd name="connsiteY44" fmla="*/ 1245413 h 6858000"/>
              <a:gd name="connsiteX45" fmla="*/ 148590 w 8030690"/>
              <a:gd name="connsiteY45" fmla="*/ 1089050 h 6858000"/>
              <a:gd name="connsiteX46" fmla="*/ 132454 w 8030690"/>
              <a:gd name="connsiteY46" fmla="*/ 934745 h 6858000"/>
              <a:gd name="connsiteX47" fmla="*/ 113628 w 8030690"/>
              <a:gd name="connsiteY47" fmla="*/ 778383 h 6858000"/>
              <a:gd name="connsiteX48" fmla="*/ 93457 w 8030690"/>
              <a:gd name="connsiteY48" fmla="*/ 622706 h 6858000"/>
              <a:gd name="connsiteX49" fmla="*/ 73454 w 8030690"/>
              <a:gd name="connsiteY49" fmla="*/ 466344 h 6858000"/>
              <a:gd name="connsiteX50" fmla="*/ 50090 w 8030690"/>
              <a:gd name="connsiteY50" fmla="*/ 310667 h 6858000"/>
              <a:gd name="connsiteX51" fmla="*/ 26222 w 8030690"/>
              <a:gd name="connsiteY51" fmla="*/ 15567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8030690" h="6858000">
                <a:moveTo>
                  <a:pt x="1176" y="0"/>
                </a:moveTo>
                <a:lnTo>
                  <a:pt x="1344715" y="0"/>
                </a:lnTo>
                <a:lnTo>
                  <a:pt x="1344715" y="0"/>
                </a:lnTo>
                <a:lnTo>
                  <a:pt x="8030690" y="0"/>
                </a:lnTo>
                <a:lnTo>
                  <a:pt x="8030690" y="6858000"/>
                </a:lnTo>
                <a:lnTo>
                  <a:pt x="477746" y="6858000"/>
                </a:lnTo>
                <a:lnTo>
                  <a:pt x="477746" y="6858000"/>
                </a:lnTo>
                <a:lnTo>
                  <a:pt x="0" y="6858000"/>
                </a:lnTo>
                <a:lnTo>
                  <a:pt x="5883" y="6817538"/>
                </a:lnTo>
                <a:lnTo>
                  <a:pt x="23196" y="6698894"/>
                </a:lnTo>
                <a:lnTo>
                  <a:pt x="35298" y="6612483"/>
                </a:lnTo>
                <a:lnTo>
                  <a:pt x="48073" y="6509613"/>
                </a:lnTo>
                <a:lnTo>
                  <a:pt x="63369" y="6387541"/>
                </a:lnTo>
                <a:lnTo>
                  <a:pt x="79506" y="6252438"/>
                </a:lnTo>
                <a:lnTo>
                  <a:pt x="96483" y="6100191"/>
                </a:lnTo>
                <a:lnTo>
                  <a:pt x="114468" y="5934227"/>
                </a:lnTo>
                <a:lnTo>
                  <a:pt x="132454" y="5753862"/>
                </a:lnTo>
                <a:lnTo>
                  <a:pt x="150775" y="5561838"/>
                </a:lnTo>
                <a:lnTo>
                  <a:pt x="167752" y="5354726"/>
                </a:lnTo>
                <a:lnTo>
                  <a:pt x="184057" y="5138013"/>
                </a:lnTo>
                <a:lnTo>
                  <a:pt x="198849" y="4908956"/>
                </a:lnTo>
                <a:lnTo>
                  <a:pt x="212968" y="4670298"/>
                </a:lnTo>
                <a:lnTo>
                  <a:pt x="226248" y="4421352"/>
                </a:lnTo>
                <a:lnTo>
                  <a:pt x="230954" y="4293793"/>
                </a:lnTo>
                <a:lnTo>
                  <a:pt x="236165" y="4163491"/>
                </a:lnTo>
                <a:lnTo>
                  <a:pt x="241039" y="4031132"/>
                </a:lnTo>
                <a:lnTo>
                  <a:pt x="244233" y="3898087"/>
                </a:lnTo>
                <a:lnTo>
                  <a:pt x="247091" y="3762298"/>
                </a:lnTo>
                <a:lnTo>
                  <a:pt x="250116" y="3625138"/>
                </a:lnTo>
                <a:lnTo>
                  <a:pt x="252133" y="3485235"/>
                </a:lnTo>
                <a:lnTo>
                  <a:pt x="252133" y="3343960"/>
                </a:lnTo>
                <a:lnTo>
                  <a:pt x="253142" y="3201314"/>
                </a:lnTo>
                <a:lnTo>
                  <a:pt x="252133" y="3057296"/>
                </a:lnTo>
                <a:lnTo>
                  <a:pt x="250116" y="2911221"/>
                </a:lnTo>
                <a:lnTo>
                  <a:pt x="248267" y="2765145"/>
                </a:lnTo>
                <a:lnTo>
                  <a:pt x="244233" y="2617013"/>
                </a:lnTo>
                <a:lnTo>
                  <a:pt x="240031" y="2467508"/>
                </a:lnTo>
                <a:lnTo>
                  <a:pt x="235156" y="2318004"/>
                </a:lnTo>
                <a:lnTo>
                  <a:pt x="228265" y="2167128"/>
                </a:lnTo>
                <a:lnTo>
                  <a:pt x="220028" y="2014880"/>
                </a:lnTo>
                <a:lnTo>
                  <a:pt x="212128" y="1861947"/>
                </a:lnTo>
                <a:lnTo>
                  <a:pt x="202043" y="1709013"/>
                </a:lnTo>
                <a:lnTo>
                  <a:pt x="189940" y="1554023"/>
                </a:lnTo>
                <a:lnTo>
                  <a:pt x="177838" y="1401089"/>
                </a:lnTo>
                <a:lnTo>
                  <a:pt x="163886" y="1245413"/>
                </a:lnTo>
                <a:lnTo>
                  <a:pt x="148590" y="1089050"/>
                </a:lnTo>
                <a:lnTo>
                  <a:pt x="132454" y="934745"/>
                </a:lnTo>
                <a:lnTo>
                  <a:pt x="113628" y="778383"/>
                </a:lnTo>
                <a:lnTo>
                  <a:pt x="93457" y="622706"/>
                </a:lnTo>
                <a:lnTo>
                  <a:pt x="73454" y="466344"/>
                </a:lnTo>
                <a:lnTo>
                  <a:pt x="50090" y="310667"/>
                </a:lnTo>
                <a:lnTo>
                  <a:pt x="26222" y="155676"/>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11">
            <a:extLst>
              <a:ext uri="{FF2B5EF4-FFF2-40B4-BE49-F238E27FC236}">
                <a16:creationId xmlns:a16="http://schemas.microsoft.com/office/drawing/2014/main" id="{BDC58DEA-1307-4F44-AD47-E613D8B76A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4811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p:nvSpPr>
          <p:cNvPr id="26" name="Rectangle 25">
            <a:extLst>
              <a:ext uri="{FF2B5EF4-FFF2-40B4-BE49-F238E27FC236}">
                <a16:creationId xmlns:a16="http://schemas.microsoft.com/office/drawing/2014/main" id="{C99B912D-1E4B-42AF-A2BE-CFEFEC916E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ABBAA173-4653-4242-85AD-74D93002CB8B}"/>
              </a:ext>
            </a:extLst>
          </p:cNvPr>
          <p:cNvGraphicFramePr>
            <a:graphicFrameLocks noGrp="1"/>
          </p:cNvGraphicFramePr>
          <p:nvPr>
            <p:ph idx="1"/>
            <p:extLst>
              <p:ext uri="{D42A27DB-BD31-4B8C-83A1-F6EECF244321}">
                <p14:modId xmlns:p14="http://schemas.microsoft.com/office/powerpoint/2010/main" val="2196381552"/>
              </p:ext>
            </p:extLst>
          </p:nvPr>
        </p:nvGraphicFramePr>
        <p:xfrm>
          <a:off x="5349506" y="1270591"/>
          <a:ext cx="6496050" cy="4572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96069760"/>
      </p:ext>
    </p:extLst>
  </p:cSld>
  <p:clrMapOvr>
    <a:overrideClrMapping bg1="lt1" tx1="dk1" bg2="lt2" tx2="dk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5ECF68-52B3-4284-BBF8-593E05E28465}"/>
              </a:ext>
            </a:extLst>
          </p:cNvPr>
          <p:cNvSpPr>
            <a:spLocks noGrp="1"/>
          </p:cNvSpPr>
          <p:nvPr>
            <p:ph type="title"/>
          </p:nvPr>
        </p:nvSpPr>
        <p:spPr>
          <a:xfrm>
            <a:off x="646111" y="452718"/>
            <a:ext cx="9404723" cy="1400530"/>
          </a:xfrm>
        </p:spPr>
        <p:txBody>
          <a:bodyPr>
            <a:normAutofit/>
          </a:bodyPr>
          <a:lstStyle/>
          <a:p>
            <a:r>
              <a:rPr lang="en-GB">
                <a:cs typeface="Calibri Light"/>
              </a:rPr>
              <a:t>REFERENCES </a:t>
            </a:r>
            <a:endParaRPr lang="en-GB"/>
          </a:p>
        </p:txBody>
      </p:sp>
      <p:graphicFrame>
        <p:nvGraphicFramePr>
          <p:cNvPr id="5" name="Content Placeholder 2">
            <a:extLst>
              <a:ext uri="{FF2B5EF4-FFF2-40B4-BE49-F238E27FC236}">
                <a16:creationId xmlns:a16="http://schemas.microsoft.com/office/drawing/2014/main" id="{2B99C53E-6EAA-420B-9C15-51513B6D45ED}"/>
              </a:ext>
            </a:extLst>
          </p:cNvPr>
          <p:cNvGraphicFramePr>
            <a:graphicFrameLocks noGrp="1"/>
          </p:cNvGraphicFramePr>
          <p:nvPr>
            <p:ph idx="1"/>
            <p:extLst>
              <p:ext uri="{D42A27DB-BD31-4B8C-83A1-F6EECF244321}">
                <p14:modId xmlns:p14="http://schemas.microsoft.com/office/powerpoint/2010/main" val="776688202"/>
              </p:ext>
            </p:extLst>
          </p:nvPr>
        </p:nvGraphicFramePr>
        <p:xfrm>
          <a:off x="426747" y="1093588"/>
          <a:ext cx="11115257" cy="56666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2971476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A8D296-AE76-4C9D-A52A-59BAC9C02479}"/>
              </a:ext>
            </a:extLst>
          </p:cNvPr>
          <p:cNvSpPr>
            <a:spLocks noGrp="1"/>
          </p:cNvSpPr>
          <p:nvPr>
            <p:ph type="title"/>
          </p:nvPr>
        </p:nvSpPr>
        <p:spPr/>
        <p:txBody>
          <a:bodyPr/>
          <a:lstStyle/>
          <a:p>
            <a:r>
              <a:rPr lang="en-GB" sz="2000">
                <a:latin typeface="Arial"/>
                <a:cs typeface="Arial"/>
              </a:rPr>
              <a:t>Reference</a:t>
            </a:r>
            <a:endParaRPr lang="en-GB"/>
          </a:p>
        </p:txBody>
      </p:sp>
      <p:sp>
        <p:nvSpPr>
          <p:cNvPr id="3" name="Content Placeholder 2">
            <a:extLst>
              <a:ext uri="{FF2B5EF4-FFF2-40B4-BE49-F238E27FC236}">
                <a16:creationId xmlns:a16="http://schemas.microsoft.com/office/drawing/2014/main" id="{313FF17A-B0DB-440C-8A52-4B83F83B2820}"/>
              </a:ext>
            </a:extLst>
          </p:cNvPr>
          <p:cNvSpPr>
            <a:spLocks noGrp="1"/>
          </p:cNvSpPr>
          <p:nvPr>
            <p:ph idx="1"/>
          </p:nvPr>
        </p:nvSpPr>
        <p:spPr>
          <a:xfrm>
            <a:off x="987858" y="898373"/>
            <a:ext cx="9057666" cy="5953275"/>
          </a:xfrm>
        </p:spPr>
        <p:txBody>
          <a:bodyPr vert="horz" lIns="91440" tIns="45720" rIns="91440" bIns="45720" rtlCol="0" anchor="t">
            <a:normAutofit fontScale="85000" lnSpcReduction="10000"/>
          </a:bodyPr>
          <a:lstStyle/>
          <a:p>
            <a:pPr>
              <a:spcBef>
                <a:spcPts val="0"/>
              </a:spcBef>
              <a:buChar char="•"/>
            </a:pPr>
            <a:r>
              <a:rPr lang="en-GB" dirty="0">
                <a:ea typeface="+mj-lt"/>
                <a:cs typeface="+mj-lt"/>
              </a:rPr>
              <a:t>Gill, K (2021) </a:t>
            </a:r>
            <a:r>
              <a:rPr lang="en-GB" i="1" dirty="0">
                <a:ea typeface="+mj-lt"/>
                <a:cs typeface="+mj-lt"/>
              </a:rPr>
              <a:t>How to identify and treat antisocial behaviour in children</a:t>
            </a:r>
            <a:r>
              <a:rPr lang="en-GB" dirty="0">
                <a:ea typeface="+mj-lt"/>
                <a:cs typeface="+mj-lt"/>
              </a:rPr>
              <a:t>. Available at: </a:t>
            </a:r>
            <a:r>
              <a:rPr lang="en-GB" u="sng" dirty="0">
                <a:ea typeface="+mj-lt"/>
                <a:cs typeface="+mj-lt"/>
                <a:hlinkClick r:id="rId2"/>
              </a:rPr>
              <a:t>Antisocial Behavior: In Children (healthline.com)  </a:t>
            </a:r>
            <a:r>
              <a:rPr lang="en-GB" dirty="0">
                <a:ea typeface="+mj-lt"/>
                <a:cs typeface="+mj-lt"/>
              </a:rPr>
              <a:t>Accessed on 16th October 2021</a:t>
            </a:r>
            <a:endParaRPr lang="en-US" dirty="0">
              <a:ea typeface="+mj-lt"/>
              <a:cs typeface="+mj-lt"/>
            </a:endParaRPr>
          </a:p>
          <a:p>
            <a:pPr>
              <a:spcBef>
                <a:spcPts val="0"/>
              </a:spcBef>
              <a:buClr>
                <a:srgbClr val="8AD0D6"/>
              </a:buClr>
              <a:buChar char="•"/>
            </a:pPr>
            <a:endParaRPr lang="en-GB" dirty="0">
              <a:solidFill>
                <a:srgbClr val="FFFFFF"/>
              </a:solidFill>
              <a:latin typeface="Century Gothic"/>
              <a:ea typeface="+mj-lt"/>
              <a:cs typeface="Arial"/>
            </a:endParaRPr>
          </a:p>
          <a:p>
            <a:pPr>
              <a:spcBef>
                <a:spcPts val="0"/>
              </a:spcBef>
              <a:buClr>
                <a:srgbClr val="8AD0D6"/>
              </a:buClr>
              <a:buChar char="•"/>
            </a:pPr>
            <a:r>
              <a:rPr lang="en-US" dirty="0">
                <a:solidFill>
                  <a:schemeClr val="bg1"/>
                </a:solidFill>
                <a:latin typeface="Arial"/>
                <a:ea typeface="+mj-lt"/>
                <a:cs typeface="Arial"/>
                <a:hlinkClick r:id="rId3"/>
              </a:rPr>
              <a:t>Gov.UK (2010) https://www.gov.uk/government/publications/2010-to-2015-government-policy-violence-against-women-and-girls/2010-to-2015-government-policy-violence-against-women-and-girls </a:t>
            </a:r>
            <a:r>
              <a:rPr lang="en-US" dirty="0">
                <a:solidFill>
                  <a:schemeClr val="bg1"/>
                </a:solidFill>
                <a:latin typeface="Arial"/>
                <a:ea typeface="+mj-lt"/>
                <a:cs typeface="Arial"/>
              </a:rPr>
              <a:t>  cited 2371072021</a:t>
            </a:r>
            <a:endParaRPr lang="en-GB" dirty="0">
              <a:solidFill>
                <a:schemeClr val="bg1"/>
              </a:solidFill>
              <a:ea typeface="+mj-lt"/>
              <a:cs typeface="+mj-lt"/>
            </a:endParaRPr>
          </a:p>
          <a:p>
            <a:pPr>
              <a:spcBef>
                <a:spcPts val="0"/>
              </a:spcBef>
              <a:buClr>
                <a:srgbClr val="8AD0D6"/>
              </a:buClr>
              <a:buChar char="•"/>
            </a:pPr>
            <a:endParaRPr lang="en-US" dirty="0">
              <a:solidFill>
                <a:schemeClr val="bg1"/>
              </a:solidFill>
              <a:latin typeface="Arial"/>
              <a:ea typeface="+mj-lt"/>
              <a:cs typeface="Arial"/>
            </a:endParaRPr>
          </a:p>
          <a:p>
            <a:pPr>
              <a:spcBef>
                <a:spcPts val="0"/>
              </a:spcBef>
              <a:buClr>
                <a:srgbClr val="8AD0D6"/>
              </a:buClr>
              <a:buChar char="•"/>
            </a:pPr>
            <a:r>
              <a:rPr lang="en-GB" dirty="0">
                <a:ea typeface="+mj-lt"/>
                <a:cs typeface="+mj-lt"/>
              </a:rPr>
              <a:t>Government (2021) </a:t>
            </a:r>
            <a:r>
              <a:rPr lang="en-GB" i="1" dirty="0">
                <a:ea typeface="+mj-lt"/>
                <a:cs typeface="+mj-lt"/>
              </a:rPr>
              <a:t>Youth offending teams</a:t>
            </a:r>
            <a:r>
              <a:rPr lang="en-GB" dirty="0">
                <a:ea typeface="+mj-lt"/>
                <a:cs typeface="+mj-lt"/>
              </a:rPr>
              <a:t>. Available at: </a:t>
            </a:r>
            <a:r>
              <a:rPr lang="en-GB" u="sng" dirty="0">
                <a:ea typeface="+mj-lt"/>
                <a:cs typeface="+mj-lt"/>
                <a:hlinkClick r:id="rId4"/>
              </a:rPr>
              <a:t>https://www.gov.uk/youth-offending-team</a:t>
            </a:r>
            <a:r>
              <a:rPr lang="en-GB" dirty="0">
                <a:ea typeface="+mj-lt"/>
                <a:cs typeface="+mj-lt"/>
              </a:rPr>
              <a:t> ( Accessed: 23 October 2021) </a:t>
            </a:r>
            <a:endParaRPr lang="en-US" dirty="0">
              <a:ea typeface="+mj-lt"/>
              <a:cs typeface="+mj-lt"/>
            </a:endParaRPr>
          </a:p>
          <a:p>
            <a:pPr>
              <a:spcBef>
                <a:spcPts val="0"/>
              </a:spcBef>
              <a:buClr>
                <a:srgbClr val="8AD0D6"/>
              </a:buClr>
              <a:buChar char="•"/>
            </a:pPr>
            <a:endParaRPr lang="en-GB" dirty="0">
              <a:ea typeface="+mj-lt"/>
              <a:cs typeface="+mj-lt"/>
            </a:endParaRPr>
          </a:p>
          <a:p>
            <a:pPr>
              <a:spcBef>
                <a:spcPts val="0"/>
              </a:spcBef>
              <a:buClr>
                <a:srgbClr val="8AD0D6"/>
              </a:buClr>
              <a:buChar char="•"/>
            </a:pPr>
            <a:r>
              <a:rPr lang="en-GB" dirty="0">
                <a:ea typeface="+mj-lt"/>
                <a:cs typeface="+mj-lt"/>
              </a:rPr>
              <a:t>Government (2007) </a:t>
            </a:r>
            <a:r>
              <a:rPr lang="en-GB" i="1" dirty="0">
                <a:ea typeface="+mj-lt"/>
                <a:cs typeface="+mj-lt"/>
              </a:rPr>
              <a:t>Youth inclusion and support panels: preventing crime and anti- social behaviour- executive summary</a:t>
            </a:r>
            <a:r>
              <a:rPr lang="en-GB" dirty="0">
                <a:ea typeface="+mj-lt"/>
                <a:cs typeface="+mj-lt"/>
              </a:rPr>
              <a:t>. Available at: </a:t>
            </a:r>
            <a:r>
              <a:rPr lang="en-GB" u="sng" dirty="0">
                <a:ea typeface="+mj-lt"/>
                <a:cs typeface="+mj-lt"/>
                <a:hlinkClick r:id="rId5"/>
              </a:rPr>
              <a:t>https://www.gov.uk/government/publications/youth-inclusion-and-support-panels-preventing-crime-and-anti-social-behaviour-executive-summary</a:t>
            </a:r>
            <a:r>
              <a:rPr lang="en-GB" dirty="0">
                <a:ea typeface="+mj-lt"/>
                <a:cs typeface="+mj-lt"/>
              </a:rPr>
              <a:t> (Accessed: 23 October 2021)</a:t>
            </a:r>
            <a:endParaRPr lang="en-US" dirty="0">
              <a:ea typeface="+mj-lt"/>
              <a:cs typeface="+mj-lt"/>
            </a:endParaRPr>
          </a:p>
          <a:p>
            <a:pPr>
              <a:spcBef>
                <a:spcPts val="0"/>
              </a:spcBef>
              <a:buClr>
                <a:srgbClr val="8AD0D6"/>
              </a:buClr>
              <a:buChar char="•"/>
            </a:pPr>
            <a:endParaRPr lang="en-GB" dirty="0">
              <a:ea typeface="+mj-lt"/>
              <a:cs typeface="+mj-lt"/>
            </a:endParaRPr>
          </a:p>
          <a:p>
            <a:pPr>
              <a:spcBef>
                <a:spcPts val="0"/>
              </a:spcBef>
              <a:buClr>
                <a:srgbClr val="8AD0D6"/>
              </a:buClr>
              <a:buChar char="•"/>
            </a:pPr>
            <a:r>
              <a:rPr lang="en-GB" dirty="0" err="1">
                <a:ea typeface="+mj-lt"/>
                <a:cs typeface="+mj-lt"/>
              </a:rPr>
              <a:t>Jassen,A</a:t>
            </a:r>
            <a:r>
              <a:rPr lang="en-GB" dirty="0">
                <a:ea typeface="+mj-lt"/>
                <a:cs typeface="+mj-lt"/>
              </a:rPr>
              <a:t> (2020) </a:t>
            </a:r>
            <a:r>
              <a:rPr lang="en-GB" i="1" dirty="0">
                <a:ea typeface="+mj-lt"/>
                <a:cs typeface="+mj-lt"/>
              </a:rPr>
              <a:t>The Affects of </a:t>
            </a:r>
            <a:r>
              <a:rPr lang="en-GB" i="1" dirty="0" err="1">
                <a:ea typeface="+mj-lt"/>
                <a:cs typeface="+mj-lt"/>
              </a:rPr>
              <a:t>alchollism</a:t>
            </a:r>
            <a:r>
              <a:rPr lang="en-GB" i="1" dirty="0">
                <a:ea typeface="+mj-lt"/>
                <a:cs typeface="+mj-lt"/>
              </a:rPr>
              <a:t> on children</a:t>
            </a:r>
            <a:r>
              <a:rPr lang="en-GB" dirty="0">
                <a:ea typeface="+mj-lt"/>
                <a:cs typeface="+mj-lt"/>
              </a:rPr>
              <a:t>. Available at: </a:t>
            </a:r>
            <a:r>
              <a:rPr lang="en-GB" u="sng" dirty="0">
                <a:ea typeface="+mj-lt"/>
                <a:cs typeface="+mj-lt"/>
                <a:hlinkClick r:id="rId6"/>
              </a:rPr>
              <a:t>The Effects of Parental Alcoholism on Children (verywellmind.com) </a:t>
            </a:r>
            <a:r>
              <a:rPr lang="en-GB" dirty="0">
                <a:ea typeface="+mj-lt"/>
                <a:cs typeface="+mj-lt"/>
              </a:rPr>
              <a:t>Accessed on: 16th October 2021.</a:t>
            </a:r>
            <a:endParaRPr lang="en-US" dirty="0">
              <a:ea typeface="+mj-lt"/>
              <a:cs typeface="+mj-lt"/>
            </a:endParaRPr>
          </a:p>
          <a:p>
            <a:pPr>
              <a:spcBef>
                <a:spcPts val="0"/>
              </a:spcBef>
              <a:buClr>
                <a:srgbClr val="8AD0D6"/>
              </a:buClr>
              <a:buChar char="•"/>
            </a:pPr>
            <a:endParaRPr lang="en-GB" dirty="0">
              <a:ea typeface="+mj-lt"/>
              <a:cs typeface="+mj-lt"/>
            </a:endParaRPr>
          </a:p>
          <a:p>
            <a:pPr>
              <a:spcBef>
                <a:spcPts val="0"/>
              </a:spcBef>
              <a:buClr>
                <a:srgbClr val="8AD0D6"/>
              </a:buClr>
              <a:buChar char="•"/>
            </a:pPr>
            <a:r>
              <a:rPr lang="en-GB" dirty="0">
                <a:ea typeface="+mj-lt"/>
                <a:cs typeface="+mj-lt"/>
              </a:rPr>
              <a:t> Ley, A., Fokdal, J., Rahman, M. A. U., Rolnik, R., &amp; </a:t>
            </a:r>
            <a:r>
              <a:rPr lang="en-GB" dirty="0" err="1">
                <a:ea typeface="+mj-lt"/>
                <a:cs typeface="+mj-lt"/>
              </a:rPr>
              <a:t>Sioufi</a:t>
            </a:r>
            <a:r>
              <a:rPr lang="en-GB" dirty="0">
                <a:ea typeface="+mj-lt"/>
                <a:cs typeface="+mj-lt"/>
              </a:rPr>
              <a:t>, M. E. (2020).</a:t>
            </a:r>
            <a:r>
              <a:rPr lang="en-GB" i="1" dirty="0">
                <a:ea typeface="+mj-lt"/>
                <a:cs typeface="+mj-lt"/>
              </a:rPr>
              <a:t> Housing and human settlements in a world of change</a:t>
            </a:r>
            <a:r>
              <a:rPr lang="en-GB" dirty="0">
                <a:ea typeface="+mj-lt"/>
                <a:cs typeface="+mj-lt"/>
              </a:rPr>
              <a:t>. Available at: </a:t>
            </a:r>
            <a:r>
              <a:rPr lang="en-GB" u="sng" dirty="0">
                <a:ea typeface="+mj-lt"/>
                <a:cs typeface="+mj-lt"/>
                <a:hlinkClick r:id="rId7"/>
              </a:rPr>
              <a:t>https://doi.org/10.14361/9783839449424</a:t>
            </a:r>
            <a:r>
              <a:rPr lang="en-GB" dirty="0">
                <a:ea typeface="+mj-lt"/>
                <a:cs typeface="+mj-lt"/>
              </a:rPr>
              <a:t> (Accessed: 23 October 2021).</a:t>
            </a:r>
            <a:endParaRPr lang="en-US" dirty="0">
              <a:ea typeface="+mj-lt"/>
              <a:cs typeface="+mj-lt"/>
            </a:endParaRPr>
          </a:p>
          <a:p>
            <a:pPr>
              <a:buClr>
                <a:srgbClr val="8AD0D6"/>
              </a:buClr>
            </a:pPr>
            <a:endParaRPr lang="en-GB" dirty="0"/>
          </a:p>
        </p:txBody>
      </p:sp>
    </p:spTree>
    <p:extLst>
      <p:ext uri="{BB962C8B-B14F-4D97-AF65-F5344CB8AC3E}">
        <p14:creationId xmlns:p14="http://schemas.microsoft.com/office/powerpoint/2010/main" val="345029086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9659C59-8A72-4097-8AEF-D41DDFC0E14F}"/>
              </a:ext>
            </a:extLst>
          </p:cNvPr>
          <p:cNvSpPr txBox="1"/>
          <p:nvPr/>
        </p:nvSpPr>
        <p:spPr>
          <a:xfrm>
            <a:off x="713509" y="85564"/>
            <a:ext cx="2743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400">
                <a:latin typeface="Arial"/>
                <a:cs typeface="Arial"/>
              </a:rPr>
              <a:t>References</a:t>
            </a:r>
          </a:p>
        </p:txBody>
      </p:sp>
      <p:sp>
        <p:nvSpPr>
          <p:cNvPr id="6" name="TextBox 5">
            <a:extLst>
              <a:ext uri="{FF2B5EF4-FFF2-40B4-BE49-F238E27FC236}">
                <a16:creationId xmlns:a16="http://schemas.microsoft.com/office/drawing/2014/main" id="{4DF69F18-0801-44FD-A57C-50E95132226C}"/>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7" name="TextBox 6">
            <a:extLst>
              <a:ext uri="{FF2B5EF4-FFF2-40B4-BE49-F238E27FC236}">
                <a16:creationId xmlns:a16="http://schemas.microsoft.com/office/drawing/2014/main" id="{B66A6E64-9932-4CF8-ADF0-A2FE0636FB82}"/>
              </a:ext>
            </a:extLst>
          </p:cNvPr>
          <p:cNvSpPr txBox="1"/>
          <p:nvPr/>
        </p:nvSpPr>
        <p:spPr>
          <a:xfrm>
            <a:off x="4580626"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8" name="TextBox 7">
            <a:extLst>
              <a:ext uri="{FF2B5EF4-FFF2-40B4-BE49-F238E27FC236}">
                <a16:creationId xmlns:a16="http://schemas.microsoft.com/office/drawing/2014/main" id="{A47699B5-5CED-4722-8B0C-4E607FDCC12E}"/>
              </a:ext>
            </a:extLst>
          </p:cNvPr>
          <p:cNvSpPr txBox="1"/>
          <p:nvPr/>
        </p:nvSpPr>
        <p:spPr>
          <a:xfrm>
            <a:off x="127839" y="484822"/>
            <a:ext cx="12069638" cy="67095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1600" dirty="0">
              <a:ea typeface="+mn-lt"/>
              <a:cs typeface="+mn-lt"/>
            </a:endParaRPr>
          </a:p>
          <a:p>
            <a:r>
              <a:rPr lang="en-GB" sz="1600" dirty="0">
                <a:ea typeface="+mn-lt"/>
                <a:cs typeface="+mn-lt"/>
              </a:rPr>
              <a:t>McColgan, M., &amp; McLaughlin, E. (2021).</a:t>
            </a:r>
            <a:r>
              <a:rPr lang="en-GB" sz="1600" i="1" dirty="0">
                <a:ea typeface="+mn-lt"/>
                <a:cs typeface="+mn-lt"/>
              </a:rPr>
              <a:t> When happiness had a holiday </a:t>
            </a:r>
            <a:r>
              <a:rPr lang="en-GB" sz="1600" dirty="0">
                <a:ea typeface="+mn-lt"/>
                <a:cs typeface="+mn-lt"/>
              </a:rPr>
              <a:t>: helping families improve and strengthen their relationships : a therapeutic storybook. Routledge. Government (2007) Youth inclusion and support panels: preventing crime and anti- social behaviour- executive summary. Available at: </a:t>
            </a:r>
            <a:r>
              <a:rPr lang="en-GB" sz="1600" u="sng" dirty="0">
                <a:ea typeface="+mn-lt"/>
                <a:cs typeface="+mn-lt"/>
                <a:hlinkClick r:id="rId3"/>
              </a:rPr>
              <a:t>https://www.gov.uk/government/publications/youth-inclusion-and-support-panels-preventing-crime-and-anti-social-behaviour-executive-summary</a:t>
            </a:r>
            <a:r>
              <a:rPr lang="en-GB" sz="1600" dirty="0">
                <a:ea typeface="+mn-lt"/>
                <a:cs typeface="+mn-lt"/>
              </a:rPr>
              <a:t> (Accessed: 23 October 2021)</a:t>
            </a:r>
            <a:endParaRPr lang="en-US" sz="1600" dirty="0">
              <a:ea typeface="+mn-lt"/>
              <a:cs typeface="+mn-lt"/>
            </a:endParaRPr>
          </a:p>
          <a:p>
            <a:endParaRPr lang="en-GB" sz="1600" dirty="0">
              <a:ea typeface="+mn-lt"/>
              <a:cs typeface="+mn-lt"/>
            </a:endParaRPr>
          </a:p>
          <a:p>
            <a:r>
              <a:rPr lang="en-GB" sz="1600" dirty="0">
                <a:ea typeface="+mn-lt"/>
                <a:cs typeface="+mn-lt"/>
              </a:rPr>
              <a:t>Ruiz, R (2011) </a:t>
            </a:r>
            <a:r>
              <a:rPr lang="en-GB" sz="1600" i="1" dirty="0">
                <a:ea typeface="+mn-lt"/>
                <a:cs typeface="+mn-lt"/>
              </a:rPr>
              <a:t>Financial instability affects children too</a:t>
            </a:r>
            <a:r>
              <a:rPr lang="en-GB" sz="1600" dirty="0">
                <a:ea typeface="+mn-lt"/>
                <a:cs typeface="+mn-lt"/>
              </a:rPr>
              <a:t>. Available </a:t>
            </a:r>
            <a:r>
              <a:rPr lang="en-GB" sz="1600" dirty="0" err="1">
                <a:ea typeface="+mn-lt"/>
                <a:cs typeface="+mn-lt"/>
              </a:rPr>
              <a:t>at:</a:t>
            </a:r>
            <a:r>
              <a:rPr lang="en-GB" sz="1600" u="sng" dirty="0" err="1">
                <a:ea typeface="+mn-lt"/>
                <a:cs typeface="+mn-lt"/>
                <a:hlinkClick r:id="rId4"/>
              </a:rPr>
              <a:t>financial_instability_kids.pdf</a:t>
            </a:r>
            <a:r>
              <a:rPr lang="en-GB" sz="1600" u="sng" dirty="0">
                <a:ea typeface="+mn-lt"/>
                <a:cs typeface="+mn-lt"/>
                <a:hlinkClick r:id="rId4"/>
              </a:rPr>
              <a:t> (uconn.edu)  Accessed on: 14th October 2021.</a:t>
            </a:r>
            <a:endParaRPr lang="en-US" sz="1600" dirty="0">
              <a:ea typeface="+mn-lt"/>
              <a:cs typeface="+mn-lt"/>
            </a:endParaRPr>
          </a:p>
          <a:p>
            <a:endParaRPr lang="en-US" sz="1600" dirty="0">
              <a:latin typeface="Arial"/>
              <a:cs typeface="Arial"/>
            </a:endParaRPr>
          </a:p>
          <a:p>
            <a:r>
              <a:rPr lang="en-US" sz="1600" dirty="0" err="1">
                <a:latin typeface="Arial"/>
                <a:cs typeface="Arial"/>
              </a:rPr>
              <a:t>Scaccia</a:t>
            </a:r>
            <a:r>
              <a:rPr lang="en-US" sz="1600" dirty="0">
                <a:latin typeface="Arial"/>
                <a:cs typeface="Arial"/>
              </a:rPr>
              <a:t>, A , (2016</a:t>
            </a:r>
            <a:r>
              <a:rPr lang="en-US" sz="1600" i="1" dirty="0">
                <a:latin typeface="Arial"/>
                <a:cs typeface="Arial"/>
              </a:rPr>
              <a:t>). How to identify anti -social behavior in children </a:t>
            </a:r>
            <a:r>
              <a:rPr lang="en-US" sz="1600" dirty="0">
                <a:latin typeface="Arial"/>
                <a:cs typeface="Arial"/>
              </a:rPr>
              <a:t>Available at: https://www.healthline.com/health/parenting/antisocial-behavior-in-children  Accessed: 01 November 2021</a:t>
            </a:r>
            <a:endParaRPr lang="en-US" dirty="0"/>
          </a:p>
          <a:p>
            <a:endParaRPr lang="en-US" sz="1600" dirty="0">
              <a:solidFill>
                <a:srgbClr val="FFFFFF"/>
              </a:solidFill>
              <a:latin typeface="Century Gothic" panose="020B0502020202020204"/>
              <a:cs typeface="Arial"/>
            </a:endParaRPr>
          </a:p>
          <a:p>
            <a:r>
              <a:rPr lang="en-US" sz="1600" dirty="0">
                <a:latin typeface="Arial"/>
                <a:cs typeface="Arial"/>
              </a:rPr>
              <a:t> Thompson, K, (2017) </a:t>
            </a:r>
            <a:r>
              <a:rPr lang="en-US" sz="1600" i="1" dirty="0">
                <a:latin typeface="Arial"/>
                <a:cs typeface="Arial"/>
              </a:rPr>
              <a:t>The troubled families programme  </a:t>
            </a:r>
            <a:r>
              <a:rPr lang="en-US" sz="1600" dirty="0">
                <a:latin typeface="Arial"/>
                <a:cs typeface="Arial"/>
              </a:rPr>
              <a:t>available at </a:t>
            </a:r>
            <a:r>
              <a:rPr lang="en-US" sz="1600" dirty="0">
                <a:latin typeface="Arial"/>
                <a:cs typeface="Arial"/>
                <a:hlinkClick r:id="rId5"/>
              </a:rPr>
              <a:t>https://revisesociology.com/2017/01/09/the-troubled-families-programme/</a:t>
            </a:r>
            <a:r>
              <a:rPr lang="en-US" sz="1600" dirty="0">
                <a:latin typeface="Arial"/>
                <a:cs typeface="Arial"/>
              </a:rPr>
              <a:t> Accessed on 01 November 2021</a:t>
            </a:r>
            <a:endParaRPr lang="en-US" dirty="0"/>
          </a:p>
          <a:p>
            <a:endParaRPr lang="en-US" sz="1600" dirty="0">
              <a:solidFill>
                <a:schemeClr val="bg1"/>
              </a:solidFill>
              <a:latin typeface="Arial"/>
              <a:cs typeface="Calibri"/>
            </a:endParaRPr>
          </a:p>
          <a:p>
            <a:r>
              <a:rPr lang="en-US" sz="1600" dirty="0">
                <a:solidFill>
                  <a:schemeClr val="bg1"/>
                </a:solidFill>
                <a:latin typeface="Arial"/>
                <a:cs typeface="Calibri"/>
                <a:hlinkClick r:id="rId6">
                  <a:extLst>
                    <a:ext uri="{A12FA001-AC4F-418D-AE19-62706E023703}">
                      <ahyp:hlinkClr xmlns:ahyp="http://schemas.microsoft.com/office/drawing/2018/hyperlinkcolor" val="tx"/>
                    </a:ext>
                  </a:extLst>
                </a:hlinkClick>
              </a:rPr>
              <a:t>https://www.legalmatch.com/law-library/article/emotional-abuse-laws.html</a:t>
            </a:r>
            <a:r>
              <a:rPr lang="en-US" sz="1600" dirty="0">
                <a:solidFill>
                  <a:schemeClr val="bg1"/>
                </a:solidFill>
                <a:latin typeface="Arial"/>
                <a:cs typeface="Calibri"/>
              </a:rPr>
              <a:t>       cited 2371072021</a:t>
            </a:r>
          </a:p>
          <a:p>
            <a:endParaRPr lang="en-US" sz="1600" dirty="0">
              <a:solidFill>
                <a:schemeClr val="bg1"/>
              </a:solidFill>
              <a:latin typeface="Arial"/>
              <a:cs typeface="Calibri"/>
            </a:endParaRPr>
          </a:p>
          <a:p>
            <a:r>
              <a:rPr lang="en-US" sz="1600" dirty="0">
                <a:solidFill>
                  <a:schemeClr val="bg1"/>
                </a:solidFill>
                <a:latin typeface="Arial"/>
                <a:ea typeface="+mn-lt"/>
                <a:cs typeface="+mn-lt"/>
              </a:rPr>
              <a:t>“Policy.” </a:t>
            </a:r>
            <a:r>
              <a:rPr lang="en-US" sz="1600" i="1" dirty="0">
                <a:solidFill>
                  <a:schemeClr val="bg1"/>
                </a:solidFill>
                <a:latin typeface="Arial"/>
                <a:ea typeface="+mn-lt"/>
                <a:cs typeface="+mn-lt"/>
              </a:rPr>
              <a:t>Merriam-Webster.com Dictionary</a:t>
            </a:r>
            <a:r>
              <a:rPr lang="en-US" sz="1600" dirty="0">
                <a:solidFill>
                  <a:schemeClr val="bg1"/>
                </a:solidFill>
                <a:latin typeface="Arial"/>
                <a:ea typeface="+mn-lt"/>
                <a:cs typeface="+mn-lt"/>
              </a:rPr>
              <a:t>, Merriam-Webster, https://www.merriam-webster.com/dictionary/policy. Accessed 18 Oct. 2021.</a:t>
            </a:r>
          </a:p>
          <a:p>
            <a:r>
              <a:rPr lang="en-US" sz="1600" dirty="0">
                <a:latin typeface="Arial"/>
                <a:ea typeface="+mn-lt"/>
                <a:cs typeface="+mn-lt"/>
              </a:rPr>
              <a:t>World Health Organization (2021). </a:t>
            </a:r>
            <a:r>
              <a:rPr lang="en-US" sz="1600" i="1" dirty="0">
                <a:latin typeface="Arial"/>
                <a:ea typeface="+mn-lt"/>
                <a:cs typeface="+mn-lt"/>
              </a:rPr>
              <a:t>Integrated Health Services</a:t>
            </a:r>
            <a:r>
              <a:rPr lang="en-US" sz="1600" dirty="0">
                <a:latin typeface="Arial"/>
                <a:ea typeface="+mn-lt"/>
                <a:cs typeface="+mn-lt"/>
              </a:rPr>
              <a:t>. Available at: </a:t>
            </a:r>
            <a:r>
              <a:rPr lang="en-US" sz="1600" dirty="0">
                <a:latin typeface="Arial"/>
                <a:ea typeface="+mn-lt"/>
                <a:cs typeface="+mn-lt"/>
                <a:hlinkClick r:id="rId7"/>
              </a:rPr>
              <a:t>https://www.who.int/teams/integrated-health-services</a:t>
            </a:r>
            <a:r>
              <a:rPr lang="en-US" sz="1600" dirty="0">
                <a:latin typeface="Arial"/>
                <a:ea typeface="+mn-lt"/>
                <a:cs typeface="+mn-lt"/>
              </a:rPr>
              <a:t> </a:t>
            </a:r>
            <a:endParaRPr lang="en-US" sz="1600" dirty="0">
              <a:latin typeface="Arial"/>
              <a:cs typeface="Arial"/>
            </a:endParaRPr>
          </a:p>
          <a:p>
            <a:r>
              <a:rPr lang="en-US" sz="1600" dirty="0">
                <a:latin typeface="Arial"/>
                <a:ea typeface="+mn-lt"/>
                <a:cs typeface="+mn-lt"/>
              </a:rPr>
              <a:t>(Accessed: 23 October 2021)</a:t>
            </a:r>
          </a:p>
          <a:p>
            <a:r>
              <a:rPr lang="en-US" sz="1600" dirty="0">
                <a:latin typeface="Arial"/>
                <a:ea typeface="+mn-lt"/>
                <a:cs typeface="+mn-lt"/>
              </a:rPr>
              <a:t>Gov, U.K ,(2015)Guidance and support , Available at: https://www.gov.uk/government/news/more-than-105000-troubled-families-turned-around-saving-taxpayers-an-estimated-12-billion.</a:t>
            </a:r>
            <a:endParaRPr lang="en-US" dirty="0">
              <a:latin typeface="Arial"/>
              <a:cs typeface="Arial"/>
            </a:endParaRPr>
          </a:p>
          <a:p>
            <a:endParaRPr lang="en-US" sz="1600" dirty="0">
              <a:latin typeface="Arial"/>
              <a:ea typeface="+mn-lt"/>
              <a:cs typeface="+mn-lt"/>
            </a:endParaRPr>
          </a:p>
          <a:p>
            <a:endParaRPr lang="en-US" sz="1600" dirty="0">
              <a:latin typeface="Arial"/>
            </a:endParaRPr>
          </a:p>
          <a:p>
            <a:endParaRPr lang="en-US" sz="1400" dirty="0"/>
          </a:p>
        </p:txBody>
      </p:sp>
    </p:spTree>
    <p:extLst>
      <p:ext uri="{BB962C8B-B14F-4D97-AF65-F5344CB8AC3E}">
        <p14:creationId xmlns:p14="http://schemas.microsoft.com/office/powerpoint/2010/main" val="278496368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C73C3363D2C34142BB9C00026A752F8F" ma:contentTypeVersion="7" ma:contentTypeDescription="Create a new document." ma:contentTypeScope="" ma:versionID="40919a6d82abc7f2659f2a53d97f3f1e">
  <xsd:schema xmlns:xsd="http://www.w3.org/2001/XMLSchema" xmlns:xs="http://www.w3.org/2001/XMLSchema" xmlns:p="http://schemas.microsoft.com/office/2006/metadata/properties" xmlns:ns3="717b0226-a333-4c25-acd7-534bd000737f" xmlns:ns4="5fa7c6fb-f4dc-42b8-b650-783ea9de0442" targetNamespace="http://schemas.microsoft.com/office/2006/metadata/properties" ma:root="true" ma:fieldsID="cb9a29c1cab89121956e83bd7ecd28c3" ns3:_="" ns4:_="">
    <xsd:import namespace="717b0226-a333-4c25-acd7-534bd000737f"/>
    <xsd:import namespace="5fa7c6fb-f4dc-42b8-b650-783ea9de0442"/>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7b0226-a333-4c25-acd7-534bd000737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5fa7c6fb-f4dc-42b8-b650-783ea9de0442"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61660691-F389-413C-AD29-6D2FB9D1022B}">
  <ds:schemaRefs>
    <ds:schemaRef ds:uri="http://schemas.microsoft.com/sharepoint/v3/contenttype/forms"/>
  </ds:schemaRefs>
</ds:datastoreItem>
</file>

<file path=customXml/itemProps2.xml><?xml version="1.0" encoding="utf-8"?>
<ds:datastoreItem xmlns:ds="http://schemas.openxmlformats.org/officeDocument/2006/customXml" ds:itemID="{39E9F90A-C937-4686-874C-C55602F36A9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7b0226-a333-4c25-acd7-534bd000737f"/>
    <ds:schemaRef ds:uri="5fa7c6fb-f4dc-42b8-b650-783ea9de044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6C0FB63-661B-4905-85F4-9B865D7335DE}">
  <ds:schemaRefs>
    <ds:schemaRef ds:uri="http://purl.org/dc/terms/"/>
    <ds:schemaRef ds:uri="717b0226-a333-4c25-acd7-534bd000737f"/>
    <ds:schemaRef ds:uri="http://purl.org/dc/dcmitype/"/>
    <ds:schemaRef ds:uri="5fa7c6fb-f4dc-42b8-b650-783ea9de0442"/>
    <ds:schemaRef ds:uri="http://schemas.microsoft.com/office/2006/documentManagement/types"/>
    <ds:schemaRef ds:uri="http://purl.org/dc/elements/1.1/"/>
    <ds:schemaRef ds:uri="http://schemas.microsoft.com/office/infopath/2007/PartnerControls"/>
    <ds:schemaRef ds:uri="http://schemas.openxmlformats.org/package/2006/metadata/core-properties"/>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office theme</Template>
  <TotalTime>7</TotalTime>
  <Words>2260</Words>
  <Application>Microsoft Office PowerPoint</Application>
  <PresentationFormat>Widescreen</PresentationFormat>
  <Paragraphs>204</Paragraphs>
  <Slides>23</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23</vt:i4>
      </vt:variant>
    </vt:vector>
  </HeadingPairs>
  <TitlesOfParts>
    <vt:vector size="29" baseType="lpstr">
      <vt:lpstr>Amasis MT Pro Light</vt:lpstr>
      <vt:lpstr>Arial</vt:lpstr>
      <vt:lpstr>Calibri</vt:lpstr>
      <vt:lpstr>Century Gothic</vt:lpstr>
      <vt:lpstr>Wingdings 3</vt:lpstr>
      <vt:lpstr>Ion</vt:lpstr>
      <vt:lpstr>Health and social Care              Level 5</vt:lpstr>
      <vt:lpstr>Rezia Razzaque 1711140 Nazia Khan 2010554 Carmen Birlogeanu 1817357 Riee  Tushaan 19123558 </vt:lpstr>
      <vt:lpstr>INTRODUCTION  Case Study Family E </vt:lpstr>
      <vt:lpstr>Identify risk factors contributing to the vulnerability of the child/young person, family and their impact. By Rezia Razzaque. </vt:lpstr>
      <vt:lpstr>The family are in rent arrears</vt:lpstr>
      <vt:lpstr>Childrens non-attendance at school</vt:lpstr>
      <vt:lpstr>Antisocial behaviour of the two boys </vt:lpstr>
      <vt:lpstr>Analysis of the rationale  By Nazia khan </vt:lpstr>
      <vt:lpstr>Anti -social behavior </vt:lpstr>
      <vt:lpstr>Policies in place for family E</vt:lpstr>
      <vt:lpstr>How to prevent and manage risks for the family E</vt:lpstr>
      <vt:lpstr>PROFESIONAL INTERVENTIONS IN PLACE TO HELP FAMILY E</vt:lpstr>
      <vt:lpstr>PowerPoint Presentation</vt:lpstr>
      <vt:lpstr>Policies </vt:lpstr>
      <vt:lpstr>PowerPoint Presentation</vt:lpstr>
      <vt:lpstr>Policies and procedures</vt:lpstr>
      <vt:lpstr> Professional interventions </vt:lpstr>
      <vt:lpstr>Professional interventions </vt:lpstr>
      <vt:lpstr>Meeting the needs</vt:lpstr>
      <vt:lpstr>CONCLUSION </vt:lpstr>
      <vt:lpstr>REFERENCES </vt:lpstr>
      <vt:lpstr>Reference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Student</dc:creator>
  <cp:lastModifiedBy>Rabia Khatun</cp:lastModifiedBy>
  <cp:revision>2</cp:revision>
  <dcterms:created xsi:type="dcterms:W3CDTF">2021-10-18T14:21:19Z</dcterms:created>
  <dcterms:modified xsi:type="dcterms:W3CDTF">2021-11-18T19:29:38Z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0x010100C73C3363D2C34142BB9C00026A752F8F</vt:lpwstr>
  </property>
</Properties>
</file>