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2" r:id="rId6"/>
    <p:sldId id="260"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30EE648B-53F2-4012-AF32-D8CD700C58CF}" type="datetimeFigureOut">
              <a:rPr lang="en-GB" smtClean="0"/>
              <a:t>22/02/2024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3588833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EE648B-53F2-4012-AF32-D8CD700C58CF}"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2203827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EE648B-53F2-4012-AF32-D8CD700C58CF}"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3901197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EE648B-53F2-4012-AF32-D8CD700C58CF}"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2254689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0EE648B-53F2-4012-AF32-D8CD700C58CF}" type="datetimeFigureOut">
              <a:rPr lang="en-GB" smtClean="0"/>
              <a:t>22/02/2024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2311307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0EE648B-53F2-4012-AF32-D8CD700C58CF}" type="datetimeFigureOut">
              <a:rPr lang="en-GB" smtClean="0"/>
              <a:t>22/02/2024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1480506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EE648B-53F2-4012-AF32-D8CD700C58CF}" type="datetimeFigureOut">
              <a:rPr lang="en-GB" smtClean="0"/>
              <a:t>22/02/2024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1577600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EE648B-53F2-4012-AF32-D8CD700C58CF}"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3004492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EE648B-53F2-4012-AF32-D8CD700C58CF}"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2762756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EE648B-53F2-4012-AF32-D8CD700C58CF}" type="datetimeFigureOut">
              <a:rPr lang="en-GB" smtClean="0"/>
              <a:t>22/02/2024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1562341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0EE648B-53F2-4012-AF32-D8CD700C58CF}"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11451941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0EE648B-53F2-4012-AF32-D8CD700C58CF}"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24914514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EE648B-53F2-4012-AF32-D8CD700C58CF}"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499845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0EE648B-53F2-4012-AF32-D8CD700C58CF}" type="datetimeFigureOut">
              <a:rPr lang="en-GB" smtClean="0"/>
              <a:t>22/02/2024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23460980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0EE648B-53F2-4012-AF32-D8CD700C58CF}" type="datetimeFigureOut">
              <a:rPr lang="en-GB" smtClean="0"/>
              <a:t>22/02/2024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23940527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30EE648B-53F2-4012-AF32-D8CD700C58CF}"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36031679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30EE648B-53F2-4012-AF32-D8CD700C58CF}" type="datetimeFigureOut">
              <a:rPr lang="en-GB" smtClean="0"/>
              <a:t>22/02/2024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BE06145-AD1F-4ED8-8850-2C21F61B33FF}" type="slidenum">
              <a:rPr lang="en-GB" smtClean="0"/>
              <a:t>‹#›</a:t>
            </a:fld>
            <a:endParaRPr lang="en-GB"/>
          </a:p>
        </p:txBody>
      </p:sp>
    </p:spTree>
    <p:extLst>
      <p:ext uri="{BB962C8B-B14F-4D97-AF65-F5344CB8AC3E}">
        <p14:creationId xmlns:p14="http://schemas.microsoft.com/office/powerpoint/2010/main" val="1023967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0EE648B-53F2-4012-AF32-D8CD700C58CF}" type="datetimeFigureOut">
              <a:rPr lang="en-GB" smtClean="0"/>
              <a:t>22/02/2024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BE06145-AD1F-4ED8-8850-2C21F61B33FF}" type="slidenum">
              <a:rPr lang="en-GB" smtClean="0"/>
              <a:t>‹#›</a:t>
            </a:fld>
            <a:endParaRPr lang="en-GB"/>
          </a:p>
        </p:txBody>
      </p:sp>
    </p:spTree>
    <p:extLst>
      <p:ext uri="{BB962C8B-B14F-4D97-AF65-F5344CB8AC3E}">
        <p14:creationId xmlns:p14="http://schemas.microsoft.com/office/powerpoint/2010/main" val="40386465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proquest.com/docview/2620346276?accountid=130472&amp;parentSessionId=O%2Btd%2By6cP62abefTEaUqDmh9OT8fvryke%2BZSt6atuqA%3D&amp;pq-origsite=primo&amp;sourcetype=Scholarly%20Journals" TargetMode="External"/><Relationship Id="rId2" Type="http://schemas.openxmlformats.org/officeDocument/2006/relationships/hyperlink" Target="https://www.premierinn.com/gb/en/hotels/england/staffordshire/tamworth/tamworth-south.html" TargetMode="External"/><Relationship Id="rId1" Type="http://schemas.openxmlformats.org/officeDocument/2006/relationships/slideLayout" Target="../slideLayouts/slideLayout2.xml"/><Relationship Id="rId4" Type="http://schemas.openxmlformats.org/officeDocument/2006/relationships/hyperlink" Target="https://ebookcentral.proquest.com/lib/trinity/reader.action?docID=31516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4DE22-333E-0DCE-CBA9-684F40482E48}"/>
              </a:ext>
            </a:extLst>
          </p:cNvPr>
          <p:cNvSpPr>
            <a:spLocks noGrp="1"/>
          </p:cNvSpPr>
          <p:nvPr>
            <p:ph type="ctrTitle"/>
          </p:nvPr>
        </p:nvSpPr>
        <p:spPr>
          <a:xfrm>
            <a:off x="1524000" y="-526327"/>
            <a:ext cx="9144000" cy="2387600"/>
          </a:xfrm>
        </p:spPr>
        <p:txBody>
          <a:bodyPr>
            <a:normAutofit/>
          </a:bodyPr>
          <a:lstStyle/>
          <a:p>
            <a:r>
              <a:rPr lang="en-US" sz="2800" b="1" dirty="0">
                <a:solidFill>
                  <a:schemeClr val="bg1"/>
                </a:solidFill>
                <a:latin typeface="Arial" panose="020B0604020202020204" pitchFamily="34" charset="0"/>
                <a:cs typeface="Arial" panose="020B0604020202020204" pitchFamily="34" charset="0"/>
              </a:rPr>
              <a:t>Hotel Placement – Operating Hotel Facilities</a:t>
            </a:r>
            <a:endParaRPr lang="en-GB" sz="2800" b="1"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A57970B-D038-ADFD-1CC6-2BDFB21F5711}"/>
              </a:ext>
            </a:extLst>
          </p:cNvPr>
          <p:cNvSpPr>
            <a:spLocks noGrp="1"/>
          </p:cNvSpPr>
          <p:nvPr>
            <p:ph type="subTitle" idx="1"/>
          </p:nvPr>
        </p:nvSpPr>
        <p:spPr>
          <a:xfrm>
            <a:off x="1371600" y="2715347"/>
            <a:ext cx="9144000" cy="1655762"/>
          </a:xfrm>
        </p:spPr>
        <p:txBody>
          <a:bodyPr/>
          <a:lstStyle/>
          <a:p>
            <a:r>
              <a:rPr lang="en-GB" dirty="0">
                <a:solidFill>
                  <a:schemeClr val="bg1"/>
                </a:solidFill>
                <a:latin typeface="Arial" panose="020B0604020202020204" pitchFamily="34" charset="0"/>
                <a:cs typeface="Arial" panose="020B0604020202020204" pitchFamily="34" charset="0"/>
              </a:rPr>
              <a:t>BMIH4006</a:t>
            </a:r>
          </a:p>
          <a:p>
            <a:r>
              <a:rPr lang="en-GB" dirty="0">
                <a:solidFill>
                  <a:schemeClr val="bg1"/>
                </a:solidFill>
                <a:latin typeface="Arial" panose="020B0604020202020204" pitchFamily="34" charset="0"/>
                <a:cs typeface="Arial" panose="020B0604020202020204" pitchFamily="34" charset="0"/>
              </a:rPr>
              <a:t>Irina Diana Buture</a:t>
            </a:r>
          </a:p>
          <a:p>
            <a:r>
              <a:rPr lang="en-GB" dirty="0">
                <a:solidFill>
                  <a:schemeClr val="bg1"/>
                </a:solidFill>
                <a:latin typeface="Arial" panose="020B0604020202020204" pitchFamily="34" charset="0"/>
                <a:cs typeface="Arial" panose="020B0604020202020204" pitchFamily="34" charset="0"/>
              </a:rPr>
              <a:t>2239006</a:t>
            </a:r>
          </a:p>
        </p:txBody>
      </p:sp>
    </p:spTree>
    <p:extLst>
      <p:ext uri="{BB962C8B-B14F-4D97-AF65-F5344CB8AC3E}">
        <p14:creationId xmlns:p14="http://schemas.microsoft.com/office/powerpoint/2010/main" val="3867047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338A5-C323-C395-9640-539D34862CB7}"/>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Content Summary</a:t>
            </a:r>
            <a:r>
              <a:rPr 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FBA8560-73A2-DE5A-8FB1-35F85A4620FD}"/>
              </a:ext>
            </a:extLst>
          </p:cNvPr>
          <p:cNvSpPr>
            <a:spLocks noGrp="1"/>
          </p:cNvSpPr>
          <p:nvPr>
            <p:ph idx="1"/>
          </p:nvPr>
        </p:nvSpPr>
        <p:spPr/>
        <p:txBody>
          <a:bodyPr/>
          <a:lstStyle/>
          <a:p>
            <a:r>
              <a:rPr lang="en-US" dirty="0">
                <a:solidFill>
                  <a:schemeClr val="tx1"/>
                </a:solidFill>
                <a:latin typeface="Arial" panose="020B0604020202020204" pitchFamily="34" charset="0"/>
                <a:cs typeface="Arial" panose="020B0604020202020204" pitchFamily="34" charset="0"/>
              </a:rPr>
              <a:t>INTRODUCTION S3</a:t>
            </a:r>
          </a:p>
          <a:p>
            <a:r>
              <a:rPr lang="en-US" dirty="0">
                <a:solidFill>
                  <a:schemeClr val="tx1"/>
                </a:solidFill>
                <a:latin typeface="Arial" panose="020B0604020202020204" pitchFamily="34" charset="0"/>
                <a:cs typeface="Arial" panose="020B0604020202020204" pitchFamily="34" charset="0"/>
              </a:rPr>
              <a:t>HEALTH AND SAFETY GUIDE S4,5</a:t>
            </a:r>
          </a:p>
          <a:p>
            <a:r>
              <a:rPr lang="en-US" dirty="0">
                <a:solidFill>
                  <a:schemeClr val="tx1"/>
                </a:solidFill>
                <a:latin typeface="Arial" panose="020B0604020202020204" pitchFamily="34" charset="0"/>
                <a:cs typeface="Arial" panose="020B0604020202020204" pitchFamily="34" charset="0"/>
              </a:rPr>
              <a:t>IMPORTANCE OF HEALTH AND SAFETY S6</a:t>
            </a:r>
          </a:p>
          <a:p>
            <a:r>
              <a:rPr lang="en-US" dirty="0">
                <a:solidFill>
                  <a:schemeClr val="tx1"/>
                </a:solidFill>
                <a:latin typeface="Arial" panose="020B0604020202020204" pitchFamily="34" charset="0"/>
                <a:cs typeface="Arial" panose="020B0604020202020204" pitchFamily="34" charset="0"/>
              </a:rPr>
              <a:t>QUALITY SERVICE AND GUEST EXPERIENCE S7</a:t>
            </a:r>
          </a:p>
          <a:p>
            <a:r>
              <a:rPr lang="en-US" dirty="0">
                <a:solidFill>
                  <a:schemeClr val="tx1"/>
                </a:solidFill>
                <a:latin typeface="Arial" panose="020B0604020202020204" pitchFamily="34" charset="0"/>
                <a:cs typeface="Arial" panose="020B0604020202020204" pitchFamily="34" charset="0"/>
              </a:rPr>
              <a:t>SOURCES S8</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3229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1943A-0325-274D-601D-2569634DA25E}"/>
              </a:ext>
            </a:extLst>
          </p:cNvPr>
          <p:cNvSpPr>
            <a:spLocks noGrp="1"/>
          </p:cNvSpPr>
          <p:nvPr>
            <p:ph type="title"/>
          </p:nvPr>
        </p:nvSpPr>
        <p:spPr>
          <a:xfrm>
            <a:off x="1154954" y="613449"/>
            <a:ext cx="8761413" cy="1727968"/>
          </a:xfrm>
        </p:spPr>
        <p:txBody>
          <a:bodyPr/>
          <a:lstStyle/>
          <a:p>
            <a:r>
              <a:rPr lang="en-US" sz="2400" b="1" dirty="0">
                <a:solidFill>
                  <a:schemeClr val="bg1"/>
                </a:solidFill>
                <a:latin typeface="Arial" panose="020B0604020202020204" pitchFamily="34" charset="0"/>
                <a:cs typeface="Arial" panose="020B0604020202020204" pitchFamily="34" charset="0"/>
              </a:rPr>
              <a:t>Health and Safety Guide For Housekeeping Department </a:t>
            </a:r>
            <a:br>
              <a:rPr lang="en-US" sz="2400" b="1" dirty="0">
                <a:solidFill>
                  <a:schemeClr val="bg1"/>
                </a:solidFill>
                <a:latin typeface="Arial" panose="020B0604020202020204" pitchFamily="34" charset="0"/>
                <a:cs typeface="Arial" panose="020B0604020202020204" pitchFamily="34" charset="0"/>
              </a:rPr>
            </a:br>
            <a:r>
              <a:rPr lang="en-US" sz="2400" b="1" dirty="0">
                <a:solidFill>
                  <a:schemeClr val="bg1"/>
                </a:solidFill>
                <a:latin typeface="Arial" panose="020B0604020202020204" pitchFamily="34" charset="0"/>
                <a:cs typeface="Arial" panose="020B0604020202020204" pitchFamily="34" charset="0"/>
              </a:rPr>
              <a:t>Ensuring a Safe and Healthy Workplace</a:t>
            </a:r>
            <a:endParaRPr lang="en-GB" sz="2400"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28CFE3A-DFD0-659E-05F8-89BE110C7423}"/>
              </a:ext>
            </a:extLst>
          </p:cNvPr>
          <p:cNvSpPr>
            <a:spLocks noGrp="1"/>
          </p:cNvSpPr>
          <p:nvPr>
            <p:ph idx="1"/>
          </p:nvPr>
        </p:nvSpPr>
        <p:spPr>
          <a:xfrm>
            <a:off x="1154954" y="2611582"/>
            <a:ext cx="8825659" cy="3416300"/>
          </a:xfrm>
        </p:spPr>
        <p:txBody>
          <a:bodyPr>
            <a:normAutofit/>
          </a:bodyPr>
          <a:lstStyle/>
          <a:p>
            <a:r>
              <a:rPr lang="en-US" sz="2000" dirty="0">
                <a:solidFill>
                  <a:schemeClr val="tx1"/>
                </a:solidFill>
                <a:latin typeface="Arial" panose="020B0604020202020204" pitchFamily="34" charset="0"/>
                <a:cs typeface="Arial" panose="020B0604020202020204" pitchFamily="34" charset="0"/>
              </a:rPr>
              <a:t>INTRODUCTION: Health and Safety within the housekeeping department are the foundation of the success and good reputation of the hotel. By prioritizing the health and safety of our employees from harm, that leads us to better service provided to our guests.</a:t>
            </a: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3260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B346F-32F3-F1C3-5A8A-A69DB6345ACF}"/>
              </a:ext>
            </a:extLst>
          </p:cNvPr>
          <p:cNvSpPr>
            <a:spLocks noGrp="1"/>
          </p:cNvSpPr>
          <p:nvPr>
            <p:ph type="title"/>
          </p:nvPr>
        </p:nvSpPr>
        <p:spPr>
          <a:xfrm>
            <a:off x="1168809" y="710431"/>
            <a:ext cx="8761413" cy="706964"/>
          </a:xfrm>
        </p:spPr>
        <p:txBody>
          <a:bodyPr/>
          <a:lstStyle/>
          <a:p>
            <a:r>
              <a:rPr lang="en-US" b="1" dirty="0"/>
              <a:t>HEALTH AND SAFETY GUIDE IN HOUSEKEEPING DEPARTMENT</a:t>
            </a:r>
            <a:endParaRPr lang="en-GB" b="1" dirty="0"/>
          </a:p>
        </p:txBody>
      </p:sp>
      <p:pic>
        <p:nvPicPr>
          <p:cNvPr id="5" name="Content Placeholder 4">
            <a:extLst>
              <a:ext uri="{FF2B5EF4-FFF2-40B4-BE49-F238E27FC236}">
                <a16:creationId xmlns:a16="http://schemas.microsoft.com/office/drawing/2014/main" id="{E3451DE8-8C7C-7470-40C9-23E94482241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7704" y="2245869"/>
            <a:ext cx="4008042" cy="4404441"/>
          </a:xfrm>
        </p:spPr>
      </p:pic>
      <p:pic>
        <p:nvPicPr>
          <p:cNvPr id="7" name="Picture 6">
            <a:extLst>
              <a:ext uri="{FF2B5EF4-FFF2-40B4-BE49-F238E27FC236}">
                <a16:creationId xmlns:a16="http://schemas.microsoft.com/office/drawing/2014/main" id="{257FC6E9-8709-E128-2AFC-BFFF9D4C12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7458" y="2772341"/>
            <a:ext cx="5596883" cy="3115841"/>
          </a:xfrm>
          <a:prstGeom prst="rect">
            <a:avLst/>
          </a:prstGeom>
        </p:spPr>
      </p:pic>
    </p:spTree>
    <p:extLst>
      <p:ext uri="{BB962C8B-B14F-4D97-AF65-F5344CB8AC3E}">
        <p14:creationId xmlns:p14="http://schemas.microsoft.com/office/powerpoint/2010/main" val="2639336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60CAAC-A2D8-7D83-9A53-A1D6AB2E101C}"/>
              </a:ext>
            </a:extLst>
          </p:cNvPr>
          <p:cNvSpPr>
            <a:spLocks noGrp="1"/>
          </p:cNvSpPr>
          <p:nvPr>
            <p:ph idx="1"/>
          </p:nvPr>
        </p:nvSpPr>
        <p:spPr>
          <a:xfrm>
            <a:off x="123392" y="2643735"/>
            <a:ext cx="8021782" cy="3310967"/>
          </a:xfrm>
        </p:spPr>
        <p:txBody>
          <a:bodyPr/>
          <a:lstStyle/>
          <a:p>
            <a:r>
              <a:rPr lang="en-US" dirty="0">
                <a:solidFill>
                  <a:schemeClr val="tx1"/>
                </a:solidFill>
                <a:latin typeface="Arial" panose="020B0604020202020204" pitchFamily="34" charset="0"/>
                <a:cs typeface="Arial" panose="020B0604020202020204" pitchFamily="34" charset="0"/>
              </a:rPr>
              <a:t>Common Hazards in Housekeeping:</a:t>
            </a:r>
          </a:p>
          <a:p>
            <a:r>
              <a:rPr lang="en-US" dirty="0">
                <a:solidFill>
                  <a:schemeClr val="tx1"/>
                </a:solidFill>
                <a:latin typeface="Arial" panose="020B0604020202020204" pitchFamily="34" charset="0"/>
                <a:cs typeface="Arial" panose="020B0604020202020204" pitchFamily="34" charset="0"/>
              </a:rPr>
              <a:t> - Slips, trips, and falls ( Prevent by cleaning up spills)</a:t>
            </a:r>
          </a:p>
          <a:p>
            <a:r>
              <a:rPr lang="en-US" dirty="0">
                <a:solidFill>
                  <a:schemeClr val="tx1"/>
                </a:solidFill>
                <a:latin typeface="Arial" panose="020B0604020202020204" pitchFamily="34" charset="0"/>
                <a:cs typeface="Arial" panose="020B0604020202020204" pitchFamily="34" charset="0"/>
              </a:rPr>
              <a:t>- Chemical exposure   (Use protective equipment PPE)</a:t>
            </a:r>
          </a:p>
          <a:p>
            <a:r>
              <a:rPr lang="en-US" dirty="0">
                <a:solidFill>
                  <a:schemeClr val="tx1"/>
                </a:solidFill>
                <a:latin typeface="Arial" panose="020B0604020202020204" pitchFamily="34" charset="0"/>
                <a:cs typeface="Arial" panose="020B0604020202020204" pitchFamily="34" charset="0"/>
              </a:rPr>
              <a:t>- Infectious diseases  ( Cleaning and disinfected guests’ rooms to prevent the spread of infections.) </a:t>
            </a:r>
          </a:p>
          <a:p>
            <a:endParaRPr lang="en-US"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AD1E2AB-DE0D-FCEE-613A-D7C05E7B06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21782" y="3461018"/>
            <a:ext cx="4046826" cy="2914612"/>
          </a:xfrm>
          <a:prstGeom prst="rect">
            <a:avLst/>
          </a:prstGeom>
        </p:spPr>
      </p:pic>
    </p:spTree>
    <p:extLst>
      <p:ext uri="{BB962C8B-B14F-4D97-AF65-F5344CB8AC3E}">
        <p14:creationId xmlns:p14="http://schemas.microsoft.com/office/powerpoint/2010/main" val="3548546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84E48-239D-2F11-6CB9-BA48957F6489}"/>
              </a:ext>
            </a:extLst>
          </p:cNvPr>
          <p:cNvSpPr>
            <a:spLocks noGrp="1"/>
          </p:cNvSpPr>
          <p:nvPr>
            <p:ph type="title"/>
          </p:nvPr>
        </p:nvSpPr>
        <p:spPr/>
        <p:txBody>
          <a:bodyPr/>
          <a:lstStyle/>
          <a:p>
            <a:r>
              <a:rPr lang="en-US" dirty="0"/>
              <a:t>Importance of Health and Safety</a:t>
            </a:r>
            <a:endParaRPr lang="en-GB" dirty="0"/>
          </a:p>
        </p:txBody>
      </p:sp>
      <p:sp>
        <p:nvSpPr>
          <p:cNvPr id="3" name="Content Placeholder 2">
            <a:extLst>
              <a:ext uri="{FF2B5EF4-FFF2-40B4-BE49-F238E27FC236}">
                <a16:creationId xmlns:a16="http://schemas.microsoft.com/office/drawing/2014/main" id="{1CFD35D2-58C3-6B4B-9277-1D48DCF0B2C4}"/>
              </a:ext>
            </a:extLst>
          </p:cNvPr>
          <p:cNvSpPr>
            <a:spLocks noGrp="1"/>
          </p:cNvSpPr>
          <p:nvPr>
            <p:ph idx="1"/>
          </p:nvPr>
        </p:nvSpPr>
        <p:spPr/>
        <p:txBody>
          <a:bodyPr/>
          <a:lstStyle/>
          <a:p>
            <a:r>
              <a:rPr lang="en-US" dirty="0">
                <a:solidFill>
                  <a:schemeClr val="tx1"/>
                </a:solidFill>
              </a:rPr>
              <a:t>The work of the housekeeping department is vital to maintaining the cleanliness,  comfort, and experience of our guests. </a:t>
            </a:r>
          </a:p>
          <a:p>
            <a:r>
              <a:rPr lang="en-US" dirty="0">
                <a:solidFill>
                  <a:schemeClr val="tx1"/>
                </a:solidFill>
              </a:rPr>
              <a:t>We have to recognize that their work comes with risks and hazards that must ensure the well-being of our employees.</a:t>
            </a:r>
          </a:p>
          <a:p>
            <a:r>
              <a:rPr lang="en-US" dirty="0">
                <a:solidFill>
                  <a:schemeClr val="tx1"/>
                </a:solidFill>
              </a:rPr>
              <a:t>Injuries and accidents not only impact the housekeeping department but also result in a poor reputation that can lead to negative reviews and loss of business.</a:t>
            </a:r>
          </a:p>
          <a:p>
            <a:r>
              <a:rPr lang="en-US" dirty="0">
                <a:solidFill>
                  <a:schemeClr val="tx1"/>
                </a:solidFill>
              </a:rPr>
              <a:t>This commitment is not just compliance with regulations, we are creating a safe environment and we provide support to our employees.</a:t>
            </a:r>
          </a:p>
          <a:p>
            <a:r>
              <a:rPr lang="en-GB" dirty="0">
                <a:solidFill>
                  <a:schemeClr val="tx1"/>
                </a:solidFill>
              </a:rPr>
              <a:t>Health and Safety employees  </a:t>
            </a:r>
          </a:p>
        </p:txBody>
      </p:sp>
    </p:spTree>
    <p:extLst>
      <p:ext uri="{BB962C8B-B14F-4D97-AF65-F5344CB8AC3E}">
        <p14:creationId xmlns:p14="http://schemas.microsoft.com/office/powerpoint/2010/main" val="4217647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0DCBF-69EC-B5E8-E703-2F3BDD3B84C5}"/>
              </a:ext>
            </a:extLst>
          </p:cNvPr>
          <p:cNvSpPr>
            <a:spLocks noGrp="1"/>
          </p:cNvSpPr>
          <p:nvPr>
            <p:ph type="title"/>
          </p:nvPr>
        </p:nvSpPr>
        <p:spPr/>
        <p:txBody>
          <a:bodyPr/>
          <a:lstStyle/>
          <a:p>
            <a:r>
              <a:rPr lang="en-US" dirty="0"/>
              <a:t>Quality Service </a:t>
            </a:r>
            <a:endParaRPr lang="en-GB" dirty="0"/>
          </a:p>
        </p:txBody>
      </p:sp>
      <p:sp>
        <p:nvSpPr>
          <p:cNvPr id="3" name="Content Placeholder 2">
            <a:extLst>
              <a:ext uri="{FF2B5EF4-FFF2-40B4-BE49-F238E27FC236}">
                <a16:creationId xmlns:a16="http://schemas.microsoft.com/office/drawing/2014/main" id="{175A020C-3703-49ED-BF2E-89190D552FC7}"/>
              </a:ext>
            </a:extLst>
          </p:cNvPr>
          <p:cNvSpPr>
            <a:spLocks noGrp="1"/>
          </p:cNvSpPr>
          <p:nvPr>
            <p:ph idx="1"/>
          </p:nvPr>
        </p:nvSpPr>
        <p:spPr/>
        <p:txBody>
          <a:bodyPr/>
          <a:lstStyle/>
          <a:p>
            <a:r>
              <a:rPr lang="en-US" dirty="0">
                <a:solidFill>
                  <a:schemeClr val="tx1"/>
                </a:solidFill>
              </a:rPr>
              <a:t>Quality service in housekeeping is crucial to achieving guest satisfaction</a:t>
            </a:r>
          </a:p>
          <a:p>
            <a:r>
              <a:rPr lang="en-US" dirty="0">
                <a:solidFill>
                  <a:schemeClr val="tx1"/>
                </a:solidFill>
              </a:rPr>
              <a:t>The attention to detail directly impacts the guest’s first impression</a:t>
            </a:r>
          </a:p>
          <a:p>
            <a:r>
              <a:rPr lang="en-US" dirty="0">
                <a:solidFill>
                  <a:schemeClr val="tx1"/>
                </a:solidFill>
              </a:rPr>
              <a:t>The housekeeping tasks are to ensure cleanliness, to minimize any inconvenience for guests.</a:t>
            </a:r>
          </a:p>
          <a:p>
            <a:r>
              <a:rPr lang="en-US" dirty="0">
                <a:solidFill>
                  <a:schemeClr val="tx1"/>
                </a:solidFill>
              </a:rPr>
              <a:t>Providing high-quality service contributes to guest satisfaction leads to positive reviews and enforces brand reputation.</a:t>
            </a:r>
          </a:p>
          <a:p>
            <a:endParaRPr lang="en-US" dirty="0">
              <a:solidFill>
                <a:schemeClr val="tx1"/>
              </a:solidFill>
            </a:endParaRPr>
          </a:p>
          <a:p>
            <a:endParaRPr lang="en-US" dirty="0"/>
          </a:p>
          <a:p>
            <a:endParaRPr lang="en-US"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1186007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92FC8-87A4-BDF2-5D1D-2D8C485B7988}"/>
              </a:ext>
            </a:extLst>
          </p:cNvPr>
          <p:cNvSpPr>
            <a:spLocks noGrp="1"/>
          </p:cNvSpPr>
          <p:nvPr>
            <p:ph type="title"/>
          </p:nvPr>
        </p:nvSpPr>
        <p:spPr/>
        <p:txBody>
          <a:bodyPr/>
          <a:lstStyle/>
          <a:p>
            <a:r>
              <a:rPr lang="en-US" dirty="0"/>
              <a:t>Sources: </a:t>
            </a:r>
            <a:endParaRPr lang="en-GB" dirty="0"/>
          </a:p>
        </p:txBody>
      </p:sp>
      <p:sp>
        <p:nvSpPr>
          <p:cNvPr id="3" name="Content Placeholder 2">
            <a:extLst>
              <a:ext uri="{FF2B5EF4-FFF2-40B4-BE49-F238E27FC236}">
                <a16:creationId xmlns:a16="http://schemas.microsoft.com/office/drawing/2014/main" id="{EF37268F-4B86-2687-4058-E236A79F95E6}"/>
              </a:ext>
            </a:extLst>
          </p:cNvPr>
          <p:cNvSpPr>
            <a:spLocks noGrp="1"/>
          </p:cNvSpPr>
          <p:nvPr>
            <p:ph idx="1"/>
          </p:nvPr>
        </p:nvSpPr>
        <p:spPr/>
        <p:txBody>
          <a:bodyPr>
            <a:normAutofit/>
          </a:bodyPr>
          <a:lstStyle/>
          <a:p>
            <a:r>
              <a:rPr lang="en-GB" sz="1200" dirty="0">
                <a:latin typeface="Arial" panose="020B0604020202020204" pitchFamily="34" charset="0"/>
                <a:cs typeface="Arial" panose="020B0604020202020204" pitchFamily="34" charset="0"/>
              </a:rPr>
              <a:t>https://www.google.co.uk/search?q=health+and+safety+housekeeping&amp;tbm=isch&amp;ved=2ahUKEwigicSQi7KEAxWQXaQEHUYBB00Q2-cCegQIABAA&amp;oq=health+and+safety+housekeeping&amp;gs_lp=EgNpbWciHmhlYWx0aCBhbmQgc2FmZXR5IGhvdXNla2VlcGluZzIHEAAYgAQYE0jsGFDvBVibF3AAeACQAQCYAXegAdQHqgEEMTMuMbgBA8gBAPgBAYoCC2d3cy13aXotaW1nwgIEECMYJ8ICBRAAGIAEwgIGEAAYBxgewgIEEAAYHsICCBAAGAUYHhgTwgIIEAAYCBgeGBOIBgE&amp;sclient=img&amp;ei=zH_QZaDzKZC7kdUPxoKc6AQ&amp;bih=599&amp;biw=1366#imgrc=Y0XuvyeUclHZPM</a:t>
            </a:r>
          </a:p>
          <a:p>
            <a:r>
              <a:rPr lang="en-GB" sz="1200" dirty="0">
                <a:latin typeface="Arial" panose="020B0604020202020204" pitchFamily="34" charset="0"/>
                <a:cs typeface="Arial" panose="020B0604020202020204" pitchFamily="34" charset="0"/>
              </a:rPr>
              <a:t>https://librarysearch.uwtsd.ac.uk/discovery/fulldisplay?docid=cdi_doaj_primary_oai_doaj_org_article_30a972afac514cbc8097b1ffa226117c&amp;context=PC&amp;vid=44WHELF_UWTSD:44WHELF_UWTSD_VU1&amp;lang=en&amp;search_scope=Search_ELEC&amp;adaptor=Primo%20Central&amp;tab=Everything&amp;query=any,contains,hotel%20facilities&amp;offset=0</a:t>
            </a:r>
          </a:p>
          <a:p>
            <a:r>
              <a:rPr lang="en-GB" sz="1200" dirty="0">
                <a:latin typeface="Arial" panose="020B0604020202020204" pitchFamily="34" charset="0"/>
                <a:cs typeface="Arial" panose="020B0604020202020204" pitchFamily="34" charset="0"/>
                <a:hlinkClick r:id="rId2"/>
              </a:rPr>
              <a:t>https://www.premierinn.com/gb/en/hotels/england/staffordshire/tamworth/tamworth-south.html</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3"/>
              </a:rPr>
              <a:t>https://www.proquest.com/docview/2620346276?accountid=130472&amp;parentSessionId=O%2Btd%2By6cP62abefTEaUqDmh9OT8fvryke%2BZSt6atuqA%3D&amp;pq-origsite=primo&amp;sourcetype=Scholarly%20Journals</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hlinkClick r:id="rId4"/>
              </a:rPr>
              <a:t>https://ebookcentral.proquest.com/lib/trinity/reader.action?docID=315165</a:t>
            </a:r>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89247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532</Words>
  <Application>Microsoft Office PowerPoint</Application>
  <PresentationFormat>Widescreen</PresentationFormat>
  <Paragraphs>41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 Boardroom</vt:lpstr>
      <vt:lpstr>Hotel Placement – Operating Hotel Facilities</vt:lpstr>
      <vt:lpstr>Content Summary:</vt:lpstr>
      <vt:lpstr>Health and Safety Guide For Housekeeping Department  Ensuring a Safe and Healthy Workplace</vt:lpstr>
      <vt:lpstr>HEALTH AND SAFETY GUIDE IN HOUSEKEEPING DEPARTMENT</vt:lpstr>
      <vt:lpstr>PowerPoint Presentation</vt:lpstr>
      <vt:lpstr>Importance of Health and Safety</vt:lpstr>
      <vt:lpstr>Quality Service </vt:lpstr>
      <vt:lpstr>Sources: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Placement – Operating Hotel Facilities</dc:title>
  <dc:creator>Irina Buture</dc:creator>
  <cp:lastModifiedBy>Irina Buture</cp:lastModifiedBy>
  <cp:revision>4</cp:revision>
  <dcterms:created xsi:type="dcterms:W3CDTF">2024-02-17T08:49:30Z</dcterms:created>
  <dcterms:modified xsi:type="dcterms:W3CDTF">2024-02-22T18:40:11Z</dcterms:modified>
</cp:coreProperties>
</file>