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8" r:id="rId1"/>
  </p:sldMasterIdLst>
  <p:sldIdLst>
    <p:sldId id="256" r:id="rId2"/>
    <p:sldId id="308" r:id="rId3"/>
    <p:sldId id="266" r:id="rId4"/>
    <p:sldId id="299" r:id="rId5"/>
    <p:sldId id="261" r:id="rId6"/>
    <p:sldId id="289" r:id="rId7"/>
    <p:sldId id="259" r:id="rId8"/>
    <p:sldId id="269" r:id="rId9"/>
    <p:sldId id="309" r:id="rId10"/>
    <p:sldId id="310" r:id="rId11"/>
    <p:sldId id="280" r:id="rId12"/>
    <p:sldId id="281" r:id="rId13"/>
    <p:sldId id="264" r:id="rId14"/>
    <p:sldId id="290" r:id="rId15"/>
    <p:sldId id="267" r:id="rId16"/>
    <p:sldId id="311" r:id="rId17"/>
    <p:sldId id="287" r:id="rId18"/>
    <p:sldId id="273" r:id="rId19"/>
    <p:sldId id="312" r:id="rId20"/>
    <p:sldId id="313" r:id="rId21"/>
    <p:sldId id="304" r:id="rId22"/>
    <p:sldId id="315" r:id="rId23"/>
    <p:sldId id="314" r:id="rId24"/>
    <p:sldId id="285" r:id="rId25"/>
    <p:sldId id="286" r:id="rId26"/>
    <p:sldId id="284" r:id="rId27"/>
    <p:sldId id="305" r:id="rId28"/>
    <p:sldId id="316" r:id="rId29"/>
    <p:sldId id="317" r:id="rId30"/>
    <p:sldId id="318" r:id="rId31"/>
    <p:sldId id="319"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7101" autoAdjust="0"/>
    <p:restoredTop sz="94660"/>
  </p:normalViewPr>
  <p:slideViewPr>
    <p:cSldViewPr snapToGrid="0">
      <p:cViewPr varScale="1">
        <p:scale>
          <a:sx n="125" d="100"/>
          <a:sy n="125" d="100"/>
        </p:scale>
        <p:origin x="624" y="102"/>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3D00E37-E89E-4C2A-A4B9-625BA790585F}" type="datetimeFigureOut">
              <a:rPr lang="es-ES" smtClean="0"/>
              <a:t>02/03/2025</a:t>
            </a:fld>
            <a:endParaRPr lang="es-ES"/>
          </a:p>
        </p:txBody>
      </p:sp>
      <p:sp>
        <p:nvSpPr>
          <p:cNvPr id="5" name="Footer Placeholder 4"/>
          <p:cNvSpPr>
            <a:spLocks noGrp="1"/>
          </p:cNvSpPr>
          <p:nvPr>
            <p:ph type="ftr" sz="quarter" idx="11"/>
          </p:nvPr>
        </p:nvSpPr>
        <p:spPr>
          <a:xfrm>
            <a:off x="2692397" y="5037663"/>
            <a:ext cx="5214635" cy="279400"/>
          </a:xfrm>
        </p:spPr>
        <p:txBody>
          <a:bodyPr/>
          <a:lstStyle/>
          <a:p>
            <a:endParaRPr lang="es-ES"/>
          </a:p>
        </p:txBody>
      </p:sp>
      <p:sp>
        <p:nvSpPr>
          <p:cNvPr id="6" name="Slide Number Placeholder 5"/>
          <p:cNvSpPr>
            <a:spLocks noGrp="1"/>
          </p:cNvSpPr>
          <p:nvPr>
            <p:ph type="sldNum" sz="quarter" idx="12"/>
          </p:nvPr>
        </p:nvSpPr>
        <p:spPr>
          <a:xfrm>
            <a:off x="8956900" y="5037663"/>
            <a:ext cx="551167" cy="279400"/>
          </a:xfrm>
        </p:spPr>
        <p:txBody>
          <a:bodyPr/>
          <a:lstStyle/>
          <a:p>
            <a:fld id="{EF9B4548-F5F0-46B2-978E-1E48153AEA88}" type="slidenum">
              <a:rPr lang="es-ES" smtClean="0"/>
              <a:t>‹#›</a:t>
            </a:fld>
            <a:endParaRPr lang="es-E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2802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00E37-E89E-4C2A-A4B9-625BA790585F}" type="datetimeFigureOut">
              <a:rPr lang="es-ES" smtClean="0"/>
              <a:t>02/03/2025</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2974753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00E37-E89E-4C2A-A4B9-625BA790585F}" type="datetimeFigureOut">
              <a:rPr lang="es-ES" smtClean="0"/>
              <a:t>02/03/2025</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6682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D00E37-E89E-4C2A-A4B9-625BA790585F}" type="datetimeFigureOut">
              <a:rPr lang="es-ES" smtClean="0"/>
              <a:t>02/03/2025</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27952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D00E37-E89E-4C2A-A4B9-625BA790585F}" type="datetimeFigureOut">
              <a:rPr lang="es-ES" smtClean="0"/>
              <a:t>02/03/2025</a:t>
            </a:fld>
            <a:endParaRPr lang="es-ES"/>
          </a:p>
        </p:txBody>
      </p:sp>
      <p:sp>
        <p:nvSpPr>
          <p:cNvPr id="8" name="Footer Placeholder 7"/>
          <p:cNvSpPr>
            <a:spLocks noGrp="1"/>
          </p:cNvSpPr>
          <p:nvPr>
            <p:ph type="ftr" sz="quarter" idx="11"/>
          </p:nvPr>
        </p:nvSpPr>
        <p:spPr/>
        <p:txBody>
          <a:bodyPr/>
          <a:lstStyle/>
          <a:p>
            <a:endParaRPr lang="es-ES"/>
          </a:p>
        </p:txBody>
      </p:sp>
      <p:sp>
        <p:nvSpPr>
          <p:cNvPr id="9" name="Slide Number Placeholder 8"/>
          <p:cNvSpPr>
            <a:spLocks noGrp="1"/>
          </p:cNvSpPr>
          <p:nvPr>
            <p:ph type="sldNum" sz="quarter" idx="12"/>
          </p:nvPr>
        </p:nvSpPr>
        <p:spPr/>
        <p:txBody>
          <a:bodyPr/>
          <a:lstStyle/>
          <a:p>
            <a:fld id="{EF9B4548-F5F0-46B2-978E-1E48153AEA88}" type="slidenum">
              <a:rPr lang="es-ES" smtClean="0"/>
              <a:t>‹#›</a:t>
            </a:fld>
            <a:endParaRPr lang="es-E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5343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00E37-E89E-4C2A-A4B9-625BA790585F}" type="datetimeFigureOut">
              <a:rPr lang="es-ES" smtClean="0"/>
              <a:t>02/03/2025</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EF9B4548-F5F0-46B2-978E-1E48153AEA88}" type="slidenum">
              <a:rPr lang="es-ES" smtClean="0"/>
              <a:t>‹#›</a:t>
            </a:fld>
            <a:endParaRPr lang="es-E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6962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D00E37-E89E-4C2A-A4B9-625BA790585F}" type="datetimeFigureOut">
              <a:rPr lang="es-ES" smtClean="0"/>
              <a:t>02/03/2025</a:t>
            </a:fld>
            <a:endParaRPr lang="es-ES"/>
          </a:p>
        </p:txBody>
      </p:sp>
      <p:sp>
        <p:nvSpPr>
          <p:cNvPr id="3" name="Footer Placeholder 2"/>
          <p:cNvSpPr>
            <a:spLocks noGrp="1"/>
          </p:cNvSpPr>
          <p:nvPr>
            <p:ph type="ftr" sz="quarter" idx="11"/>
          </p:nvPr>
        </p:nvSpPr>
        <p:spPr/>
        <p:txBody>
          <a:bodyPr/>
          <a:lstStyle/>
          <a:p>
            <a:endParaRPr lang="es-ES"/>
          </a:p>
        </p:txBody>
      </p:sp>
      <p:sp>
        <p:nvSpPr>
          <p:cNvPr id="4" name="Slide Number Placeholder 3"/>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099795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D00E37-E89E-4C2A-A4B9-625BA790585F}" type="datetimeFigureOut">
              <a:rPr lang="es-ES" smtClean="0"/>
              <a:t>02/03/2025</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EF9B4548-F5F0-46B2-978E-1E48153AEA88}" type="slidenum">
              <a:rPr lang="es-ES" smtClean="0"/>
              <a:t>‹#›</a:t>
            </a:fld>
            <a:endParaRPr lang="es-E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1989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D00E37-E89E-4C2A-A4B9-625BA790585F}" type="datetimeFigureOut">
              <a:rPr lang="es-ES" smtClean="0"/>
              <a:t>02/03/2025</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4103710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D00E37-E89E-4C2A-A4B9-625BA790585F}" type="datetimeFigureOut">
              <a:rPr lang="es-ES" smtClean="0"/>
              <a:t>02/03/2025</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322050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00E37-E89E-4C2A-A4B9-625BA790585F}" type="datetimeFigureOut">
              <a:rPr lang="es-ES" smtClean="0"/>
              <a:t>02/03/2025</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68361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00E37-E89E-4C2A-A4B9-625BA790585F}" type="datetimeFigureOut">
              <a:rPr lang="es-ES" smtClean="0"/>
              <a:t>02/03/2025</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9834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00E37-E89E-4C2A-A4B9-625BA790585F}" type="datetimeFigureOut">
              <a:rPr lang="es-ES" smtClean="0"/>
              <a:t>02/03/2025</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9251992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00E37-E89E-4C2A-A4B9-625BA790585F}" type="datetimeFigureOut">
              <a:rPr lang="es-ES" smtClean="0"/>
              <a:t>02/03/2025</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43814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00E37-E89E-4C2A-A4B9-625BA790585F}" type="datetimeFigureOut">
              <a:rPr lang="es-ES" smtClean="0"/>
              <a:t>02/03/2025</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8839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00E37-E89E-4C2A-A4B9-625BA790585F}" type="datetimeFigureOut">
              <a:rPr lang="es-ES" smtClean="0"/>
              <a:t>02/03/2025</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68245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00E37-E89E-4C2A-A4B9-625BA790585F}" type="datetimeFigureOut">
              <a:rPr lang="es-ES" smtClean="0"/>
              <a:t>02/03/2025</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3107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3D00E37-E89E-4C2A-A4B9-625BA790585F}" type="datetimeFigureOut">
              <a:rPr lang="es-ES" smtClean="0"/>
              <a:t>02/03/2025</a:t>
            </a:fld>
            <a:endParaRPr lang="es-E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s-E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F9B4548-F5F0-46B2-978E-1E48153AEA88}" type="slidenum">
              <a:rPr lang="es-ES" smtClean="0"/>
              <a:t>‹#›</a:t>
            </a:fld>
            <a:endParaRPr lang="es-ES"/>
          </a:p>
        </p:txBody>
      </p:sp>
    </p:spTree>
    <p:extLst>
      <p:ext uri="{BB962C8B-B14F-4D97-AF65-F5344CB8AC3E}">
        <p14:creationId xmlns:p14="http://schemas.microsoft.com/office/powerpoint/2010/main" val="2161989448"/>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 id="2147483930" r:id="rId12"/>
    <p:sldLayoutId id="2147483931" r:id="rId13"/>
    <p:sldLayoutId id="2147483932" r:id="rId14"/>
    <p:sldLayoutId id="2147483933" r:id="rId15"/>
    <p:sldLayoutId id="2147483934" r:id="rId16"/>
    <p:sldLayoutId id="214748393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gov.uk/government/publications/inclusive-communication/inclusive-language-words-to-use-and-avoid-when-writing-about-disability"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S2rDttdXozA"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AAPmGW-GDHA" TargetMode="External"/><Relationship Id="rId2" Type="http://schemas.openxmlformats.org/officeDocument/2006/relationships/hyperlink" Target="https://www.youtube.com/watch?v=MTqfzvbu1bU" TargetMode="External"/><Relationship Id="rId1" Type="http://schemas.openxmlformats.org/officeDocument/2006/relationships/slideLayout" Target="../slideLayouts/slideLayout2.xml"/><Relationship Id="rId4" Type="http://schemas.openxmlformats.org/officeDocument/2006/relationships/hyperlink" Target="https://www.youtube.com/watch?v=oz16ScdvQfg"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scope.org.uk/campaigns/disability-price-ta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disabilityunit.blog.gov.uk/2021/07/28/public-services-national-disability-strategy-explained/"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disability/datasets/disabilityandcrime" TargetMode="External"/><Relationship Id="rId2" Type="http://schemas.openxmlformats.org/officeDocument/2006/relationships/hyperlink" Target="https://researchbriefings.files.parliament.uk/documents/CBP-9602/CBP-9602.pdf" TargetMode="External"/><Relationship Id="rId1" Type="http://schemas.openxmlformats.org/officeDocument/2006/relationships/slideLayout" Target="../slideLayouts/slideLayout2.xml"/><Relationship Id="rId4" Type="http://schemas.openxmlformats.org/officeDocument/2006/relationships/hyperlink" Target="https://www.theguardian.com/society/2022/mar/17/almost-a-third-of-disabled-children-and-teenagers-face-abuse-global-study-finds"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safelives.org.uk/knowledge-hub/spotlights/spotlight-2-disabled-people-and-domestic-abuse" TargetMode="External"/><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learningdisabilitytoday.co.uk/care-home-put-in-special-measures-following-report-of-abuse-and-inadequate-staff-training" TargetMode="External"/><Relationship Id="rId2" Type="http://schemas.openxmlformats.org/officeDocument/2006/relationships/hyperlink" Target="https://www.mencap.org.uk/sites/default/files/2016-08/Out-of-Sight-Report.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mencap.org.uk/get-involved/campaign-mencap/our-campaigning-history" TargetMode="External"/><Relationship Id="rId2" Type="http://schemas.openxmlformats.org/officeDocument/2006/relationships/hyperlink" Target="https://historicengland.org.uk/content/docs/research/brief-history-disabled-peoples-self-organisation-pdf/" TargetMode="External"/><Relationship Id="rId1" Type="http://schemas.openxmlformats.org/officeDocument/2006/relationships/slideLayout" Target="../slideLayouts/slideLayout2.xml"/><Relationship Id="rId5" Type="http://schemas.openxmlformats.org/officeDocument/2006/relationships/hyperlink" Target="https://www.youtube.com/watch?v=P7Ymwg530bo" TargetMode="External"/><Relationship Id="rId4" Type="http://schemas.openxmlformats.org/officeDocument/2006/relationships/hyperlink" Target="https://www.youtube.com/watch?v=Ng6mT_EJy2Q"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9A760-905D-4B6A-8CD7-16975192E854}"/>
              </a:ext>
            </a:extLst>
          </p:cNvPr>
          <p:cNvSpPr>
            <a:spLocks noGrp="1"/>
          </p:cNvSpPr>
          <p:nvPr>
            <p:ph type="ctrTitle"/>
          </p:nvPr>
        </p:nvSpPr>
        <p:spPr/>
        <p:txBody>
          <a:bodyPr>
            <a:normAutofit/>
          </a:bodyPr>
          <a:lstStyle/>
          <a:p>
            <a:r>
              <a:rPr lang="en-GB" b="1" dirty="0">
                <a:solidFill>
                  <a:schemeClr val="bg1"/>
                </a:solidFill>
                <a:latin typeface="Arial" panose="020B0604020202020204" pitchFamily="34" charset="0"/>
                <a:cs typeface="Arial" panose="020B0604020202020204" pitchFamily="34" charset="0"/>
              </a:rPr>
              <a:t>Disability- Part 2</a:t>
            </a:r>
            <a:endParaRPr lang="es-ES" b="1" dirty="0">
              <a:solidFill>
                <a:schemeClr val="bg1"/>
              </a:solidFill>
              <a:latin typeface="Arial" panose="020B0604020202020204" pitchFamily="34" charset="0"/>
              <a:cs typeface="Arial" panose="020B0604020202020204" pitchFamily="34" charset="0"/>
            </a:endParaRPr>
          </a:p>
        </p:txBody>
      </p:sp>
      <p:sp>
        <p:nvSpPr>
          <p:cNvPr id="5" name="Subtitle 4">
            <a:extLst>
              <a:ext uri="{FF2B5EF4-FFF2-40B4-BE49-F238E27FC236}">
                <a16:creationId xmlns:a16="http://schemas.microsoft.com/office/drawing/2014/main" id="{4753D3E3-1D58-9444-B4A1-FB252B72F2A4}"/>
              </a:ext>
            </a:extLst>
          </p:cNvPr>
          <p:cNvSpPr>
            <a:spLocks noGrp="1"/>
          </p:cNvSpPr>
          <p:nvPr>
            <p:ph type="subTitle" idx="1"/>
          </p:nvPr>
        </p:nvSpPr>
        <p:spPr/>
        <p:txBody>
          <a:bodyPr/>
          <a:lstStyle/>
          <a:p>
            <a:endParaRPr lang="en-US" sz="32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22867526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E6ECE-F181-1EF8-B117-E043DC26B7BD}"/>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How many People have a Disability in the UK?</a:t>
            </a:r>
            <a:endParaRPr lang="en-GB" dirty="0"/>
          </a:p>
        </p:txBody>
      </p:sp>
      <p:sp>
        <p:nvSpPr>
          <p:cNvPr id="3" name="Content Placeholder 2">
            <a:extLst>
              <a:ext uri="{FF2B5EF4-FFF2-40B4-BE49-F238E27FC236}">
                <a16:creationId xmlns:a16="http://schemas.microsoft.com/office/drawing/2014/main" id="{B4A2C6B9-1C4F-50D6-77F3-4B2A0CCCE169}"/>
              </a:ext>
            </a:extLst>
          </p:cNvPr>
          <p:cNvSpPr>
            <a:spLocks noGrp="1"/>
          </p:cNvSpPr>
          <p:nvPr>
            <p:ph idx="1"/>
          </p:nvPr>
        </p:nvSpPr>
        <p:spPr>
          <a:xfrm>
            <a:off x="763792" y="2528047"/>
            <a:ext cx="10727167" cy="3775933"/>
          </a:xfrm>
        </p:spPr>
        <p:txBody>
          <a:bodyPr>
            <a:noAutofit/>
          </a:bodyPr>
          <a:lstStyle/>
          <a:p>
            <a:pPr marL="228600" marR="0" lvl="0" indent="-228600" algn="l" defTabSz="914400" rtl="0" eaLnBrk="1" fontAlgn="auto" latinLnBrk="0" hangingPunct="1">
              <a:lnSpc>
                <a:spcPct val="120000"/>
              </a:lnSpc>
              <a:spcBef>
                <a:spcPts val="1000"/>
              </a:spcBef>
              <a:spcAft>
                <a:spcPts val="0"/>
              </a:spcAft>
              <a:buClr>
                <a:srgbClr val="3494BA"/>
              </a:buClr>
              <a:buSzPct val="110000"/>
              <a:buFont typeface="Wingdings" panose="05000000000000000000" pitchFamily="2" charset="2"/>
              <a:buChar char="§"/>
              <a:tabLst/>
              <a:defRPr/>
            </a:pPr>
            <a:r>
              <a:rPr kumimoji="0" lang="en-GB" sz="1400" b="0" i="0" u="none" strike="noStrike" kern="1200" cap="none" spc="0" normalizeH="0" baseline="0" noProof="0" dirty="0">
                <a:ln>
                  <a:noFill/>
                </a:ln>
                <a:solidFill>
                  <a:schemeClr val="tx1"/>
                </a:solidFill>
                <a:effectLst/>
                <a:uLnTx/>
                <a:uFillTx/>
                <a:ea typeface="+mn-ea"/>
                <a:cs typeface="Arial" panose="020B0604020202020204" pitchFamily="34" charset="0"/>
              </a:rPr>
              <a:t>In 1969, the UK Office of Population, Census and Surveys (OPCS) conducted a survey which produced the estimate that there were </a:t>
            </a:r>
            <a:r>
              <a:rPr kumimoji="0" lang="en-GB" sz="1400" b="1" i="0" u="none" strike="noStrike" kern="1200" cap="none" spc="0" normalizeH="0" baseline="0" noProof="0" dirty="0">
                <a:ln>
                  <a:noFill/>
                </a:ln>
                <a:solidFill>
                  <a:schemeClr val="tx1"/>
                </a:solidFill>
                <a:effectLst/>
                <a:uLnTx/>
                <a:uFillTx/>
                <a:ea typeface="+mn-ea"/>
                <a:cs typeface="Arial" panose="020B0604020202020204" pitchFamily="34" charset="0"/>
              </a:rPr>
              <a:t>1,130,000</a:t>
            </a:r>
            <a:r>
              <a:rPr kumimoji="0" lang="en-GB" sz="1400" b="0" i="0" u="none" strike="noStrike" kern="1200" cap="none" spc="0" normalizeH="0" baseline="0" noProof="0" dirty="0">
                <a:ln>
                  <a:noFill/>
                </a:ln>
                <a:solidFill>
                  <a:schemeClr val="tx1"/>
                </a:solidFill>
                <a:effectLst/>
                <a:uLnTx/>
                <a:uFillTx/>
                <a:ea typeface="+mn-ea"/>
                <a:cs typeface="Arial" panose="020B0604020202020204" pitchFamily="34" charset="0"/>
              </a:rPr>
              <a:t> who were handicapped, and  </a:t>
            </a:r>
            <a:r>
              <a:rPr kumimoji="0" lang="en-GB" sz="1400" b="1" i="0" u="none" strike="noStrike" kern="1200" cap="none" spc="0" normalizeH="0" baseline="0" noProof="0" dirty="0">
                <a:ln>
                  <a:noFill/>
                </a:ln>
                <a:solidFill>
                  <a:schemeClr val="tx1"/>
                </a:solidFill>
                <a:effectLst/>
                <a:uLnTx/>
                <a:uFillTx/>
                <a:ea typeface="+mn-ea"/>
                <a:cs typeface="Arial" panose="020B0604020202020204" pitchFamily="34" charset="0"/>
              </a:rPr>
              <a:t>1,942,000</a:t>
            </a:r>
            <a:r>
              <a:rPr kumimoji="0" lang="en-GB" sz="1400" b="0" i="0" u="none" strike="noStrike" kern="1200" cap="none" spc="0" normalizeH="0" baseline="0" noProof="0" dirty="0">
                <a:ln>
                  <a:noFill/>
                </a:ln>
                <a:solidFill>
                  <a:schemeClr val="tx1"/>
                </a:solidFill>
                <a:effectLst/>
                <a:uLnTx/>
                <a:uFillTx/>
                <a:ea typeface="+mn-ea"/>
                <a:cs typeface="Arial" panose="020B0604020202020204" pitchFamily="34" charset="0"/>
              </a:rPr>
              <a:t> who were impaired but not handicapped- a total of </a:t>
            </a:r>
            <a:r>
              <a:rPr kumimoji="0" lang="en-GB" sz="1400" b="1" i="0" u="none" strike="noStrike" kern="1200" cap="none" spc="0" normalizeH="0" baseline="0" noProof="0" dirty="0">
                <a:ln>
                  <a:noFill/>
                </a:ln>
                <a:solidFill>
                  <a:srgbClr val="0070C0"/>
                </a:solidFill>
                <a:effectLst/>
                <a:uLnTx/>
                <a:uFillTx/>
                <a:ea typeface="+mn-ea"/>
                <a:cs typeface="Arial" panose="020B0604020202020204" pitchFamily="34" charset="0"/>
              </a:rPr>
              <a:t>3,071,000. </a:t>
            </a:r>
          </a:p>
          <a:p>
            <a:pPr marL="228600" marR="0" lvl="0" indent="-228600" algn="l" defTabSz="914400" rtl="0" eaLnBrk="1" fontAlgn="auto" latinLnBrk="0" hangingPunct="1">
              <a:lnSpc>
                <a:spcPct val="120000"/>
              </a:lnSpc>
              <a:spcBef>
                <a:spcPts val="1000"/>
              </a:spcBef>
              <a:spcAft>
                <a:spcPts val="0"/>
              </a:spcAft>
              <a:buClr>
                <a:srgbClr val="3494BA"/>
              </a:buClr>
              <a:buSzPct val="110000"/>
              <a:buFont typeface="Wingdings" panose="05000000000000000000" pitchFamily="2" charset="2"/>
              <a:buChar char="§"/>
              <a:tabLst/>
              <a:defRPr/>
            </a:pPr>
            <a:r>
              <a:rPr kumimoji="0" lang="en-GB" sz="1400" b="0" i="0" u="none" strike="noStrike" kern="1200" cap="none" spc="0" normalizeH="0" baseline="0" noProof="0" dirty="0">
                <a:ln>
                  <a:noFill/>
                </a:ln>
                <a:solidFill>
                  <a:schemeClr val="tx1"/>
                </a:solidFill>
                <a:effectLst/>
                <a:uLnTx/>
                <a:uFillTx/>
                <a:ea typeface="+mn-ea"/>
                <a:cs typeface="Arial" panose="020B0604020202020204" pitchFamily="34" charset="0"/>
              </a:rPr>
              <a:t>In 1988, the number was - </a:t>
            </a:r>
            <a:r>
              <a:rPr kumimoji="0" lang="en-GB" sz="1400" b="1" i="0" u="none" strike="noStrike" kern="1200" cap="none" spc="0" normalizeH="0" baseline="0" noProof="0" dirty="0">
                <a:ln>
                  <a:noFill/>
                </a:ln>
                <a:solidFill>
                  <a:srgbClr val="0070C0"/>
                </a:solidFill>
                <a:effectLst/>
                <a:uLnTx/>
                <a:uFillTx/>
                <a:ea typeface="+mn-ea"/>
                <a:cs typeface="Arial" panose="020B0604020202020204" pitchFamily="34" charset="0"/>
              </a:rPr>
              <a:t>5,780,000</a:t>
            </a:r>
            <a:r>
              <a:rPr kumimoji="0" lang="en-GB" sz="1400" b="0" i="0" u="none" strike="noStrike" kern="1200" cap="none" spc="0" normalizeH="0" baseline="0" noProof="0" dirty="0">
                <a:ln>
                  <a:noFill/>
                </a:ln>
                <a:solidFill>
                  <a:schemeClr val="tx1"/>
                </a:solidFill>
                <a:effectLst/>
                <a:uLnTx/>
                <a:uFillTx/>
                <a:ea typeface="+mn-ea"/>
                <a:cs typeface="Arial" panose="020B0604020202020204" pitchFamily="34" charset="0"/>
              </a:rPr>
              <a:t> adults with one or more disabilities.  </a:t>
            </a:r>
          </a:p>
          <a:p>
            <a:pPr marL="228600" marR="0" lvl="0" indent="-228600" algn="l" defTabSz="914400" rtl="0" eaLnBrk="1" fontAlgn="auto" latinLnBrk="0" hangingPunct="1">
              <a:lnSpc>
                <a:spcPct val="120000"/>
              </a:lnSpc>
              <a:spcBef>
                <a:spcPts val="1000"/>
              </a:spcBef>
              <a:spcAft>
                <a:spcPts val="0"/>
              </a:spcAft>
              <a:buClr>
                <a:srgbClr val="3494BA"/>
              </a:buClr>
              <a:buSzPct val="110000"/>
              <a:buFont typeface="Wingdings" panose="05000000000000000000" pitchFamily="2" charset="2"/>
              <a:buChar char="§"/>
              <a:tabLst/>
              <a:defRPr/>
            </a:pPr>
            <a:r>
              <a:rPr kumimoji="0" lang="en-GB" sz="1400" b="0" i="0" u="none" strike="noStrike" kern="1200" cap="none" spc="0" normalizeH="0" baseline="0" noProof="0" dirty="0">
                <a:ln>
                  <a:noFill/>
                </a:ln>
                <a:solidFill>
                  <a:schemeClr val="tx1"/>
                </a:solidFill>
                <a:effectLst/>
                <a:uLnTx/>
                <a:uFillTx/>
                <a:ea typeface="+mn-ea"/>
                <a:cs typeface="Arial" panose="020B0604020202020204" pitchFamily="34" charset="0"/>
              </a:rPr>
              <a:t>In 2014, the Family Resources Survey found that there were- </a:t>
            </a:r>
            <a:r>
              <a:rPr kumimoji="0" lang="en-GB" sz="1400" b="1" i="0" u="none" strike="noStrike" kern="1200" cap="none" spc="0" normalizeH="0" baseline="0" noProof="0" dirty="0">
                <a:ln>
                  <a:noFill/>
                </a:ln>
                <a:solidFill>
                  <a:srgbClr val="0070C0"/>
                </a:solidFill>
                <a:effectLst/>
                <a:uLnTx/>
                <a:uFillTx/>
                <a:ea typeface="+mn-ea"/>
                <a:cs typeface="Arial" panose="020B0604020202020204" pitchFamily="34" charset="0"/>
              </a:rPr>
              <a:t>11 million </a:t>
            </a:r>
            <a:r>
              <a:rPr kumimoji="0" lang="en-GB" sz="1400" b="0" i="0" u="none" strike="noStrike" kern="1200" cap="none" spc="0" normalizeH="0" baseline="0" noProof="0" dirty="0">
                <a:ln>
                  <a:noFill/>
                </a:ln>
                <a:solidFill>
                  <a:schemeClr val="tx1"/>
                </a:solidFill>
                <a:effectLst/>
                <a:uLnTx/>
                <a:uFillTx/>
                <a:ea typeface="+mn-ea"/>
                <a:cs typeface="Arial" panose="020B0604020202020204" pitchFamily="34" charset="0"/>
              </a:rPr>
              <a:t>adults with limiting long term illness, impairment or disability.</a:t>
            </a:r>
          </a:p>
          <a:p>
            <a:pPr marL="228600" marR="0" lvl="0" indent="-228600" algn="l" defTabSz="914400" rtl="0" eaLnBrk="1" fontAlgn="base" latinLnBrk="0" hangingPunct="1">
              <a:lnSpc>
                <a:spcPct val="120000"/>
              </a:lnSpc>
              <a:spcBef>
                <a:spcPts val="1000"/>
              </a:spcBef>
              <a:spcAft>
                <a:spcPts val="0"/>
              </a:spcAft>
              <a:buClr>
                <a:srgbClr val="3494BA"/>
              </a:buClr>
              <a:buSzPct val="110000"/>
              <a:buFont typeface="Wingdings" panose="05000000000000000000" pitchFamily="2" charset="2"/>
              <a:buChar char="§"/>
              <a:tabLst/>
              <a:defRPr/>
            </a:pPr>
            <a:r>
              <a:rPr kumimoji="0" lang="en-GB" sz="1400" b="0" i="0" u="none" strike="noStrike" kern="1200" cap="none" spc="0" normalizeH="0" baseline="0" noProof="0" dirty="0">
                <a:ln>
                  <a:noFill/>
                </a:ln>
                <a:solidFill>
                  <a:schemeClr val="tx1"/>
                </a:solidFill>
                <a:effectLst/>
                <a:uLnTx/>
                <a:uFillTx/>
                <a:ea typeface="+mn-ea"/>
                <a:cs typeface="Arial" panose="020B0604020202020204" pitchFamily="34" charset="0"/>
              </a:rPr>
              <a:t>In 2020 The Family Resources Survey found that… there were</a:t>
            </a:r>
          </a:p>
          <a:p>
            <a:pPr marL="457200" lvl="1" indent="0" defTabSz="914400" fontAlgn="base">
              <a:lnSpc>
                <a:spcPct val="120000"/>
              </a:lnSpc>
              <a:spcBef>
                <a:spcPts val="1000"/>
              </a:spcBef>
              <a:spcAft>
                <a:spcPts val="0"/>
              </a:spcAft>
              <a:buClr>
                <a:srgbClr val="3494BA"/>
              </a:buClr>
              <a:buSzPct val="110000"/>
              <a:buNone/>
              <a:defRPr/>
            </a:pPr>
            <a:r>
              <a:rPr kumimoji="0" lang="en-GB" sz="1400" b="1" i="0" u="none" strike="noStrike" kern="1200" cap="none" spc="0" normalizeH="0" baseline="0" noProof="0" dirty="0">
                <a:ln>
                  <a:noFill/>
                </a:ln>
                <a:solidFill>
                  <a:srgbClr val="0070C0"/>
                </a:solidFill>
                <a:effectLst/>
                <a:uLnTx/>
                <a:uFillTx/>
                <a:ea typeface="+mn-ea"/>
                <a:cs typeface="+mn-cs"/>
              </a:rPr>
              <a:t>14.1</a:t>
            </a:r>
            <a:r>
              <a:rPr kumimoji="0" lang="en-GB" sz="1400" b="0" i="0" u="none" strike="noStrike" kern="1200" cap="none" spc="0" normalizeH="0" baseline="0" noProof="0" dirty="0">
                <a:ln>
                  <a:noFill/>
                </a:ln>
                <a:solidFill>
                  <a:schemeClr val="tx1"/>
                </a:solidFill>
                <a:effectLst/>
                <a:uLnTx/>
                <a:uFillTx/>
                <a:ea typeface="+mn-ea"/>
                <a:cs typeface="+mn-cs"/>
              </a:rPr>
              <a:t> million disabled people in the UK. </a:t>
            </a:r>
          </a:p>
          <a:p>
            <a:pPr marL="457200" lvl="1" indent="0" defTabSz="914400" fontAlgn="base">
              <a:lnSpc>
                <a:spcPct val="120000"/>
              </a:lnSpc>
              <a:spcBef>
                <a:spcPts val="1000"/>
              </a:spcBef>
              <a:spcAft>
                <a:spcPts val="0"/>
              </a:spcAft>
              <a:buClr>
                <a:srgbClr val="3494BA"/>
              </a:buClr>
              <a:buSzPct val="110000"/>
              <a:buNone/>
              <a:defRPr/>
            </a:pPr>
            <a:r>
              <a:rPr kumimoji="0" lang="en-GB" sz="1400" b="0" i="0" u="none" strike="noStrike" kern="1200" cap="none" spc="0" normalizeH="0" baseline="0" noProof="0" dirty="0">
                <a:ln>
                  <a:noFill/>
                </a:ln>
                <a:solidFill>
                  <a:schemeClr val="tx1"/>
                </a:solidFill>
                <a:effectLst/>
                <a:uLnTx/>
                <a:uFillTx/>
                <a:ea typeface="+mn-ea"/>
                <a:cs typeface="Arial" panose="020B0604020202020204" pitchFamily="34" charset="0"/>
              </a:rPr>
              <a:t>8% of children are disabled</a:t>
            </a:r>
          </a:p>
          <a:p>
            <a:pPr marL="457200" lvl="1" indent="0" defTabSz="914400" fontAlgn="base">
              <a:lnSpc>
                <a:spcPct val="120000"/>
              </a:lnSpc>
              <a:spcBef>
                <a:spcPts val="1000"/>
              </a:spcBef>
              <a:spcAft>
                <a:spcPts val="0"/>
              </a:spcAft>
              <a:buClr>
                <a:srgbClr val="3494BA"/>
              </a:buClr>
              <a:buSzPct val="110000"/>
              <a:buNone/>
              <a:defRPr/>
            </a:pPr>
            <a:r>
              <a:rPr kumimoji="0" lang="en-GB" sz="1400" b="0" i="0" u="none" strike="noStrike" kern="1200" cap="none" spc="0" normalizeH="0" baseline="0" noProof="0" dirty="0">
                <a:ln>
                  <a:noFill/>
                </a:ln>
                <a:solidFill>
                  <a:schemeClr val="tx1"/>
                </a:solidFill>
                <a:effectLst/>
                <a:uLnTx/>
                <a:uFillTx/>
                <a:ea typeface="+mn-ea"/>
                <a:cs typeface="Arial" panose="020B0604020202020204" pitchFamily="34" charset="0"/>
              </a:rPr>
              <a:t>19% of working age adults are disabled</a:t>
            </a:r>
          </a:p>
          <a:p>
            <a:pPr marL="457200" lvl="1" indent="0" defTabSz="914400" fontAlgn="base">
              <a:lnSpc>
                <a:spcPct val="120000"/>
              </a:lnSpc>
              <a:spcBef>
                <a:spcPts val="1000"/>
              </a:spcBef>
              <a:spcAft>
                <a:spcPts val="0"/>
              </a:spcAft>
              <a:buClr>
                <a:srgbClr val="3494BA"/>
              </a:buClr>
              <a:buSzPct val="110000"/>
              <a:buNone/>
              <a:defRPr/>
            </a:pPr>
            <a:r>
              <a:rPr kumimoji="0" lang="en-GB" sz="1400" b="0" i="0" u="none" strike="noStrike" kern="1200" cap="none" spc="0" normalizeH="0" baseline="0" noProof="0" dirty="0">
                <a:ln>
                  <a:noFill/>
                </a:ln>
                <a:solidFill>
                  <a:schemeClr val="tx1"/>
                </a:solidFill>
                <a:effectLst/>
                <a:uLnTx/>
                <a:uFillTx/>
                <a:ea typeface="+mn-ea"/>
                <a:cs typeface="Arial" panose="020B0604020202020204" pitchFamily="34" charset="0"/>
              </a:rPr>
              <a:t>46% of pension age adults are disabled</a:t>
            </a:r>
            <a:endParaRPr lang="en-GB" sz="1400" dirty="0">
              <a:solidFill>
                <a:schemeClr val="tx1"/>
              </a:solidFill>
            </a:endParaRPr>
          </a:p>
        </p:txBody>
      </p:sp>
    </p:spTree>
    <p:extLst>
      <p:ext uri="{BB962C8B-B14F-4D97-AF65-F5344CB8AC3E}">
        <p14:creationId xmlns:p14="http://schemas.microsoft.com/office/powerpoint/2010/main" val="845778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83A2-C121-4260-8E80-F8D3AEF98323}"/>
              </a:ext>
            </a:extLst>
          </p:cNvPr>
          <p:cNvSpPr>
            <a:spLocks noGrp="1"/>
          </p:cNvSpPr>
          <p:nvPr>
            <p:ph type="title"/>
          </p:nvPr>
        </p:nvSpPr>
        <p:spPr/>
        <p:txBody>
          <a:bodyPr>
            <a:normAutofit fontScale="90000"/>
          </a:bodyPr>
          <a:lstStyle/>
          <a:p>
            <a:r>
              <a:rPr lang="en-GB" b="1" dirty="0">
                <a:solidFill>
                  <a:schemeClr val="bg1"/>
                </a:solidFill>
                <a:latin typeface="Arial" panose="020B0604020202020204" pitchFamily="34" charset="0"/>
                <a:cs typeface="Arial" panose="020B0604020202020204" pitchFamily="34" charset="0"/>
              </a:rPr>
              <a:t>Why Have these Numbers Increased so Dramatically?. . </a:t>
            </a:r>
            <a:r>
              <a:rPr lang="en-GB" b="1" dirty="0">
                <a:latin typeface="Arial" panose="020B0604020202020204" pitchFamily="34" charset="0"/>
                <a:cs typeface="Arial" panose="020B0604020202020204" pitchFamily="34" charset="0"/>
              </a:rPr>
              <a:t>?</a:t>
            </a:r>
            <a:endParaRPr lang="es-E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3E16984-84D3-4D13-8AAC-77CEDC1DDF29}"/>
              </a:ext>
            </a:extLst>
          </p:cNvPr>
          <p:cNvSpPr>
            <a:spLocks noGrp="1"/>
          </p:cNvSpPr>
          <p:nvPr>
            <p:ph idx="1"/>
          </p:nvPr>
        </p:nvSpPr>
        <p:spPr>
          <a:xfrm>
            <a:off x="967741" y="2473112"/>
            <a:ext cx="10614659" cy="3805768"/>
          </a:xfrm>
        </p:spPr>
        <p:txBody>
          <a:bodyPr>
            <a:normAutofit fontScale="85000" lnSpcReduction="20000"/>
          </a:bodyPr>
          <a:lstStyle/>
          <a:p>
            <a:r>
              <a:rPr lang="en-GB" dirty="0">
                <a:solidFill>
                  <a:schemeClr val="bg1"/>
                </a:solidFill>
                <a:latin typeface="Arial" panose="020B0604020202020204" pitchFamily="34" charset="0"/>
                <a:cs typeface="Arial" panose="020B0604020202020204" pitchFamily="34" charset="0"/>
              </a:rPr>
              <a:t>One reason is that the first survey referred to physical impairments which limited life, and emphasised ability for self-care.  </a:t>
            </a:r>
          </a:p>
          <a:p>
            <a:r>
              <a:rPr lang="en-GB" dirty="0">
                <a:solidFill>
                  <a:schemeClr val="bg1"/>
                </a:solidFill>
                <a:latin typeface="Arial" panose="020B0604020202020204" pitchFamily="34" charset="0"/>
                <a:cs typeface="Arial" panose="020B0604020202020204" pitchFamily="34" charset="0"/>
              </a:rPr>
              <a:t>The second and subsequent surveys were more far-reaching, included all types of impairments and set a lower threshold and there were expanded definitions</a:t>
            </a:r>
          </a:p>
          <a:p>
            <a:r>
              <a:rPr lang="en-GB" dirty="0">
                <a:solidFill>
                  <a:schemeClr val="bg1"/>
                </a:solidFill>
                <a:latin typeface="Arial" panose="020B0604020202020204" pitchFamily="34" charset="0"/>
                <a:cs typeface="Arial" panose="020B0604020202020204" pitchFamily="34" charset="0"/>
              </a:rPr>
              <a:t>Surveys now include non-visible impairments (e.g., mental health conditions).</a:t>
            </a:r>
          </a:p>
          <a:p>
            <a:r>
              <a:rPr lang="en-GB" dirty="0">
                <a:solidFill>
                  <a:schemeClr val="bg1"/>
                </a:solidFill>
                <a:latin typeface="Arial" panose="020B0604020202020204" pitchFamily="34" charset="0"/>
                <a:cs typeface="Arial" panose="020B0604020202020204" pitchFamily="34" charset="0"/>
              </a:rPr>
              <a:t>There is now better reporting &amp; self-identification- More people are acknowledging disabilities.</a:t>
            </a:r>
          </a:p>
          <a:p>
            <a:r>
              <a:rPr lang="en-GB" dirty="0">
                <a:solidFill>
                  <a:schemeClr val="bg1"/>
                </a:solidFill>
                <a:latin typeface="Arial" panose="020B0604020202020204" pitchFamily="34" charset="0"/>
                <a:cs typeface="Arial" panose="020B0604020202020204" pitchFamily="34" charset="0"/>
              </a:rPr>
              <a:t>We have a rapidly aging population which leads to more people living with long-term conditions &amp; disabilities.</a:t>
            </a:r>
          </a:p>
          <a:p>
            <a:pPr marL="0" indent="0">
              <a:buNone/>
            </a:pPr>
            <a:r>
              <a:rPr lang="en-GB" b="1" dirty="0">
                <a:solidFill>
                  <a:srgbClr val="002060"/>
                </a:solidFill>
                <a:latin typeface="Arial" panose="020B0604020202020204" pitchFamily="34" charset="0"/>
                <a:cs typeface="Arial" panose="020B0604020202020204" pitchFamily="34" charset="0"/>
              </a:rPr>
              <a:t>How do you think these changes may impact on community services and accessibility policies?</a:t>
            </a:r>
          </a:p>
          <a:p>
            <a:endParaRPr lang="es-E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55097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48320-F6D6-4A4F-9AF8-94A08075A524}"/>
              </a:ext>
            </a:extLst>
          </p:cNvPr>
          <p:cNvSpPr>
            <a:spLocks noGrp="1"/>
          </p:cNvSpPr>
          <p:nvPr>
            <p:ph type="title"/>
          </p:nvPr>
        </p:nvSpPr>
        <p:spPr>
          <a:xfrm>
            <a:off x="1166311" y="913492"/>
            <a:ext cx="9601196" cy="1303867"/>
          </a:xfrm>
        </p:spPr>
        <p:txBody>
          <a:bodyPr>
            <a:normAutofit/>
          </a:bodyPr>
          <a:lstStyle/>
          <a:p>
            <a:r>
              <a:rPr lang="en-US" sz="4400" b="1" dirty="0">
                <a:latin typeface="Arial" panose="020B0604020202020204" pitchFamily="34" charset="0"/>
                <a:cs typeface="Arial" panose="020B0604020202020204" pitchFamily="34" charset="0"/>
              </a:rPr>
              <a:t>This Raises 2 Issues:</a:t>
            </a:r>
          </a:p>
        </p:txBody>
      </p:sp>
      <p:sp>
        <p:nvSpPr>
          <p:cNvPr id="3" name="Content Placeholder 2">
            <a:extLst>
              <a:ext uri="{FF2B5EF4-FFF2-40B4-BE49-F238E27FC236}">
                <a16:creationId xmlns:a16="http://schemas.microsoft.com/office/drawing/2014/main" id="{47C43A58-BDEE-F347-8DBE-32B328DADDCF}"/>
              </a:ext>
            </a:extLst>
          </p:cNvPr>
          <p:cNvSpPr>
            <a:spLocks noGrp="1"/>
          </p:cNvSpPr>
          <p:nvPr>
            <p:ph sz="half" idx="1"/>
          </p:nvPr>
        </p:nvSpPr>
        <p:spPr>
          <a:xfrm>
            <a:off x="1742740" y="2826383"/>
            <a:ext cx="9832488" cy="1021528"/>
          </a:xfrm>
        </p:spPr>
        <p:txBody>
          <a:bodyPr>
            <a:normAutofit/>
          </a:bodyPr>
          <a:lstStyle/>
          <a:p>
            <a:pPr marL="0" indent="0">
              <a:buNone/>
            </a:pPr>
            <a:r>
              <a:rPr lang="en-US" sz="3200" dirty="0">
                <a:latin typeface="Arial" panose="020B0604020202020204" pitchFamily="34" charset="0"/>
                <a:cs typeface="Arial" panose="020B0604020202020204" pitchFamily="34" charset="0"/>
              </a:rPr>
              <a:t>The definition of disability and the language we use.</a:t>
            </a:r>
          </a:p>
        </p:txBody>
      </p:sp>
      <p:sp>
        <p:nvSpPr>
          <p:cNvPr id="4" name="Content Placeholder 3">
            <a:extLst>
              <a:ext uri="{FF2B5EF4-FFF2-40B4-BE49-F238E27FC236}">
                <a16:creationId xmlns:a16="http://schemas.microsoft.com/office/drawing/2014/main" id="{88426554-002D-0849-B6C1-02DB5611A588}"/>
              </a:ext>
            </a:extLst>
          </p:cNvPr>
          <p:cNvSpPr>
            <a:spLocks noGrp="1"/>
          </p:cNvSpPr>
          <p:nvPr>
            <p:ph sz="half" idx="2"/>
          </p:nvPr>
        </p:nvSpPr>
        <p:spPr>
          <a:xfrm>
            <a:off x="1742740" y="4174108"/>
            <a:ext cx="9166685" cy="2383586"/>
          </a:xfrm>
        </p:spPr>
        <p:txBody>
          <a:bodyPr>
            <a:normAutofit/>
          </a:bodyPr>
          <a:lstStyle/>
          <a:p>
            <a:pPr marL="0" indent="0">
              <a:buNone/>
            </a:pPr>
            <a:r>
              <a:rPr lang="en-US" sz="3200" dirty="0">
                <a:latin typeface="Arial" panose="020B0604020202020204" pitchFamily="34" charset="0"/>
                <a:cs typeface="Arial" panose="020B0604020202020204" pitchFamily="34" charset="0"/>
              </a:rPr>
              <a:t>Society’s perception of disability and acceptance.</a:t>
            </a:r>
          </a:p>
        </p:txBody>
      </p:sp>
    </p:spTree>
    <p:extLst>
      <p:ext uri="{BB962C8B-B14F-4D97-AF65-F5344CB8AC3E}">
        <p14:creationId xmlns:p14="http://schemas.microsoft.com/office/powerpoint/2010/main" val="2136686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208DB-CDDC-4667-8CDD-D5E2AE68F9AA}"/>
              </a:ext>
            </a:extLst>
          </p:cNvPr>
          <p:cNvSpPr>
            <a:spLocks noGrp="1"/>
          </p:cNvSpPr>
          <p:nvPr>
            <p:ph type="title"/>
          </p:nvPr>
        </p:nvSpPr>
        <p:spPr/>
        <p:txBody>
          <a:bodyPr>
            <a:normAutofit/>
          </a:bodyPr>
          <a:lstStyle/>
          <a:p>
            <a:r>
              <a:rPr lang="en-GB" sz="4400" b="1" dirty="0">
                <a:solidFill>
                  <a:schemeClr val="bg1"/>
                </a:solidFill>
                <a:latin typeface="Arial" panose="020B0604020202020204" pitchFamily="34" charset="0"/>
                <a:cs typeface="Arial" panose="020B0604020202020204" pitchFamily="34" charset="0"/>
              </a:rPr>
              <a:t>Inclusive</a:t>
            </a:r>
            <a:r>
              <a:rPr lang="en-GB" sz="4400" b="1" dirty="0">
                <a:latin typeface="Arial" panose="020B0604020202020204" pitchFamily="34" charset="0"/>
                <a:cs typeface="Arial" panose="020B0604020202020204" pitchFamily="34" charset="0"/>
              </a:rPr>
              <a:t> </a:t>
            </a:r>
            <a:r>
              <a:rPr lang="en-GB" sz="4400" b="1" dirty="0">
                <a:solidFill>
                  <a:schemeClr val="bg1"/>
                </a:solidFill>
                <a:latin typeface="Arial" panose="020B0604020202020204" pitchFamily="34" charset="0"/>
                <a:cs typeface="Arial" panose="020B0604020202020204" pitchFamily="34" charset="0"/>
              </a:rPr>
              <a:t>language</a:t>
            </a:r>
            <a:endParaRPr lang="es-ES" sz="44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B50BB8-0452-429A-B687-1D0DDD359AEC}"/>
              </a:ext>
            </a:extLst>
          </p:cNvPr>
          <p:cNvSpPr>
            <a:spLocks noGrp="1"/>
          </p:cNvSpPr>
          <p:nvPr>
            <p:ph idx="1"/>
          </p:nvPr>
        </p:nvSpPr>
        <p:spPr>
          <a:xfrm>
            <a:off x="961912" y="2531185"/>
            <a:ext cx="10628108" cy="2335931"/>
          </a:xfrm>
        </p:spPr>
        <p:txBody>
          <a:bodyPr>
            <a:noAutofit/>
          </a:bodyPr>
          <a:lstStyle/>
          <a:p>
            <a:r>
              <a:rPr lang="en-GB" sz="2400" dirty="0">
                <a:solidFill>
                  <a:schemeClr val="bg1"/>
                </a:solidFill>
                <a:latin typeface="Arial" panose="020B0604020202020204" pitchFamily="34" charset="0"/>
                <a:cs typeface="Arial" panose="020B0604020202020204" pitchFamily="34" charset="0"/>
              </a:rPr>
              <a:t>People worry about what words to use, as they don’t want to cause offence. There is an implied fear that </a:t>
            </a:r>
            <a:r>
              <a:rPr lang="en-GB" dirty="0">
                <a:solidFill>
                  <a:schemeClr val="bg1"/>
                </a:solidFill>
                <a:latin typeface="Arial" panose="020B0604020202020204" pitchFamily="34" charset="0"/>
                <a:cs typeface="Arial" panose="020B0604020202020204" pitchFamily="34" charset="0"/>
              </a:rPr>
              <a:t>a person</a:t>
            </a:r>
            <a:r>
              <a:rPr lang="en-GB" sz="2400" dirty="0">
                <a:solidFill>
                  <a:schemeClr val="bg1"/>
                </a:solidFill>
                <a:latin typeface="Arial" panose="020B0604020202020204" pitchFamily="34" charset="0"/>
                <a:cs typeface="Arial" panose="020B0604020202020204" pitchFamily="34" charset="0"/>
              </a:rPr>
              <a:t> with disabilities </a:t>
            </a:r>
            <a:r>
              <a:rPr lang="en-GB" dirty="0">
                <a:solidFill>
                  <a:schemeClr val="bg1"/>
                </a:solidFill>
                <a:latin typeface="Arial" panose="020B0604020202020204" pitchFamily="34" charset="0"/>
                <a:cs typeface="Arial" panose="020B0604020202020204" pitchFamily="34" charset="0"/>
              </a:rPr>
              <a:t>is</a:t>
            </a:r>
            <a:r>
              <a:rPr lang="en-GB" sz="2400" dirty="0">
                <a:solidFill>
                  <a:schemeClr val="bg1"/>
                </a:solidFill>
                <a:latin typeface="Arial" panose="020B0604020202020204" pitchFamily="34" charset="0"/>
                <a:cs typeface="Arial" panose="020B0604020202020204" pitchFamily="34" charset="0"/>
              </a:rPr>
              <a:t> very sensitive.</a:t>
            </a:r>
          </a:p>
          <a:p>
            <a:r>
              <a:rPr lang="en-GB" sz="2400" dirty="0">
                <a:solidFill>
                  <a:schemeClr val="bg1"/>
                </a:solidFill>
                <a:latin typeface="Arial" panose="020B0604020202020204" pitchFamily="34" charset="0"/>
                <a:cs typeface="Arial" panose="020B0604020202020204" pitchFamily="34" charset="0"/>
              </a:rPr>
              <a:t>Terminology - see people as individuals first, rather than focusing on their medical conditions. </a:t>
            </a:r>
          </a:p>
          <a:p>
            <a:r>
              <a:rPr lang="en-GB" sz="2400" dirty="0">
                <a:solidFill>
                  <a:schemeClr val="bg1"/>
                </a:solidFill>
                <a:latin typeface="Arial" panose="020B0604020202020204" pitchFamily="34" charset="0"/>
                <a:cs typeface="Arial" panose="020B0604020202020204" pitchFamily="34" charset="0"/>
              </a:rPr>
              <a:t>E.g.  You might say ‘people with epilepsy’ rather than  ‘epileptics’ </a:t>
            </a:r>
          </a:p>
          <a:p>
            <a:pPr marL="0" indent="0">
              <a:buNone/>
            </a:pPr>
            <a:r>
              <a:rPr lang="en-GB" sz="2800" b="1" dirty="0">
                <a:solidFill>
                  <a:srgbClr val="002060"/>
                </a:solidFill>
                <a:latin typeface="Arial" panose="020B0604020202020204" pitchFamily="34" charset="0"/>
                <a:cs typeface="Arial" panose="020B0604020202020204" pitchFamily="34" charset="0"/>
              </a:rPr>
              <a:t>So you see someone sitting in a wheelchair, what do you call them?</a:t>
            </a:r>
          </a:p>
        </p:txBody>
      </p:sp>
    </p:spTree>
    <p:extLst>
      <p:ext uri="{BB962C8B-B14F-4D97-AF65-F5344CB8AC3E}">
        <p14:creationId xmlns:p14="http://schemas.microsoft.com/office/powerpoint/2010/main" val="8543523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E033F-920B-43AB-A217-CD2BD7A2DFC3}"/>
              </a:ext>
            </a:extLst>
          </p:cNvPr>
          <p:cNvSpPr>
            <a:spLocks noGrp="1"/>
          </p:cNvSpPr>
          <p:nvPr>
            <p:ph type="title"/>
          </p:nvPr>
        </p:nvSpPr>
        <p:spPr/>
        <p:txBody>
          <a:bodyPr>
            <a:normAutofit/>
          </a:bodyPr>
          <a:lstStyle/>
          <a:p>
            <a:r>
              <a:rPr lang="en-GB" sz="4400" b="1" dirty="0">
                <a:solidFill>
                  <a:schemeClr val="bg1"/>
                </a:solidFill>
                <a:latin typeface="Arial" panose="020B0604020202020204" pitchFamily="34" charset="0"/>
                <a:cs typeface="Arial" panose="020B0604020202020204" pitchFamily="34" charset="0"/>
              </a:rPr>
              <a:t>Inclusive language</a:t>
            </a:r>
            <a:endParaRPr lang="es-ES" sz="44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A4E565-4DC8-4B38-A023-FC2B4C0F5E26}"/>
              </a:ext>
            </a:extLst>
          </p:cNvPr>
          <p:cNvSpPr>
            <a:spLocks noGrp="1"/>
          </p:cNvSpPr>
          <p:nvPr>
            <p:ph idx="1"/>
          </p:nvPr>
        </p:nvSpPr>
        <p:spPr/>
        <p:txBody>
          <a:bodyPr>
            <a:normAutofit/>
          </a:bodyPr>
          <a:lstStyle/>
          <a:p>
            <a:r>
              <a:rPr lang="es-ES" sz="3200" b="1" dirty="0">
                <a:solidFill>
                  <a:schemeClr val="bg1"/>
                </a:solidFill>
                <a:latin typeface="Arial" panose="020B0604020202020204" pitchFamily="34" charset="0"/>
                <a:cs typeface="Arial" panose="020B0604020202020204" pitchFamily="34" charset="0"/>
              </a:rPr>
              <a:t>Which </a:t>
            </a:r>
            <a:r>
              <a:rPr lang="es-ES" sz="3200" b="1" dirty="0" err="1">
                <a:solidFill>
                  <a:schemeClr val="bg1"/>
                </a:solidFill>
                <a:latin typeface="Arial" panose="020B0604020202020204" pitchFamily="34" charset="0"/>
                <a:cs typeface="Arial" panose="020B0604020202020204" pitchFamily="34" charset="0"/>
              </a:rPr>
              <a:t>terms</a:t>
            </a:r>
            <a:r>
              <a:rPr lang="es-ES" sz="3200" b="1" dirty="0">
                <a:solidFill>
                  <a:schemeClr val="bg1"/>
                </a:solidFill>
                <a:latin typeface="Arial" panose="020B0604020202020204" pitchFamily="34" charset="0"/>
                <a:cs typeface="Arial" panose="020B0604020202020204" pitchFamily="34" charset="0"/>
              </a:rPr>
              <a:t> are aceptable?</a:t>
            </a:r>
          </a:p>
          <a:p>
            <a:r>
              <a:rPr lang="es-ES" sz="2800" dirty="0">
                <a:solidFill>
                  <a:schemeClr val="bg1"/>
                </a:solidFill>
                <a:latin typeface="Arial" panose="020B0604020202020204" pitchFamily="34" charset="0"/>
                <a:cs typeface="Arial" panose="020B0604020202020204" pitchFamily="34" charset="0"/>
              </a:rPr>
              <a:t>Look at </a:t>
            </a:r>
            <a:r>
              <a:rPr lang="es-ES" sz="2800" dirty="0" err="1">
                <a:solidFill>
                  <a:schemeClr val="bg1"/>
                </a:solidFill>
                <a:latin typeface="Arial" panose="020B0604020202020204" pitchFamily="34" charset="0"/>
                <a:cs typeface="Arial" panose="020B0604020202020204" pitchFamily="34" charset="0"/>
              </a:rPr>
              <a:t>the</a:t>
            </a:r>
            <a:r>
              <a:rPr lang="es-ES" sz="2800" dirty="0">
                <a:solidFill>
                  <a:schemeClr val="bg1"/>
                </a:solidFill>
                <a:latin typeface="Arial" panose="020B0604020202020204" pitchFamily="34" charset="0"/>
                <a:cs typeface="Arial" panose="020B0604020202020204" pitchFamily="34" charset="0"/>
              </a:rPr>
              <a:t> </a:t>
            </a:r>
            <a:r>
              <a:rPr lang="es-ES" sz="2800" dirty="0" err="1">
                <a:solidFill>
                  <a:schemeClr val="bg1"/>
                </a:solidFill>
                <a:latin typeface="Arial" panose="020B0604020202020204" pitchFamily="34" charset="0"/>
                <a:cs typeface="Arial" panose="020B0604020202020204" pitchFamily="34" charset="0"/>
              </a:rPr>
              <a:t>following</a:t>
            </a:r>
            <a:r>
              <a:rPr lang="es-ES" sz="2800" dirty="0">
                <a:solidFill>
                  <a:schemeClr val="bg1"/>
                </a:solidFill>
                <a:latin typeface="Arial" panose="020B0604020202020204" pitchFamily="34" charset="0"/>
                <a:cs typeface="Arial" panose="020B0604020202020204" pitchFamily="34" charset="0"/>
              </a:rPr>
              <a:t> web page and </a:t>
            </a:r>
            <a:r>
              <a:rPr lang="es-ES" sz="2800" dirty="0" err="1">
                <a:solidFill>
                  <a:schemeClr val="bg1"/>
                </a:solidFill>
                <a:latin typeface="Arial" panose="020B0604020202020204" pitchFamily="34" charset="0"/>
                <a:cs typeface="Arial" panose="020B0604020202020204" pitchFamily="34" charset="0"/>
              </a:rPr>
              <a:t>feedback</a:t>
            </a:r>
            <a:r>
              <a:rPr lang="es-ES" sz="2800" dirty="0">
                <a:solidFill>
                  <a:schemeClr val="bg1"/>
                </a:solidFill>
                <a:latin typeface="Arial" panose="020B0604020202020204" pitchFamily="34" charset="0"/>
                <a:cs typeface="Arial" panose="020B0604020202020204" pitchFamily="34" charset="0"/>
              </a:rPr>
              <a:t>-</a:t>
            </a:r>
          </a:p>
          <a:p>
            <a:r>
              <a:rPr lang="es-ES" sz="2800" dirty="0">
                <a:solidFill>
                  <a:srgbClr val="00206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https://www.gov.uk/government/publications/inclusive-communication/inclusive-language-words-to-use-and-avoid-when-writing-about-disability</a:t>
            </a:r>
            <a:r>
              <a:rPr lang="es-ES" sz="2800" dirty="0">
                <a:solidFill>
                  <a:srgbClr val="002060"/>
                </a:solidFill>
                <a:latin typeface="Arial" panose="020B0604020202020204" pitchFamily="34" charset="0"/>
                <a:cs typeface="Arial" panose="020B0604020202020204" pitchFamily="34" charset="0"/>
              </a:rPr>
              <a:t> </a:t>
            </a:r>
          </a:p>
          <a:p>
            <a:endParaRPr lang="es-ES" sz="2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492229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7A640-1D8E-4133-B33E-A1BBE8619444}"/>
              </a:ext>
            </a:extLst>
          </p:cNvPr>
          <p:cNvSpPr>
            <a:spLocks noGrp="1"/>
          </p:cNvSpPr>
          <p:nvPr>
            <p:ph type="title"/>
          </p:nvPr>
        </p:nvSpPr>
        <p:spPr/>
        <p:txBody>
          <a:bodyPr>
            <a:normAutofit/>
          </a:bodyPr>
          <a:lstStyle/>
          <a:p>
            <a:r>
              <a:rPr lang="en-GB" b="1" dirty="0">
                <a:solidFill>
                  <a:schemeClr val="bg1"/>
                </a:solidFill>
                <a:latin typeface="Arial" panose="020B0604020202020204" pitchFamily="34" charset="0"/>
                <a:cs typeface="Arial" panose="020B0604020202020204" pitchFamily="34" charset="0"/>
              </a:rPr>
              <a:t>Historical Perceptions of Disability</a:t>
            </a:r>
            <a:r>
              <a:rPr lang="en-GB" sz="4400" b="1" dirty="0">
                <a:solidFill>
                  <a:schemeClr val="bg1"/>
                </a:solidFill>
                <a:latin typeface="Arial" panose="020B0604020202020204" pitchFamily="34" charset="0"/>
                <a:cs typeface="Arial" panose="020B0604020202020204" pitchFamily="34" charset="0"/>
              </a:rPr>
              <a:t> </a:t>
            </a:r>
            <a:endParaRPr lang="es-ES" sz="44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B4D70D7-9E97-4536-B51E-BF6C4BBCB6FE}"/>
              </a:ext>
            </a:extLst>
          </p:cNvPr>
          <p:cNvSpPr>
            <a:spLocks noGrp="1"/>
          </p:cNvSpPr>
          <p:nvPr>
            <p:ph idx="1"/>
          </p:nvPr>
        </p:nvSpPr>
        <p:spPr>
          <a:xfrm>
            <a:off x="878541" y="2569385"/>
            <a:ext cx="10315239" cy="4005233"/>
          </a:xfrm>
        </p:spPr>
        <p:txBody>
          <a:bodyPr>
            <a:normAutofit/>
          </a:bodyPr>
          <a:lstStyle/>
          <a:p>
            <a:r>
              <a:rPr lang="en-GB" sz="2000" b="1" dirty="0">
                <a:solidFill>
                  <a:schemeClr val="bg1"/>
                </a:solidFill>
              </a:rPr>
              <a:t>Pre-20th Century: </a:t>
            </a:r>
            <a:r>
              <a:rPr lang="en-GB" sz="2000" dirty="0">
                <a:solidFill>
                  <a:schemeClr val="bg1"/>
                </a:solidFill>
              </a:rPr>
              <a:t>Disabled people were hidden away or placed in institutions.</a:t>
            </a:r>
          </a:p>
          <a:p>
            <a:r>
              <a:rPr lang="en-GB" sz="2000" b="1" dirty="0">
                <a:solidFill>
                  <a:schemeClr val="bg1"/>
                </a:solidFill>
              </a:rPr>
              <a:t>1960s-1970s: </a:t>
            </a:r>
            <a:r>
              <a:rPr lang="en-GB" sz="2000" dirty="0">
                <a:solidFill>
                  <a:schemeClr val="bg1"/>
                </a:solidFill>
              </a:rPr>
              <a:t>Disability seen as a medical problem, leading to segregation.</a:t>
            </a:r>
          </a:p>
          <a:p>
            <a:r>
              <a:rPr lang="en-GB" sz="2000" b="1" dirty="0">
                <a:solidFill>
                  <a:schemeClr val="bg1"/>
                </a:solidFill>
              </a:rPr>
              <a:t>1980s-1990s: </a:t>
            </a:r>
            <a:r>
              <a:rPr lang="en-GB" sz="2000" dirty="0">
                <a:solidFill>
                  <a:schemeClr val="bg1"/>
                </a:solidFill>
              </a:rPr>
              <a:t>Shift to social model of disability and demand for rights.</a:t>
            </a:r>
          </a:p>
          <a:p>
            <a:r>
              <a:rPr lang="en-GB" sz="2000" b="1" dirty="0">
                <a:solidFill>
                  <a:schemeClr val="bg1"/>
                </a:solidFill>
              </a:rPr>
              <a:t>2000s-Present: </a:t>
            </a:r>
            <a:r>
              <a:rPr lang="en-GB" sz="2000" dirty="0">
                <a:solidFill>
                  <a:schemeClr val="bg1"/>
                </a:solidFill>
              </a:rPr>
              <a:t>Disability is an equal rights issue (UNCRPD, 2006; Equality Act, 2010).</a:t>
            </a:r>
          </a:p>
          <a:p>
            <a:pPr marL="0" indent="0">
              <a:buNone/>
            </a:pPr>
            <a:r>
              <a:rPr lang="en-GB" b="1" dirty="0">
                <a:solidFill>
                  <a:srgbClr val="002060"/>
                </a:solidFill>
              </a:rPr>
              <a:t>How do you think that past attitudes still affect community accessibility and employment today?</a:t>
            </a:r>
            <a:endParaRPr lang="es-ES" b="1" dirty="0">
              <a:solidFill>
                <a:srgbClr val="002060"/>
              </a:solidFill>
            </a:endParaRPr>
          </a:p>
        </p:txBody>
      </p:sp>
    </p:spTree>
    <p:extLst>
      <p:ext uri="{BB962C8B-B14F-4D97-AF65-F5344CB8AC3E}">
        <p14:creationId xmlns:p14="http://schemas.microsoft.com/office/powerpoint/2010/main" val="43478279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39BC0-48A0-4DFD-BD86-BBE8E178B0A8}"/>
              </a:ext>
            </a:extLst>
          </p:cNvPr>
          <p:cNvSpPr>
            <a:spLocks noGrp="1"/>
          </p:cNvSpPr>
          <p:nvPr>
            <p:ph type="title"/>
          </p:nvPr>
        </p:nvSpPr>
        <p:spPr>
          <a:xfrm>
            <a:off x="3065863" y="1079867"/>
            <a:ext cx="6777384" cy="1050147"/>
          </a:xfrm>
        </p:spPr>
        <p:txBody>
          <a:bodyPr anchor="t">
            <a:normAutofit/>
          </a:bodyPr>
          <a:lstStyle/>
          <a:p>
            <a:pPr algn="l"/>
            <a:r>
              <a:rPr lang="en-GB" sz="5400" b="1" dirty="0">
                <a:solidFill>
                  <a:schemeClr val="bg1"/>
                </a:solidFill>
                <a:latin typeface="Arial" panose="020B0604020202020204" pitchFamily="34" charset="0"/>
                <a:cs typeface="Arial" panose="020B0604020202020204" pitchFamily="34" charset="0"/>
              </a:rPr>
              <a:t>Quick History . . . </a:t>
            </a:r>
            <a:endParaRPr lang="es-ES" sz="54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D990EB9-231D-482A-8808-8AB54025BCBA}"/>
              </a:ext>
            </a:extLst>
          </p:cNvPr>
          <p:cNvSpPr>
            <a:spLocks noGrp="1"/>
          </p:cNvSpPr>
          <p:nvPr>
            <p:ph idx="1"/>
          </p:nvPr>
        </p:nvSpPr>
        <p:spPr>
          <a:xfrm>
            <a:off x="417517" y="2445572"/>
            <a:ext cx="11356966" cy="3536000"/>
          </a:xfrm>
        </p:spPr>
        <p:txBody>
          <a:bodyPr anchor="t">
            <a:normAutofit fontScale="92500" lnSpcReduction="20000"/>
          </a:bodyPr>
          <a:lstStyle/>
          <a:p>
            <a:pPr marL="0" indent="0">
              <a:lnSpc>
                <a:spcPct val="110000"/>
              </a:lnSpc>
              <a:buNone/>
            </a:pPr>
            <a:r>
              <a:rPr lang="en-GB" sz="2000" b="1" dirty="0">
                <a:solidFill>
                  <a:schemeClr val="bg1"/>
                </a:solidFill>
                <a:latin typeface="Arial" panose="020B0604020202020204" pitchFamily="34" charset="0"/>
                <a:cs typeface="Arial" panose="020B0604020202020204" pitchFamily="34" charset="0"/>
              </a:rPr>
              <a:t>      When did we begin rethinking our basic assumptions about disability?</a:t>
            </a:r>
          </a:p>
          <a:p>
            <a:pPr lvl="1">
              <a:lnSpc>
                <a:spcPct val="110000"/>
              </a:lnSpc>
            </a:pPr>
            <a:r>
              <a:rPr lang="en-GB" sz="2000" dirty="0">
                <a:solidFill>
                  <a:schemeClr val="bg1"/>
                </a:solidFill>
                <a:latin typeface="Arial" panose="020B0604020202020204" pitchFamily="34" charset="0"/>
                <a:cs typeface="Arial" panose="020B0604020202020204" pitchFamily="34" charset="0"/>
              </a:rPr>
              <a:t>Although there had been mass demonstrations as early as the 1930s, the first stirrings of the contemporary disabled people’s movement began in the 1960s</a:t>
            </a:r>
          </a:p>
          <a:p>
            <a:pPr lvl="1">
              <a:lnSpc>
                <a:spcPct val="110000"/>
              </a:lnSpc>
            </a:pPr>
            <a:r>
              <a:rPr lang="en-GB" sz="2000" dirty="0">
                <a:solidFill>
                  <a:schemeClr val="bg1"/>
                </a:solidFill>
                <a:latin typeface="Arial" panose="020B0604020202020204" pitchFamily="34" charset="0"/>
                <a:cs typeface="Arial" panose="020B0604020202020204" pitchFamily="34" charset="0"/>
              </a:rPr>
              <a:t> </a:t>
            </a:r>
            <a:r>
              <a:rPr lang="en-GB" dirty="0">
                <a:solidFill>
                  <a:schemeClr val="bg1"/>
                </a:solidFill>
                <a:latin typeface="Arial" panose="020B0604020202020204" pitchFamily="34" charset="0"/>
                <a:cs typeface="Arial" panose="020B0604020202020204" pitchFamily="34" charset="0"/>
              </a:rPr>
              <a:t>1960s-70s: Disability activism grows, influenced by civil rights movements.</a:t>
            </a:r>
          </a:p>
          <a:p>
            <a:pPr lvl="1">
              <a:lnSpc>
                <a:spcPct val="110000"/>
              </a:lnSpc>
            </a:pPr>
            <a:r>
              <a:rPr lang="en-GB" dirty="0">
                <a:solidFill>
                  <a:schemeClr val="bg1"/>
                </a:solidFill>
                <a:latin typeface="Arial" panose="020B0604020202020204" pitchFamily="34" charset="0"/>
                <a:cs typeface="Arial" panose="020B0604020202020204" pitchFamily="34" charset="0"/>
              </a:rPr>
              <a:t>1981: British Council of Organisations of Disabled People (BCODP) is formed.</a:t>
            </a:r>
          </a:p>
          <a:p>
            <a:pPr lvl="1">
              <a:lnSpc>
                <a:spcPct val="110000"/>
              </a:lnSpc>
            </a:pPr>
            <a:r>
              <a:rPr lang="en-GB" dirty="0">
                <a:solidFill>
                  <a:schemeClr val="bg1"/>
                </a:solidFill>
                <a:latin typeface="Arial" panose="020B0604020202020204" pitchFamily="34" charset="0"/>
                <a:cs typeface="Arial" panose="020B0604020202020204" pitchFamily="34" charset="0"/>
              </a:rPr>
              <a:t>1995: Disability Discrimination Act (DDA) – first UK law protecting disabled rights.</a:t>
            </a:r>
          </a:p>
          <a:p>
            <a:pPr lvl="1">
              <a:lnSpc>
                <a:spcPct val="110000"/>
              </a:lnSpc>
            </a:pPr>
            <a:r>
              <a:rPr lang="en-GB" dirty="0">
                <a:solidFill>
                  <a:schemeClr val="bg1"/>
                </a:solidFill>
                <a:latin typeface="Arial" panose="020B0604020202020204" pitchFamily="34" charset="0"/>
                <a:cs typeface="Arial" panose="020B0604020202020204" pitchFamily="34" charset="0"/>
              </a:rPr>
              <a:t>2010: Equality Act strengthens anti-discrimination laws.</a:t>
            </a:r>
          </a:p>
          <a:p>
            <a:pPr lvl="1">
              <a:lnSpc>
                <a:spcPct val="110000"/>
              </a:lnSpc>
            </a:pPr>
            <a:r>
              <a:rPr lang="en-GB" dirty="0">
                <a:solidFill>
                  <a:schemeClr val="bg1"/>
                </a:solidFill>
                <a:latin typeface="Arial" panose="020B0604020202020204" pitchFamily="34" charset="0"/>
                <a:cs typeface="Arial" panose="020B0604020202020204" pitchFamily="34" charset="0"/>
              </a:rPr>
              <a:t>Present: Campaigns focus on accessible public spaces, employment rights &amp; independent living.</a:t>
            </a:r>
          </a:p>
          <a:p>
            <a:pPr marL="457200" lvl="1" indent="0">
              <a:lnSpc>
                <a:spcPct val="110000"/>
              </a:lnSpc>
              <a:buNone/>
            </a:pPr>
            <a:r>
              <a:rPr lang="en-GB" sz="2600" b="1" dirty="0">
                <a:solidFill>
                  <a:srgbClr val="002060"/>
                </a:solidFill>
                <a:latin typeface="Arial" panose="020B0604020202020204" pitchFamily="34" charset="0"/>
                <a:cs typeface="Arial" panose="020B0604020202020204" pitchFamily="34" charset="0"/>
              </a:rPr>
              <a:t>How do local communities support disability rights today?</a:t>
            </a:r>
          </a:p>
        </p:txBody>
      </p:sp>
    </p:spTree>
    <p:extLst>
      <p:ext uri="{BB962C8B-B14F-4D97-AF65-F5344CB8AC3E}">
        <p14:creationId xmlns:p14="http://schemas.microsoft.com/office/powerpoint/2010/main" val="34603243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7B500-CEEE-99DC-8FD4-EC30DCFBC62D}"/>
              </a:ext>
            </a:extLst>
          </p:cNvPr>
          <p:cNvSpPr>
            <a:spLocks noGrp="1"/>
          </p:cNvSpPr>
          <p:nvPr>
            <p:ph type="title"/>
          </p:nvPr>
        </p:nvSpPr>
        <p:spPr/>
        <p:txBody>
          <a:bodyPr/>
          <a:lstStyle/>
          <a:p>
            <a:r>
              <a:rPr lang="en-GB" b="1" dirty="0"/>
              <a:t>The Disability Movement</a:t>
            </a:r>
          </a:p>
        </p:txBody>
      </p:sp>
      <p:sp>
        <p:nvSpPr>
          <p:cNvPr id="3" name="Content Placeholder 2">
            <a:extLst>
              <a:ext uri="{FF2B5EF4-FFF2-40B4-BE49-F238E27FC236}">
                <a16:creationId xmlns:a16="http://schemas.microsoft.com/office/drawing/2014/main" id="{4CB947AD-73F2-3430-8CAA-BE5C2E37F3E4}"/>
              </a:ext>
            </a:extLst>
          </p:cNvPr>
          <p:cNvSpPr>
            <a:spLocks noGrp="1"/>
          </p:cNvSpPr>
          <p:nvPr>
            <p:ph idx="1"/>
          </p:nvPr>
        </p:nvSpPr>
        <p:spPr>
          <a:xfrm>
            <a:off x="923813" y="2481628"/>
            <a:ext cx="10344373" cy="3318936"/>
          </a:xfrm>
        </p:spPr>
        <p:txBody>
          <a:bodyPr/>
          <a:lstStyle/>
          <a:p>
            <a:pPr marL="285750" marR="0" lvl="0" indent="-285750" algn="l" defTabSz="457200" rtl="0" eaLnBrk="1" fontAlgn="auto" latinLnBrk="0" hangingPunct="1">
              <a:lnSpc>
                <a:spcPct val="100000"/>
              </a:lnSpc>
              <a:spcBef>
                <a:spcPct val="20000"/>
              </a:spcBef>
              <a:spcAft>
                <a:spcPts val="600"/>
              </a:spcAft>
              <a:buClr>
                <a:srgbClr val="4A66AC"/>
              </a:buClr>
              <a:buSzPct val="115000"/>
              <a:buFont typeface="Arial"/>
              <a:buChar char="•"/>
              <a:tabLst/>
              <a:defRPr/>
            </a:pPr>
            <a:r>
              <a:rPr kumimoji="0" lang="en-GB" sz="28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In Britain, the fledgling disabled people’s movement combined around the British Council of Organisations of Disabled People, founded in 1981.</a:t>
            </a:r>
          </a:p>
          <a:p>
            <a:endParaRPr lang="en-GB" dirty="0"/>
          </a:p>
        </p:txBody>
      </p:sp>
    </p:spTree>
    <p:extLst>
      <p:ext uri="{BB962C8B-B14F-4D97-AF65-F5344CB8AC3E}">
        <p14:creationId xmlns:p14="http://schemas.microsoft.com/office/powerpoint/2010/main" val="3059639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7B500-CEEE-99DC-8FD4-EC30DCFBC62D}"/>
              </a:ext>
            </a:extLst>
          </p:cNvPr>
          <p:cNvSpPr>
            <a:spLocks noGrp="1"/>
          </p:cNvSpPr>
          <p:nvPr>
            <p:ph type="title"/>
          </p:nvPr>
        </p:nvSpPr>
        <p:spPr/>
        <p:txBody>
          <a:bodyPr/>
          <a:lstStyle/>
          <a:p>
            <a:r>
              <a:rPr lang="en-GB" b="1" dirty="0"/>
              <a:t>The Disability Movement</a:t>
            </a:r>
          </a:p>
        </p:txBody>
      </p:sp>
      <p:sp>
        <p:nvSpPr>
          <p:cNvPr id="3" name="Content Placeholder 2">
            <a:extLst>
              <a:ext uri="{FF2B5EF4-FFF2-40B4-BE49-F238E27FC236}">
                <a16:creationId xmlns:a16="http://schemas.microsoft.com/office/drawing/2014/main" id="{4CB947AD-73F2-3430-8CAA-BE5C2E37F3E4}"/>
              </a:ext>
            </a:extLst>
          </p:cNvPr>
          <p:cNvSpPr>
            <a:spLocks noGrp="1"/>
          </p:cNvSpPr>
          <p:nvPr>
            <p:ph idx="1"/>
          </p:nvPr>
        </p:nvSpPr>
        <p:spPr>
          <a:xfrm>
            <a:off x="552225" y="2556932"/>
            <a:ext cx="10870155" cy="3318936"/>
          </a:xfrm>
        </p:spPr>
        <p:txBody>
          <a:bodyPr>
            <a:normAutofit fontScale="92500" lnSpcReduction="10000"/>
          </a:bodyPr>
          <a:lstStyle/>
          <a:p>
            <a:pPr marL="457200" marR="0" lvl="1" indent="0" algn="l" defTabSz="914400" rtl="0" eaLnBrk="1" fontAlgn="auto" latinLnBrk="0" hangingPunct="1">
              <a:lnSpc>
                <a:spcPct val="120000"/>
              </a:lnSpc>
              <a:spcBef>
                <a:spcPts val="500"/>
              </a:spcBef>
              <a:spcAft>
                <a:spcPts val="0"/>
              </a:spcAft>
              <a:buClr>
                <a:srgbClr val="3494BA"/>
              </a:buClr>
              <a:buSzPct val="110000"/>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British social model has been called ‘the big idea’ of the disability movement, and it has been globally influential.  This big idea has had two major impacts…</a:t>
            </a:r>
          </a:p>
          <a:p>
            <a:pPr marL="685800" marR="0" lvl="1" indent="-22860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First, it identified a political strategy: barrier removal. If people with impairments are disabled by society, then the priority is to dismantle these disabling barriers, in order to promote the inclusion of people with impairments.</a:t>
            </a:r>
          </a:p>
          <a:p>
            <a:pPr marL="685800" lvl="1" indent="-228600" defTabSz="914400">
              <a:lnSpc>
                <a:spcPct val="120000"/>
              </a:lnSpc>
              <a:spcBef>
                <a:spcPts val="500"/>
              </a:spcBef>
              <a:spcAft>
                <a:spcPts val="0"/>
              </a:spcAft>
              <a:buClr>
                <a:srgbClr val="3494BA"/>
              </a:buClr>
              <a:buSzPct val="110000"/>
              <a:buFont typeface="Wingdings" panose="05000000000000000000" pitchFamily="2" charset="2"/>
              <a:buChar char="§"/>
              <a:defRPr/>
            </a:pPr>
            <a:r>
              <a:rPr lang="en-GB" sz="1800" dirty="0">
                <a:latin typeface="Arial" panose="020B0604020202020204" pitchFamily="34" charset="0"/>
                <a:cs typeface="Arial" panose="020B0604020202020204" pitchFamily="34" charset="0"/>
              </a:rPr>
              <a:t>The second impact of the social model was on disabled people themselves. Replacing a traditional ‘deficit’ approach with a ‘social oppression understanding’ was, and remains, very liberating for disabled individuals. </a:t>
            </a:r>
          </a:p>
          <a:p>
            <a:pPr marL="457200" marR="0" lvl="1" indent="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None/>
              <a:tabLst/>
              <a:defRPr/>
            </a:pPr>
            <a:r>
              <a:rPr kumimoji="0" lang="es-E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Look at </a:t>
            </a:r>
            <a:r>
              <a:rPr kumimoji="0" lang="es-ES" sz="18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the</a:t>
            </a:r>
            <a:r>
              <a:rPr kumimoji="0" lang="es-E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s-ES" sz="18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following</a:t>
            </a:r>
            <a:r>
              <a:rPr kumimoji="0" lang="es-E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video and </a:t>
            </a:r>
            <a:r>
              <a:rPr kumimoji="0" lang="es-ES" sz="18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feedback</a:t>
            </a:r>
            <a:endParaRPr kumimoji="0" lang="es-E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1" indent="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https://www.youtube.com/watch?v=S2rDttdXozA</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685800" marR="0" lvl="1" indent="-22860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Char char="§"/>
              <a:tabLst/>
              <a:defRPr/>
            </a:pPr>
            <a:endParaRPr kumimoji="0" lang="es-E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Tree>
    <p:extLst>
      <p:ext uri="{BB962C8B-B14F-4D97-AF65-F5344CB8AC3E}">
        <p14:creationId xmlns:p14="http://schemas.microsoft.com/office/powerpoint/2010/main" val="4266102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2F61F-F44D-4859-ACE8-49ECA5449643}"/>
              </a:ext>
            </a:extLst>
          </p:cNvPr>
          <p:cNvSpPr>
            <a:spLocks noGrp="1"/>
          </p:cNvSpPr>
          <p:nvPr>
            <p:ph type="title"/>
          </p:nvPr>
        </p:nvSpPr>
        <p:spPr>
          <a:xfrm>
            <a:off x="2936438" y="884894"/>
            <a:ext cx="6319124" cy="1436767"/>
          </a:xfrm>
        </p:spPr>
        <p:txBody>
          <a:bodyPr>
            <a:normAutofit/>
          </a:bodyPr>
          <a:lstStyle/>
          <a:p>
            <a:r>
              <a:rPr lang="en-GB" b="1" dirty="0">
                <a:latin typeface="Arial" panose="020B0604020202020204" pitchFamily="34" charset="0"/>
                <a:cs typeface="Arial" panose="020B0604020202020204" pitchFamily="34" charset="0"/>
              </a:rPr>
              <a:t>INDEPENDENT LIVING</a:t>
            </a:r>
            <a:endParaRPr lang="es-E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13D65A-F238-4B05-8AD1-59CF06324AA2}"/>
              </a:ext>
            </a:extLst>
          </p:cNvPr>
          <p:cNvSpPr>
            <a:spLocks noGrp="1"/>
          </p:cNvSpPr>
          <p:nvPr>
            <p:ph idx="1"/>
          </p:nvPr>
        </p:nvSpPr>
        <p:spPr>
          <a:xfrm>
            <a:off x="1144794" y="2654170"/>
            <a:ext cx="9601196" cy="3318936"/>
          </a:xfrm>
        </p:spPr>
        <p:txBody>
          <a:bodyPr>
            <a:normAutofit/>
          </a:bodyPr>
          <a:lstStyle/>
          <a:p>
            <a:r>
              <a:rPr lang="en-GB" sz="2800" dirty="0">
                <a:latin typeface="Arial" panose="020B0604020202020204" pitchFamily="34" charset="0"/>
                <a:cs typeface="Arial" panose="020B0604020202020204" pitchFamily="34" charset="0"/>
              </a:rPr>
              <a:t>With community care reforms in the 1980s, many more disabled people left residential institutions to live in the community. </a:t>
            </a:r>
          </a:p>
          <a:p>
            <a:r>
              <a:rPr lang="en-GB" sz="2800" dirty="0">
                <a:latin typeface="Arial" panose="020B0604020202020204" pitchFamily="34" charset="0"/>
                <a:cs typeface="Arial" panose="020B0604020202020204" pitchFamily="34" charset="0"/>
              </a:rPr>
              <a:t>Disabled people’s organisations which had been founded to campaign for inclusion now increasingly took on roles as providers of advice and support services.</a:t>
            </a:r>
            <a:endParaRPr lang="es-E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1173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FFE74-E036-4C1B-AF17-471659F42AD7}"/>
              </a:ext>
            </a:extLst>
          </p:cNvPr>
          <p:cNvSpPr>
            <a:spLocks noGrp="1"/>
          </p:cNvSpPr>
          <p:nvPr>
            <p:ph idx="1"/>
          </p:nvPr>
        </p:nvSpPr>
        <p:spPr>
          <a:xfrm>
            <a:off x="1019406" y="2523788"/>
            <a:ext cx="10166753" cy="3699669"/>
          </a:xfrm>
        </p:spPr>
        <p:txBody>
          <a:bodyPr>
            <a:noAutofit/>
          </a:bodyPr>
          <a:lstStyle/>
          <a:p>
            <a:pPr marL="0" indent="0">
              <a:buNone/>
            </a:pPr>
            <a:r>
              <a:rPr lang="en-GB" sz="2000" b="1" dirty="0">
                <a:latin typeface="Arial" panose="020B0604020202020204" pitchFamily="34" charset="0"/>
                <a:cs typeface="Arial" panose="020B0604020202020204" pitchFamily="34" charset="0"/>
              </a:rPr>
              <a:t>Before 1980s</a:t>
            </a:r>
            <a:r>
              <a:rPr lang="en-GB" sz="2000" dirty="0">
                <a:latin typeface="Arial" panose="020B0604020202020204" pitchFamily="34" charset="0"/>
                <a:cs typeface="Arial" panose="020B0604020202020204" pitchFamily="34" charset="0"/>
              </a:rPr>
              <a:t>: Most disabled people relied on family support or institutions.</a:t>
            </a:r>
          </a:p>
          <a:p>
            <a:pPr marL="0" indent="0">
              <a:buNone/>
            </a:pPr>
            <a:r>
              <a:rPr lang="en-GB" sz="2000" b="1" dirty="0">
                <a:latin typeface="Arial" panose="020B0604020202020204" pitchFamily="34" charset="0"/>
                <a:cs typeface="Arial" panose="020B0604020202020204" pitchFamily="34" charset="0"/>
              </a:rPr>
              <a:t>1980s-90s: </a:t>
            </a:r>
            <a:r>
              <a:rPr lang="en-GB" sz="2000" dirty="0">
                <a:latin typeface="Arial" panose="020B0604020202020204" pitchFamily="34" charset="0"/>
                <a:cs typeface="Arial" panose="020B0604020202020204" pitchFamily="34" charset="0"/>
              </a:rPr>
              <a:t>Community care reforms → more disabled people live independently.</a:t>
            </a:r>
          </a:p>
          <a:p>
            <a:pPr marL="0" indent="0">
              <a:buNone/>
            </a:pPr>
            <a:r>
              <a:rPr lang="en-GB" sz="2000" b="1" dirty="0">
                <a:latin typeface="Arial" panose="020B0604020202020204" pitchFamily="34" charset="0"/>
                <a:cs typeface="Arial" panose="020B0604020202020204" pitchFamily="34" charset="0"/>
              </a:rPr>
              <a:t>Personal Assistance (PA) Model</a:t>
            </a:r>
            <a:r>
              <a:rPr lang="en-GB" sz="2000" dirty="0">
                <a:latin typeface="Arial" panose="020B0604020202020204" pitchFamily="34" charset="0"/>
                <a:cs typeface="Arial" panose="020B0604020202020204" pitchFamily="34" charset="0"/>
              </a:rPr>
              <a:t>: Disabled individuals hire their own carers with direct payments (Shakespeare, 2014).</a:t>
            </a:r>
          </a:p>
          <a:p>
            <a:pPr marL="0" indent="0">
              <a:buNone/>
            </a:pPr>
            <a:r>
              <a:rPr lang="en-GB" sz="2000" b="1" dirty="0">
                <a:latin typeface="Arial" panose="020B0604020202020204" pitchFamily="34" charset="0"/>
                <a:cs typeface="Arial" panose="020B0604020202020204" pitchFamily="34" charset="0"/>
              </a:rPr>
              <a:t>Impact: </a:t>
            </a:r>
            <a:r>
              <a:rPr lang="en-GB" sz="2000" dirty="0">
                <a:latin typeface="Arial" panose="020B0604020202020204" pitchFamily="34" charset="0"/>
                <a:cs typeface="Arial" panose="020B0604020202020204" pitchFamily="34" charset="0"/>
              </a:rPr>
              <a:t>Empowers individuals to control their care, employment &amp; daily lives.</a:t>
            </a:r>
          </a:p>
          <a:p>
            <a:pPr marL="0" indent="0">
              <a:buNone/>
            </a:pPr>
            <a:br>
              <a:rPr lang="en-GB" sz="2400" dirty="0">
                <a:latin typeface="Arial" panose="020B0604020202020204" pitchFamily="34" charset="0"/>
                <a:cs typeface="Arial" panose="020B0604020202020204" pitchFamily="34" charset="0"/>
              </a:rPr>
            </a:br>
            <a:r>
              <a:rPr lang="en-GB" b="1" dirty="0">
                <a:solidFill>
                  <a:srgbClr val="002060"/>
                </a:solidFill>
                <a:latin typeface="Arial" panose="020B0604020202020204" pitchFamily="34" charset="0"/>
                <a:cs typeface="Arial" panose="020B0604020202020204" pitchFamily="34" charset="0"/>
              </a:rPr>
              <a:t>How do community services support independent living today?</a:t>
            </a:r>
            <a:br>
              <a:rPr lang="en-GB" sz="2400" dirty="0">
                <a:latin typeface="Arial" panose="020B0604020202020204" pitchFamily="34" charset="0"/>
                <a:cs typeface="Arial" panose="020B0604020202020204" pitchFamily="34" charset="0"/>
              </a:rPr>
            </a:br>
            <a:endParaRPr lang="es-ES"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CBA6F54-E560-C1C5-3A04-D91CB5C0F814}"/>
              </a:ext>
            </a:extLst>
          </p:cNvPr>
          <p:cNvSpPr txBox="1"/>
          <p:nvPr/>
        </p:nvSpPr>
        <p:spPr>
          <a:xfrm>
            <a:off x="1295072" y="785172"/>
            <a:ext cx="9088298" cy="1446550"/>
          </a:xfrm>
          <a:prstGeom prst="rect">
            <a:avLst/>
          </a:prstGeom>
          <a:noFill/>
        </p:spPr>
        <p:txBody>
          <a:bodyPr wrap="square">
            <a:spAutoFit/>
          </a:bodyPr>
          <a:lstStyle/>
          <a:p>
            <a:pPr algn="ct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Independent Living </a:t>
            </a:r>
          </a:p>
          <a:p>
            <a:pPr algn="ct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 Personal Assistance </a:t>
            </a:r>
            <a:endParaRPr lang="en-GB" sz="4400" b="1" dirty="0"/>
          </a:p>
        </p:txBody>
      </p:sp>
    </p:spTree>
    <p:extLst>
      <p:ext uri="{BB962C8B-B14F-4D97-AF65-F5344CB8AC3E}">
        <p14:creationId xmlns:p14="http://schemas.microsoft.com/office/powerpoint/2010/main" val="80275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D437-5FFD-4D41-8AB8-8CE4934EAF08}"/>
              </a:ext>
            </a:extLst>
          </p:cNvPr>
          <p:cNvSpPr>
            <a:spLocks noGrp="1"/>
          </p:cNvSpPr>
          <p:nvPr>
            <p:ph type="title"/>
          </p:nvPr>
        </p:nvSpPr>
        <p:spPr/>
        <p:txBody>
          <a:bodyPr>
            <a:normAutofit fontScale="90000"/>
          </a:bodyPr>
          <a:lstStyle/>
          <a:p>
            <a:r>
              <a:rPr lang="en-GB" b="1" dirty="0">
                <a:solidFill>
                  <a:schemeClr val="bg1"/>
                </a:solidFill>
                <a:latin typeface="Arial" panose="020B0604020202020204" pitchFamily="34" charset="0"/>
                <a:cs typeface="Arial" panose="020B0604020202020204" pitchFamily="34" charset="0"/>
              </a:rPr>
              <a:t>Social Stigma and Disability Identity</a:t>
            </a:r>
            <a:endParaRPr lang="es-ES"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DA9086D-E476-4439-88D1-CAB3D875807D}"/>
              </a:ext>
            </a:extLst>
          </p:cNvPr>
          <p:cNvSpPr>
            <a:spLocks noGrp="1"/>
          </p:cNvSpPr>
          <p:nvPr>
            <p:ph idx="1"/>
          </p:nvPr>
        </p:nvSpPr>
        <p:spPr>
          <a:xfrm>
            <a:off x="952500" y="2546770"/>
            <a:ext cx="10576560" cy="3595935"/>
          </a:xfrm>
        </p:spPr>
        <p:txBody>
          <a:bodyPr>
            <a:normAutofit fontScale="92500"/>
          </a:bodyPr>
          <a:lstStyle/>
          <a:p>
            <a:pPr marL="0" indent="0">
              <a:buNone/>
            </a:pPr>
            <a:r>
              <a:rPr lang="en-GB" sz="2600" b="1" dirty="0">
                <a:solidFill>
                  <a:schemeClr val="bg1"/>
                </a:solidFill>
                <a:latin typeface="Arial" panose="020B0604020202020204" pitchFamily="34" charset="0"/>
                <a:cs typeface="Arial" panose="020B0604020202020204" pitchFamily="34" charset="0"/>
              </a:rPr>
              <a:t>Many disabled individuals do not identify as disabled due to stigma </a:t>
            </a:r>
            <a:r>
              <a:rPr lang="en-GB" b="1" dirty="0">
                <a:solidFill>
                  <a:srgbClr val="002060"/>
                </a:solidFill>
                <a:latin typeface="Arial" panose="020B0604020202020204" pitchFamily="34" charset="0"/>
                <a:cs typeface="Arial" panose="020B0604020202020204" pitchFamily="34" charset="0"/>
              </a:rPr>
              <a:t>Why?</a:t>
            </a:r>
          </a:p>
          <a:p>
            <a:pPr lvl="1"/>
            <a:r>
              <a:rPr lang="en-GB" dirty="0">
                <a:solidFill>
                  <a:schemeClr val="bg1"/>
                </a:solidFill>
                <a:latin typeface="Arial" panose="020B0604020202020204" pitchFamily="34" charset="0"/>
                <a:cs typeface="Arial" panose="020B0604020202020204" pitchFamily="34" charset="0"/>
              </a:rPr>
              <a:t>Fear of being treated differently or discriminated against.</a:t>
            </a:r>
          </a:p>
          <a:p>
            <a:pPr lvl="1"/>
            <a:r>
              <a:rPr lang="en-GB" dirty="0">
                <a:solidFill>
                  <a:schemeClr val="bg1"/>
                </a:solidFill>
                <a:latin typeface="Arial" panose="020B0604020202020204" pitchFamily="34" charset="0"/>
                <a:cs typeface="Arial" panose="020B0604020202020204" pitchFamily="34" charset="0"/>
              </a:rPr>
              <a:t>Fear of being perceived as dependent or incapable.</a:t>
            </a:r>
          </a:p>
          <a:p>
            <a:pPr lvl="1"/>
            <a:r>
              <a:rPr lang="en-GB" dirty="0">
                <a:solidFill>
                  <a:schemeClr val="bg1"/>
                </a:solidFill>
                <a:latin typeface="Arial" panose="020B0604020202020204" pitchFamily="34" charset="0"/>
                <a:cs typeface="Arial" panose="020B0604020202020204" pitchFamily="34" charset="0"/>
              </a:rPr>
              <a:t>Some impairments are hidden or fluctuating (e.g., chronic illnesses).</a:t>
            </a:r>
          </a:p>
          <a:p>
            <a:pPr lvl="1"/>
            <a:r>
              <a:rPr lang="en-GB" dirty="0">
                <a:solidFill>
                  <a:schemeClr val="bg1"/>
                </a:solidFill>
                <a:latin typeface="Arial" panose="020B0604020202020204" pitchFamily="34" charset="0"/>
                <a:cs typeface="Arial" panose="020B0604020202020204" pitchFamily="34" charset="0"/>
              </a:rPr>
              <a:t>Nobody wants to be categorised in a way which seems limiting or negative.</a:t>
            </a:r>
          </a:p>
          <a:p>
            <a:pPr lvl="1"/>
            <a:r>
              <a:rPr lang="en-GB" dirty="0">
                <a:solidFill>
                  <a:schemeClr val="bg1"/>
                </a:solidFill>
                <a:latin typeface="Arial" panose="020B0604020202020204" pitchFamily="34" charset="0"/>
                <a:cs typeface="Arial" panose="020B0604020202020204" pitchFamily="34" charset="0"/>
              </a:rPr>
              <a:t>They want to stress their similarity to others, not their differences;</a:t>
            </a:r>
          </a:p>
          <a:p>
            <a:pPr marL="0" indent="0">
              <a:buNone/>
            </a:pPr>
            <a:r>
              <a:rPr lang="en-GB" b="1" dirty="0">
                <a:solidFill>
                  <a:srgbClr val="002060"/>
                </a:solidFill>
                <a:latin typeface="Arial" panose="020B0604020202020204" pitchFamily="34" charset="0"/>
                <a:cs typeface="Arial" panose="020B0604020202020204" pitchFamily="34" charset="0"/>
              </a:rPr>
              <a:t>How does stigma affect disabled people’s involvement in local communities?</a:t>
            </a:r>
            <a:endParaRPr lang="es-ES" b="1" dirty="0">
              <a:solidFill>
                <a:srgbClr val="00206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AFC47B4-F60C-D7A3-5C8A-1635303120E4}"/>
              </a:ext>
            </a:extLst>
          </p:cNvPr>
          <p:cNvSpPr txBox="1"/>
          <p:nvPr/>
        </p:nvSpPr>
        <p:spPr>
          <a:xfrm>
            <a:off x="10340338" y="6142705"/>
            <a:ext cx="1112520" cy="276999"/>
          </a:xfrm>
          <a:prstGeom prst="rect">
            <a:avLst/>
          </a:prstGeom>
          <a:noFill/>
        </p:spPr>
        <p:txBody>
          <a:bodyPr wrap="square" rtlCol="0">
            <a:spAutoFit/>
          </a:bodyPr>
          <a:lstStyle/>
          <a:p>
            <a:r>
              <a:rPr lang="en-GB" sz="1200" dirty="0">
                <a:solidFill>
                  <a:schemeClr val="bg1"/>
                </a:solidFill>
              </a:rPr>
              <a:t>(ONS, 2021)</a:t>
            </a:r>
          </a:p>
        </p:txBody>
      </p:sp>
    </p:spTree>
    <p:extLst>
      <p:ext uri="{BB962C8B-B14F-4D97-AF65-F5344CB8AC3E}">
        <p14:creationId xmlns:p14="http://schemas.microsoft.com/office/powerpoint/2010/main" val="402585454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97CA1-D9B2-4407-8845-0117313AE34E}"/>
              </a:ext>
            </a:extLst>
          </p:cNvPr>
          <p:cNvSpPr>
            <a:spLocks noGrp="1"/>
          </p:cNvSpPr>
          <p:nvPr>
            <p:ph type="title"/>
          </p:nvPr>
        </p:nvSpPr>
        <p:spPr/>
        <p:txBody>
          <a:bodyPr>
            <a:normAutofit/>
          </a:bodyPr>
          <a:lstStyle/>
          <a:p>
            <a:r>
              <a:rPr lang="en-GB" b="1" dirty="0">
                <a:solidFill>
                  <a:schemeClr val="bg1"/>
                </a:solidFill>
              </a:rPr>
              <a:t>Let’s Hear from the Source:</a:t>
            </a:r>
            <a:endParaRPr lang="es-ES" b="1" dirty="0">
              <a:solidFill>
                <a:schemeClr val="bg1"/>
              </a:solidFill>
            </a:endParaRPr>
          </a:p>
        </p:txBody>
      </p:sp>
      <p:sp>
        <p:nvSpPr>
          <p:cNvPr id="3" name="Content Placeholder 2">
            <a:extLst>
              <a:ext uri="{FF2B5EF4-FFF2-40B4-BE49-F238E27FC236}">
                <a16:creationId xmlns:a16="http://schemas.microsoft.com/office/drawing/2014/main" id="{1B8C6531-9830-4741-930F-025FFC2E6EA4}"/>
              </a:ext>
            </a:extLst>
          </p:cNvPr>
          <p:cNvSpPr>
            <a:spLocks noGrp="1"/>
          </p:cNvSpPr>
          <p:nvPr>
            <p:ph idx="1"/>
          </p:nvPr>
        </p:nvSpPr>
        <p:spPr/>
        <p:txBody>
          <a:bodyPr>
            <a:normAutofit/>
          </a:bodyPr>
          <a:lstStyle/>
          <a:p>
            <a:r>
              <a:rPr lang="es-ES" u="sng" dirty="0">
                <a:solidFill>
                  <a:schemeClr val="bg1"/>
                </a:solidFill>
              </a:rPr>
              <a:t>Living </a:t>
            </a:r>
            <a:r>
              <a:rPr lang="es-ES" u="sng" dirty="0" err="1">
                <a:solidFill>
                  <a:schemeClr val="bg1"/>
                </a:solidFill>
              </a:rPr>
              <a:t>with</a:t>
            </a:r>
            <a:r>
              <a:rPr lang="es-ES" u="sng" dirty="0">
                <a:solidFill>
                  <a:schemeClr val="bg1"/>
                </a:solidFill>
              </a:rPr>
              <a:t> Cerebral </a:t>
            </a:r>
            <a:r>
              <a:rPr lang="es-ES" u="sng" dirty="0" err="1">
                <a:solidFill>
                  <a:schemeClr val="bg1"/>
                </a:solidFill>
              </a:rPr>
              <a:t>Palsy</a:t>
            </a:r>
            <a:r>
              <a:rPr lang="es-ES" u="sng" dirty="0">
                <a:solidFill>
                  <a:schemeClr val="bg1"/>
                </a:solidFill>
              </a:rPr>
              <a:t> UK 3mins 30</a:t>
            </a:r>
          </a:p>
          <a:p>
            <a:r>
              <a:rPr lang="es-ES" dirty="0">
                <a:hlinkClick r:id="rId2"/>
              </a:rPr>
              <a:t>https://www.youtube.com/watch?v=MTqfzvbu1bU</a:t>
            </a:r>
            <a:r>
              <a:rPr lang="es-ES" dirty="0"/>
              <a:t> </a:t>
            </a:r>
          </a:p>
          <a:p>
            <a:r>
              <a:rPr lang="en-GB" dirty="0">
                <a:solidFill>
                  <a:schemeClr val="bg1"/>
                </a:solidFill>
              </a:rPr>
              <a:t>Things People With Down's Syndrome Are Tired of Hearing</a:t>
            </a:r>
          </a:p>
          <a:p>
            <a:r>
              <a:rPr lang="es-ES" dirty="0">
                <a:solidFill>
                  <a:schemeClr val="bg1"/>
                </a:solidFill>
                <a:hlinkClick r:id="rId3"/>
              </a:rPr>
              <a:t>https://www.youtube.com/watch?v=AAPmGW-GDHA</a:t>
            </a:r>
            <a:r>
              <a:rPr lang="es-ES" dirty="0">
                <a:solidFill>
                  <a:schemeClr val="bg1"/>
                </a:solidFill>
              </a:rPr>
              <a:t> </a:t>
            </a:r>
          </a:p>
          <a:p>
            <a:r>
              <a:rPr lang="es-ES" dirty="0">
                <a:solidFill>
                  <a:schemeClr val="bg1"/>
                </a:solidFill>
              </a:rPr>
              <a:t>Not </a:t>
            </a:r>
            <a:r>
              <a:rPr lang="es-ES" dirty="0" err="1">
                <a:solidFill>
                  <a:schemeClr val="bg1"/>
                </a:solidFill>
              </a:rPr>
              <a:t>all</a:t>
            </a:r>
            <a:r>
              <a:rPr lang="es-ES" dirty="0">
                <a:solidFill>
                  <a:schemeClr val="bg1"/>
                </a:solidFill>
              </a:rPr>
              <a:t> </a:t>
            </a:r>
            <a:r>
              <a:rPr lang="es-ES" dirty="0" err="1">
                <a:solidFill>
                  <a:schemeClr val="bg1"/>
                </a:solidFill>
              </a:rPr>
              <a:t>Disabilities</a:t>
            </a:r>
            <a:r>
              <a:rPr lang="es-ES" dirty="0">
                <a:solidFill>
                  <a:schemeClr val="bg1"/>
                </a:solidFill>
              </a:rPr>
              <a:t> are Visible! 2 </a:t>
            </a:r>
            <a:r>
              <a:rPr lang="es-ES" dirty="0" err="1">
                <a:solidFill>
                  <a:schemeClr val="bg1"/>
                </a:solidFill>
              </a:rPr>
              <a:t>mins</a:t>
            </a:r>
            <a:r>
              <a:rPr lang="es-ES" dirty="0">
                <a:solidFill>
                  <a:schemeClr val="bg1"/>
                </a:solidFill>
              </a:rPr>
              <a:t> 30. </a:t>
            </a:r>
            <a:r>
              <a:rPr lang="es-ES" dirty="0"/>
              <a:t>30 </a:t>
            </a:r>
          </a:p>
          <a:p>
            <a:r>
              <a:rPr lang="es-ES" dirty="0">
                <a:hlinkClick r:id="rId4"/>
              </a:rPr>
              <a:t>https://www.youtube.com/watch?v=oz16ScdvQfg</a:t>
            </a:r>
            <a:r>
              <a:rPr lang="es-ES" dirty="0"/>
              <a:t> </a:t>
            </a:r>
          </a:p>
        </p:txBody>
      </p:sp>
    </p:spTree>
    <p:extLst>
      <p:ext uri="{BB962C8B-B14F-4D97-AF65-F5344CB8AC3E}">
        <p14:creationId xmlns:p14="http://schemas.microsoft.com/office/powerpoint/2010/main" val="240038592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9C2E63-694E-404A-97D7-378397574E9B}"/>
              </a:ext>
            </a:extLst>
          </p:cNvPr>
          <p:cNvSpPr>
            <a:spLocks noGrp="1"/>
          </p:cNvSpPr>
          <p:nvPr>
            <p:ph idx="1"/>
          </p:nvPr>
        </p:nvSpPr>
        <p:spPr>
          <a:xfrm>
            <a:off x="651576" y="2512053"/>
            <a:ext cx="10888848" cy="3615503"/>
          </a:xfrm>
        </p:spPr>
        <p:txBody>
          <a:bodyPr anchor="t">
            <a:normAutofit/>
          </a:bodyPr>
          <a:lstStyle/>
          <a:p>
            <a:r>
              <a:rPr lang="en-GB" sz="2000" dirty="0">
                <a:solidFill>
                  <a:schemeClr val="bg1"/>
                </a:solidFill>
                <a:latin typeface="Arial" panose="020B0604020202020204" pitchFamily="34" charset="0"/>
                <a:cs typeface="Arial" panose="020B0604020202020204" pitchFamily="34" charset="0"/>
              </a:rPr>
              <a:t>Many people who, objectively, we would define as having an impairment do not want to identify as disabled.  There may also be some people whose disability status we may be sceptical about because they want to own the label. </a:t>
            </a:r>
          </a:p>
          <a:p>
            <a:r>
              <a:rPr lang="en-GB" sz="2000" dirty="0">
                <a:solidFill>
                  <a:schemeClr val="bg1"/>
                </a:solidFill>
                <a:latin typeface="Arial" panose="020B0604020202020204" pitchFamily="34" charset="0"/>
                <a:cs typeface="Arial" panose="020B0604020202020204" pitchFamily="34" charset="0"/>
              </a:rPr>
              <a:t> When it comes to entitlement for a blue disabled parking badge, many people would like to be counted as disabled. </a:t>
            </a:r>
          </a:p>
          <a:p>
            <a:r>
              <a:rPr lang="en-GB" sz="2000" dirty="0">
                <a:solidFill>
                  <a:schemeClr val="bg1"/>
                </a:solidFill>
                <a:latin typeface="Arial" panose="020B0604020202020204" pitchFamily="34" charset="0"/>
                <a:cs typeface="Arial" panose="020B0604020202020204" pitchFamily="34" charset="0"/>
              </a:rPr>
              <a:t>Is a person who is short-sighted disabled? Probably not, because almost everyone who has refractive error has glasses that correct vision. </a:t>
            </a:r>
          </a:p>
          <a:p>
            <a:r>
              <a:rPr lang="en-GB" sz="2000" dirty="0">
                <a:solidFill>
                  <a:schemeClr val="bg1"/>
                </a:solidFill>
                <a:latin typeface="Arial" panose="020B0604020202020204" pitchFamily="34" charset="0"/>
                <a:cs typeface="Arial" panose="020B0604020202020204" pitchFamily="34" charset="0"/>
              </a:rPr>
              <a:t>But think of having a sight or hearing impairment in a country where you could not get glasses or a hearing aid, or batteries for a hearing aid.  You would find it very hard to learn at school, and you would be disadvantaged in the job market</a:t>
            </a:r>
            <a:endParaRPr lang="es-ES" sz="2000" dirty="0">
              <a:solidFill>
                <a:schemeClr val="bg1"/>
              </a:solidFill>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FAE1E965-6268-5222-A5F6-11E85508267C}"/>
              </a:ext>
            </a:extLst>
          </p:cNvPr>
          <p:cNvSpPr txBox="1"/>
          <p:nvPr/>
        </p:nvSpPr>
        <p:spPr>
          <a:xfrm>
            <a:off x="2638312" y="1188140"/>
            <a:ext cx="6419627" cy="769441"/>
          </a:xfrm>
          <a:prstGeom prst="rect">
            <a:avLst/>
          </a:prstGeom>
          <a:noFill/>
        </p:spPr>
        <p:txBody>
          <a:bodyPr wrap="square">
            <a:spAutoFit/>
          </a:bodyPr>
          <a:lstStyle/>
          <a:p>
            <a:r>
              <a:rPr lang="en-GB" sz="4400" b="1" dirty="0">
                <a:solidFill>
                  <a:schemeClr val="bg1"/>
                </a:solidFill>
              </a:rPr>
              <a:t>Identifying as Disabled</a:t>
            </a:r>
          </a:p>
        </p:txBody>
      </p:sp>
    </p:spTree>
    <p:extLst>
      <p:ext uri="{BB962C8B-B14F-4D97-AF65-F5344CB8AC3E}">
        <p14:creationId xmlns:p14="http://schemas.microsoft.com/office/powerpoint/2010/main" val="19707240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0A71-2B27-999D-5BD3-B0457119C645}"/>
              </a:ext>
            </a:extLst>
          </p:cNvPr>
          <p:cNvSpPr>
            <a:spLocks noGrp="1"/>
          </p:cNvSpPr>
          <p:nvPr>
            <p:ph type="title"/>
          </p:nvPr>
        </p:nvSpPr>
        <p:spPr/>
        <p:txBody>
          <a:bodyPr/>
          <a:lstStyle/>
          <a:p>
            <a:r>
              <a:rPr kumimoji="0" lang="en-US" sz="4400" b="1" i="0" u="none" strike="noStrike" kern="1200" cap="none" spc="0" normalizeH="0" baseline="0" noProof="0" dirty="0">
                <a:ln w="3175" cmpd="sng">
                  <a:noFill/>
                </a:ln>
                <a:solidFill>
                  <a:prstClr val="black">
                    <a:lumMod val="85000"/>
                    <a:lumOff val="15000"/>
                  </a:prstClr>
                </a:solidFill>
                <a:effectLst/>
                <a:uLnTx/>
                <a:uFillTx/>
                <a:latin typeface="Arial" panose="020B0604020202020204"/>
                <a:ea typeface="+mj-ea"/>
                <a:cs typeface="+mj-cs"/>
              </a:rPr>
              <a:t>Disability Price Tag</a:t>
            </a:r>
            <a:endParaRPr lang="en-GB" b="1" dirty="0"/>
          </a:p>
        </p:txBody>
      </p:sp>
      <p:sp>
        <p:nvSpPr>
          <p:cNvPr id="3" name="Content Placeholder 2">
            <a:extLst>
              <a:ext uri="{FF2B5EF4-FFF2-40B4-BE49-F238E27FC236}">
                <a16:creationId xmlns:a16="http://schemas.microsoft.com/office/drawing/2014/main" id="{1D2E7AC1-694C-6734-D400-D0F94AA24DD4}"/>
              </a:ext>
            </a:extLst>
          </p:cNvPr>
          <p:cNvSpPr>
            <a:spLocks noGrp="1"/>
          </p:cNvSpPr>
          <p:nvPr>
            <p:ph idx="1"/>
          </p:nvPr>
        </p:nvSpPr>
        <p:spPr>
          <a:xfrm>
            <a:off x="731520" y="2556931"/>
            <a:ext cx="10706100" cy="3747049"/>
          </a:xfrm>
        </p:spPr>
        <p:txBody>
          <a:bodyPr>
            <a:normAutofit fontScale="85000" lnSpcReduction="20000"/>
          </a:bodyPr>
          <a:lstStyle/>
          <a:p>
            <a:pPr marL="285750" marR="0" lvl="0" indent="-285750" algn="l" defTabSz="457200" rtl="0" eaLnBrk="1" fontAlgn="auto" latinLnBrk="0" hangingPunct="1">
              <a:lnSpc>
                <a:spcPct val="100000"/>
              </a:lnSpc>
              <a:spcBef>
                <a:spcPct val="20000"/>
              </a:spcBef>
              <a:spcAft>
                <a:spcPts val="600"/>
              </a:spcAft>
              <a:buClr>
                <a:srgbClr val="4A66AC"/>
              </a:buClr>
              <a:buSzPct val="115000"/>
              <a:buFont typeface="Arial"/>
              <a:buChar char="•"/>
              <a:tabLst/>
              <a:defRPr/>
            </a:pPr>
            <a:r>
              <a:rPr kumimoji="0" lang="en-GB" sz="2400" b="0" i="0" u="none" strike="noStrike" kern="1200" cap="none" spc="0" normalizeH="0" baseline="0" noProof="0" dirty="0">
                <a:ln>
                  <a:noFill/>
                </a:ln>
                <a:solidFill>
                  <a:prstClr val="black">
                    <a:lumMod val="85000"/>
                    <a:lumOff val="15000"/>
                  </a:prstClr>
                </a:solidFill>
                <a:effectLst/>
                <a:uLnTx/>
                <a:uFillTx/>
                <a:ea typeface="+mn-ea"/>
                <a:cs typeface="+mn-cs"/>
              </a:rPr>
              <a:t>Life costs you </a:t>
            </a:r>
            <a:r>
              <a:rPr kumimoji="0" lang="en-GB" sz="2400" b="1" i="0" u="none" strike="noStrike" kern="1200" cap="none" spc="0" normalizeH="0" baseline="0" noProof="0" dirty="0">
                <a:ln>
                  <a:noFill/>
                </a:ln>
                <a:solidFill>
                  <a:srgbClr val="C00000"/>
                </a:solidFill>
                <a:effectLst/>
                <a:uLnTx/>
                <a:uFillTx/>
                <a:ea typeface="+mn-ea"/>
                <a:cs typeface="+mn-cs"/>
              </a:rPr>
              <a:t>£1,067 </a:t>
            </a:r>
            <a:r>
              <a:rPr kumimoji="0" lang="en-GB" sz="2400" b="0" i="0" u="none" strike="noStrike" kern="1200" cap="none" spc="0" normalizeH="0" baseline="0" noProof="0" dirty="0">
                <a:ln>
                  <a:noFill/>
                </a:ln>
                <a:solidFill>
                  <a:prstClr val="black">
                    <a:lumMod val="85000"/>
                    <a:lumOff val="15000"/>
                  </a:prstClr>
                </a:solidFill>
                <a:effectLst/>
                <a:uLnTx/>
                <a:uFillTx/>
                <a:ea typeface="+mn-ea"/>
                <a:cs typeface="+mn-cs"/>
              </a:rPr>
              <a:t>more on average a month if you are disabled.</a:t>
            </a:r>
            <a:br>
              <a:rPr kumimoji="0" lang="en-GB" sz="2400" b="0" i="0" u="none" strike="noStrike" kern="1200" cap="none" spc="0" normalizeH="0" baseline="0" noProof="0" dirty="0">
                <a:ln>
                  <a:noFill/>
                </a:ln>
                <a:solidFill>
                  <a:prstClr val="black">
                    <a:lumMod val="85000"/>
                    <a:lumOff val="15000"/>
                  </a:prstClr>
                </a:solidFill>
                <a:effectLst/>
                <a:uLnTx/>
                <a:uFillTx/>
                <a:ea typeface="+mn-ea"/>
                <a:cs typeface="+mn-cs"/>
              </a:rPr>
            </a:br>
            <a:br>
              <a:rPr kumimoji="0" lang="en-GB" sz="2400" b="0" i="0" u="none" strike="noStrike" kern="1200" cap="none" spc="0" normalizeH="0" baseline="0" noProof="0" dirty="0">
                <a:ln>
                  <a:noFill/>
                </a:ln>
                <a:solidFill>
                  <a:prstClr val="black">
                    <a:lumMod val="85000"/>
                    <a:lumOff val="15000"/>
                  </a:prstClr>
                </a:solidFill>
                <a:effectLst/>
                <a:uLnTx/>
                <a:uFillTx/>
                <a:ea typeface="+mn-ea"/>
                <a:cs typeface="+mn-cs"/>
              </a:rPr>
            </a:br>
            <a:r>
              <a:rPr kumimoji="0" lang="en-GB" sz="2400" b="0" i="0" u="none" strike="noStrike" kern="1200" cap="none" spc="0" normalizeH="0" baseline="0" noProof="0" dirty="0">
                <a:ln>
                  <a:noFill/>
                </a:ln>
                <a:solidFill>
                  <a:prstClr val="black">
                    <a:lumMod val="85000"/>
                    <a:lumOff val="15000"/>
                  </a:prstClr>
                </a:solidFill>
                <a:effectLst/>
                <a:uLnTx/>
                <a:uFillTx/>
                <a:ea typeface="+mn-ea"/>
                <a:cs typeface="+mn-cs"/>
              </a:rPr>
              <a:t>Source:</a:t>
            </a:r>
            <a:r>
              <a:rPr lang="en-GB" dirty="0">
                <a:hlinkClick r:id="rId2"/>
              </a:rPr>
              <a:t>Disability Price Tag 2024 | Disability charity Scope UK</a:t>
            </a:r>
            <a:endParaRPr kumimoji="0" lang="en-GB" sz="2400" b="1" i="0" u="none" strike="noStrike" kern="1200" cap="none" spc="0" normalizeH="0" baseline="0" noProof="0" dirty="0">
              <a:ln>
                <a:noFill/>
              </a:ln>
              <a:solidFill>
                <a:srgbClr val="7030A0"/>
              </a:solidFill>
              <a:effectLst/>
              <a:uLnTx/>
              <a:uFillTx/>
              <a:latin typeface="Hargreaves"/>
              <a:ea typeface="+mn-ea"/>
              <a:cs typeface="+mn-cs"/>
            </a:endParaRPr>
          </a:p>
          <a:p>
            <a:pPr marL="285750" marR="0" lvl="0" indent="-285750" algn="l" defTabSz="457200" rtl="0" eaLnBrk="1" fontAlgn="auto" latinLnBrk="0" hangingPunct="1">
              <a:lnSpc>
                <a:spcPct val="100000"/>
              </a:lnSpc>
              <a:spcBef>
                <a:spcPct val="20000"/>
              </a:spcBef>
              <a:spcAft>
                <a:spcPts val="600"/>
              </a:spcAft>
              <a:buClr>
                <a:srgbClr val="4A66AC"/>
              </a:buClr>
              <a:buSzPct val="115000"/>
              <a:buFont typeface="Arial"/>
              <a:buChar char="•"/>
              <a:tabLst/>
              <a:defRPr/>
            </a:pPr>
            <a:r>
              <a:rPr lang="en-GB" dirty="0"/>
              <a:t>In 2024, because of the current economic crisis the UK Government made the following payment to people with disabilities</a:t>
            </a:r>
          </a:p>
          <a:p>
            <a:pPr algn="l"/>
            <a:r>
              <a:rPr lang="en-GB" b="1" i="0" dirty="0">
                <a:solidFill>
                  <a:srgbClr val="0B0C0C"/>
                </a:solidFill>
                <a:effectLst/>
              </a:rPr>
              <a:t>£150 Disability Cost of Living Payment </a:t>
            </a:r>
            <a:r>
              <a:rPr lang="en-GB" i="0" dirty="0">
                <a:solidFill>
                  <a:srgbClr val="0B0C0C"/>
                </a:solidFill>
                <a:effectLst/>
              </a:rPr>
              <a:t>(if receiving DLA, PIP etc)</a:t>
            </a:r>
          </a:p>
          <a:p>
            <a:pPr algn="l"/>
            <a:r>
              <a:rPr lang="en-GB" i="0" dirty="0">
                <a:solidFill>
                  <a:srgbClr val="0B0C0C"/>
                </a:solidFill>
                <a:effectLst/>
              </a:rPr>
              <a:t>In 2025 PIP, DLA and Carers Allowance will increase by around 1.7% </a:t>
            </a:r>
          </a:p>
          <a:p>
            <a:pPr marL="0" indent="0" algn="l">
              <a:buNone/>
            </a:pPr>
            <a:r>
              <a:rPr lang="en-GB" sz="2800" b="1" i="0" dirty="0">
                <a:solidFill>
                  <a:srgbClr val="002060"/>
                </a:solidFill>
                <a:effectLst/>
              </a:rPr>
              <a:t>How do economic barriers affect disabled people’s access to housing Nd employment?</a:t>
            </a:r>
          </a:p>
          <a:p>
            <a:pPr marL="0" indent="0">
              <a:buNone/>
            </a:pPr>
            <a:br>
              <a:rPr lang="en-GB" b="0" i="0" dirty="0">
                <a:solidFill>
                  <a:srgbClr val="0B0C0C"/>
                </a:solidFill>
                <a:effectLst/>
                <a:latin typeface="GDS Transport"/>
              </a:rPr>
            </a:br>
            <a:endParaRPr lang="en-GB" dirty="0"/>
          </a:p>
        </p:txBody>
      </p:sp>
    </p:spTree>
    <p:extLst>
      <p:ext uri="{BB962C8B-B14F-4D97-AF65-F5344CB8AC3E}">
        <p14:creationId xmlns:p14="http://schemas.microsoft.com/office/powerpoint/2010/main" val="270926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6D76A-1437-4136-A828-A56CA229CB35}"/>
              </a:ext>
            </a:extLst>
          </p:cNvPr>
          <p:cNvSpPr>
            <a:spLocks noGrp="1"/>
          </p:cNvSpPr>
          <p:nvPr>
            <p:ph type="title"/>
          </p:nvPr>
        </p:nvSpPr>
        <p:spPr/>
        <p:txBody>
          <a:bodyPr/>
          <a:lstStyle/>
          <a:p>
            <a:r>
              <a:rPr lang="en-GB" b="1" dirty="0"/>
              <a:t>Disabling Barriers:</a:t>
            </a:r>
            <a:endParaRPr lang="es-ES" b="1" dirty="0"/>
          </a:p>
        </p:txBody>
      </p:sp>
      <p:sp>
        <p:nvSpPr>
          <p:cNvPr id="3" name="Content Placeholder 2">
            <a:extLst>
              <a:ext uri="{FF2B5EF4-FFF2-40B4-BE49-F238E27FC236}">
                <a16:creationId xmlns:a16="http://schemas.microsoft.com/office/drawing/2014/main" id="{B35E1381-7D2E-486C-BB30-00EF25BDE9A2}"/>
              </a:ext>
            </a:extLst>
          </p:cNvPr>
          <p:cNvSpPr>
            <a:spLocks noGrp="1"/>
          </p:cNvSpPr>
          <p:nvPr>
            <p:ph idx="1"/>
          </p:nvPr>
        </p:nvSpPr>
        <p:spPr/>
        <p:txBody>
          <a:bodyPr>
            <a:normAutofit/>
          </a:bodyPr>
          <a:lstStyle/>
          <a:p>
            <a:r>
              <a:rPr lang="en-GB" b="1" i="0" dirty="0">
                <a:solidFill>
                  <a:srgbClr val="222222"/>
                </a:solidFill>
                <a:effectLst/>
                <a:latin typeface="arial" panose="020B0604020202020204" pitchFamily="34" charset="0"/>
              </a:rPr>
              <a:t>Disabling barriers</a:t>
            </a:r>
            <a:r>
              <a:rPr lang="en-GB" b="0" i="0" dirty="0">
                <a:solidFill>
                  <a:srgbClr val="222222"/>
                </a:solidFill>
                <a:effectLst/>
                <a:latin typeface="arial" panose="020B0604020202020204" pitchFamily="34" charset="0"/>
              </a:rPr>
              <a:t> are circumstances and conditions that prevent </a:t>
            </a:r>
            <a:r>
              <a:rPr lang="en-GB" b="1" i="0" dirty="0">
                <a:solidFill>
                  <a:srgbClr val="222222"/>
                </a:solidFill>
                <a:effectLst/>
                <a:latin typeface="arial" panose="020B0604020202020204" pitchFamily="34" charset="0"/>
              </a:rPr>
              <a:t>disabled</a:t>
            </a:r>
            <a:r>
              <a:rPr lang="en-GB" b="0" i="0" dirty="0">
                <a:solidFill>
                  <a:srgbClr val="222222"/>
                </a:solidFill>
                <a:effectLst/>
                <a:latin typeface="arial" panose="020B0604020202020204" pitchFamily="34" charset="0"/>
              </a:rPr>
              <a:t> people from fully participating in their society.</a:t>
            </a:r>
          </a:p>
          <a:p>
            <a:r>
              <a:rPr lang="en-GB" b="1" dirty="0">
                <a:solidFill>
                  <a:srgbClr val="222222"/>
                </a:solidFill>
                <a:latin typeface="arial" panose="020B0604020202020204" pitchFamily="34" charset="0"/>
              </a:rPr>
              <a:t>Dimensions:</a:t>
            </a:r>
          </a:p>
          <a:p>
            <a:pPr lvl="1"/>
            <a:r>
              <a:rPr lang="en-GB" sz="2200" dirty="0"/>
              <a:t>the physical and information environment;</a:t>
            </a:r>
          </a:p>
          <a:p>
            <a:pPr lvl="1"/>
            <a:r>
              <a:rPr lang="en-GB" sz="2200" dirty="0"/>
              <a:t>the role of negative attitudes; </a:t>
            </a:r>
          </a:p>
          <a:p>
            <a:pPr lvl="1"/>
            <a:r>
              <a:rPr lang="en-GB" sz="2200" dirty="0"/>
              <a:t>the possibilities of equal opportunities in employment and education</a:t>
            </a:r>
            <a:endParaRPr lang="es-ES" sz="3400" dirty="0"/>
          </a:p>
        </p:txBody>
      </p:sp>
    </p:spTree>
    <p:extLst>
      <p:ext uri="{BB962C8B-B14F-4D97-AF65-F5344CB8AC3E}">
        <p14:creationId xmlns:p14="http://schemas.microsoft.com/office/powerpoint/2010/main" val="7335422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0E15E-CA69-48F3-9BDB-2A09CC739CA8}"/>
              </a:ext>
            </a:extLst>
          </p:cNvPr>
          <p:cNvSpPr>
            <a:spLocks noGrp="1"/>
          </p:cNvSpPr>
          <p:nvPr>
            <p:ph type="title"/>
          </p:nvPr>
        </p:nvSpPr>
        <p:spPr/>
        <p:txBody>
          <a:bodyPr>
            <a:normAutofit fontScale="90000"/>
          </a:bodyPr>
          <a:lstStyle/>
          <a:p>
            <a:r>
              <a:rPr lang="en-GB" b="1" dirty="0"/>
              <a:t>A Life Worth Living With Disability?</a:t>
            </a:r>
            <a:endParaRPr lang="es-ES" b="1" dirty="0"/>
          </a:p>
        </p:txBody>
      </p:sp>
      <p:sp>
        <p:nvSpPr>
          <p:cNvPr id="3" name="Content Placeholder 2">
            <a:extLst>
              <a:ext uri="{FF2B5EF4-FFF2-40B4-BE49-F238E27FC236}">
                <a16:creationId xmlns:a16="http://schemas.microsoft.com/office/drawing/2014/main" id="{31A40681-0522-4C42-8018-24EF67AC4ECB}"/>
              </a:ext>
            </a:extLst>
          </p:cNvPr>
          <p:cNvSpPr>
            <a:spLocks noGrp="1"/>
          </p:cNvSpPr>
          <p:nvPr>
            <p:ph idx="1"/>
          </p:nvPr>
        </p:nvSpPr>
        <p:spPr/>
        <p:txBody>
          <a:bodyPr>
            <a:normAutofit/>
          </a:bodyPr>
          <a:lstStyle/>
          <a:p>
            <a:r>
              <a:rPr lang="en-GB" sz="2800" dirty="0"/>
              <a:t>Depending on the age that disability affects the individual, it is experienced very differently.</a:t>
            </a:r>
          </a:p>
          <a:p>
            <a:r>
              <a:rPr lang="en-GB" sz="2800" dirty="0"/>
              <a:t>‘Disability, in everyday thought, is associated with failure, with dependency and with not being able to do things.</a:t>
            </a:r>
          </a:p>
          <a:p>
            <a:r>
              <a:rPr lang="en-GB" sz="2800" dirty="0"/>
              <a:t>We feel sorry for disabled people, because we imagine it must be so miserable to be disabled.</a:t>
            </a:r>
            <a:endParaRPr lang="es-ES" sz="2800" dirty="0"/>
          </a:p>
        </p:txBody>
      </p:sp>
    </p:spTree>
    <p:extLst>
      <p:ext uri="{BB962C8B-B14F-4D97-AF65-F5344CB8AC3E}">
        <p14:creationId xmlns:p14="http://schemas.microsoft.com/office/powerpoint/2010/main" val="178563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FCF8-D7FC-AD48-BCC2-99FACA50DF03}"/>
              </a:ext>
            </a:extLst>
          </p:cNvPr>
          <p:cNvSpPr>
            <a:spLocks noGrp="1"/>
          </p:cNvSpPr>
          <p:nvPr>
            <p:ph type="title"/>
          </p:nvPr>
        </p:nvSpPr>
        <p:spPr/>
        <p:txBody>
          <a:bodyPr/>
          <a:lstStyle/>
          <a:p>
            <a:r>
              <a:rPr lang="en-GB" b="1" dirty="0"/>
              <a:t>However…</a:t>
            </a:r>
          </a:p>
        </p:txBody>
      </p:sp>
      <p:sp>
        <p:nvSpPr>
          <p:cNvPr id="3" name="Content Placeholder 2">
            <a:extLst>
              <a:ext uri="{FF2B5EF4-FFF2-40B4-BE49-F238E27FC236}">
                <a16:creationId xmlns:a16="http://schemas.microsoft.com/office/drawing/2014/main" id="{37E4C290-0224-9CF5-502B-C59D27356F5E}"/>
              </a:ext>
            </a:extLst>
          </p:cNvPr>
          <p:cNvSpPr>
            <a:spLocks noGrp="1"/>
          </p:cNvSpPr>
          <p:nvPr>
            <p:ph idx="1"/>
          </p:nvPr>
        </p:nvSpPr>
        <p:spPr/>
        <p:txBody>
          <a:bodyPr/>
          <a:lstStyle/>
          <a:p>
            <a:r>
              <a:rPr lang="en-GB" dirty="0"/>
              <a:t>Both empirical evidence and anecdotal testimony reveals that for many people with disabilities, life is surprisingly good.  </a:t>
            </a:r>
          </a:p>
          <a:p>
            <a:r>
              <a:rPr lang="en-GB" dirty="0"/>
              <a:t>The so-called ‘disability paradox’ refers to the data that reveal how people with disabilities consistently report a quality of life as good as, or sometimes even better than, that of non-disabled people</a:t>
            </a:r>
          </a:p>
          <a:p>
            <a:pPr marL="0" indent="0">
              <a:buNone/>
            </a:pPr>
            <a:r>
              <a:rPr lang="en-GB" sz="3200" b="1" dirty="0"/>
              <a:t>Why might this be?...</a:t>
            </a:r>
          </a:p>
        </p:txBody>
      </p:sp>
    </p:spTree>
    <p:extLst>
      <p:ext uri="{BB962C8B-B14F-4D97-AF65-F5344CB8AC3E}">
        <p14:creationId xmlns:p14="http://schemas.microsoft.com/office/powerpoint/2010/main" val="4141832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FB4F-1AFB-FEF2-AD9E-9833851D476A}"/>
              </a:ext>
            </a:extLst>
          </p:cNvPr>
          <p:cNvSpPr>
            <a:spLocks noGrp="1"/>
          </p:cNvSpPr>
          <p:nvPr>
            <p:ph type="title"/>
          </p:nvPr>
        </p:nvSpPr>
        <p:spPr>
          <a:xfrm>
            <a:off x="1295401" y="1638349"/>
            <a:ext cx="9601196" cy="556212"/>
          </a:xfrm>
        </p:spPr>
        <p:txBody>
          <a:bodyPr>
            <a:noAutofit/>
          </a:bodyPr>
          <a:lstStyle/>
          <a:p>
            <a:r>
              <a:rPr lang="en-GB" b="1" dirty="0"/>
              <a:t>Perhaps Because…</a:t>
            </a:r>
            <a:br>
              <a:rPr lang="en-GB" b="1" dirty="0"/>
            </a:br>
            <a:endParaRPr lang="en-GB" b="1" dirty="0"/>
          </a:p>
        </p:txBody>
      </p:sp>
      <p:sp>
        <p:nvSpPr>
          <p:cNvPr id="3" name="Content Placeholder 2">
            <a:extLst>
              <a:ext uri="{FF2B5EF4-FFF2-40B4-BE49-F238E27FC236}">
                <a16:creationId xmlns:a16="http://schemas.microsoft.com/office/drawing/2014/main" id="{BA40B3C8-4DE1-5C15-5DB0-32B912ECBE16}"/>
              </a:ext>
            </a:extLst>
          </p:cNvPr>
          <p:cNvSpPr>
            <a:spLocks noGrp="1"/>
          </p:cNvSpPr>
          <p:nvPr>
            <p:ph idx="1"/>
          </p:nvPr>
        </p:nvSpPr>
        <p:spPr/>
        <p:txBody>
          <a:bodyPr/>
          <a:lstStyle/>
          <a:p>
            <a:r>
              <a:rPr lang="en-GB" dirty="0"/>
              <a:t>People born with an impairment have nothing with which they can compare their current existence</a:t>
            </a:r>
          </a:p>
          <a:p>
            <a:r>
              <a:rPr lang="en-GB" dirty="0"/>
              <a:t>It appears that human beings are capable of adapting to almost any situation, finding satisfaction in the smaller things they can achieve, and deriving happiness from their relationships with family and friends, even in the absence of other triumphs. </a:t>
            </a:r>
          </a:p>
          <a:p>
            <a:endParaRPr lang="en-GB" dirty="0"/>
          </a:p>
          <a:p>
            <a:endParaRPr lang="en-GB" dirty="0"/>
          </a:p>
        </p:txBody>
      </p:sp>
    </p:spTree>
    <p:extLst>
      <p:ext uri="{BB962C8B-B14F-4D97-AF65-F5344CB8AC3E}">
        <p14:creationId xmlns:p14="http://schemas.microsoft.com/office/powerpoint/2010/main" val="1812879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26561-6C25-4900-99CC-A08D4E489F3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National Disability Strategy</a:t>
            </a:r>
          </a:p>
        </p:txBody>
      </p:sp>
      <p:sp>
        <p:nvSpPr>
          <p:cNvPr id="3" name="Content Placeholder 2">
            <a:extLst>
              <a:ext uri="{FF2B5EF4-FFF2-40B4-BE49-F238E27FC236}">
                <a16:creationId xmlns:a16="http://schemas.microsoft.com/office/drawing/2014/main" id="{910CA821-C714-4651-8E6D-FC24EFC1680C}"/>
              </a:ext>
            </a:extLst>
          </p:cNvPr>
          <p:cNvSpPr>
            <a:spLocks noGrp="1"/>
          </p:cNvSpPr>
          <p:nvPr>
            <p:ph idx="1"/>
          </p:nvPr>
        </p:nvSpPr>
        <p:spPr/>
        <p:txBody>
          <a:bodyPr/>
          <a:lstStyle/>
          <a:p>
            <a:r>
              <a:rPr lang="es-ES" dirty="0">
                <a:latin typeface="Arial" panose="020B0604020202020204" pitchFamily="34" charset="0"/>
                <a:cs typeface="Arial" panose="020B0604020202020204" pitchFamily="34" charset="0"/>
              </a:rPr>
              <a:t>Guide </a:t>
            </a:r>
            <a:r>
              <a:rPr lang="es-ES" dirty="0" err="1">
                <a:latin typeface="Arial" panose="020B0604020202020204" pitchFamily="34" charset="0"/>
                <a:cs typeface="Arial" panose="020B0604020202020204" pitchFamily="34" charset="0"/>
              </a:rPr>
              <a:t>to</a:t>
            </a:r>
            <a:r>
              <a:rPr lang="es-ES" dirty="0">
                <a:latin typeface="Arial" panose="020B0604020202020204" pitchFamily="34" charset="0"/>
                <a:cs typeface="Arial" panose="020B0604020202020204" pitchFamily="34" charset="0"/>
              </a:rPr>
              <a:t> </a:t>
            </a:r>
            <a:r>
              <a:rPr lang="es-ES" dirty="0" err="1">
                <a:latin typeface="Arial" panose="020B0604020202020204" pitchFamily="34" charset="0"/>
                <a:cs typeface="Arial" panose="020B0604020202020204" pitchFamily="34" charset="0"/>
              </a:rPr>
              <a:t>National</a:t>
            </a:r>
            <a:r>
              <a:rPr lang="es-ES" dirty="0">
                <a:latin typeface="Arial" panose="020B0604020202020204" pitchFamily="34" charset="0"/>
                <a:cs typeface="Arial" panose="020B0604020202020204" pitchFamily="34" charset="0"/>
              </a:rPr>
              <a:t> </a:t>
            </a:r>
            <a:r>
              <a:rPr lang="es-ES" dirty="0" err="1">
                <a:latin typeface="Arial" panose="020B0604020202020204" pitchFamily="34" charset="0"/>
                <a:cs typeface="Arial" panose="020B0604020202020204" pitchFamily="34" charset="0"/>
              </a:rPr>
              <a:t>Disability</a:t>
            </a:r>
            <a:r>
              <a:rPr lang="es-ES" dirty="0">
                <a:latin typeface="Arial" panose="020B0604020202020204" pitchFamily="34" charset="0"/>
                <a:cs typeface="Arial" panose="020B0604020202020204" pitchFamily="34" charset="0"/>
              </a:rPr>
              <a:t> </a:t>
            </a:r>
            <a:r>
              <a:rPr lang="es-ES" dirty="0" err="1">
                <a:latin typeface="Arial" panose="020B0604020202020204" pitchFamily="34" charset="0"/>
                <a:cs typeface="Arial" panose="020B0604020202020204" pitchFamily="34" charset="0"/>
              </a:rPr>
              <a:t>Strategy</a:t>
            </a:r>
            <a:endParaRPr lang="es-ES" dirty="0">
              <a:latin typeface="Arial" panose="020B0604020202020204" pitchFamily="34" charset="0"/>
              <a:cs typeface="Arial" panose="020B0604020202020204" pitchFamily="34" charset="0"/>
            </a:endParaRPr>
          </a:p>
          <a:p>
            <a:r>
              <a:rPr lang="es-ES" dirty="0">
                <a:latin typeface="Arial" panose="020B0604020202020204" pitchFamily="34" charset="0"/>
                <a:cs typeface="Arial" panose="020B0604020202020204" pitchFamily="34" charset="0"/>
                <a:hlinkClick r:id="rId2"/>
              </a:rPr>
              <a:t>https://disabilityunit.blog.gov.uk/2021/07/28/public-services-national-disability-strategy-explained/</a:t>
            </a:r>
            <a:r>
              <a:rPr lang="es-ES"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706075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5EF82-4514-4C3F-990D-3E700C292C2F}"/>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Violence and Abuse</a:t>
            </a:r>
            <a:endParaRPr lang="es-ES"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03A8EB-F3C1-4AC2-8B08-DF7591E03350}"/>
              </a:ext>
            </a:extLst>
          </p:cNvPr>
          <p:cNvSpPr>
            <a:spLocks noGrp="1"/>
          </p:cNvSpPr>
          <p:nvPr>
            <p:ph idx="1"/>
          </p:nvPr>
        </p:nvSpPr>
        <p:spPr>
          <a:xfrm>
            <a:off x="998268" y="2524703"/>
            <a:ext cx="10415596" cy="3569235"/>
          </a:xfrm>
        </p:spPr>
        <p:txBody>
          <a:bodyPr>
            <a:normAutofit fontScale="85000" lnSpcReduction="20000"/>
          </a:bodyPr>
          <a:lstStyle/>
          <a:p>
            <a:pPr algn="just"/>
            <a:r>
              <a:rPr lang="en-GB" sz="2000" dirty="0">
                <a:latin typeface="Arial" panose="020B0604020202020204" pitchFamily="34" charset="0"/>
                <a:cs typeface="Arial" panose="020B0604020202020204" pitchFamily="34" charset="0"/>
              </a:rPr>
              <a:t>In 2024 throughout every age range, the percentage of disabled people who experienced any anti social behaviour or crime was higher than those without a disability</a:t>
            </a:r>
          </a:p>
          <a:p>
            <a:pPr algn="just"/>
            <a:r>
              <a:rPr lang="en-GB" sz="2000" dirty="0">
                <a:latin typeface="Arial" panose="020B0604020202020204" pitchFamily="34" charset="0"/>
                <a:cs typeface="Arial" panose="020B0604020202020204" pitchFamily="34" charset="0"/>
              </a:rPr>
              <a:t>50.9% of 16-24 year olds with a disability experienced this compared with 40% of non-disabled people of the same age.</a:t>
            </a:r>
          </a:p>
          <a:p>
            <a:pPr algn="just"/>
            <a:r>
              <a:rPr lang="en-GB" sz="2000" dirty="0">
                <a:latin typeface="Arial" panose="020B0604020202020204" pitchFamily="34" charset="0"/>
                <a:cs typeface="Arial" panose="020B0604020202020204" pitchFamily="34" charset="0"/>
              </a:rPr>
              <a:t>3.9% of disabled people experienced sexual assault compared to 2.0% of non-disabled people.</a:t>
            </a:r>
          </a:p>
          <a:p>
            <a:pPr algn="just"/>
            <a:r>
              <a:rPr lang="en-GB" sz="2000" dirty="0">
                <a:latin typeface="Arial" panose="020B0604020202020204" pitchFamily="34" charset="0"/>
                <a:cs typeface="Arial" panose="020B0604020202020204" pitchFamily="34" charset="0"/>
              </a:rPr>
              <a:t>13.1% of disabled women in the UK experienced domestic abuse compared to 5.6% of non-disabled women </a:t>
            </a:r>
            <a:r>
              <a:rPr lang="en-GB" sz="2000" dirty="0">
                <a:latin typeface="Arial" panose="020B0604020202020204" pitchFamily="34" charset="0"/>
                <a:cs typeface="Arial" panose="020B0604020202020204" pitchFamily="34" charset="0"/>
                <a:hlinkClick r:id="rId2"/>
              </a:rPr>
              <a:t>https://researchbriefings.files.parliament.uk/documents/CBP-9602/CBP-9602.pdf</a:t>
            </a: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ONS 2021 </a:t>
            </a:r>
            <a:r>
              <a:rPr lang="en-GB" sz="2000" dirty="0">
                <a:latin typeface="Arial" panose="020B0604020202020204" pitchFamily="34" charset="0"/>
                <a:cs typeface="Arial" panose="020B0604020202020204" pitchFamily="34" charset="0"/>
                <a:hlinkClick r:id="rId3"/>
              </a:rPr>
              <a:t>https://www.ons.gov.uk/peoplepopulationandcommunity/healthandsocialcare/disability/datasets/disabilityandcrime</a:t>
            </a: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Almost a third of disabled children and teenagers face abuse- </a:t>
            </a:r>
            <a:r>
              <a:rPr lang="en-GB" sz="2000" dirty="0">
                <a:latin typeface="Arial" panose="020B0604020202020204" pitchFamily="34" charset="0"/>
                <a:cs typeface="Arial" panose="020B0604020202020204" pitchFamily="34" charset="0"/>
                <a:hlinkClick r:id="rId4"/>
              </a:rPr>
              <a:t>https://www.theguardian.com/society/2022/mar/17/almost-a-third-of-disabled-children-and-teenagers-face-abuse-global-study-finds</a:t>
            </a:r>
            <a:r>
              <a:rPr lang="en-GB" sz="2000" dirty="0">
                <a:latin typeface="Arial" panose="020B0604020202020204" pitchFamily="34" charset="0"/>
                <a:cs typeface="Arial" panose="020B0604020202020204" pitchFamily="34" charset="0"/>
              </a:rPr>
              <a:t> </a:t>
            </a:r>
            <a:endParaRPr lang="es-E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3529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40BAB49-521A-4847-8CD2-806C48DFA9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1" name="Straight Connector 10">
            <a:extLst>
              <a:ext uri="{FF2B5EF4-FFF2-40B4-BE49-F238E27FC236}">
                <a16:creationId xmlns:a16="http://schemas.microsoft.com/office/drawing/2014/main" id="{B98F1179-1183-4919-9064-D6B2602184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6441B39E-9CEC-491F-9A5D-487DED644F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71C5EF82-4514-4C3F-990D-3E700C292C2F}"/>
              </a:ext>
            </a:extLst>
          </p:cNvPr>
          <p:cNvSpPr>
            <a:spLocks noGrp="1"/>
          </p:cNvSpPr>
          <p:nvPr>
            <p:ph type="title"/>
          </p:nvPr>
        </p:nvSpPr>
        <p:spPr>
          <a:xfrm>
            <a:off x="7753991" y="990605"/>
            <a:ext cx="3508150" cy="2345264"/>
          </a:xfrm>
        </p:spPr>
        <p:txBody>
          <a:bodyPr vert="horz" lIns="91440" tIns="45720" rIns="91440" bIns="45720" rtlCol="0" anchor="b">
            <a:normAutofit/>
          </a:bodyPr>
          <a:lstStyle/>
          <a:p>
            <a:pPr>
              <a:lnSpc>
                <a:spcPct val="90000"/>
              </a:lnSpc>
            </a:pPr>
            <a:r>
              <a:rPr lang="en-US" sz="5400" b="1" dirty="0"/>
              <a:t>Domestic Abuse</a:t>
            </a:r>
          </a:p>
        </p:txBody>
      </p:sp>
      <p:sp>
        <p:nvSpPr>
          <p:cNvPr id="3" name="Content Placeholder 2">
            <a:extLst>
              <a:ext uri="{FF2B5EF4-FFF2-40B4-BE49-F238E27FC236}">
                <a16:creationId xmlns:a16="http://schemas.microsoft.com/office/drawing/2014/main" id="{F303A8EB-F3C1-4AC2-8B08-DF7591E03350}"/>
              </a:ext>
            </a:extLst>
          </p:cNvPr>
          <p:cNvSpPr>
            <a:spLocks noGrp="1"/>
          </p:cNvSpPr>
          <p:nvPr>
            <p:ph idx="1"/>
          </p:nvPr>
        </p:nvSpPr>
        <p:spPr>
          <a:xfrm>
            <a:off x="7961634" y="3673841"/>
            <a:ext cx="3092865" cy="1933463"/>
          </a:xfrm>
        </p:spPr>
        <p:txBody>
          <a:bodyPr vert="horz" lIns="91440" tIns="45720" rIns="91440" bIns="45720" rtlCol="0" anchor="t">
            <a:normAutofit/>
          </a:bodyPr>
          <a:lstStyle/>
          <a:p>
            <a:pPr marL="0" indent="0" algn="ctr">
              <a:buNone/>
            </a:pPr>
            <a:r>
              <a:rPr lang="en-US" sz="2100" dirty="0">
                <a:solidFill>
                  <a:schemeClr val="tx1"/>
                </a:solidFill>
                <a:hlinkClick r:id="rId5"/>
              </a:rPr>
              <a:t>https://safelives.org.uk/knowledge-hub/spotlights/spotlight-2-disabled-people-and-domestic-abuse</a:t>
            </a:r>
            <a:r>
              <a:rPr lang="en-US" sz="2100" dirty="0">
                <a:solidFill>
                  <a:schemeClr val="tx1"/>
                </a:solidFill>
              </a:rPr>
              <a:t> </a:t>
            </a:r>
          </a:p>
        </p:txBody>
      </p:sp>
      <p:sp>
        <p:nvSpPr>
          <p:cNvPr id="15" name="Rectangle 14">
            <a:extLst>
              <a:ext uri="{FF2B5EF4-FFF2-40B4-BE49-F238E27FC236}">
                <a16:creationId xmlns:a16="http://schemas.microsoft.com/office/drawing/2014/main" id="{15572A79-1801-44EB-BDC2-BAEE6B473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6432130"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F01010E-22E8-FA1A-169D-18BAEF56A15C}"/>
              </a:ext>
            </a:extLst>
          </p:cNvPr>
          <p:cNvPicPr>
            <a:picLocks noChangeAspect="1"/>
          </p:cNvPicPr>
          <p:nvPr/>
        </p:nvPicPr>
        <p:blipFill>
          <a:blip r:embed="rId6"/>
          <a:stretch>
            <a:fillRect/>
          </a:stretch>
        </p:blipFill>
        <p:spPr>
          <a:xfrm>
            <a:off x="1147471" y="1383356"/>
            <a:ext cx="6322475" cy="3905025"/>
          </a:xfrm>
          <a:prstGeom prst="rect">
            <a:avLst/>
          </a:prstGeom>
        </p:spPr>
      </p:pic>
      <p:cxnSp>
        <p:nvCxnSpPr>
          <p:cNvPr id="17" name="Straight Connector 16">
            <a:extLst>
              <a:ext uri="{FF2B5EF4-FFF2-40B4-BE49-F238E27FC236}">
                <a16:creationId xmlns:a16="http://schemas.microsoft.com/office/drawing/2014/main" id="{7FD37111-10AC-4926-81AC-9AD3968FD1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9431" y="3509772"/>
            <a:ext cx="3074977" cy="12359"/>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0805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CB6AE-50CE-4C4A-9E83-48C588A153B0}"/>
              </a:ext>
            </a:extLst>
          </p:cNvPr>
          <p:cNvSpPr>
            <a:spLocks noGrp="1"/>
          </p:cNvSpPr>
          <p:nvPr>
            <p:ph type="title"/>
          </p:nvPr>
        </p:nvSpPr>
        <p:spPr>
          <a:xfrm>
            <a:off x="252187" y="423220"/>
            <a:ext cx="11687623" cy="2456442"/>
          </a:xfrm>
        </p:spPr>
        <p:txBody>
          <a:bodyPr>
            <a:noAutofit/>
          </a:bodyPr>
          <a:lstStyle/>
          <a:p>
            <a:r>
              <a:rPr lang="en-GB" sz="3200" b="1" dirty="0">
                <a:latin typeface="Arial" panose="020B0604020202020204" pitchFamily="34" charset="0"/>
                <a:cs typeface="Arial" panose="020B0604020202020204" pitchFamily="34" charset="0"/>
              </a:rPr>
              <a:t>Why do Disabled People seem to be Disproportionately Targeted?</a:t>
            </a:r>
            <a:endParaRPr lang="es-ES"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CE0BE5-057C-45DC-B355-1200AF0F5D40}"/>
              </a:ext>
            </a:extLst>
          </p:cNvPr>
          <p:cNvSpPr>
            <a:spLocks noGrp="1"/>
          </p:cNvSpPr>
          <p:nvPr>
            <p:ph idx="1"/>
          </p:nvPr>
        </p:nvSpPr>
        <p:spPr>
          <a:xfrm>
            <a:off x="1295400" y="2664508"/>
            <a:ext cx="9601196" cy="3318936"/>
          </a:xfrm>
        </p:spPr>
        <p:txBody>
          <a:bodyPr>
            <a:normAutofit fontScale="92500" lnSpcReduction="20000"/>
          </a:bodyPr>
          <a:lstStyle/>
          <a:p>
            <a:r>
              <a:rPr lang="en-GB" sz="2400" dirty="0">
                <a:latin typeface="Arial" panose="020B0604020202020204" pitchFamily="34" charset="0"/>
                <a:cs typeface="Arial" panose="020B0604020202020204" pitchFamily="34" charset="0"/>
              </a:rPr>
              <a:t>Disabled people may have vulnerabilities arising from impairment.  </a:t>
            </a:r>
          </a:p>
          <a:p>
            <a:r>
              <a:rPr lang="en-GB" sz="2400" dirty="0">
                <a:latin typeface="Arial" panose="020B0604020202020204" pitchFamily="34" charset="0"/>
                <a:cs typeface="Arial" panose="020B0604020202020204" pitchFamily="34" charset="0"/>
              </a:rPr>
              <a:t>The person with mobility impairment cannot run away; </a:t>
            </a:r>
          </a:p>
          <a:p>
            <a:r>
              <a:rPr lang="en-GB" sz="2400" dirty="0">
                <a:latin typeface="Arial" panose="020B0604020202020204" pitchFamily="34" charset="0"/>
                <a:cs typeface="Arial" panose="020B0604020202020204" pitchFamily="34" charset="0"/>
              </a:rPr>
              <a:t>the blind or deaf person can less easily perceive danger; </a:t>
            </a:r>
          </a:p>
          <a:p>
            <a:r>
              <a:rPr lang="en-GB" sz="2400" dirty="0">
                <a:latin typeface="Arial" panose="020B0604020202020204" pitchFamily="34" charset="0"/>
                <a:cs typeface="Arial" panose="020B0604020202020204" pitchFamily="34" charset="0"/>
              </a:rPr>
              <a:t>someone with a speech or language impairment cannot communicate what has happened to them; </a:t>
            </a:r>
          </a:p>
          <a:p>
            <a:r>
              <a:rPr lang="en-GB" sz="2400" dirty="0">
                <a:latin typeface="Arial" panose="020B0604020202020204" pitchFamily="34" charset="0"/>
                <a:cs typeface="Arial" panose="020B0604020202020204" pitchFamily="34" charset="0"/>
              </a:rPr>
              <a:t>the physically frail person cannot defend themselves; a person with learning difficulties may be naïve and trusting or too open with information. </a:t>
            </a:r>
            <a:br>
              <a:rPr lang="en-GB" dirty="0"/>
            </a:br>
            <a:endParaRPr lang="es-ES" dirty="0"/>
          </a:p>
        </p:txBody>
      </p:sp>
    </p:spTree>
    <p:extLst>
      <p:ext uri="{BB962C8B-B14F-4D97-AF65-F5344CB8AC3E}">
        <p14:creationId xmlns:p14="http://schemas.microsoft.com/office/powerpoint/2010/main" val="759792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3B5E1-35E3-471E-BBB9-2C80F06B3208}"/>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Which disability is the most vulnerable to abuse?</a:t>
            </a:r>
            <a:endParaRPr lang="es-E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C819FD-39B2-4426-93DF-4E7425CB04D9}"/>
              </a:ext>
            </a:extLst>
          </p:cNvPr>
          <p:cNvSpPr>
            <a:spLocks noGrp="1"/>
          </p:cNvSpPr>
          <p:nvPr>
            <p:ph idx="1"/>
          </p:nvPr>
        </p:nvSpPr>
        <p:spPr/>
        <p:txBody>
          <a:bodyPr/>
          <a:lstStyle/>
          <a:p>
            <a:pPr algn="just"/>
            <a:r>
              <a:rPr lang="en-GB" sz="3200" dirty="0">
                <a:latin typeface="Arial" panose="020B0604020202020204" pitchFamily="34" charset="0"/>
                <a:cs typeface="Arial" panose="020B0604020202020204" pitchFamily="34" charset="0"/>
              </a:rPr>
              <a:t>People with learning difficulties, of all disabled people, seem the most likely to become victims of violence and abuse.</a:t>
            </a:r>
          </a:p>
          <a:p>
            <a:pPr algn="just"/>
            <a:endParaRPr lang="es-E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0412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5EF82-4514-4C3F-990D-3E700C292C2F}"/>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Case Studies- Violence and Abuse</a:t>
            </a:r>
            <a:endParaRPr lang="es-ES"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03A8EB-F3C1-4AC2-8B08-DF7591E03350}"/>
              </a:ext>
            </a:extLst>
          </p:cNvPr>
          <p:cNvSpPr>
            <a:spLocks noGrp="1"/>
          </p:cNvSpPr>
          <p:nvPr>
            <p:ph idx="1"/>
          </p:nvPr>
        </p:nvSpPr>
        <p:spPr>
          <a:xfrm>
            <a:off x="1116601" y="2568997"/>
            <a:ext cx="9601196" cy="3616649"/>
          </a:xfrm>
        </p:spPr>
        <p:txBody>
          <a:bodyPr>
            <a:normAutofit lnSpcReduction="10000"/>
          </a:bodyPr>
          <a:lstStyle/>
          <a:p>
            <a:pPr algn="just"/>
            <a:r>
              <a:rPr lang="en-GB" sz="2000" dirty="0">
                <a:latin typeface="Arial" panose="020B0604020202020204" pitchFamily="34" charset="0"/>
                <a:cs typeface="Arial" panose="020B0604020202020204" pitchFamily="34" charset="0"/>
              </a:rPr>
              <a:t>In 2010, David Askew, a 64-year-old man with learning difficulties from Greater Manchester, collapsed and died after years of bullying from local youths, who would prey on him for money and cigarettes. </a:t>
            </a:r>
            <a:endParaRPr lang="en-GB" dirty="0"/>
          </a:p>
          <a:p>
            <a:pPr algn="just"/>
            <a:r>
              <a:rPr lang="en-GB" sz="2000" dirty="0">
                <a:latin typeface="Arial" panose="020B0604020202020204" pitchFamily="34" charset="0"/>
                <a:cs typeface="Arial" panose="020B0604020202020204" pitchFamily="34" charset="0"/>
              </a:rPr>
              <a:t>In 2012, an enquiry was set up to investigate the widespread and ongoing abuses of people with learning difficulties at Winterbourne View, after undercover reporting at the private ‘care home’ by the BBC Panorama programme. Six members of staff went to prison as a result of criminal proceedings. </a:t>
            </a:r>
            <a:r>
              <a:rPr lang="en-GB" sz="2000" dirty="0">
                <a:latin typeface="Arial" panose="020B0604020202020204" pitchFamily="34" charset="0"/>
                <a:cs typeface="Arial" panose="020B0604020202020204" pitchFamily="34" charset="0"/>
                <a:hlinkClick r:id="rId2"/>
              </a:rPr>
              <a:t>https://www.mencap.org.uk/sites/default/files/2016-08/Out-of-Sight-Report.pdf</a:t>
            </a:r>
            <a:r>
              <a:rPr lang="en-GB" sz="2000" dirty="0">
                <a:latin typeface="Arial" panose="020B0604020202020204" pitchFamily="34" charset="0"/>
                <a:cs typeface="Arial" panose="020B0604020202020204" pitchFamily="34" charset="0"/>
              </a:rPr>
              <a:t> </a:t>
            </a:r>
          </a:p>
          <a:p>
            <a:pPr algn="just"/>
            <a:r>
              <a:rPr lang="en-GB" sz="2000" dirty="0">
                <a:latin typeface="Arial" panose="020B0604020202020204" pitchFamily="34" charset="0"/>
                <a:cs typeface="Arial" panose="020B0604020202020204" pitchFamily="34" charset="0"/>
              </a:rPr>
              <a:t>Care home put in special measures following report of abuse and inadequate staff training </a:t>
            </a:r>
            <a:r>
              <a:rPr lang="en-GB" sz="2000" dirty="0">
                <a:latin typeface="Arial" panose="020B0604020202020204" pitchFamily="34" charset="0"/>
                <a:cs typeface="Arial" panose="020B0604020202020204" pitchFamily="34" charset="0"/>
                <a:hlinkClick r:id="rId3"/>
              </a:rPr>
              <a:t>https://www.learningdisabilitytoday.co.uk/care-home-put-in-special-measures-following-report-of-abuse-and-inadequate-staff-training</a:t>
            </a:r>
            <a:r>
              <a:rPr lang="en-GB" sz="2000" dirty="0">
                <a:latin typeface="Arial" panose="020B0604020202020204" pitchFamily="34" charset="0"/>
                <a:cs typeface="Arial" panose="020B0604020202020204" pitchFamily="34" charset="0"/>
              </a:rPr>
              <a:t> </a:t>
            </a:r>
          </a:p>
          <a:p>
            <a:pPr algn="just"/>
            <a:endParaRPr lang="en-GB" sz="2000" dirty="0">
              <a:latin typeface="Arial" panose="020B0604020202020204" pitchFamily="34" charset="0"/>
              <a:cs typeface="Arial" panose="020B0604020202020204" pitchFamily="34" charset="0"/>
            </a:endParaRPr>
          </a:p>
          <a:p>
            <a:pPr algn="just"/>
            <a:endParaRPr lang="es-E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166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ACA7-A269-447E-9836-F0365D77EB59}"/>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Disability Campaigns</a:t>
            </a:r>
          </a:p>
        </p:txBody>
      </p:sp>
      <p:sp>
        <p:nvSpPr>
          <p:cNvPr id="3" name="Content Placeholder 2">
            <a:extLst>
              <a:ext uri="{FF2B5EF4-FFF2-40B4-BE49-F238E27FC236}">
                <a16:creationId xmlns:a16="http://schemas.microsoft.com/office/drawing/2014/main" id="{E079A47C-8466-4A31-99AE-9C35576B13ED}"/>
              </a:ext>
            </a:extLst>
          </p:cNvPr>
          <p:cNvSpPr>
            <a:spLocks noGrp="1"/>
          </p:cNvSpPr>
          <p:nvPr>
            <p:ph idx="1"/>
          </p:nvPr>
        </p:nvSpPr>
        <p:spPr>
          <a:xfrm>
            <a:off x="1194099" y="2603351"/>
            <a:ext cx="9993854" cy="3575297"/>
          </a:xfrm>
        </p:spPr>
        <p:txBody>
          <a:bodyPr>
            <a:normAutofit fontScale="85000" lnSpcReduction="10000"/>
          </a:bodyPr>
          <a:lstStyle/>
          <a:p>
            <a:r>
              <a:rPr lang="en-GB" dirty="0">
                <a:latin typeface="Arial" panose="020B0604020202020204" pitchFamily="34" charset="0"/>
                <a:cs typeface="Arial" panose="020B0604020202020204" pitchFamily="34" charset="0"/>
              </a:rPr>
              <a:t>A brief History of Disabled Peoples Self Organisation</a:t>
            </a:r>
          </a:p>
          <a:p>
            <a:r>
              <a:rPr lang="en-GB" dirty="0">
                <a:latin typeface="Arial" panose="020B0604020202020204" pitchFamily="34" charset="0"/>
                <a:cs typeface="Arial" panose="020B0604020202020204" pitchFamily="34" charset="0"/>
                <a:hlinkClick r:id="rId2"/>
              </a:rPr>
              <a:t>https://historicengland.org.uk/content/docs/research/brief-history-disabled-peoples-self-organisation-pdf/</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Mencap- Campaigning History</a:t>
            </a:r>
          </a:p>
          <a:p>
            <a:r>
              <a:rPr lang="en-GB" dirty="0">
                <a:latin typeface="Arial" panose="020B0604020202020204" pitchFamily="34" charset="0"/>
                <a:cs typeface="Arial" panose="020B0604020202020204" pitchFamily="34" charset="0"/>
                <a:hlinkClick r:id="rId3"/>
              </a:rPr>
              <a:t>https://www.mencap.org.uk/get-involved/campaign-mencap/our-campaigning-history</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We The 15 (1 min 30)</a:t>
            </a:r>
          </a:p>
          <a:p>
            <a:r>
              <a:rPr lang="en-GB" dirty="0">
                <a:hlinkClick r:id="rId4"/>
              </a:rPr>
              <a:t>https://www.youtube.com/watch?v=Ng6mT_EJy2Q</a:t>
            </a:r>
            <a:r>
              <a:rPr lang="en-GB" dirty="0"/>
              <a:t> </a:t>
            </a:r>
          </a:p>
          <a:p>
            <a:r>
              <a:rPr lang="en-GB" dirty="0">
                <a:latin typeface="Arial" panose="020B0604020202020204" pitchFamily="34" charset="0"/>
                <a:cs typeface="Arial" panose="020B0604020202020204" pitchFamily="34" charset="0"/>
              </a:rPr>
              <a:t>Who Says (3 mins)</a:t>
            </a:r>
          </a:p>
          <a:p>
            <a:r>
              <a:rPr lang="en-GB" dirty="0">
                <a:hlinkClick r:id="rId5"/>
              </a:rPr>
              <a:t>https://www.youtube.com/watch?v=P7Ymwg530bo</a:t>
            </a:r>
            <a:r>
              <a:rPr lang="en-GB" dirty="0"/>
              <a:t> </a:t>
            </a:r>
          </a:p>
        </p:txBody>
      </p:sp>
    </p:spTree>
    <p:extLst>
      <p:ext uri="{BB962C8B-B14F-4D97-AF65-F5344CB8AC3E}">
        <p14:creationId xmlns:p14="http://schemas.microsoft.com/office/powerpoint/2010/main" val="13414140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D3E90-66BF-32A6-4841-BA4BB2C36D0C}"/>
              </a:ext>
            </a:extLst>
          </p:cNvPr>
          <p:cNvSpPr>
            <a:spLocks noGrp="1"/>
          </p:cNvSpPr>
          <p:nvPr>
            <p:ph type="title"/>
          </p:nvPr>
        </p:nvSpPr>
        <p:spPr/>
        <p:txBody>
          <a:bodyPr>
            <a:normAutofit fontScale="90000"/>
          </a:bodyPr>
          <a:lstStyle/>
          <a:p>
            <a:r>
              <a:rPr lang="en-GB" b="1" dirty="0">
                <a:latin typeface="+mn-lt"/>
              </a:rPr>
              <a:t>Why Is Disability a Community Issue?</a:t>
            </a:r>
          </a:p>
        </p:txBody>
      </p:sp>
      <p:sp>
        <p:nvSpPr>
          <p:cNvPr id="3" name="Content Placeholder 2">
            <a:extLst>
              <a:ext uri="{FF2B5EF4-FFF2-40B4-BE49-F238E27FC236}">
                <a16:creationId xmlns:a16="http://schemas.microsoft.com/office/drawing/2014/main" id="{9FCD8FD3-E182-4EB9-A820-580BAE2C6B75}"/>
              </a:ext>
            </a:extLst>
          </p:cNvPr>
          <p:cNvSpPr>
            <a:spLocks noGrp="1"/>
          </p:cNvSpPr>
          <p:nvPr>
            <p:ph idx="1"/>
          </p:nvPr>
        </p:nvSpPr>
        <p:spPr/>
        <p:txBody>
          <a:bodyPr/>
          <a:lstStyle/>
          <a:p>
            <a:r>
              <a:rPr lang="en-GB" dirty="0"/>
              <a:t>1 in 5 working-age adults in the UK has a disability.</a:t>
            </a:r>
          </a:p>
          <a:p>
            <a:r>
              <a:rPr lang="en-GB" dirty="0"/>
              <a:t>Communities shape accessibility, inclusion, and opportunities for disabled individuals.</a:t>
            </a:r>
          </a:p>
          <a:p>
            <a:r>
              <a:rPr lang="en-GB" dirty="0"/>
              <a:t>Social attitudes toward disability impact participation in education, employment, and public spaces.</a:t>
            </a:r>
          </a:p>
          <a:p>
            <a:r>
              <a:rPr lang="en-GB" dirty="0"/>
              <a:t>Community support systems, from disability-friendly infrastructure to inclusive social policies, influence quality of life.</a:t>
            </a:r>
          </a:p>
        </p:txBody>
      </p:sp>
    </p:spTree>
    <p:extLst>
      <p:ext uri="{BB962C8B-B14F-4D97-AF65-F5344CB8AC3E}">
        <p14:creationId xmlns:p14="http://schemas.microsoft.com/office/powerpoint/2010/main" val="9119395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61B229-55E4-F755-74C3-B0EB0FA13E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7AD4DD-F8CD-C658-E785-DECBBCF236F6}"/>
              </a:ext>
            </a:extLst>
          </p:cNvPr>
          <p:cNvSpPr>
            <a:spLocks noGrp="1"/>
          </p:cNvSpPr>
          <p:nvPr>
            <p:ph type="title"/>
          </p:nvPr>
        </p:nvSpPr>
        <p:spPr/>
        <p:txBody>
          <a:bodyPr>
            <a:normAutofit fontScale="90000"/>
          </a:bodyPr>
          <a:lstStyle/>
          <a:p>
            <a:r>
              <a:rPr lang="en-GB" b="1" dirty="0">
                <a:latin typeface="+mn-lt"/>
              </a:rPr>
              <a:t>Why Is Disability a Community Issue?</a:t>
            </a:r>
          </a:p>
        </p:txBody>
      </p:sp>
      <p:sp>
        <p:nvSpPr>
          <p:cNvPr id="3" name="Content Placeholder 2">
            <a:extLst>
              <a:ext uri="{FF2B5EF4-FFF2-40B4-BE49-F238E27FC236}">
                <a16:creationId xmlns:a16="http://schemas.microsoft.com/office/drawing/2014/main" id="{DE2EC2D6-DB25-A763-5735-6DB328FC4E75}"/>
              </a:ext>
            </a:extLst>
          </p:cNvPr>
          <p:cNvSpPr>
            <a:spLocks noGrp="1"/>
          </p:cNvSpPr>
          <p:nvPr>
            <p:ph idx="1"/>
          </p:nvPr>
        </p:nvSpPr>
        <p:spPr>
          <a:xfrm>
            <a:off x="929640" y="2495972"/>
            <a:ext cx="10751820" cy="3318936"/>
          </a:xfrm>
        </p:spPr>
        <p:txBody>
          <a:bodyPr>
            <a:normAutofit fontScale="92500" lnSpcReduction="10000"/>
          </a:bodyPr>
          <a:lstStyle/>
          <a:p>
            <a:pPr marL="0" indent="0">
              <a:buNone/>
            </a:pPr>
            <a:r>
              <a:rPr lang="en-GB" sz="2000" b="1" dirty="0"/>
              <a:t>Challenges Disabled People Face in Communities</a:t>
            </a:r>
          </a:p>
          <a:p>
            <a:r>
              <a:rPr lang="en-GB" sz="2000" dirty="0"/>
              <a:t>Limited accessibility: Many local areas still lack ramps, accessible transport, and adaptive housing.</a:t>
            </a:r>
          </a:p>
          <a:p>
            <a:r>
              <a:rPr lang="en-GB" sz="2000" dirty="0"/>
              <a:t>Social stigma: Disabled individuals are often perceived as dependent rather than capable contributors.</a:t>
            </a:r>
          </a:p>
          <a:p>
            <a:r>
              <a:rPr lang="en-GB" sz="2000" dirty="0"/>
              <a:t>Barriers to employment: Many workplaces still fail to provide reasonable adjustments under the Equality Act (2010).</a:t>
            </a:r>
          </a:p>
          <a:p>
            <a:pPr marL="0" indent="0">
              <a:buNone/>
            </a:pPr>
            <a:r>
              <a:rPr lang="en-GB" b="1" dirty="0">
                <a:solidFill>
                  <a:srgbClr val="002060"/>
                </a:solidFill>
              </a:rPr>
              <a:t>In your chosen community, how accessible is public transport, schools, and local businesses for disabled residents? What improvements could be made?</a:t>
            </a:r>
          </a:p>
          <a:p>
            <a:endParaRPr lang="en-GB" dirty="0"/>
          </a:p>
        </p:txBody>
      </p:sp>
    </p:spTree>
    <p:extLst>
      <p:ext uri="{BB962C8B-B14F-4D97-AF65-F5344CB8AC3E}">
        <p14:creationId xmlns:p14="http://schemas.microsoft.com/office/powerpoint/2010/main" val="32555398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F1ADF-2946-5058-B286-0EE839B715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10E06F-FD0C-4C3F-9B20-000738AF31F6}"/>
              </a:ext>
            </a:extLst>
          </p:cNvPr>
          <p:cNvSpPr>
            <a:spLocks noGrp="1"/>
          </p:cNvSpPr>
          <p:nvPr>
            <p:ph type="title"/>
          </p:nvPr>
        </p:nvSpPr>
        <p:spPr/>
        <p:txBody>
          <a:bodyPr>
            <a:normAutofit fontScale="90000"/>
          </a:bodyPr>
          <a:lstStyle/>
          <a:p>
            <a:r>
              <a:rPr lang="en-GB" b="1" dirty="0">
                <a:latin typeface="+mn-lt"/>
              </a:rPr>
              <a:t>Moving Forward – Creating an Inclusive Society</a:t>
            </a:r>
          </a:p>
        </p:txBody>
      </p:sp>
      <p:sp>
        <p:nvSpPr>
          <p:cNvPr id="3" name="Content Placeholder 2">
            <a:extLst>
              <a:ext uri="{FF2B5EF4-FFF2-40B4-BE49-F238E27FC236}">
                <a16:creationId xmlns:a16="http://schemas.microsoft.com/office/drawing/2014/main" id="{2EF368CC-8028-501E-BB96-04565F7424BD}"/>
              </a:ext>
            </a:extLst>
          </p:cNvPr>
          <p:cNvSpPr>
            <a:spLocks noGrp="1"/>
          </p:cNvSpPr>
          <p:nvPr>
            <p:ph idx="1"/>
          </p:nvPr>
        </p:nvSpPr>
        <p:spPr>
          <a:xfrm>
            <a:off x="807720" y="2495972"/>
            <a:ext cx="10751820" cy="3630508"/>
          </a:xfrm>
        </p:spPr>
        <p:txBody>
          <a:bodyPr>
            <a:normAutofit fontScale="92500" lnSpcReduction="10000"/>
          </a:bodyPr>
          <a:lstStyle/>
          <a:p>
            <a:pPr marL="0" indent="0">
              <a:buNone/>
            </a:pPr>
            <a:r>
              <a:rPr lang="en-GB" sz="2000" b="1" dirty="0"/>
              <a:t>Key Actions for Disability-Inclusive Communities</a:t>
            </a:r>
          </a:p>
          <a:p>
            <a:r>
              <a:rPr lang="en-GB" sz="2000" dirty="0"/>
              <a:t>Improve Accessibility – Ensure public buildings, transport, and facilities meet accessibility standards.</a:t>
            </a:r>
          </a:p>
          <a:p>
            <a:r>
              <a:rPr lang="en-GB" sz="2000" dirty="0"/>
              <a:t>Promote Inclusive Employment – Employers must provide reasonable adjustments and actively recruit disabled individuals.</a:t>
            </a:r>
          </a:p>
          <a:p>
            <a:r>
              <a:rPr lang="en-GB" sz="2000" dirty="0"/>
              <a:t>Support Independent Living – More funding for personal assistants and community-based disability support services.</a:t>
            </a:r>
          </a:p>
          <a:p>
            <a:r>
              <a:rPr lang="en-GB" sz="2000" dirty="0"/>
              <a:t>Challenge Stigma &amp; Stereotypes – Schools, workplaces, and public spaces should run awareness campaigns on disability rights.</a:t>
            </a:r>
          </a:p>
          <a:p>
            <a:r>
              <a:rPr lang="en-GB" sz="2000" dirty="0"/>
              <a:t>Listen to Disabled Voices – Community decision-making should include disabled residents and advocacy groups.</a:t>
            </a:r>
            <a:endParaRPr lang="en-GB" dirty="0"/>
          </a:p>
        </p:txBody>
      </p:sp>
    </p:spTree>
    <p:extLst>
      <p:ext uri="{BB962C8B-B14F-4D97-AF65-F5344CB8AC3E}">
        <p14:creationId xmlns:p14="http://schemas.microsoft.com/office/powerpoint/2010/main" val="19234808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AA725-5E03-BA75-D2B3-4A31A8C0C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68B69C-EEF7-09C8-2DC0-BFBE28B6B202}"/>
              </a:ext>
            </a:extLst>
          </p:cNvPr>
          <p:cNvSpPr>
            <a:spLocks noGrp="1"/>
          </p:cNvSpPr>
          <p:nvPr>
            <p:ph type="title"/>
          </p:nvPr>
        </p:nvSpPr>
        <p:spPr/>
        <p:txBody>
          <a:bodyPr>
            <a:normAutofit/>
          </a:bodyPr>
          <a:lstStyle/>
          <a:p>
            <a:r>
              <a:rPr lang="en-GB" b="1" dirty="0">
                <a:latin typeface="+mn-lt"/>
              </a:rPr>
              <a:t>What about your Community?</a:t>
            </a:r>
          </a:p>
        </p:txBody>
      </p:sp>
      <p:sp>
        <p:nvSpPr>
          <p:cNvPr id="3" name="Content Placeholder 2">
            <a:extLst>
              <a:ext uri="{FF2B5EF4-FFF2-40B4-BE49-F238E27FC236}">
                <a16:creationId xmlns:a16="http://schemas.microsoft.com/office/drawing/2014/main" id="{47F5E0E7-F978-4843-7194-E106697FB2FC}"/>
              </a:ext>
            </a:extLst>
          </p:cNvPr>
          <p:cNvSpPr>
            <a:spLocks noGrp="1"/>
          </p:cNvSpPr>
          <p:nvPr>
            <p:ph idx="1"/>
          </p:nvPr>
        </p:nvSpPr>
        <p:spPr>
          <a:xfrm>
            <a:off x="952500" y="2473112"/>
            <a:ext cx="10165080" cy="3630508"/>
          </a:xfrm>
        </p:spPr>
        <p:txBody>
          <a:bodyPr>
            <a:normAutofit/>
          </a:bodyPr>
          <a:lstStyle/>
          <a:p>
            <a:r>
              <a:rPr lang="en-GB" sz="3200" b="1" dirty="0"/>
              <a:t>When researching for this module you should…</a:t>
            </a:r>
          </a:p>
          <a:p>
            <a:r>
              <a:rPr lang="en-GB" sz="2000" dirty="0"/>
              <a:t>Recognise the needs of disabled individuals in your chosen communities.</a:t>
            </a:r>
          </a:p>
          <a:p>
            <a:r>
              <a:rPr lang="en-GB" sz="2000" dirty="0"/>
              <a:t>Research barriers to inclusion and proposing solutions.</a:t>
            </a:r>
          </a:p>
          <a:p>
            <a:r>
              <a:rPr lang="en-GB" sz="2000" dirty="0"/>
              <a:t>Advocate for policy changes, </a:t>
            </a:r>
            <a:r>
              <a:rPr lang="en-GB" sz="2000" dirty="0" err="1"/>
              <a:t>accesssible</a:t>
            </a:r>
            <a:r>
              <a:rPr lang="en-GB" sz="2000" dirty="0"/>
              <a:t> infrastructure, and social inclusion efforts.</a:t>
            </a:r>
          </a:p>
          <a:p>
            <a:pPr marL="0" indent="0">
              <a:buNone/>
            </a:pPr>
            <a:r>
              <a:rPr lang="en-GB" sz="2000" b="1" dirty="0">
                <a:solidFill>
                  <a:srgbClr val="002060"/>
                </a:solidFill>
              </a:rPr>
              <a:t>How can your community—and the one you’ve chosen for your assignment—become more inclusive and supportive of disabled individuals? What practical steps can be taken?</a:t>
            </a:r>
          </a:p>
        </p:txBody>
      </p:sp>
    </p:spTree>
    <p:extLst>
      <p:ext uri="{BB962C8B-B14F-4D97-AF65-F5344CB8AC3E}">
        <p14:creationId xmlns:p14="http://schemas.microsoft.com/office/powerpoint/2010/main" val="123734005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0</TotalTime>
  <Words>2342</Words>
  <Application>Microsoft Office PowerPoint</Application>
  <PresentationFormat>Widescreen</PresentationFormat>
  <Paragraphs>164</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GDS Transport</vt:lpstr>
      <vt:lpstr>Hargreaves</vt:lpstr>
      <vt:lpstr>arial</vt:lpstr>
      <vt:lpstr>arial</vt:lpstr>
      <vt:lpstr>Wingdings</vt:lpstr>
      <vt:lpstr>Organic</vt:lpstr>
      <vt:lpstr>Disability- Part 2</vt:lpstr>
      <vt:lpstr>How many People have a Disability in the UK?</vt:lpstr>
      <vt:lpstr>Why Have these Numbers Increased so Dramatically?. . ?</vt:lpstr>
      <vt:lpstr>This Raises 2 Issues:</vt:lpstr>
      <vt:lpstr>Inclusive language</vt:lpstr>
      <vt:lpstr>Inclusive language</vt:lpstr>
      <vt:lpstr>Historical Perceptions of Disability </vt:lpstr>
      <vt:lpstr>Quick History . . . </vt:lpstr>
      <vt:lpstr>The Disability Movement</vt:lpstr>
      <vt:lpstr>The Disability Movement</vt:lpstr>
      <vt:lpstr>INDEPENDENT LIVING</vt:lpstr>
      <vt:lpstr>PowerPoint Presentation</vt:lpstr>
      <vt:lpstr>Social Stigma and Disability Identity</vt:lpstr>
      <vt:lpstr>Let’s Hear from the Source:</vt:lpstr>
      <vt:lpstr>PowerPoint Presentation</vt:lpstr>
      <vt:lpstr>Disability Price Tag</vt:lpstr>
      <vt:lpstr>Disabling Barriers:</vt:lpstr>
      <vt:lpstr>A Life Worth Living With Disability?</vt:lpstr>
      <vt:lpstr>However…</vt:lpstr>
      <vt:lpstr>Perhaps Because… </vt:lpstr>
      <vt:lpstr>National Disability Strategy</vt:lpstr>
      <vt:lpstr>Violence and Abuse</vt:lpstr>
      <vt:lpstr>Domestic Abuse</vt:lpstr>
      <vt:lpstr>Why do Disabled People seem to be Disproportionately Targeted?</vt:lpstr>
      <vt:lpstr>Which disability is the most vulnerable to abuse?</vt:lpstr>
      <vt:lpstr>Case Studies- Violence and Abuse</vt:lpstr>
      <vt:lpstr>Disability Campaigns</vt:lpstr>
      <vt:lpstr>Why Is Disability a Community Issue?</vt:lpstr>
      <vt:lpstr>Why Is Disability a Community Issue?</vt:lpstr>
      <vt:lpstr>Moving Forward – Creating an Inclusive Society</vt:lpstr>
      <vt:lpstr>What about your Community?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dc:title>
  <dc:creator>Besty Jose</dc:creator>
  <cp:lastModifiedBy>Joanne Davies (Yr Athrofa)</cp:lastModifiedBy>
  <cp:revision>32</cp:revision>
  <dcterms:created xsi:type="dcterms:W3CDTF">2020-05-27T11:46:42Z</dcterms:created>
  <dcterms:modified xsi:type="dcterms:W3CDTF">2025-03-02T18:58:48Z</dcterms:modified>
</cp:coreProperties>
</file>