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82" r:id="rId5"/>
    <p:sldId id="259" r:id="rId6"/>
    <p:sldId id="260" r:id="rId7"/>
    <p:sldId id="283" r:id="rId8"/>
    <p:sldId id="275" r:id="rId9"/>
    <p:sldId id="261" r:id="rId10"/>
    <p:sldId id="281" r:id="rId11"/>
    <p:sldId id="284" r:id="rId12"/>
    <p:sldId id="276" r:id="rId13"/>
    <p:sldId id="285" r:id="rId14"/>
    <p:sldId id="286" r:id="rId15"/>
    <p:sldId id="264" r:id="rId16"/>
    <p:sldId id="272" r:id="rId17"/>
    <p:sldId id="262" r:id="rId18"/>
    <p:sldId id="266" r:id="rId19"/>
    <p:sldId id="267" r:id="rId20"/>
    <p:sldId id="270"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40" d="100"/>
          <a:sy n="40" d="100"/>
        </p:scale>
        <p:origin x="408" y="5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t>27/01/2018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t>27/01/2018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FB13ED-059F-4759-94A0-1E5969775D7E}" type="datetimeFigureOut">
              <a:rPr lang="en-GB" smtClean="0"/>
              <a:t>27/01/2018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FB13ED-059F-4759-94A0-1E5969775D7E}" type="datetimeFigureOut">
              <a:rPr lang="en-GB" smtClean="0"/>
              <a:t>27/01/2018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FB13ED-059F-4759-94A0-1E5969775D7E}" type="datetimeFigureOut">
              <a:rPr lang="en-GB" smtClean="0"/>
              <a:t>27/01/2018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2F8A10-4287-4BE8-ACD7-B40DB3D6C2A8}" type="slidenum">
              <a:rPr lang="en-GB" smtClean="0"/>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FB13ED-059F-4759-94A0-1E5969775D7E}" type="datetimeFigureOut">
              <a:rPr lang="en-GB" smtClean="0"/>
              <a:t>27/01/2018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FB13ED-059F-4759-94A0-1E5969775D7E}" type="datetimeFigureOut">
              <a:rPr lang="en-GB" smtClean="0"/>
              <a:t>27/01/2018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t>27/01/2018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FB13ED-059F-4759-94A0-1E5969775D7E}" type="datetimeFigureOut">
              <a:rPr lang="en-GB" smtClean="0"/>
              <a:t>27/01/2018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FB13ED-059F-4759-94A0-1E5969775D7E}" type="datetimeFigureOut">
              <a:rPr lang="en-GB" smtClean="0"/>
              <a:t>27/01/2018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FB13ED-059F-4759-94A0-1E5969775D7E}" type="datetimeFigureOut">
              <a:rPr lang="en-GB" smtClean="0"/>
              <a:t>27/01/2018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2F8A10-4287-4BE8-ACD7-B40DB3D6C2A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9CFB13ED-059F-4759-94A0-1E5969775D7E}" type="datetimeFigureOut">
              <a:rPr lang="en-GB" smtClean="0"/>
              <a:t>27/01/2018</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5F2F8A10-4287-4BE8-ACD7-B40DB3D6C2A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a:t>Introduction to Module</a:t>
            </a:r>
            <a:endParaRPr lang="en-GB" dirty="0"/>
          </a:p>
        </p:txBody>
      </p:sp>
      <p:sp>
        <p:nvSpPr>
          <p:cNvPr id="9" name="Subtitle 8"/>
          <p:cNvSpPr>
            <a:spLocks noGrp="1"/>
          </p:cNvSpPr>
          <p:nvPr>
            <p:ph type="subTitle" idx="1"/>
          </p:nvPr>
        </p:nvSpPr>
        <p:spPr/>
        <p:txBody>
          <a:bodyPr/>
          <a:lstStyle/>
          <a:p>
            <a:r>
              <a:rPr lang="en-GB" dirty="0"/>
              <a:t>Psychopathology and Therapeutic Responses in Health</a:t>
            </a:r>
          </a:p>
        </p:txBody>
      </p:sp>
      <p:pic>
        <p:nvPicPr>
          <p:cNvPr id="102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031932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Contents</a:t>
            </a:r>
          </a:p>
        </p:txBody>
      </p:sp>
      <p:sp>
        <p:nvSpPr>
          <p:cNvPr id="3" name="Content Placeholder 2"/>
          <p:cNvSpPr>
            <a:spLocks noGrp="1"/>
          </p:cNvSpPr>
          <p:nvPr>
            <p:ph idx="1"/>
          </p:nvPr>
        </p:nvSpPr>
        <p:spPr>
          <a:xfrm>
            <a:off x="457200" y="1600200"/>
            <a:ext cx="8229600" cy="3989040"/>
          </a:xfrm>
        </p:spPr>
        <p:txBody>
          <a:bodyPr>
            <a:normAutofit fontScale="85000" lnSpcReduction="20000"/>
          </a:bodyPr>
          <a:lstStyle/>
          <a:p>
            <a:r>
              <a:rPr lang="en-GB" dirty="0"/>
              <a:t>Brief Overview</a:t>
            </a:r>
          </a:p>
          <a:p>
            <a:r>
              <a:rPr lang="en-GB" dirty="0"/>
              <a:t>Level of Study </a:t>
            </a:r>
          </a:p>
          <a:p>
            <a:r>
              <a:rPr lang="en-GB" dirty="0"/>
              <a:t>Aims of Module</a:t>
            </a:r>
          </a:p>
          <a:p>
            <a:r>
              <a:rPr lang="en-GB" dirty="0"/>
              <a:t>Lesson Content</a:t>
            </a:r>
          </a:p>
          <a:p>
            <a:r>
              <a:rPr lang="en-GB" dirty="0"/>
              <a:t>Assessments</a:t>
            </a:r>
          </a:p>
          <a:p>
            <a:r>
              <a:rPr lang="en-GB" dirty="0"/>
              <a:t>Deadline Dates</a:t>
            </a:r>
          </a:p>
          <a:p>
            <a:r>
              <a:rPr lang="en-GB" dirty="0"/>
              <a:t>Referencing </a:t>
            </a:r>
          </a:p>
          <a:p>
            <a:r>
              <a:rPr lang="en-GB" dirty="0"/>
              <a:t>Reading List </a:t>
            </a:r>
          </a:p>
          <a:p>
            <a:r>
              <a:rPr lang="en-GB" dirty="0"/>
              <a:t>You Will Need …</a:t>
            </a:r>
          </a:p>
          <a:p>
            <a:r>
              <a:rPr lang="en-GB" dirty="0"/>
              <a:t>VLE</a:t>
            </a:r>
          </a:p>
          <a:p>
            <a:r>
              <a:rPr lang="en-GB" dirty="0"/>
              <a:t>Your Next Steps …</a:t>
            </a:r>
          </a:p>
          <a:p>
            <a:r>
              <a:rPr lang="en-GB" dirty="0"/>
              <a:t>Q&amp;A</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3751894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Brief Overview</a:t>
            </a:r>
          </a:p>
        </p:txBody>
      </p:sp>
      <p:sp>
        <p:nvSpPr>
          <p:cNvPr id="3" name="Content Placeholder 2"/>
          <p:cNvSpPr>
            <a:spLocks noGrp="1"/>
          </p:cNvSpPr>
          <p:nvPr>
            <p:ph idx="1"/>
          </p:nvPr>
        </p:nvSpPr>
        <p:spPr>
          <a:xfrm>
            <a:off x="457200" y="1600200"/>
            <a:ext cx="8229600" cy="3989040"/>
          </a:xfrm>
        </p:spPr>
        <p:txBody>
          <a:bodyPr/>
          <a:lstStyle/>
          <a:p>
            <a:r>
              <a:rPr lang="en-GB" dirty="0"/>
              <a:t>Duration: Semester Two</a:t>
            </a:r>
          </a:p>
          <a:p>
            <a:r>
              <a:rPr lang="en-GB" dirty="0"/>
              <a:t>Credits: 20</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Level of Study : 5 </a:t>
            </a:r>
          </a:p>
        </p:txBody>
      </p:sp>
      <p:sp>
        <p:nvSpPr>
          <p:cNvPr id="3" name="Content Placeholder 2"/>
          <p:cNvSpPr>
            <a:spLocks noGrp="1"/>
          </p:cNvSpPr>
          <p:nvPr>
            <p:ph idx="1"/>
          </p:nvPr>
        </p:nvSpPr>
        <p:spPr>
          <a:xfrm>
            <a:off x="457200" y="1600200"/>
            <a:ext cx="8229600" cy="3989040"/>
          </a:xfrm>
        </p:spPr>
        <p:txBody>
          <a:bodyPr>
            <a:normAutofit/>
          </a:bodyPr>
          <a:lstStyle/>
          <a:p>
            <a:r>
              <a:rPr lang="en-GB" b="1" dirty="0"/>
              <a:t> </a:t>
            </a:r>
            <a:r>
              <a:rPr lang="en-GB" dirty="0"/>
              <a:t>Achievement at Level 5 reflects the ability to identify and use relevant understanding, methods and skills to address broadly-defined, complex problems. </a:t>
            </a:r>
          </a:p>
          <a:p>
            <a:r>
              <a:rPr lang="en-GB" dirty="0"/>
              <a:t>It includes taking responsibility for planning and developing courses of action as well as exercising autonomy and judgement within broad parameters. </a:t>
            </a:r>
          </a:p>
          <a:p>
            <a:r>
              <a:rPr lang="en-GB" dirty="0"/>
              <a:t>It also reflects understanding of different perspectives, approaches or schools of thought and the reasoning behind them.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78251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 of Module</a:t>
            </a:r>
          </a:p>
        </p:txBody>
      </p:sp>
      <p:sp>
        <p:nvSpPr>
          <p:cNvPr id="3" name="Content Placeholder 2"/>
          <p:cNvSpPr>
            <a:spLocks noGrp="1"/>
          </p:cNvSpPr>
          <p:nvPr>
            <p:ph idx="1"/>
          </p:nvPr>
        </p:nvSpPr>
        <p:spPr>
          <a:xfrm>
            <a:off x="457200" y="1600200"/>
            <a:ext cx="8229600" cy="3989040"/>
          </a:xfrm>
        </p:spPr>
        <p:txBody>
          <a:bodyPr/>
          <a:lstStyle/>
          <a:p>
            <a:pPr marL="0" indent="0">
              <a:buNone/>
            </a:pPr>
            <a:r>
              <a:rPr lang="en-GB" dirty="0"/>
              <a:t>•	To develop the necessary knowledge and critical understanding of the different forms of counselling skills and theory used within contemporary health systems </a:t>
            </a:r>
          </a:p>
          <a:p>
            <a:pPr marL="0" indent="0">
              <a:buNone/>
            </a:pPr>
            <a:r>
              <a:rPr lang="en-GB" dirty="0"/>
              <a:t>•	To develop an understanding of current legislation and ethical considerations within care. </a:t>
            </a:r>
          </a:p>
          <a:p>
            <a:pPr marL="0" indent="0">
              <a:buNone/>
            </a:pPr>
            <a:r>
              <a:rPr lang="en-GB" dirty="0"/>
              <a:t>•	To develop and utilise appropriate practical counselling skills and develop own integrative therapeutic approach to support work roles and employability within the health sector.</a:t>
            </a:r>
          </a:p>
          <a:p>
            <a:pPr marL="0" indent="0">
              <a:buNone/>
            </a:pPr>
            <a:endParaRPr lang="en-GB" dirty="0"/>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a:xfrm>
            <a:off x="457200" y="1600200"/>
            <a:ext cx="8229600" cy="3989040"/>
          </a:xfrm>
        </p:spPr>
        <p:txBody>
          <a:bodyPr>
            <a:normAutofit fontScale="85000" lnSpcReduction="20000"/>
          </a:bodyPr>
          <a:lstStyle/>
          <a:p>
            <a:pPr marL="0" indent="0">
              <a:buNone/>
            </a:pPr>
            <a:r>
              <a:rPr lang="en-GB" b="1" dirty="0"/>
              <a:t>Therapeutic approaches within health </a:t>
            </a:r>
          </a:p>
          <a:p>
            <a:pPr marL="0" indent="0">
              <a:buNone/>
            </a:pPr>
            <a:endParaRPr lang="en-GB" dirty="0"/>
          </a:p>
          <a:p>
            <a:pPr marL="0" indent="0">
              <a:buNone/>
            </a:pPr>
            <a:r>
              <a:rPr lang="en-GB" dirty="0"/>
              <a:t>•	Relevant approaches: humanistic, cognitive, behavioural and psychoanalytical. </a:t>
            </a:r>
          </a:p>
          <a:p>
            <a:pPr marL="0" indent="0">
              <a:buNone/>
            </a:pPr>
            <a:r>
              <a:rPr lang="en-GB" dirty="0"/>
              <a:t>•	Theories: Transactional Analysis, Existential Psychotherapy, Gestalt, Psychoanalysis, Cognitive Behavioural Therapy, Person Centred Counselling </a:t>
            </a:r>
          </a:p>
          <a:p>
            <a:pPr marL="0" indent="0">
              <a:buNone/>
            </a:pPr>
            <a:r>
              <a:rPr lang="en-GB" dirty="0"/>
              <a:t>•	Techniques and purposes: CBT and PCC: A comparison between aims and techniques used </a:t>
            </a:r>
          </a:p>
          <a:p>
            <a:pPr marL="0" indent="0">
              <a:buNone/>
            </a:pPr>
            <a:r>
              <a:rPr lang="en-GB" dirty="0"/>
              <a:t>•	Influences on individuals: self-concept, self-esteem, ideal self, prejudice, stereotyping, values and beliefs, self-actualisation</a:t>
            </a:r>
          </a:p>
          <a:p>
            <a:pPr marL="0" indent="0">
              <a:buNone/>
            </a:pPr>
            <a:r>
              <a:rPr lang="en-GB" dirty="0"/>
              <a:t>•	Maintaining confidentiality: privacy, confidentiality, and disclosure, protection of individuals, rights and responsibilities.</a:t>
            </a:r>
          </a:p>
          <a:p>
            <a:pPr marL="0" indent="0">
              <a:buNone/>
            </a:pPr>
            <a:r>
              <a:rPr lang="en-GB" dirty="0"/>
              <a:t>•</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 </a:t>
            </a:r>
          </a:p>
        </p:txBody>
      </p:sp>
      <p:sp>
        <p:nvSpPr>
          <p:cNvPr id="3" name="Content Placeholder 2"/>
          <p:cNvSpPr>
            <a:spLocks noGrp="1"/>
          </p:cNvSpPr>
          <p:nvPr>
            <p:ph idx="1"/>
          </p:nvPr>
        </p:nvSpPr>
        <p:spPr/>
        <p:txBody>
          <a:bodyPr/>
          <a:lstStyle/>
          <a:p>
            <a:pPr marL="0" indent="0">
              <a:buNone/>
            </a:pPr>
            <a:r>
              <a:rPr lang="en-GB" dirty="0"/>
              <a:t>	Physical, ethical, cultural and legal influences.</a:t>
            </a:r>
          </a:p>
          <a:p>
            <a:pPr marL="0" indent="0">
              <a:buNone/>
            </a:pPr>
            <a:r>
              <a:rPr lang="en-GB" dirty="0"/>
              <a:t>•	Values and culture: beliefs, age, sex, ethnicity, gender, education, social class.</a:t>
            </a:r>
          </a:p>
          <a:p>
            <a:pPr marL="0" indent="0">
              <a:buNone/>
            </a:pPr>
            <a:r>
              <a:rPr lang="en-GB" dirty="0"/>
              <a:t>•	Legislation and codes of practice: equality, diversity, discrimination, confidentiality and sharing information. Organisational systems and policies: information, documents, systems, structures, procedures, practices.</a:t>
            </a:r>
          </a:p>
          <a:p>
            <a:pPr marL="0" indent="0">
              <a:buNone/>
            </a:pPr>
            <a:r>
              <a:rPr lang="en-GB" dirty="0"/>
              <a:t>•	Good practice: practice and service standards, ethics, values, principles of others, dignity and rights, recording, reporting, storage, security, sharing of information.</a:t>
            </a:r>
          </a:p>
          <a:p>
            <a:endParaRPr lang="en-GB" dirty="0"/>
          </a:p>
        </p:txBody>
      </p:sp>
    </p:spTree>
    <p:extLst>
      <p:ext uri="{BB962C8B-B14F-4D97-AF65-F5344CB8AC3E}">
        <p14:creationId xmlns:p14="http://schemas.microsoft.com/office/powerpoint/2010/main" val="1283433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Content</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Practical Skills</a:t>
            </a:r>
          </a:p>
          <a:p>
            <a:pPr marL="0" indent="0">
              <a:buNone/>
            </a:pPr>
            <a:endParaRPr lang="en-GB" dirty="0"/>
          </a:p>
          <a:p>
            <a:pPr marL="0" indent="0">
              <a:buNone/>
            </a:pPr>
            <a:r>
              <a:rPr lang="en-GB" dirty="0"/>
              <a:t>•	Basic Counselling Skills: SOLER, attending, silence, paraphrasing, core conditions</a:t>
            </a:r>
          </a:p>
          <a:p>
            <a:pPr marL="0" indent="0">
              <a:buNone/>
            </a:pPr>
            <a:r>
              <a:rPr lang="en-GB" dirty="0"/>
              <a:t>•	Advanced Counselling Skills: advanced empathy, immediacy, Egan’s stages</a:t>
            </a:r>
          </a:p>
          <a:p>
            <a:pPr marL="0" indent="0">
              <a:buNone/>
            </a:pPr>
            <a:r>
              <a:rPr lang="en-GB" dirty="0"/>
              <a:t>•	Assessment and Review: peer assessment, triad skills work and development, self-reflection</a:t>
            </a:r>
          </a:p>
          <a:p>
            <a:pPr marL="0" indent="0">
              <a:buNone/>
            </a:pPr>
            <a:r>
              <a:rPr lang="en-GB" dirty="0"/>
              <a:t>•	Integrative Model and Development: integrated model of therapy, development of analysis and evaluation of approach and use of techniques </a:t>
            </a:r>
          </a:p>
          <a:p>
            <a:pPr marL="0" indent="0">
              <a:buNone/>
            </a:pPr>
            <a:r>
              <a:rPr lang="en-GB" dirty="0"/>
              <a:t>•	Legal considerations: health and safety, data protection, access to records, discrimination social policy and protection, organisational practice (i.e. NHS, BACP, BABCP)</a:t>
            </a:r>
          </a:p>
          <a:p>
            <a:endParaRPr lang="en-GB" dirty="0"/>
          </a:p>
        </p:txBody>
      </p:sp>
    </p:spTree>
    <p:extLst>
      <p:ext uri="{BB962C8B-B14F-4D97-AF65-F5344CB8AC3E}">
        <p14:creationId xmlns:p14="http://schemas.microsoft.com/office/powerpoint/2010/main" val="3293786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1 and 2</a:t>
            </a:r>
          </a:p>
        </p:txBody>
      </p:sp>
      <p:sp>
        <p:nvSpPr>
          <p:cNvPr id="3" name="Content Placeholder 2"/>
          <p:cNvSpPr>
            <a:spLocks noGrp="1"/>
          </p:cNvSpPr>
          <p:nvPr>
            <p:ph idx="1"/>
          </p:nvPr>
        </p:nvSpPr>
        <p:spPr>
          <a:xfrm>
            <a:off x="457200" y="1600200"/>
            <a:ext cx="8229600" cy="3989040"/>
          </a:xfrm>
        </p:spPr>
        <p:txBody>
          <a:bodyPr/>
          <a:lstStyle/>
          <a:p>
            <a:r>
              <a:rPr lang="en-GB" dirty="0"/>
              <a:t>Submitted together on 11</a:t>
            </a:r>
            <a:r>
              <a:rPr lang="en-GB" baseline="30000" dirty="0"/>
              <a:t>th</a:t>
            </a:r>
            <a:r>
              <a:rPr lang="en-GB" dirty="0"/>
              <a:t> May 2018</a:t>
            </a:r>
          </a:p>
          <a:p>
            <a:r>
              <a:rPr lang="en-GB" dirty="0"/>
              <a:t>Reflective Essay 2,000 words</a:t>
            </a:r>
          </a:p>
          <a:p>
            <a:r>
              <a:rPr lang="en-GB" dirty="0"/>
              <a:t>Portfolio 3,000 words (equivalency)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1: Essay</a:t>
            </a:r>
          </a:p>
        </p:txBody>
      </p:sp>
      <p:sp>
        <p:nvSpPr>
          <p:cNvPr id="3" name="Content Placeholder 2"/>
          <p:cNvSpPr>
            <a:spLocks noGrp="1"/>
          </p:cNvSpPr>
          <p:nvPr>
            <p:ph idx="1"/>
          </p:nvPr>
        </p:nvSpPr>
        <p:spPr/>
        <p:txBody>
          <a:bodyPr>
            <a:normAutofit fontScale="92500" lnSpcReduction="10000"/>
          </a:bodyPr>
          <a:lstStyle/>
          <a:p>
            <a:r>
              <a:rPr lang="en-GB" dirty="0"/>
              <a:t>You are tasked with creating a toolkit / guide / workbook which trains a Health Professional of your choosing how to use counselling skills, ideology and theory in their every day practice. </a:t>
            </a:r>
          </a:p>
          <a:p>
            <a:r>
              <a:rPr lang="en-GB" dirty="0"/>
              <a:t>Using your previous knowledge of counselling approaches in Year 1 you will build your own Integrated Approach outlines, discusses and evaluates your own ideas.</a:t>
            </a:r>
          </a:p>
          <a:p>
            <a:r>
              <a:rPr lang="en-GB" dirty="0"/>
              <a:t>You will need to include an ethics document which details how any Health Professional using your toolkit / guide / workbook can adhere to the NMC code of conduct and BACP ethical documentation. </a:t>
            </a:r>
          </a:p>
          <a:p>
            <a:r>
              <a:rPr lang="en-GB" dirty="0"/>
              <a:t>Your essay describing and analysing your toolkit should be 2,000 words long (plus or minus 10%). Your ethical document will be appended to your essay and therefore has no minimum or maximum word count. </a:t>
            </a:r>
          </a:p>
          <a:p>
            <a:endParaRPr lang="en-GB" dirty="0"/>
          </a:p>
          <a:p>
            <a:endParaRPr lang="en-GB" dirty="0"/>
          </a:p>
          <a:p>
            <a:endParaRPr lang="en-GB" dirty="0"/>
          </a:p>
        </p:txBody>
      </p:sp>
    </p:spTree>
    <p:extLst>
      <p:ext uri="{BB962C8B-B14F-4D97-AF65-F5344CB8AC3E}">
        <p14:creationId xmlns:p14="http://schemas.microsoft.com/office/powerpoint/2010/main" val="25056813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ED01-C1BA-4CD6-A322-2E7B18C52980}"/>
              </a:ext>
            </a:extLst>
          </p:cNvPr>
          <p:cNvSpPr>
            <a:spLocks noGrp="1"/>
          </p:cNvSpPr>
          <p:nvPr>
            <p:ph type="title"/>
          </p:nvPr>
        </p:nvSpPr>
        <p:spPr/>
        <p:txBody>
          <a:bodyPr/>
          <a:lstStyle/>
          <a:p>
            <a:r>
              <a:rPr lang="en-GB" dirty="0"/>
              <a:t>Essay Title</a:t>
            </a:r>
          </a:p>
        </p:txBody>
      </p:sp>
      <p:sp>
        <p:nvSpPr>
          <p:cNvPr id="3" name="Content Placeholder 2">
            <a:extLst>
              <a:ext uri="{FF2B5EF4-FFF2-40B4-BE49-F238E27FC236}">
                <a16:creationId xmlns:a16="http://schemas.microsoft.com/office/drawing/2014/main" id="{EC82B16E-F18B-4AC3-AFA9-EDBBE0116F83}"/>
              </a:ext>
            </a:extLst>
          </p:cNvPr>
          <p:cNvSpPr>
            <a:spLocks noGrp="1"/>
          </p:cNvSpPr>
          <p:nvPr>
            <p:ph idx="1"/>
          </p:nvPr>
        </p:nvSpPr>
        <p:spPr/>
        <p:txBody>
          <a:bodyPr/>
          <a:lstStyle/>
          <a:p>
            <a:r>
              <a:rPr lang="en-GB" dirty="0"/>
              <a:t>Your title for the essay is:</a:t>
            </a:r>
          </a:p>
          <a:p>
            <a:endParaRPr lang="en-GB" dirty="0"/>
          </a:p>
          <a:p>
            <a:r>
              <a:rPr lang="en-GB" sz="3400" b="1" dirty="0"/>
              <a:t>A Toolkit* / Guide* / Workbook* for Using Counselling Skills as a (Insert Health Professional Role here): Aim, Theory, Ethics and Evaluation</a:t>
            </a:r>
          </a:p>
          <a:p>
            <a:endParaRPr lang="en-GB" dirty="0"/>
          </a:p>
          <a:p>
            <a:endParaRPr lang="en-GB" dirty="0"/>
          </a:p>
          <a:p>
            <a:endParaRPr lang="en-GB" dirty="0"/>
          </a:p>
          <a:p>
            <a:r>
              <a:rPr lang="en-GB" dirty="0"/>
              <a:t>*delete as appropriate </a:t>
            </a:r>
          </a:p>
          <a:p>
            <a:endParaRPr lang="en-GB" dirty="0"/>
          </a:p>
        </p:txBody>
      </p:sp>
    </p:spTree>
    <p:extLst>
      <p:ext uri="{BB962C8B-B14F-4D97-AF65-F5344CB8AC3E}">
        <p14:creationId xmlns:p14="http://schemas.microsoft.com/office/powerpoint/2010/main" val="22399321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2: The Portfolio</a:t>
            </a:r>
          </a:p>
        </p:txBody>
      </p:sp>
      <p:sp>
        <p:nvSpPr>
          <p:cNvPr id="3" name="Content Placeholder 2"/>
          <p:cNvSpPr>
            <a:spLocks noGrp="1"/>
          </p:cNvSpPr>
          <p:nvPr>
            <p:ph idx="1"/>
          </p:nvPr>
        </p:nvSpPr>
        <p:spPr/>
        <p:txBody>
          <a:bodyPr>
            <a:normAutofit fontScale="92500" lnSpcReduction="10000"/>
          </a:bodyPr>
          <a:lstStyle/>
          <a:p>
            <a:r>
              <a:rPr lang="en-GB" dirty="0"/>
              <a:t>Your task for this module is devise a ‘Toolkit’ or working guide for a Health Professional of your choosing. This Toolkit or guide will help the professional understand how counselling skills and theory can help them deal with service users. </a:t>
            </a:r>
          </a:p>
          <a:p>
            <a:r>
              <a:rPr lang="en-GB" dirty="0"/>
              <a:t>Your toolkit must be underpinned by the relevant ethical concerns and legislative constraints. You should consider using the BACP Ethical documentation as well as codes of conduct from the NMC in helping you to ensure your work adheres to both. </a:t>
            </a:r>
          </a:p>
          <a:p>
            <a:r>
              <a:rPr lang="en-GB" dirty="0"/>
              <a:t>Using your work from assignment 1 you will build a professional portfolio which provides evidence of your Toolkit. You will need to undertake Practice Sessions with your peers where you ‘trial’ your Toolkit and use the skills in a real life interaction lasting 10 minutes. You should then review and evaluate how well the toolkit you have devised works. </a:t>
            </a:r>
          </a:p>
          <a:p>
            <a:endParaRPr lang="en-GB" dirty="0"/>
          </a:p>
          <a:p>
            <a:endParaRPr lang="en-GB" dirty="0"/>
          </a:p>
          <a:p>
            <a:endParaRPr lang="en-GB" dirty="0"/>
          </a:p>
        </p:txBody>
      </p:sp>
    </p:spTree>
    <p:extLst>
      <p:ext uri="{BB962C8B-B14F-4D97-AF65-F5344CB8AC3E}">
        <p14:creationId xmlns:p14="http://schemas.microsoft.com/office/powerpoint/2010/main" val="38932508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3E41-9B08-41C1-B513-0C105DBFFD24}"/>
              </a:ext>
            </a:extLst>
          </p:cNvPr>
          <p:cNvSpPr>
            <a:spLocks noGrp="1"/>
          </p:cNvSpPr>
          <p:nvPr>
            <p:ph type="title"/>
          </p:nvPr>
        </p:nvSpPr>
        <p:spPr/>
        <p:txBody>
          <a:bodyPr/>
          <a:lstStyle/>
          <a:p>
            <a:r>
              <a:rPr lang="en-GB" dirty="0"/>
              <a:t>Portfolio Contents</a:t>
            </a:r>
          </a:p>
        </p:txBody>
      </p:sp>
      <p:sp>
        <p:nvSpPr>
          <p:cNvPr id="3" name="Content Placeholder 2">
            <a:extLst>
              <a:ext uri="{FF2B5EF4-FFF2-40B4-BE49-F238E27FC236}">
                <a16:creationId xmlns:a16="http://schemas.microsoft.com/office/drawing/2014/main" id="{FB07624C-3C7B-4B20-9BFC-E79FD243D3C5}"/>
              </a:ext>
            </a:extLst>
          </p:cNvPr>
          <p:cNvSpPr>
            <a:spLocks noGrp="1"/>
          </p:cNvSpPr>
          <p:nvPr>
            <p:ph idx="1"/>
          </p:nvPr>
        </p:nvSpPr>
        <p:spPr/>
        <p:txBody>
          <a:bodyPr>
            <a:normAutofit lnSpcReduction="10000"/>
          </a:bodyPr>
          <a:lstStyle/>
          <a:p>
            <a:r>
              <a:rPr lang="en-GB" dirty="0"/>
              <a:t>Your portfolio should include:</a:t>
            </a:r>
          </a:p>
          <a:p>
            <a:r>
              <a:rPr lang="en-GB" dirty="0"/>
              <a:t>•	Examples of research, notes and models / lists of the creation of your toolkit / guide</a:t>
            </a:r>
          </a:p>
          <a:p>
            <a:r>
              <a:rPr lang="en-GB" dirty="0"/>
              <a:t>•	Write ups from sessions and how each fed into creation / adaption / wider knowledge </a:t>
            </a:r>
          </a:p>
          <a:p>
            <a:r>
              <a:rPr lang="en-GB" dirty="0"/>
              <a:t>•	Role Play sessions write up and feedback sheets</a:t>
            </a:r>
          </a:p>
          <a:p>
            <a:r>
              <a:rPr lang="en-GB" dirty="0"/>
              <a:t>•	Any notes or ideas leading to the creation or adaptation of your toolkit / guide </a:t>
            </a:r>
          </a:p>
          <a:p>
            <a:r>
              <a:rPr lang="en-GB" dirty="0"/>
              <a:t>•	Any lesson notes or lecture materials which you feel are important </a:t>
            </a:r>
          </a:p>
          <a:p>
            <a:r>
              <a:rPr lang="en-GB" dirty="0"/>
              <a:t>•	Hard copy of assignment 1 (this is also required to be turned in)</a:t>
            </a:r>
          </a:p>
          <a:p>
            <a:endParaRPr lang="en-GB" dirty="0"/>
          </a:p>
        </p:txBody>
      </p:sp>
    </p:spTree>
    <p:extLst>
      <p:ext uri="{BB962C8B-B14F-4D97-AF65-F5344CB8AC3E}">
        <p14:creationId xmlns:p14="http://schemas.microsoft.com/office/powerpoint/2010/main" val="538777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BCF3E-1BBB-4E92-A1F8-5163608ED388}"/>
              </a:ext>
            </a:extLst>
          </p:cNvPr>
          <p:cNvSpPr>
            <a:spLocks noGrp="1"/>
          </p:cNvSpPr>
          <p:nvPr>
            <p:ph type="title"/>
          </p:nvPr>
        </p:nvSpPr>
        <p:spPr/>
        <p:txBody>
          <a:bodyPr/>
          <a:lstStyle/>
          <a:p>
            <a:r>
              <a:rPr lang="en-GB" dirty="0"/>
              <a:t>Portfolio Submission</a:t>
            </a:r>
          </a:p>
        </p:txBody>
      </p:sp>
      <p:sp>
        <p:nvSpPr>
          <p:cNvPr id="3" name="Content Placeholder 2">
            <a:extLst>
              <a:ext uri="{FF2B5EF4-FFF2-40B4-BE49-F238E27FC236}">
                <a16:creationId xmlns:a16="http://schemas.microsoft.com/office/drawing/2014/main" id="{CC1E4074-09CB-4617-BEAF-0A15EFDCC5C6}"/>
              </a:ext>
            </a:extLst>
          </p:cNvPr>
          <p:cNvSpPr>
            <a:spLocks noGrp="1"/>
          </p:cNvSpPr>
          <p:nvPr>
            <p:ph idx="1"/>
          </p:nvPr>
        </p:nvSpPr>
        <p:spPr/>
        <p:txBody>
          <a:bodyPr/>
          <a:lstStyle/>
          <a:p>
            <a:pPr marL="0" indent="0">
              <a:buNone/>
            </a:pPr>
            <a:r>
              <a:rPr lang="en-GB" dirty="0"/>
              <a:t>You can EITHER:</a:t>
            </a:r>
          </a:p>
          <a:p>
            <a:pPr marL="0" indent="0">
              <a:buNone/>
            </a:pPr>
            <a:endParaRPr lang="en-GB" dirty="0"/>
          </a:p>
          <a:p>
            <a:pPr marL="0" indent="0">
              <a:buNone/>
            </a:pPr>
            <a:endParaRPr lang="en-GB" dirty="0"/>
          </a:p>
          <a:p>
            <a:pPr marL="0" indent="0">
              <a:buNone/>
            </a:pPr>
            <a:r>
              <a:rPr lang="en-GB" dirty="0"/>
              <a:t>•	Submit a hard copy of this assignment to the admin office for the Faculty and turn in the contents page only</a:t>
            </a:r>
          </a:p>
          <a:p>
            <a:pPr marL="0" indent="0">
              <a:buNone/>
            </a:pPr>
            <a:r>
              <a:rPr lang="en-GB" dirty="0"/>
              <a:t>•	Submit a digital version of the whole portfolio </a:t>
            </a:r>
          </a:p>
          <a:p>
            <a:endParaRPr lang="en-GB" dirty="0"/>
          </a:p>
        </p:txBody>
      </p:sp>
    </p:spTree>
    <p:extLst>
      <p:ext uri="{BB962C8B-B14F-4D97-AF65-F5344CB8AC3E}">
        <p14:creationId xmlns:p14="http://schemas.microsoft.com/office/powerpoint/2010/main" val="634307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Deadline Dates</a:t>
            </a:r>
          </a:p>
        </p:txBody>
      </p:sp>
      <p:sp>
        <p:nvSpPr>
          <p:cNvPr id="3" name="Content Placeholder 2"/>
          <p:cNvSpPr>
            <a:spLocks noGrp="1"/>
          </p:cNvSpPr>
          <p:nvPr>
            <p:ph idx="1"/>
          </p:nvPr>
        </p:nvSpPr>
        <p:spPr>
          <a:xfrm>
            <a:off x="457200" y="1600200"/>
            <a:ext cx="8229600" cy="3989040"/>
          </a:xfrm>
        </p:spPr>
        <p:txBody>
          <a:bodyPr/>
          <a:lstStyle/>
          <a:p>
            <a:r>
              <a:rPr lang="en-GB" dirty="0"/>
              <a:t>11 May 2018 for both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Referencing </a:t>
            </a:r>
            <a:endParaRPr lang="en-GB" dirty="0"/>
          </a:p>
        </p:txBody>
      </p:sp>
      <p:sp>
        <p:nvSpPr>
          <p:cNvPr id="3" name="Content Placeholder 2"/>
          <p:cNvSpPr>
            <a:spLocks noGrp="1"/>
          </p:cNvSpPr>
          <p:nvPr>
            <p:ph idx="1"/>
          </p:nvPr>
        </p:nvSpPr>
        <p:spPr>
          <a:xfrm>
            <a:off x="457200" y="1600200"/>
            <a:ext cx="8229600" cy="3989040"/>
          </a:xfrm>
        </p:spPr>
        <p:txBody>
          <a:bodyPr/>
          <a:lstStyle/>
          <a:p>
            <a:r>
              <a:rPr lang="en-GB" dirty="0"/>
              <a:t>Makes up at least 20% of your grade </a:t>
            </a:r>
          </a:p>
          <a:p>
            <a:r>
              <a:rPr lang="en-GB" dirty="0"/>
              <a:t>You can utilise word referencing :</a:t>
            </a:r>
          </a:p>
          <a:p>
            <a:endParaRPr lang="en-GB" dirty="0"/>
          </a:p>
          <a:p>
            <a:endParaRPr lang="en-GB" dirty="0"/>
          </a:p>
          <a:p>
            <a:pPr marL="0" indent="0">
              <a:buNone/>
            </a:pPr>
            <a:endParaRPr lang="en-GB" dirty="0"/>
          </a:p>
          <a:p>
            <a:pPr marL="0" indent="0">
              <a:buNone/>
            </a:pPr>
            <a:r>
              <a:rPr lang="en-GB" dirty="0"/>
              <a:t>You can also input </a:t>
            </a:r>
          </a:p>
          <a:p>
            <a:pPr marL="0" indent="0">
              <a:buNone/>
            </a:pPr>
            <a:r>
              <a:rPr lang="en-GB" dirty="0"/>
              <a:t>manually</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p:nvPr/>
        </p:nvPicPr>
        <p:blipFill rotWithShape="1">
          <a:blip r:embed="rId3">
            <a:extLst>
              <a:ext uri="{28A0092B-C50C-407E-A947-70E740481C1C}">
                <a14:useLocalDpi xmlns:a14="http://schemas.microsoft.com/office/drawing/2010/main" val="0"/>
              </a:ext>
            </a:extLst>
          </a:blip>
          <a:srcRect l="28324" t="38298" r="40835" b="33875"/>
          <a:stretch/>
        </p:blipFill>
        <p:spPr bwMode="auto">
          <a:xfrm>
            <a:off x="3377662" y="2564905"/>
            <a:ext cx="5154777" cy="2926504"/>
          </a:xfrm>
          <a:prstGeom prst="rect">
            <a:avLst/>
          </a:prstGeom>
          <a:ln>
            <a:noFill/>
          </a:ln>
          <a:extLst>
            <a:ext uri="{53640926-AAD7-44D8-BBD7-CCE9431645EC}">
              <a14:shadowObscured xmlns:a14="http://schemas.microsoft.com/office/drawing/2010/main"/>
            </a:ext>
          </a:extLst>
        </p:spPr>
      </p:pic>
      <p:sp>
        <p:nvSpPr>
          <p:cNvPr id="4" name="TextBox 3"/>
          <p:cNvSpPr txBox="1"/>
          <p:nvPr/>
        </p:nvSpPr>
        <p:spPr>
          <a:xfrm>
            <a:off x="6372200" y="4752745"/>
            <a:ext cx="1814289" cy="1477328"/>
          </a:xfrm>
          <a:prstGeom prst="rect">
            <a:avLst/>
          </a:prstGeom>
          <a:noFill/>
        </p:spPr>
        <p:txBody>
          <a:bodyPr wrap="square" rtlCol="0">
            <a:spAutoFit/>
          </a:bodyPr>
          <a:lstStyle/>
          <a:p>
            <a:r>
              <a:rPr lang="en-GB" dirty="0"/>
              <a:t>Your referencing system is HARVARD 2008</a:t>
            </a:r>
          </a:p>
        </p:txBody>
      </p:sp>
    </p:spTree>
    <p:extLst>
      <p:ext uri="{BB962C8B-B14F-4D97-AF65-F5344CB8AC3E}">
        <p14:creationId xmlns:p14="http://schemas.microsoft.com/office/powerpoint/2010/main" val="3409247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Lists</a:t>
            </a:r>
          </a:p>
        </p:txBody>
      </p:sp>
      <p:sp>
        <p:nvSpPr>
          <p:cNvPr id="3" name="Content Placeholder 2"/>
          <p:cNvSpPr>
            <a:spLocks noGrp="1"/>
          </p:cNvSpPr>
          <p:nvPr>
            <p:ph idx="1"/>
          </p:nvPr>
        </p:nvSpPr>
        <p:spPr>
          <a:xfrm>
            <a:off x="457200" y="1600200"/>
            <a:ext cx="8229600" cy="3989040"/>
          </a:xfrm>
        </p:spPr>
        <p:txBody>
          <a:bodyPr/>
          <a:lstStyle/>
          <a:p>
            <a:r>
              <a:rPr lang="en-GB" dirty="0"/>
              <a:t>Always check your handbook for reading lists</a:t>
            </a:r>
          </a:p>
          <a:p>
            <a:r>
              <a:rPr lang="en-GB" dirty="0"/>
              <a:t>Additional reading and links will also be found on your </a:t>
            </a:r>
            <a:r>
              <a:rPr lang="en-GB" dirty="0" err="1"/>
              <a:t>moodle</a:t>
            </a:r>
            <a:r>
              <a:rPr lang="en-GB" dirty="0"/>
              <a:t> page (more about this below)</a:t>
            </a:r>
          </a:p>
          <a:p>
            <a:r>
              <a:rPr lang="en-GB" dirty="0"/>
              <a:t>You can use campus libraries in this building (Swansea Business School), </a:t>
            </a:r>
            <a:r>
              <a:rPr lang="en-GB" dirty="0" err="1"/>
              <a:t>Townhill</a:t>
            </a:r>
            <a:r>
              <a:rPr lang="en-GB" dirty="0"/>
              <a:t>, Mount Pleasant, Carmarthen, or even </a:t>
            </a:r>
            <a:r>
              <a:rPr lang="en-GB" dirty="0" err="1"/>
              <a:t>Lampeter</a:t>
            </a:r>
            <a:endParaRPr lang="en-GB" dirty="0"/>
          </a:p>
          <a:p>
            <a:r>
              <a:rPr lang="en-GB" dirty="0"/>
              <a:t>Libraries will order in books from other campuses or buy them in for you</a:t>
            </a:r>
          </a:p>
          <a:p>
            <a:r>
              <a:rPr lang="en-GB" dirty="0"/>
              <a:t>DON’T BE AFRAID TO REQUEST WHAT YOU NEED</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 Will Need …</a:t>
            </a:r>
          </a:p>
        </p:txBody>
      </p:sp>
      <p:sp>
        <p:nvSpPr>
          <p:cNvPr id="3" name="Content Placeholder 2"/>
          <p:cNvSpPr>
            <a:spLocks noGrp="1"/>
          </p:cNvSpPr>
          <p:nvPr>
            <p:ph idx="1"/>
          </p:nvPr>
        </p:nvSpPr>
        <p:spPr>
          <a:xfrm>
            <a:off x="457200" y="1600200"/>
            <a:ext cx="8229600" cy="3989040"/>
          </a:xfrm>
        </p:spPr>
        <p:txBody>
          <a:bodyPr/>
          <a:lstStyle/>
          <a:p>
            <a:r>
              <a:rPr lang="en-GB" dirty="0"/>
              <a:t>Attendance </a:t>
            </a:r>
          </a:p>
          <a:p>
            <a:r>
              <a:rPr lang="en-GB" dirty="0"/>
              <a:t>Commitment </a:t>
            </a:r>
          </a:p>
          <a:p>
            <a:r>
              <a:rPr lang="en-GB" dirty="0"/>
              <a:t>Notes / Handouts / Print outs / </a:t>
            </a:r>
            <a:r>
              <a:rPr lang="en-GB"/>
              <a:t>Journal Articles / Books</a:t>
            </a:r>
            <a:endParaRPr lang="en-GB" dirty="0"/>
          </a:p>
          <a:p>
            <a:r>
              <a:rPr lang="en-GB" dirty="0"/>
              <a:t>Time management </a:t>
            </a:r>
          </a:p>
          <a:p>
            <a:r>
              <a:rPr lang="en-GB" dirty="0"/>
              <a:t>Admin Organisation</a:t>
            </a:r>
          </a:p>
          <a:p>
            <a:r>
              <a:rPr lang="en-GB" dirty="0"/>
              <a:t>READING </a:t>
            </a:r>
            <a:r>
              <a:rPr lang="en-GB" dirty="0" err="1"/>
              <a:t>READING</a:t>
            </a:r>
            <a:r>
              <a:rPr lang="en-GB" dirty="0"/>
              <a:t> </a:t>
            </a:r>
            <a:r>
              <a:rPr lang="en-GB" dirty="0" err="1"/>
              <a:t>READING</a:t>
            </a:r>
            <a:endParaRPr lang="en-GB" dirty="0"/>
          </a:p>
          <a:p>
            <a:r>
              <a:rPr lang="en-GB" dirty="0"/>
              <a:t>Support </a:t>
            </a:r>
          </a:p>
          <a:p>
            <a:r>
              <a:rPr lang="en-GB" dirty="0"/>
              <a:t>Virtual Learning Environment </a:t>
            </a:r>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5-Point Star 3"/>
          <p:cNvSpPr/>
          <p:nvPr/>
        </p:nvSpPr>
        <p:spPr>
          <a:xfrm>
            <a:off x="5191693" y="3754614"/>
            <a:ext cx="576064" cy="4572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5-Point Star 5"/>
          <p:cNvSpPr/>
          <p:nvPr/>
        </p:nvSpPr>
        <p:spPr>
          <a:xfrm>
            <a:off x="38847" y="3754614"/>
            <a:ext cx="576064" cy="457200"/>
          </a:xfrm>
          <a:prstGeom prst="star5">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509483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Virtual Learning Environment </a:t>
            </a:r>
          </a:p>
        </p:txBody>
      </p:sp>
      <p:sp>
        <p:nvSpPr>
          <p:cNvPr id="3" name="Content Placeholder 2"/>
          <p:cNvSpPr>
            <a:spLocks noGrp="1"/>
          </p:cNvSpPr>
          <p:nvPr>
            <p:ph idx="1"/>
          </p:nvPr>
        </p:nvSpPr>
        <p:spPr>
          <a:xfrm>
            <a:off x="457200" y="1600200"/>
            <a:ext cx="8229600" cy="4133056"/>
          </a:xfrm>
        </p:spPr>
        <p:txBody>
          <a:bodyPr>
            <a:normAutofit fontScale="85000" lnSpcReduction="20000"/>
          </a:bodyPr>
          <a:lstStyle/>
          <a:p>
            <a:r>
              <a:rPr lang="en-GB" dirty="0"/>
              <a:t>Moodle is the University’s VLE and is used to support learning and teaching</a:t>
            </a:r>
          </a:p>
          <a:p>
            <a:r>
              <a:rPr lang="en-GB" dirty="0"/>
              <a:t>It can be accessed by </a:t>
            </a:r>
            <a:r>
              <a:rPr lang="en-GB" b="1" dirty="0"/>
              <a:t>enrolled </a:t>
            </a:r>
            <a:r>
              <a:rPr lang="en-GB" dirty="0"/>
              <a:t>students from anywhere in the world using the internet and a web browser.</a:t>
            </a:r>
          </a:p>
          <a:p>
            <a:pPr marL="0" indent="0">
              <a:buNone/>
            </a:pPr>
            <a:r>
              <a:rPr lang="en-GB" dirty="0"/>
              <a:t>Some of Moodle’s features allow students to: </a:t>
            </a:r>
          </a:p>
          <a:p>
            <a:pPr lvl="0"/>
            <a:r>
              <a:rPr lang="en-GB" dirty="0"/>
              <a:t>Access course materials</a:t>
            </a:r>
          </a:p>
          <a:p>
            <a:pPr lvl="0"/>
            <a:r>
              <a:rPr lang="en-GB" dirty="0"/>
              <a:t>Facilitate communication between students and tutors </a:t>
            </a:r>
          </a:p>
          <a:p>
            <a:pPr lvl="0"/>
            <a:r>
              <a:rPr lang="en-GB" dirty="0"/>
              <a:t>Support group tasks </a:t>
            </a:r>
          </a:p>
          <a:p>
            <a:pPr lvl="0"/>
            <a:r>
              <a:rPr lang="en-GB" dirty="0"/>
              <a:t>Take online assessments with automatic marking and feedback facilities </a:t>
            </a:r>
          </a:p>
          <a:p>
            <a:pPr marL="0" indent="0">
              <a:buNone/>
            </a:pPr>
            <a:r>
              <a:rPr lang="en-GB" dirty="0"/>
              <a:t>Moodle can be used for administration tasks such as: </a:t>
            </a:r>
          </a:p>
          <a:p>
            <a:pPr lvl="0"/>
            <a:r>
              <a:rPr lang="en-GB" dirty="0"/>
              <a:t>Displaying announcements e.g. lecture venue changed</a:t>
            </a:r>
          </a:p>
          <a:p>
            <a:pPr lvl="0"/>
            <a:r>
              <a:rPr lang="en-GB" dirty="0"/>
              <a:t>Submission of assignments electronically </a:t>
            </a:r>
          </a:p>
          <a:p>
            <a:pPr lvl="0"/>
            <a:r>
              <a:rPr lang="en-GB" dirty="0"/>
              <a:t>Administration of online surveys, such as module questionnaires </a:t>
            </a:r>
          </a:p>
          <a:p>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09483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Q&amp;A</a:t>
            </a:r>
          </a:p>
        </p:txBody>
      </p:sp>
      <p:sp>
        <p:nvSpPr>
          <p:cNvPr id="3" name="Content Placeholder 2"/>
          <p:cNvSpPr>
            <a:spLocks noGrp="1"/>
          </p:cNvSpPr>
          <p:nvPr>
            <p:ph idx="1"/>
          </p:nvPr>
        </p:nvSpPr>
        <p:spPr>
          <a:xfrm>
            <a:off x="457200" y="1600200"/>
            <a:ext cx="8229600" cy="3989040"/>
          </a:xfrm>
        </p:spPr>
        <p:txBody>
          <a:bodyPr/>
          <a:lstStyle/>
          <a:p>
            <a:r>
              <a:rPr lang="en-GB"/>
              <a:t>Any Questions?</a:t>
            </a:r>
            <a:endParaRPr lang="en-GB" dirty="0"/>
          </a:p>
        </p:txBody>
      </p:sp>
      <p:pic>
        <p:nvPicPr>
          <p:cNvPr id="5"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347864" y="5491409"/>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978464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105</TotalTime>
  <Words>674</Words>
  <Application>Microsoft Office PowerPoint</Application>
  <PresentationFormat>On-screen Show (4:3)</PresentationFormat>
  <Paragraphs>125</Paragraphs>
  <Slides>20</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20</vt:i4>
      </vt:variant>
    </vt:vector>
  </HeadingPairs>
  <TitlesOfParts>
    <vt:vector size="22" baseType="lpstr">
      <vt:lpstr>Arial</vt:lpstr>
      <vt:lpstr>Clarity</vt:lpstr>
      <vt:lpstr>Introduction to Module</vt:lpstr>
      <vt:lpstr>Contents</vt:lpstr>
      <vt:lpstr>Brief Overview</vt:lpstr>
      <vt:lpstr>Level of Study : 5 </vt:lpstr>
      <vt:lpstr>Aims of Module</vt:lpstr>
      <vt:lpstr>Lesson Content</vt:lpstr>
      <vt:lpstr>Lesson Content </vt:lpstr>
      <vt:lpstr>Lesson Content</vt:lpstr>
      <vt:lpstr>Assessment 1 and 2</vt:lpstr>
      <vt:lpstr>Assessment 1: Essay</vt:lpstr>
      <vt:lpstr>Essay Title</vt:lpstr>
      <vt:lpstr>Assessment 2: The Portfolio</vt:lpstr>
      <vt:lpstr>Portfolio Contents</vt:lpstr>
      <vt:lpstr>Portfolio Submission</vt:lpstr>
      <vt:lpstr>Deadline Dates</vt:lpstr>
      <vt:lpstr>Referencing </vt:lpstr>
      <vt:lpstr>Reading Lists</vt:lpstr>
      <vt:lpstr>You Will Need …</vt:lpstr>
      <vt:lpstr>Virtual Learning Environment </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Module</dc:title>
  <dc:creator>Tanix</dc:creator>
  <cp:lastModifiedBy>Tania Davies</cp:lastModifiedBy>
  <cp:revision>11</cp:revision>
  <dcterms:created xsi:type="dcterms:W3CDTF">2014-09-13T13:55:51Z</dcterms:created>
  <dcterms:modified xsi:type="dcterms:W3CDTF">2018-01-27T13:02:24Z</dcterms:modified>
</cp:coreProperties>
</file>