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66" r:id="rId5"/>
    <p:sldId id="267" r:id="rId6"/>
    <p:sldId id="268" r:id="rId7"/>
    <p:sldId id="269" r:id="rId8"/>
    <p:sldId id="270" r:id="rId9"/>
    <p:sldId id="271" r:id="rId10"/>
    <p:sldId id="272" r:id="rId11"/>
    <p:sldId id="273" r:id="rId12"/>
    <p:sldId id="274"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7CEF15-C377-424F-96A2-86741AF1B5DB}" v="2" dt="2025-03-22T16:20:01.764"/>
  </p1510:revLst>
</p1510:revInfo>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11" autoAdjust="0"/>
    <p:restoredTop sz="94660"/>
  </p:normalViewPr>
  <p:slideViewPr>
    <p:cSldViewPr snapToGrid="0">
      <p:cViewPr varScale="1">
        <p:scale>
          <a:sx n="78" d="100"/>
          <a:sy n="78" d="100"/>
        </p:scale>
        <p:origin x="917"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Pompa" userId="3ddb25114d2e8de7" providerId="LiveId" clId="{8C7CEF15-C377-424F-96A2-86741AF1B5DB}"/>
    <pc:docChg chg="undo custSel modSld">
      <pc:chgData name="Peter Pompa" userId="3ddb25114d2e8de7" providerId="LiveId" clId="{8C7CEF15-C377-424F-96A2-86741AF1B5DB}" dt="2025-03-22T16:20:43.111" v="2" actId="1038"/>
      <pc:docMkLst>
        <pc:docMk/>
      </pc:docMkLst>
      <pc:sldChg chg="modSp mod">
        <pc:chgData name="Peter Pompa" userId="3ddb25114d2e8de7" providerId="LiveId" clId="{8C7CEF15-C377-424F-96A2-86741AF1B5DB}" dt="2025-03-22T16:20:43.111" v="2" actId="1038"/>
        <pc:sldMkLst>
          <pc:docMk/>
          <pc:sldMk cId="1741433164" sldId="266"/>
        </pc:sldMkLst>
        <pc:picChg chg="mod">
          <ac:chgData name="Peter Pompa" userId="3ddb25114d2e8de7" providerId="LiveId" clId="{8C7CEF15-C377-424F-96A2-86741AF1B5DB}" dt="2025-03-22T16:20:43.111" v="2" actId="1038"/>
          <ac:picMkLst>
            <pc:docMk/>
            <pc:sldMk cId="1741433164" sldId="266"/>
            <ac:picMk id="4" creationId="{29EFB5DD-2E66-F84E-AD02-96BAF6A0A7C5}"/>
          </ac:picMkLst>
        </pc:picChg>
      </pc:sldChg>
      <pc:sldChg chg="modSp mod">
        <pc:chgData name="Peter Pompa" userId="3ddb25114d2e8de7" providerId="LiveId" clId="{8C7CEF15-C377-424F-96A2-86741AF1B5DB}" dt="2025-03-22T16:19:36.074" v="1" actId="20577"/>
        <pc:sldMkLst>
          <pc:docMk/>
          <pc:sldMk cId="515462311" sldId="272"/>
        </pc:sldMkLst>
        <pc:spChg chg="mod">
          <ac:chgData name="Peter Pompa" userId="3ddb25114d2e8de7" providerId="LiveId" clId="{8C7CEF15-C377-424F-96A2-86741AF1B5DB}" dt="2025-03-22T16:19:36.074" v="1" actId="20577"/>
          <ac:spMkLst>
            <pc:docMk/>
            <pc:sldMk cId="515462311" sldId="272"/>
            <ac:spMk id="3" creationId="{5292AAC1-ACA2-4A47-BB78-52A28C3DC1A8}"/>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46EC67-C9BB-4850-8C16-F57980AFDE16}"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9716CA0-A213-4F85-A92C-4F5E29EB9C85}">
      <dgm:prSet/>
      <dgm:spPr/>
      <dgm:t>
        <a:bodyPr/>
        <a:lstStyle/>
        <a:p>
          <a:r>
            <a:rPr lang="en-US" b="1" i="0"/>
            <a:t>Business Proposition……………………………………………… 03-05</a:t>
          </a:r>
          <a:endParaRPr lang="en-US"/>
        </a:p>
      </dgm:t>
    </dgm:pt>
    <dgm:pt modelId="{1A13AB68-D1BD-49D0-96C3-9CBB35871582}" type="parTrans" cxnId="{F16BD5B2-0889-45C2-8315-C85592ED715F}">
      <dgm:prSet/>
      <dgm:spPr/>
      <dgm:t>
        <a:bodyPr/>
        <a:lstStyle/>
        <a:p>
          <a:endParaRPr lang="en-US"/>
        </a:p>
      </dgm:t>
    </dgm:pt>
    <dgm:pt modelId="{98FA8B88-E01D-4D36-94E2-85E3C2B1D9F3}" type="sibTrans" cxnId="{F16BD5B2-0889-45C2-8315-C85592ED715F}">
      <dgm:prSet/>
      <dgm:spPr/>
      <dgm:t>
        <a:bodyPr/>
        <a:lstStyle/>
        <a:p>
          <a:endParaRPr lang="en-US"/>
        </a:p>
      </dgm:t>
    </dgm:pt>
    <dgm:pt modelId="{0F93C1B7-E320-4E48-B6BE-FCAC66BFD6BC}">
      <dgm:prSet/>
      <dgm:spPr/>
      <dgm:t>
        <a:bodyPr/>
        <a:lstStyle/>
        <a:p>
          <a:r>
            <a:rPr lang="en-US" b="1" i="0"/>
            <a:t>Marketing Strategy………………………………………………...06-07</a:t>
          </a:r>
          <a:endParaRPr lang="en-US"/>
        </a:p>
      </dgm:t>
    </dgm:pt>
    <dgm:pt modelId="{6C0614D3-DBF6-4357-96B7-56EBD9D846F3}" type="parTrans" cxnId="{3E221B7E-4FB9-4E6A-A4A9-FB1F371365DC}">
      <dgm:prSet/>
      <dgm:spPr/>
      <dgm:t>
        <a:bodyPr/>
        <a:lstStyle/>
        <a:p>
          <a:endParaRPr lang="en-US"/>
        </a:p>
      </dgm:t>
    </dgm:pt>
    <dgm:pt modelId="{A2344DA6-9909-4032-89D0-EACAB2AED12F}" type="sibTrans" cxnId="{3E221B7E-4FB9-4E6A-A4A9-FB1F371365DC}">
      <dgm:prSet/>
      <dgm:spPr/>
      <dgm:t>
        <a:bodyPr/>
        <a:lstStyle/>
        <a:p>
          <a:endParaRPr lang="en-US"/>
        </a:p>
      </dgm:t>
    </dgm:pt>
    <dgm:pt modelId="{6936F3CC-4A9E-4F98-B431-38C615599D58}">
      <dgm:prSet/>
      <dgm:spPr/>
      <dgm:t>
        <a:bodyPr/>
        <a:lstStyle/>
        <a:p>
          <a:r>
            <a:rPr lang="en-US" b="1" i="0"/>
            <a:t>Market Research…………………………………………………... 08-09</a:t>
          </a:r>
          <a:endParaRPr lang="en-US"/>
        </a:p>
      </dgm:t>
    </dgm:pt>
    <dgm:pt modelId="{17305FEE-F4AC-46B0-9AAD-F163F3F2781F}" type="parTrans" cxnId="{8634A442-8985-43E2-848D-691ABF9E978C}">
      <dgm:prSet/>
      <dgm:spPr/>
      <dgm:t>
        <a:bodyPr/>
        <a:lstStyle/>
        <a:p>
          <a:endParaRPr lang="en-US"/>
        </a:p>
      </dgm:t>
    </dgm:pt>
    <dgm:pt modelId="{5A63A744-D0D6-4A7F-AE85-AAA9A3906D88}" type="sibTrans" cxnId="{8634A442-8985-43E2-848D-691ABF9E978C}">
      <dgm:prSet/>
      <dgm:spPr/>
      <dgm:t>
        <a:bodyPr/>
        <a:lstStyle/>
        <a:p>
          <a:endParaRPr lang="en-US"/>
        </a:p>
      </dgm:t>
    </dgm:pt>
    <dgm:pt modelId="{1F2EFE2D-C391-411A-BE35-2BE0CFE65D03}">
      <dgm:prSet/>
      <dgm:spPr/>
      <dgm:t>
        <a:bodyPr/>
        <a:lstStyle/>
        <a:p>
          <a:r>
            <a:rPr lang="en-US" b="1"/>
            <a:t>References………………………………………………………….. 10</a:t>
          </a:r>
          <a:endParaRPr lang="en-US"/>
        </a:p>
      </dgm:t>
    </dgm:pt>
    <dgm:pt modelId="{EC32D66F-8AF9-4261-9FDE-3D168816E0BF}" type="parTrans" cxnId="{F9A8031F-8F9B-4318-9B80-4B3D2830EE56}">
      <dgm:prSet/>
      <dgm:spPr/>
      <dgm:t>
        <a:bodyPr/>
        <a:lstStyle/>
        <a:p>
          <a:endParaRPr lang="en-US"/>
        </a:p>
      </dgm:t>
    </dgm:pt>
    <dgm:pt modelId="{501AAABB-CB69-4536-955B-38ED783ABD20}" type="sibTrans" cxnId="{F9A8031F-8F9B-4318-9B80-4B3D2830EE56}">
      <dgm:prSet/>
      <dgm:spPr/>
      <dgm:t>
        <a:bodyPr/>
        <a:lstStyle/>
        <a:p>
          <a:endParaRPr lang="en-US"/>
        </a:p>
      </dgm:t>
    </dgm:pt>
    <dgm:pt modelId="{B7CC0A29-54CA-4F74-84E1-3483B2C07D2C}" type="pres">
      <dgm:prSet presAssocID="{F846EC67-C9BB-4850-8C16-F57980AFDE16}" presName="outerComposite" presStyleCnt="0">
        <dgm:presLayoutVars>
          <dgm:chMax val="5"/>
          <dgm:dir/>
          <dgm:resizeHandles val="exact"/>
        </dgm:presLayoutVars>
      </dgm:prSet>
      <dgm:spPr/>
    </dgm:pt>
    <dgm:pt modelId="{C9D0BF86-18A3-4FE3-82FC-96179F78FD33}" type="pres">
      <dgm:prSet presAssocID="{F846EC67-C9BB-4850-8C16-F57980AFDE16}" presName="dummyMaxCanvas" presStyleCnt="0">
        <dgm:presLayoutVars/>
      </dgm:prSet>
      <dgm:spPr/>
    </dgm:pt>
    <dgm:pt modelId="{C19EB765-9383-4C3C-A583-13AFBB35D357}" type="pres">
      <dgm:prSet presAssocID="{F846EC67-C9BB-4850-8C16-F57980AFDE16}" presName="FourNodes_1" presStyleLbl="node1" presStyleIdx="0" presStyleCnt="4">
        <dgm:presLayoutVars>
          <dgm:bulletEnabled val="1"/>
        </dgm:presLayoutVars>
      </dgm:prSet>
      <dgm:spPr/>
    </dgm:pt>
    <dgm:pt modelId="{F488FA1B-90F3-415D-8415-4B5C8AAB8A5E}" type="pres">
      <dgm:prSet presAssocID="{F846EC67-C9BB-4850-8C16-F57980AFDE16}" presName="FourNodes_2" presStyleLbl="node1" presStyleIdx="1" presStyleCnt="4">
        <dgm:presLayoutVars>
          <dgm:bulletEnabled val="1"/>
        </dgm:presLayoutVars>
      </dgm:prSet>
      <dgm:spPr/>
    </dgm:pt>
    <dgm:pt modelId="{5FC772D6-3585-4474-A40C-A1F150B6D60C}" type="pres">
      <dgm:prSet presAssocID="{F846EC67-C9BB-4850-8C16-F57980AFDE16}" presName="FourNodes_3" presStyleLbl="node1" presStyleIdx="2" presStyleCnt="4">
        <dgm:presLayoutVars>
          <dgm:bulletEnabled val="1"/>
        </dgm:presLayoutVars>
      </dgm:prSet>
      <dgm:spPr/>
    </dgm:pt>
    <dgm:pt modelId="{6D9501AF-0C38-4E0F-9CB2-090DF60E5D67}" type="pres">
      <dgm:prSet presAssocID="{F846EC67-C9BB-4850-8C16-F57980AFDE16}" presName="FourNodes_4" presStyleLbl="node1" presStyleIdx="3" presStyleCnt="4">
        <dgm:presLayoutVars>
          <dgm:bulletEnabled val="1"/>
        </dgm:presLayoutVars>
      </dgm:prSet>
      <dgm:spPr/>
    </dgm:pt>
    <dgm:pt modelId="{83F3418B-5C35-4D61-A4DC-1618A0113BAF}" type="pres">
      <dgm:prSet presAssocID="{F846EC67-C9BB-4850-8C16-F57980AFDE16}" presName="FourConn_1-2" presStyleLbl="fgAccFollowNode1" presStyleIdx="0" presStyleCnt="3">
        <dgm:presLayoutVars>
          <dgm:bulletEnabled val="1"/>
        </dgm:presLayoutVars>
      </dgm:prSet>
      <dgm:spPr/>
    </dgm:pt>
    <dgm:pt modelId="{79510471-E442-4F86-A384-9CD58FD7EA5B}" type="pres">
      <dgm:prSet presAssocID="{F846EC67-C9BB-4850-8C16-F57980AFDE16}" presName="FourConn_2-3" presStyleLbl="fgAccFollowNode1" presStyleIdx="1" presStyleCnt="3">
        <dgm:presLayoutVars>
          <dgm:bulletEnabled val="1"/>
        </dgm:presLayoutVars>
      </dgm:prSet>
      <dgm:spPr/>
    </dgm:pt>
    <dgm:pt modelId="{F7B79385-D035-488A-A8A1-8122ABD4192D}" type="pres">
      <dgm:prSet presAssocID="{F846EC67-C9BB-4850-8C16-F57980AFDE16}" presName="FourConn_3-4" presStyleLbl="fgAccFollowNode1" presStyleIdx="2" presStyleCnt="3">
        <dgm:presLayoutVars>
          <dgm:bulletEnabled val="1"/>
        </dgm:presLayoutVars>
      </dgm:prSet>
      <dgm:spPr/>
    </dgm:pt>
    <dgm:pt modelId="{FE4007D7-531C-47B6-9417-D3E4ED119AD8}" type="pres">
      <dgm:prSet presAssocID="{F846EC67-C9BB-4850-8C16-F57980AFDE16}" presName="FourNodes_1_text" presStyleLbl="node1" presStyleIdx="3" presStyleCnt="4">
        <dgm:presLayoutVars>
          <dgm:bulletEnabled val="1"/>
        </dgm:presLayoutVars>
      </dgm:prSet>
      <dgm:spPr/>
    </dgm:pt>
    <dgm:pt modelId="{A4C490FD-5114-4D7E-AE32-3C8EAE209D1D}" type="pres">
      <dgm:prSet presAssocID="{F846EC67-C9BB-4850-8C16-F57980AFDE16}" presName="FourNodes_2_text" presStyleLbl="node1" presStyleIdx="3" presStyleCnt="4">
        <dgm:presLayoutVars>
          <dgm:bulletEnabled val="1"/>
        </dgm:presLayoutVars>
      </dgm:prSet>
      <dgm:spPr/>
    </dgm:pt>
    <dgm:pt modelId="{93B0A2A5-614D-403B-94C8-B20292164FA2}" type="pres">
      <dgm:prSet presAssocID="{F846EC67-C9BB-4850-8C16-F57980AFDE16}" presName="FourNodes_3_text" presStyleLbl="node1" presStyleIdx="3" presStyleCnt="4">
        <dgm:presLayoutVars>
          <dgm:bulletEnabled val="1"/>
        </dgm:presLayoutVars>
      </dgm:prSet>
      <dgm:spPr/>
    </dgm:pt>
    <dgm:pt modelId="{94E5C444-F484-45FC-84D3-BE1F45F971C2}" type="pres">
      <dgm:prSet presAssocID="{F846EC67-C9BB-4850-8C16-F57980AFDE16}" presName="FourNodes_4_text" presStyleLbl="node1" presStyleIdx="3" presStyleCnt="4">
        <dgm:presLayoutVars>
          <dgm:bulletEnabled val="1"/>
        </dgm:presLayoutVars>
      </dgm:prSet>
      <dgm:spPr/>
    </dgm:pt>
  </dgm:ptLst>
  <dgm:cxnLst>
    <dgm:cxn modelId="{6A246207-67F7-43D3-843D-74077B9E51D6}" type="presOf" srcId="{0F93C1B7-E320-4E48-B6BE-FCAC66BFD6BC}" destId="{F488FA1B-90F3-415D-8415-4B5C8AAB8A5E}" srcOrd="0" destOrd="0" presId="urn:microsoft.com/office/officeart/2005/8/layout/vProcess5"/>
    <dgm:cxn modelId="{8F86EA12-D445-47D1-ACF4-4F3D5A511EB7}" type="presOf" srcId="{49716CA0-A213-4F85-A92C-4F5E29EB9C85}" destId="{C19EB765-9383-4C3C-A583-13AFBB35D357}" srcOrd="0" destOrd="0" presId="urn:microsoft.com/office/officeart/2005/8/layout/vProcess5"/>
    <dgm:cxn modelId="{7DB62213-C990-4668-A0F8-912C921CEC4D}" type="presOf" srcId="{6936F3CC-4A9E-4F98-B431-38C615599D58}" destId="{5FC772D6-3585-4474-A40C-A1F150B6D60C}" srcOrd="0" destOrd="0" presId="urn:microsoft.com/office/officeart/2005/8/layout/vProcess5"/>
    <dgm:cxn modelId="{F9A8031F-8F9B-4318-9B80-4B3D2830EE56}" srcId="{F846EC67-C9BB-4850-8C16-F57980AFDE16}" destId="{1F2EFE2D-C391-411A-BE35-2BE0CFE65D03}" srcOrd="3" destOrd="0" parTransId="{EC32D66F-8AF9-4261-9FDE-3D168816E0BF}" sibTransId="{501AAABB-CB69-4536-955B-38ED783ABD20}"/>
    <dgm:cxn modelId="{67932835-8739-4E68-8E84-B972ABC6AC9F}" type="presOf" srcId="{49716CA0-A213-4F85-A92C-4F5E29EB9C85}" destId="{FE4007D7-531C-47B6-9417-D3E4ED119AD8}" srcOrd="1" destOrd="0" presId="urn:microsoft.com/office/officeart/2005/8/layout/vProcess5"/>
    <dgm:cxn modelId="{8634A442-8985-43E2-848D-691ABF9E978C}" srcId="{F846EC67-C9BB-4850-8C16-F57980AFDE16}" destId="{6936F3CC-4A9E-4F98-B431-38C615599D58}" srcOrd="2" destOrd="0" parTransId="{17305FEE-F4AC-46B0-9AAD-F163F3F2781F}" sibTransId="{5A63A744-D0D6-4A7F-AE85-AAA9A3906D88}"/>
    <dgm:cxn modelId="{BA18896C-FAC5-4F72-802F-F4B0B83307E5}" type="presOf" srcId="{F846EC67-C9BB-4850-8C16-F57980AFDE16}" destId="{B7CC0A29-54CA-4F74-84E1-3483B2C07D2C}" srcOrd="0" destOrd="0" presId="urn:microsoft.com/office/officeart/2005/8/layout/vProcess5"/>
    <dgm:cxn modelId="{D8A88950-7DC6-404D-A9A6-CFE080A5AFFB}" type="presOf" srcId="{A2344DA6-9909-4032-89D0-EACAB2AED12F}" destId="{79510471-E442-4F86-A384-9CD58FD7EA5B}" srcOrd="0" destOrd="0" presId="urn:microsoft.com/office/officeart/2005/8/layout/vProcess5"/>
    <dgm:cxn modelId="{3E221B7E-4FB9-4E6A-A4A9-FB1F371365DC}" srcId="{F846EC67-C9BB-4850-8C16-F57980AFDE16}" destId="{0F93C1B7-E320-4E48-B6BE-FCAC66BFD6BC}" srcOrd="1" destOrd="0" parTransId="{6C0614D3-DBF6-4357-96B7-56EBD9D846F3}" sibTransId="{A2344DA6-9909-4032-89D0-EACAB2AED12F}"/>
    <dgm:cxn modelId="{87F1D781-2906-4E7D-96EE-777F47BB83FD}" type="presOf" srcId="{98FA8B88-E01D-4D36-94E2-85E3C2B1D9F3}" destId="{83F3418B-5C35-4D61-A4DC-1618A0113BAF}" srcOrd="0" destOrd="0" presId="urn:microsoft.com/office/officeart/2005/8/layout/vProcess5"/>
    <dgm:cxn modelId="{423857A2-9AD4-4D80-B7D5-1DED76FCB3F0}" type="presOf" srcId="{1F2EFE2D-C391-411A-BE35-2BE0CFE65D03}" destId="{6D9501AF-0C38-4E0F-9CB2-090DF60E5D67}" srcOrd="0" destOrd="0" presId="urn:microsoft.com/office/officeart/2005/8/layout/vProcess5"/>
    <dgm:cxn modelId="{F16BD5B2-0889-45C2-8315-C85592ED715F}" srcId="{F846EC67-C9BB-4850-8C16-F57980AFDE16}" destId="{49716CA0-A213-4F85-A92C-4F5E29EB9C85}" srcOrd="0" destOrd="0" parTransId="{1A13AB68-D1BD-49D0-96C3-9CBB35871582}" sibTransId="{98FA8B88-E01D-4D36-94E2-85E3C2B1D9F3}"/>
    <dgm:cxn modelId="{76EFA1B3-B783-4246-8106-3D12C9BC58BA}" type="presOf" srcId="{6936F3CC-4A9E-4F98-B431-38C615599D58}" destId="{93B0A2A5-614D-403B-94C8-B20292164FA2}" srcOrd="1" destOrd="0" presId="urn:microsoft.com/office/officeart/2005/8/layout/vProcess5"/>
    <dgm:cxn modelId="{49FD8DD0-E4C6-4FF3-BD52-05B397C48B75}" type="presOf" srcId="{5A63A744-D0D6-4A7F-AE85-AAA9A3906D88}" destId="{F7B79385-D035-488A-A8A1-8122ABD4192D}" srcOrd="0" destOrd="0" presId="urn:microsoft.com/office/officeart/2005/8/layout/vProcess5"/>
    <dgm:cxn modelId="{F42E76E9-33C5-414D-A3E7-66A69A1026ED}" type="presOf" srcId="{1F2EFE2D-C391-411A-BE35-2BE0CFE65D03}" destId="{94E5C444-F484-45FC-84D3-BE1F45F971C2}" srcOrd="1" destOrd="0" presId="urn:microsoft.com/office/officeart/2005/8/layout/vProcess5"/>
    <dgm:cxn modelId="{42F4DDF2-3BAD-4CFB-8076-4BCF0C33ED24}" type="presOf" srcId="{0F93C1B7-E320-4E48-B6BE-FCAC66BFD6BC}" destId="{A4C490FD-5114-4D7E-AE32-3C8EAE209D1D}" srcOrd="1" destOrd="0" presId="urn:microsoft.com/office/officeart/2005/8/layout/vProcess5"/>
    <dgm:cxn modelId="{3AD73B7C-0BAC-4258-87CB-D5EC32A488E5}" type="presParOf" srcId="{B7CC0A29-54CA-4F74-84E1-3483B2C07D2C}" destId="{C9D0BF86-18A3-4FE3-82FC-96179F78FD33}" srcOrd="0" destOrd="0" presId="urn:microsoft.com/office/officeart/2005/8/layout/vProcess5"/>
    <dgm:cxn modelId="{85045D08-7B72-4DCD-8A03-2308D5C56A17}" type="presParOf" srcId="{B7CC0A29-54CA-4F74-84E1-3483B2C07D2C}" destId="{C19EB765-9383-4C3C-A583-13AFBB35D357}" srcOrd="1" destOrd="0" presId="urn:microsoft.com/office/officeart/2005/8/layout/vProcess5"/>
    <dgm:cxn modelId="{8AB58F23-B4D9-43E0-8DB9-4560468A988B}" type="presParOf" srcId="{B7CC0A29-54CA-4F74-84E1-3483B2C07D2C}" destId="{F488FA1B-90F3-415D-8415-4B5C8AAB8A5E}" srcOrd="2" destOrd="0" presId="urn:microsoft.com/office/officeart/2005/8/layout/vProcess5"/>
    <dgm:cxn modelId="{6648E68A-2DB8-4134-B2C0-7EF671A449CC}" type="presParOf" srcId="{B7CC0A29-54CA-4F74-84E1-3483B2C07D2C}" destId="{5FC772D6-3585-4474-A40C-A1F150B6D60C}" srcOrd="3" destOrd="0" presId="urn:microsoft.com/office/officeart/2005/8/layout/vProcess5"/>
    <dgm:cxn modelId="{BF729B33-7D91-45C0-815F-E954B9D345CD}" type="presParOf" srcId="{B7CC0A29-54CA-4F74-84E1-3483B2C07D2C}" destId="{6D9501AF-0C38-4E0F-9CB2-090DF60E5D67}" srcOrd="4" destOrd="0" presId="urn:microsoft.com/office/officeart/2005/8/layout/vProcess5"/>
    <dgm:cxn modelId="{7A079404-4D19-485B-945C-BABAD179C84B}" type="presParOf" srcId="{B7CC0A29-54CA-4F74-84E1-3483B2C07D2C}" destId="{83F3418B-5C35-4D61-A4DC-1618A0113BAF}" srcOrd="5" destOrd="0" presId="urn:microsoft.com/office/officeart/2005/8/layout/vProcess5"/>
    <dgm:cxn modelId="{C3E247CC-50AE-46A9-B1CC-B5150A0B563E}" type="presParOf" srcId="{B7CC0A29-54CA-4F74-84E1-3483B2C07D2C}" destId="{79510471-E442-4F86-A384-9CD58FD7EA5B}" srcOrd="6" destOrd="0" presId="urn:microsoft.com/office/officeart/2005/8/layout/vProcess5"/>
    <dgm:cxn modelId="{F0D30671-907D-4082-82CA-9011FAF3EE0C}" type="presParOf" srcId="{B7CC0A29-54CA-4F74-84E1-3483B2C07D2C}" destId="{F7B79385-D035-488A-A8A1-8122ABD4192D}" srcOrd="7" destOrd="0" presId="urn:microsoft.com/office/officeart/2005/8/layout/vProcess5"/>
    <dgm:cxn modelId="{04093BAF-42FF-4178-8FD4-0CFE9CE07E8E}" type="presParOf" srcId="{B7CC0A29-54CA-4F74-84E1-3483B2C07D2C}" destId="{FE4007D7-531C-47B6-9417-D3E4ED119AD8}" srcOrd="8" destOrd="0" presId="urn:microsoft.com/office/officeart/2005/8/layout/vProcess5"/>
    <dgm:cxn modelId="{A35270EC-C700-4B7D-8B3D-B49CEB3F6781}" type="presParOf" srcId="{B7CC0A29-54CA-4F74-84E1-3483B2C07D2C}" destId="{A4C490FD-5114-4D7E-AE32-3C8EAE209D1D}" srcOrd="9" destOrd="0" presId="urn:microsoft.com/office/officeart/2005/8/layout/vProcess5"/>
    <dgm:cxn modelId="{9BF0BE84-5BF4-4C04-BC2C-40EC0AAED1B1}" type="presParOf" srcId="{B7CC0A29-54CA-4F74-84E1-3483B2C07D2C}" destId="{93B0A2A5-614D-403B-94C8-B20292164FA2}" srcOrd="10" destOrd="0" presId="urn:microsoft.com/office/officeart/2005/8/layout/vProcess5"/>
    <dgm:cxn modelId="{49519646-C755-4D89-96A3-2D9F992EDB5A}" type="presParOf" srcId="{B7CC0A29-54CA-4F74-84E1-3483B2C07D2C}" destId="{94E5C444-F484-45FC-84D3-BE1F45F971C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258927-D953-4A39-BFE9-2160ACBCA04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4D798A2-C949-438B-BFA7-21F87434DF6A}">
      <dgm:prSet/>
      <dgm:spPr/>
      <dgm:t>
        <a:bodyPr/>
        <a:lstStyle/>
        <a:p>
          <a:pPr>
            <a:lnSpc>
              <a:spcPct val="100000"/>
            </a:lnSpc>
          </a:pPr>
          <a:r>
            <a:rPr lang="en-US"/>
            <a:t>The name of the business of this new venture which is going to penetrate the fitness industry of the UK is Ordo Femina.</a:t>
          </a:r>
        </a:p>
      </dgm:t>
    </dgm:pt>
    <dgm:pt modelId="{47011477-E1F1-4D09-9419-B95066AB53DA}" type="parTrans" cxnId="{20550EA4-AE81-4ADF-9DF7-57F62D87C560}">
      <dgm:prSet/>
      <dgm:spPr/>
      <dgm:t>
        <a:bodyPr/>
        <a:lstStyle/>
        <a:p>
          <a:endParaRPr lang="en-US"/>
        </a:p>
      </dgm:t>
    </dgm:pt>
    <dgm:pt modelId="{8F72C70E-1A0F-4687-984B-4A90BEE25FE1}" type="sibTrans" cxnId="{20550EA4-AE81-4ADF-9DF7-57F62D87C560}">
      <dgm:prSet/>
      <dgm:spPr/>
      <dgm:t>
        <a:bodyPr/>
        <a:lstStyle/>
        <a:p>
          <a:endParaRPr lang="en-US"/>
        </a:p>
      </dgm:t>
    </dgm:pt>
    <dgm:pt modelId="{FFC9A43F-63AE-47F5-AAA0-A6FEEFF8F230}">
      <dgm:prSet/>
      <dgm:spPr/>
      <dgm:t>
        <a:bodyPr/>
        <a:lstStyle/>
        <a:p>
          <a:pPr>
            <a:lnSpc>
              <a:spcPct val="100000"/>
            </a:lnSpc>
          </a:pPr>
          <a:r>
            <a:rPr lang="en-US"/>
            <a:t>The gym will uphold its brand image by recruiting certified female fitness coaches who can understand the rituals and life-leading process of the chosen community.</a:t>
          </a:r>
        </a:p>
      </dgm:t>
    </dgm:pt>
    <dgm:pt modelId="{7122983D-8C44-4E3B-A29F-B4B3FB41B9C8}" type="parTrans" cxnId="{4A3895CB-E98E-4340-8368-BB5D926A081E}">
      <dgm:prSet/>
      <dgm:spPr/>
      <dgm:t>
        <a:bodyPr/>
        <a:lstStyle/>
        <a:p>
          <a:endParaRPr lang="en-US"/>
        </a:p>
      </dgm:t>
    </dgm:pt>
    <dgm:pt modelId="{CDBC6128-8905-4F43-994C-E45D7D42522E}" type="sibTrans" cxnId="{4A3895CB-E98E-4340-8368-BB5D926A081E}">
      <dgm:prSet/>
      <dgm:spPr/>
      <dgm:t>
        <a:bodyPr/>
        <a:lstStyle/>
        <a:p>
          <a:endParaRPr lang="en-US"/>
        </a:p>
      </dgm:t>
    </dgm:pt>
    <dgm:pt modelId="{40DADB0F-ABDA-4D8D-BCB1-C977D660AF78}" type="pres">
      <dgm:prSet presAssocID="{99258927-D953-4A39-BFE9-2160ACBCA046}" presName="root" presStyleCnt="0">
        <dgm:presLayoutVars>
          <dgm:dir/>
          <dgm:resizeHandles val="exact"/>
        </dgm:presLayoutVars>
      </dgm:prSet>
      <dgm:spPr/>
    </dgm:pt>
    <dgm:pt modelId="{55A8F0D5-FDB8-4483-88BD-D4BFB2B0F665}" type="pres">
      <dgm:prSet presAssocID="{74D798A2-C949-438B-BFA7-21F87434DF6A}" presName="compNode" presStyleCnt="0"/>
      <dgm:spPr/>
    </dgm:pt>
    <dgm:pt modelId="{546E1C22-A542-4866-A5E0-7D07314E15EB}" type="pres">
      <dgm:prSet presAssocID="{74D798A2-C949-438B-BFA7-21F87434DF6A}" presName="bgRect" presStyleLbl="bgShp" presStyleIdx="0" presStyleCnt="2"/>
      <dgm:spPr/>
    </dgm:pt>
    <dgm:pt modelId="{E3C90221-836A-4BE6-A803-C970A0FD09F9}" type="pres">
      <dgm:prSet presAssocID="{74D798A2-C949-438B-BFA7-21F87434DF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umbbell"/>
        </a:ext>
      </dgm:extLst>
    </dgm:pt>
    <dgm:pt modelId="{0C32B347-8624-447C-937B-FA66CD19CBF3}" type="pres">
      <dgm:prSet presAssocID="{74D798A2-C949-438B-BFA7-21F87434DF6A}" presName="spaceRect" presStyleCnt="0"/>
      <dgm:spPr/>
    </dgm:pt>
    <dgm:pt modelId="{815C0EE8-0EED-47D6-BC18-94B00A72366C}" type="pres">
      <dgm:prSet presAssocID="{74D798A2-C949-438B-BFA7-21F87434DF6A}" presName="parTx" presStyleLbl="revTx" presStyleIdx="0" presStyleCnt="2">
        <dgm:presLayoutVars>
          <dgm:chMax val="0"/>
          <dgm:chPref val="0"/>
        </dgm:presLayoutVars>
      </dgm:prSet>
      <dgm:spPr/>
    </dgm:pt>
    <dgm:pt modelId="{BC76F5D8-4FDA-4AA7-A460-1404EE5B9498}" type="pres">
      <dgm:prSet presAssocID="{8F72C70E-1A0F-4687-984B-4A90BEE25FE1}" presName="sibTrans" presStyleCnt="0"/>
      <dgm:spPr/>
    </dgm:pt>
    <dgm:pt modelId="{831F851A-3AE3-4082-A379-389C42421916}" type="pres">
      <dgm:prSet presAssocID="{FFC9A43F-63AE-47F5-AAA0-A6FEEFF8F230}" presName="compNode" presStyleCnt="0"/>
      <dgm:spPr/>
    </dgm:pt>
    <dgm:pt modelId="{9285EB63-C200-40E4-B15B-25BCDB5356B8}" type="pres">
      <dgm:prSet presAssocID="{FFC9A43F-63AE-47F5-AAA0-A6FEEFF8F230}" presName="bgRect" presStyleLbl="bgShp" presStyleIdx="1" presStyleCnt="2"/>
      <dgm:spPr/>
    </dgm:pt>
    <dgm:pt modelId="{2C38C097-AE1F-4BE4-8F96-F485C4527F8D}" type="pres">
      <dgm:prSet presAssocID="{FFC9A43F-63AE-47F5-AAA0-A6FEEFF8F23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ymnast - Floor Routine"/>
        </a:ext>
      </dgm:extLst>
    </dgm:pt>
    <dgm:pt modelId="{9AA508A5-C57C-40FE-BB3F-B6ECAA0ADDAF}" type="pres">
      <dgm:prSet presAssocID="{FFC9A43F-63AE-47F5-AAA0-A6FEEFF8F230}" presName="spaceRect" presStyleCnt="0"/>
      <dgm:spPr/>
    </dgm:pt>
    <dgm:pt modelId="{2223B046-79CC-4052-8658-B543291DE09F}" type="pres">
      <dgm:prSet presAssocID="{FFC9A43F-63AE-47F5-AAA0-A6FEEFF8F230}" presName="parTx" presStyleLbl="revTx" presStyleIdx="1" presStyleCnt="2">
        <dgm:presLayoutVars>
          <dgm:chMax val="0"/>
          <dgm:chPref val="0"/>
        </dgm:presLayoutVars>
      </dgm:prSet>
      <dgm:spPr/>
    </dgm:pt>
  </dgm:ptLst>
  <dgm:cxnLst>
    <dgm:cxn modelId="{E602EC01-C702-4747-B324-20F1974F1E24}" type="presOf" srcId="{FFC9A43F-63AE-47F5-AAA0-A6FEEFF8F230}" destId="{2223B046-79CC-4052-8658-B543291DE09F}" srcOrd="0" destOrd="0" presId="urn:microsoft.com/office/officeart/2018/2/layout/IconVerticalSolidList"/>
    <dgm:cxn modelId="{AC21325F-21A0-4B10-83B9-A8C480ADB37E}" type="presOf" srcId="{74D798A2-C949-438B-BFA7-21F87434DF6A}" destId="{815C0EE8-0EED-47D6-BC18-94B00A72366C}" srcOrd="0" destOrd="0" presId="urn:microsoft.com/office/officeart/2018/2/layout/IconVerticalSolidList"/>
    <dgm:cxn modelId="{DFDAF14D-D62B-40C9-A31C-38946F9492FE}" type="presOf" srcId="{99258927-D953-4A39-BFE9-2160ACBCA046}" destId="{40DADB0F-ABDA-4D8D-BCB1-C977D660AF78}" srcOrd="0" destOrd="0" presId="urn:microsoft.com/office/officeart/2018/2/layout/IconVerticalSolidList"/>
    <dgm:cxn modelId="{20550EA4-AE81-4ADF-9DF7-57F62D87C560}" srcId="{99258927-D953-4A39-BFE9-2160ACBCA046}" destId="{74D798A2-C949-438B-BFA7-21F87434DF6A}" srcOrd="0" destOrd="0" parTransId="{47011477-E1F1-4D09-9419-B95066AB53DA}" sibTransId="{8F72C70E-1A0F-4687-984B-4A90BEE25FE1}"/>
    <dgm:cxn modelId="{4A3895CB-E98E-4340-8368-BB5D926A081E}" srcId="{99258927-D953-4A39-BFE9-2160ACBCA046}" destId="{FFC9A43F-63AE-47F5-AAA0-A6FEEFF8F230}" srcOrd="1" destOrd="0" parTransId="{7122983D-8C44-4E3B-A29F-B4B3FB41B9C8}" sibTransId="{CDBC6128-8905-4F43-994C-E45D7D42522E}"/>
    <dgm:cxn modelId="{802FB9C9-13E3-46C7-9DDA-49F45828AA8F}" type="presParOf" srcId="{40DADB0F-ABDA-4D8D-BCB1-C977D660AF78}" destId="{55A8F0D5-FDB8-4483-88BD-D4BFB2B0F665}" srcOrd="0" destOrd="0" presId="urn:microsoft.com/office/officeart/2018/2/layout/IconVerticalSolidList"/>
    <dgm:cxn modelId="{C5B0F2DD-9C22-4F22-8529-D106E69EE9A4}" type="presParOf" srcId="{55A8F0D5-FDB8-4483-88BD-D4BFB2B0F665}" destId="{546E1C22-A542-4866-A5E0-7D07314E15EB}" srcOrd="0" destOrd="0" presId="urn:microsoft.com/office/officeart/2018/2/layout/IconVerticalSolidList"/>
    <dgm:cxn modelId="{41D4BB81-A953-48B5-9773-F8780D913096}" type="presParOf" srcId="{55A8F0D5-FDB8-4483-88BD-D4BFB2B0F665}" destId="{E3C90221-836A-4BE6-A803-C970A0FD09F9}" srcOrd="1" destOrd="0" presId="urn:microsoft.com/office/officeart/2018/2/layout/IconVerticalSolidList"/>
    <dgm:cxn modelId="{CC4C849A-CD56-4685-93E1-9C6FC76986D5}" type="presParOf" srcId="{55A8F0D5-FDB8-4483-88BD-D4BFB2B0F665}" destId="{0C32B347-8624-447C-937B-FA66CD19CBF3}" srcOrd="2" destOrd="0" presId="urn:microsoft.com/office/officeart/2018/2/layout/IconVerticalSolidList"/>
    <dgm:cxn modelId="{3327847F-1FD3-4D50-B371-FA44C456F4A5}" type="presParOf" srcId="{55A8F0D5-FDB8-4483-88BD-D4BFB2B0F665}" destId="{815C0EE8-0EED-47D6-BC18-94B00A72366C}" srcOrd="3" destOrd="0" presId="urn:microsoft.com/office/officeart/2018/2/layout/IconVerticalSolidList"/>
    <dgm:cxn modelId="{38CAE9C5-E7EB-451F-AAD2-713936DFBFA4}" type="presParOf" srcId="{40DADB0F-ABDA-4D8D-BCB1-C977D660AF78}" destId="{BC76F5D8-4FDA-4AA7-A460-1404EE5B9498}" srcOrd="1" destOrd="0" presId="urn:microsoft.com/office/officeart/2018/2/layout/IconVerticalSolidList"/>
    <dgm:cxn modelId="{316ED4E0-A604-4997-8E6D-FABBF3C96290}" type="presParOf" srcId="{40DADB0F-ABDA-4D8D-BCB1-C977D660AF78}" destId="{831F851A-3AE3-4082-A379-389C42421916}" srcOrd="2" destOrd="0" presId="urn:microsoft.com/office/officeart/2018/2/layout/IconVerticalSolidList"/>
    <dgm:cxn modelId="{E2F6E571-3503-48BA-BC20-C5B4583C36DF}" type="presParOf" srcId="{831F851A-3AE3-4082-A379-389C42421916}" destId="{9285EB63-C200-40E4-B15B-25BCDB5356B8}" srcOrd="0" destOrd="0" presId="urn:microsoft.com/office/officeart/2018/2/layout/IconVerticalSolidList"/>
    <dgm:cxn modelId="{F4F7DC5C-2A76-44B3-9AE0-17D25C70D2FA}" type="presParOf" srcId="{831F851A-3AE3-4082-A379-389C42421916}" destId="{2C38C097-AE1F-4BE4-8F96-F485C4527F8D}" srcOrd="1" destOrd="0" presId="urn:microsoft.com/office/officeart/2018/2/layout/IconVerticalSolidList"/>
    <dgm:cxn modelId="{D44BBFA6-3479-4E71-8808-F2A14C2E47BB}" type="presParOf" srcId="{831F851A-3AE3-4082-A379-389C42421916}" destId="{9AA508A5-C57C-40FE-BB3F-B6ECAA0ADDAF}" srcOrd="2" destOrd="0" presId="urn:microsoft.com/office/officeart/2018/2/layout/IconVerticalSolidList"/>
    <dgm:cxn modelId="{88A5A685-5455-4E9D-838C-7F33C31922FE}" type="presParOf" srcId="{831F851A-3AE3-4082-A379-389C42421916}" destId="{2223B046-79CC-4052-8658-B543291DE09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EB765-9383-4C3C-A583-13AFBB35D357}">
      <dsp:nvSpPr>
        <dsp:cNvPr id="0" name=""/>
        <dsp:cNvSpPr/>
      </dsp:nvSpPr>
      <dsp:spPr>
        <a:xfrm>
          <a:off x="0" y="0"/>
          <a:ext cx="4136688" cy="8958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i="0" kern="1200"/>
            <a:t>Business Proposition……………………………………………… 03-05</a:t>
          </a:r>
          <a:endParaRPr lang="en-US" sz="1100" kern="1200"/>
        </a:p>
      </dsp:txBody>
      <dsp:txXfrm>
        <a:off x="26239" y="26239"/>
        <a:ext cx="3094297" cy="843371"/>
      </dsp:txXfrm>
    </dsp:sp>
    <dsp:sp modelId="{F488FA1B-90F3-415D-8415-4B5C8AAB8A5E}">
      <dsp:nvSpPr>
        <dsp:cNvPr id="0" name=""/>
        <dsp:cNvSpPr/>
      </dsp:nvSpPr>
      <dsp:spPr>
        <a:xfrm>
          <a:off x="346447" y="1058731"/>
          <a:ext cx="4136688" cy="89584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i="0" kern="1200"/>
            <a:t>Marketing Strategy………………………………………………...06-07</a:t>
          </a:r>
          <a:endParaRPr lang="en-US" sz="1100" kern="1200"/>
        </a:p>
      </dsp:txBody>
      <dsp:txXfrm>
        <a:off x="372686" y="1084970"/>
        <a:ext cx="3155460" cy="843371"/>
      </dsp:txXfrm>
    </dsp:sp>
    <dsp:sp modelId="{5FC772D6-3585-4474-A40C-A1F150B6D60C}">
      <dsp:nvSpPr>
        <dsp:cNvPr id="0" name=""/>
        <dsp:cNvSpPr/>
      </dsp:nvSpPr>
      <dsp:spPr>
        <a:xfrm>
          <a:off x="687724" y="2117462"/>
          <a:ext cx="4136688" cy="8958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i="0" kern="1200"/>
            <a:t>Market Research…………………………………………………... 08-09</a:t>
          </a:r>
          <a:endParaRPr lang="en-US" sz="1100" kern="1200"/>
        </a:p>
      </dsp:txBody>
      <dsp:txXfrm>
        <a:off x="713963" y="2143701"/>
        <a:ext cx="3160631" cy="843371"/>
      </dsp:txXfrm>
    </dsp:sp>
    <dsp:sp modelId="{6D9501AF-0C38-4E0F-9CB2-090DF60E5D67}">
      <dsp:nvSpPr>
        <dsp:cNvPr id="0" name=""/>
        <dsp:cNvSpPr/>
      </dsp:nvSpPr>
      <dsp:spPr>
        <a:xfrm>
          <a:off x="1034172" y="3176193"/>
          <a:ext cx="4136688" cy="8958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a:t>References………………………………………………………….. 10</a:t>
          </a:r>
          <a:endParaRPr lang="en-US" sz="1100" kern="1200"/>
        </a:p>
      </dsp:txBody>
      <dsp:txXfrm>
        <a:off x="1060411" y="3202432"/>
        <a:ext cx="3155460" cy="843371"/>
      </dsp:txXfrm>
    </dsp:sp>
    <dsp:sp modelId="{83F3418B-5C35-4D61-A4DC-1618A0113BAF}">
      <dsp:nvSpPr>
        <dsp:cNvPr id="0" name=""/>
        <dsp:cNvSpPr/>
      </dsp:nvSpPr>
      <dsp:spPr>
        <a:xfrm>
          <a:off x="3554386" y="686139"/>
          <a:ext cx="582302" cy="58230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685404" y="686139"/>
        <a:ext cx="320266" cy="438182"/>
      </dsp:txXfrm>
    </dsp:sp>
    <dsp:sp modelId="{79510471-E442-4F86-A384-9CD58FD7EA5B}">
      <dsp:nvSpPr>
        <dsp:cNvPr id="0" name=""/>
        <dsp:cNvSpPr/>
      </dsp:nvSpPr>
      <dsp:spPr>
        <a:xfrm>
          <a:off x="3900834" y="1744870"/>
          <a:ext cx="582302" cy="58230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031852" y="1744870"/>
        <a:ext cx="320266" cy="438182"/>
      </dsp:txXfrm>
    </dsp:sp>
    <dsp:sp modelId="{F7B79385-D035-488A-A8A1-8122ABD4192D}">
      <dsp:nvSpPr>
        <dsp:cNvPr id="0" name=""/>
        <dsp:cNvSpPr/>
      </dsp:nvSpPr>
      <dsp:spPr>
        <a:xfrm>
          <a:off x="4242111" y="2803601"/>
          <a:ext cx="582302" cy="58230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373129" y="2803601"/>
        <a:ext cx="320266" cy="4381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E1C22-A542-4866-A5E0-7D07314E15EB}">
      <dsp:nvSpPr>
        <dsp:cNvPr id="0" name=""/>
        <dsp:cNvSpPr/>
      </dsp:nvSpPr>
      <dsp:spPr>
        <a:xfrm>
          <a:off x="0" y="707092"/>
          <a:ext cx="6185452"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C90221-836A-4BE6-A803-C970A0FD09F9}">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5C0EE8-0EED-47D6-BC18-94B00A72366C}">
      <dsp:nvSpPr>
        <dsp:cNvPr id="0" name=""/>
        <dsp:cNvSpPr/>
      </dsp:nvSpPr>
      <dsp:spPr>
        <a:xfrm>
          <a:off x="1507738" y="707092"/>
          <a:ext cx="4677713"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US" sz="1600" kern="1200"/>
            <a:t>The name of the business of this new venture which is going to penetrate the fitness industry of the UK is Ordo Femina.</a:t>
          </a:r>
        </a:p>
      </dsp:txBody>
      <dsp:txXfrm>
        <a:off x="1507738" y="707092"/>
        <a:ext cx="4677713" cy="1305401"/>
      </dsp:txXfrm>
    </dsp:sp>
    <dsp:sp modelId="{9285EB63-C200-40E4-B15B-25BCDB5356B8}">
      <dsp:nvSpPr>
        <dsp:cNvPr id="0" name=""/>
        <dsp:cNvSpPr/>
      </dsp:nvSpPr>
      <dsp:spPr>
        <a:xfrm>
          <a:off x="0" y="2338844"/>
          <a:ext cx="6185452"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8C097-AE1F-4BE4-8F96-F485C4527F8D}">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3B046-79CC-4052-8658-B543291DE09F}">
      <dsp:nvSpPr>
        <dsp:cNvPr id="0" name=""/>
        <dsp:cNvSpPr/>
      </dsp:nvSpPr>
      <dsp:spPr>
        <a:xfrm>
          <a:off x="1507738" y="2338844"/>
          <a:ext cx="4677713"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US" sz="1600" kern="1200"/>
            <a:t>The gym will uphold its brand image by recruiting certified female fitness coaches who can understand the rituals and life-leading process of the chosen community.</a:t>
          </a:r>
        </a:p>
      </dsp:txBody>
      <dsp:txXfrm>
        <a:off x="1507738" y="2338844"/>
        <a:ext cx="4677713" cy="130540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0CE6CC-935A-448D-AF4C-A0B3CB55F9DA}" type="datetimeFigureOut">
              <a:rPr lang="en-GB" smtClean="0"/>
              <a:t>22/03/2025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74859E-BB23-4CB3-9751-3D1C4858D4E7}" type="slidenum">
              <a:rPr lang="en-GB" smtClean="0"/>
              <a:t>‹#›</a:t>
            </a:fld>
            <a:endParaRPr lang="en-GB"/>
          </a:p>
        </p:txBody>
      </p:sp>
    </p:spTree>
    <p:extLst>
      <p:ext uri="{BB962C8B-B14F-4D97-AF65-F5344CB8AC3E}">
        <p14:creationId xmlns:p14="http://schemas.microsoft.com/office/powerpoint/2010/main" val="1199234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1200"/>
              </a:spcAft>
            </a:pPr>
            <a:r>
              <a:rPr lang="en-GB" sz="1800" b="1" i="1" dirty="0">
                <a:solidFill>
                  <a:srgbClr val="000000"/>
                </a:solidFill>
                <a:effectLst/>
                <a:latin typeface="Times New Roman" panose="02020603050405020304" pitchFamily="18" charset="0"/>
                <a:ea typeface="Times New Roman" panose="02020603050405020304" pitchFamily="18" charset="0"/>
              </a:rPr>
              <a:t>USP</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1200"/>
              </a:spcBef>
              <a:spcAft>
                <a:spcPts val="1200"/>
              </a:spcAft>
            </a:pPr>
            <a:r>
              <a:rPr lang="en-GB" sz="1800" dirty="0">
                <a:solidFill>
                  <a:srgbClr val="000000"/>
                </a:solidFill>
                <a:effectLst/>
                <a:latin typeface="Times New Roman" panose="02020603050405020304" pitchFamily="18" charset="0"/>
                <a:ea typeface="Times New Roman" panose="02020603050405020304" pitchFamily="18" charset="0"/>
              </a:rPr>
              <a:t>The name of the business of this new venture which is going to penetrate the fitness industry of the UK is Ordo Femina. The main USP of this business is it is going to deliver the utmost comfort to the Muslim female society. The gym will deliver a women-centric workout floor and will arrange all the relevant strategies for women. The fitness centre will allocate a specific place in the gym for the prayer </a:t>
            </a:r>
            <a:r>
              <a:rPr lang="en-US" sz="1800" dirty="0">
                <a:solidFill>
                  <a:srgbClr val="000000"/>
                </a:solidFill>
                <a:effectLst/>
                <a:latin typeface="Times New Roman" panose="02020603050405020304" pitchFamily="18" charset="0"/>
                <a:ea typeface="Times New Roman" panose="02020603050405020304" pitchFamily="18" charset="0"/>
              </a:rPr>
              <a:t>(ACAS, 2021)</a:t>
            </a:r>
            <a:r>
              <a:rPr lang="en-GB" sz="1800" dirty="0">
                <a:solidFill>
                  <a:srgbClr val="000000"/>
                </a:solidFill>
                <a:effectLst/>
                <a:latin typeface="Times New Roman" panose="02020603050405020304" pitchFamily="18" charset="0"/>
                <a:ea typeface="Times New Roman" panose="02020603050405020304" pitchFamily="18" charset="0"/>
              </a:rPr>
              <a:t>. The gym will uphold its brand image by recruiting certified female fitness coaches who can understand the rituals and life-leading process of the chosen community.</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77B11D-CA6A-4B0B-9B75-413FD3A23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0078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1200"/>
              </a:spcAft>
            </a:pPr>
            <a:r>
              <a:rPr lang="en-GB" sz="1800" b="1" i="1" dirty="0">
                <a:solidFill>
                  <a:srgbClr val="000000"/>
                </a:solidFill>
                <a:effectLst/>
                <a:latin typeface="Times New Roman" panose="02020603050405020304" pitchFamily="18" charset="0"/>
                <a:ea typeface="Times New Roman" panose="02020603050405020304" pitchFamily="18" charset="0"/>
              </a:rPr>
              <a:t>Product description</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new venture can deliver exclusive service to improve the spiritual and physical well-being of Muslim women of Great Britain. Strength workouts, cardio workouts and yoga classes will be provided to the consumers </a:t>
            </a:r>
            <a:r>
              <a:rPr lang="en-US" sz="1800" dirty="0">
                <a:effectLst/>
                <a:latin typeface="Times New Roman" panose="02020603050405020304" pitchFamily="18" charset="0"/>
                <a:ea typeface="Calibri" panose="020F0502020204030204" pitchFamily="34" charset="0"/>
                <a:cs typeface="Arial" panose="020B0604020202020204" pitchFamily="34" charset="0"/>
              </a:rPr>
              <a:t>(istock, 2025)</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The cardio workout will help its target consumer to improve the cardiovascular condition of health. Aside from this, the weight workout will help to increase muscle strength for Muslim female customers and yoga classes will help them to relieve physical pain along with flexibility.</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77B11D-CA6A-4B0B-9B75-413FD3A23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4250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1200"/>
              </a:spcAft>
            </a:pPr>
            <a:r>
              <a:rPr lang="en-GB" sz="1800" b="1" i="1" dirty="0">
                <a:solidFill>
                  <a:srgbClr val="000000"/>
                </a:solidFill>
                <a:effectLst/>
                <a:latin typeface="Times New Roman" panose="02020603050405020304" pitchFamily="18" charset="0"/>
                <a:ea typeface="Times New Roman" panose="02020603050405020304" pitchFamily="18" charset="0"/>
              </a:rPr>
              <a:t>Business mission and vision</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1200"/>
              </a:spcBef>
              <a:spcAft>
                <a:spcPts val="1200"/>
              </a:spcAft>
            </a:pPr>
            <a:r>
              <a:rPr lang="en-GB" sz="1800" dirty="0">
                <a:solidFill>
                  <a:srgbClr val="000000"/>
                </a:solidFill>
                <a:effectLst/>
                <a:latin typeface="Times New Roman" panose="02020603050405020304" pitchFamily="18" charset="0"/>
                <a:ea typeface="Times New Roman" panose="02020603050405020304" pitchFamily="18" charset="0"/>
              </a:rPr>
              <a:t>The mission and vision of Ordo Femina, the selected fitness house is to empower the women of Muslim society by delivering a proper ambience of fitness.  The business entity is going to deliver a racially and culturally diverse fitness environment at an affordable price to those women.</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1200"/>
              </a:spcBef>
              <a:spcAft>
                <a:spcPts val="1200"/>
              </a:spcAft>
            </a:pPr>
            <a:r>
              <a:rPr lang="en-GB" sz="1800" b="1" i="1" dirty="0">
                <a:solidFill>
                  <a:srgbClr val="000000"/>
                </a:solidFill>
                <a:effectLst/>
                <a:latin typeface="Times New Roman" panose="02020603050405020304" pitchFamily="18" charset="0"/>
                <a:ea typeface="Times New Roman" panose="02020603050405020304" pitchFamily="18" charset="0"/>
              </a:rPr>
              <a:t>Location and HRM Strategy</a:t>
            </a:r>
            <a:r>
              <a:rPr lang="en-GB" sz="1800" dirty="0">
                <a:effectLst/>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A new business of Ordo Femina  is going to be established in Westminster of London.  the address of this gym will be Great Castle Street. The business will start its journey with 14 people.</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1200"/>
              </a:spcBef>
              <a:spcAft>
                <a:spcPts val="1200"/>
              </a:spcAft>
            </a:pPr>
            <a:r>
              <a:rPr lang="en-GB" sz="1800" b="1" i="1" dirty="0">
                <a:solidFill>
                  <a:srgbClr val="000000"/>
                </a:solidFill>
                <a:effectLst/>
                <a:latin typeface="Times New Roman" panose="02020603050405020304" pitchFamily="18" charset="0"/>
                <a:ea typeface="Times New Roman" panose="02020603050405020304" pitchFamily="18" charset="0"/>
              </a:rPr>
              <a:t>Financial overview</a:t>
            </a:r>
            <a:r>
              <a:rPr lang="en-GB" sz="1800" dirty="0">
                <a:effectLst/>
                <a:latin typeface="Times New Roman" panose="02020603050405020304" pitchFamily="18" charset="0"/>
                <a:ea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rPr>
              <a:t> The venture project is to earn revenue of 23000 GBP  after the end of the economic year 2025.  On a different note, it is projected to maintain its expense at 20,000 GBP. The venture will take an optimistic approach to earn a profit of 3000 GBP.</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77B11D-CA6A-4B0B-9B75-413FD3A23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66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1200"/>
              </a:spcAft>
            </a:pPr>
            <a:r>
              <a:rPr lang="en-GB" sz="1800" b="1" i="1" dirty="0">
                <a:solidFill>
                  <a:srgbClr val="000000"/>
                </a:solidFill>
                <a:effectLst/>
                <a:latin typeface="Times New Roman" panose="02020603050405020304" pitchFamily="18" charset="0"/>
                <a:ea typeface="Times New Roman" panose="02020603050405020304" pitchFamily="18" charset="0"/>
              </a:rPr>
              <a:t>Influencer marketing</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new venture will use influencer marketing as well </a:t>
            </a: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as social media marketing to an extreme to ensure the success of this venture.  </a:t>
            </a:r>
            <a:r>
              <a:rPr lang="en-GB" sz="1800" dirty="0">
                <a:effectLst/>
                <a:latin typeface="Times New Roman" panose="02020603050405020304" pitchFamily="18" charset="0"/>
                <a:ea typeface="Calibri" panose="020F0502020204030204" pitchFamily="34" charset="0"/>
                <a:cs typeface="Arial" panose="020B0604020202020204" pitchFamily="34" charset="0"/>
              </a:rPr>
              <a:t>In</a:t>
            </a: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context, the business entity has to identify fitness influencers of the UK whose religion is Muslim </a:t>
            </a:r>
            <a:r>
              <a:rPr lang="en-GB"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such as Maia Ali and Sarah </a:t>
            </a:r>
            <a:r>
              <a:rPr lang="en-US" sz="1800" dirty="0">
                <a:solidFill>
                  <a:srgbClr val="FF0000"/>
                </a:solidFill>
                <a:effectLst/>
                <a:latin typeface="Times New Roman" panose="02020603050405020304" pitchFamily="18" charset="0"/>
                <a:ea typeface="Calibri" panose="020F0502020204030204" pitchFamily="34" charset="0"/>
                <a:cs typeface="Arial" panose="020B0604020202020204" pitchFamily="34" charset="0"/>
              </a:rPr>
              <a:t>(Maia Ali, 2025)</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Engaging those fitness influencers in the marketing operation will help the company to attract new consumers extensively (Johnson et al., 2018). Along with this, the influencers have to share their story of transformation which will help the chosen entity to reach its target customers. Different kinds of faith-friendly content have to be posted through those influencers.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77B11D-CA6A-4B0B-9B75-413FD3A23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5457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1200"/>
              </a:spcAft>
            </a:pPr>
            <a:r>
              <a:rPr lang="en-GB" sz="1800" b="1" i="1" dirty="0">
                <a:solidFill>
                  <a:srgbClr val="000000"/>
                </a:solidFill>
                <a:effectLst/>
                <a:latin typeface="Times New Roman" panose="02020603050405020304" pitchFamily="18" charset="0"/>
                <a:ea typeface="Times New Roman" panose="02020603050405020304" pitchFamily="18" charset="0"/>
              </a:rPr>
              <a:t>Market research about the UK gym industry</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1200"/>
              </a:spcBef>
              <a:spcAft>
                <a:spcPts val="1200"/>
              </a:spcAft>
            </a:pPr>
            <a:r>
              <a:rPr lang="en-GB" sz="1800" dirty="0">
                <a:solidFill>
                  <a:srgbClr val="000000"/>
                </a:solidFill>
                <a:effectLst/>
                <a:latin typeface="Times New Roman" panose="02020603050405020304" pitchFamily="18" charset="0"/>
                <a:ea typeface="Times New Roman" panose="02020603050405020304" pitchFamily="18" charset="0"/>
              </a:rPr>
              <a:t>The training and gym industry of the UK has been budding for the last few years.  It is expected that this industry is going to touch the pinnacle of 1.35 billion GBP revenue in the current economic year. The number of private gyms has been increasing significantly in the UK from 2011. It is also expected that the revenue generation of this industry will be increased by 1.3% by the financial year 2029 </a:t>
            </a:r>
            <a:r>
              <a:rPr lang="en-US" sz="1800" dirty="0">
                <a:solidFill>
                  <a:srgbClr val="000000"/>
                </a:solidFill>
                <a:effectLst/>
                <a:latin typeface="Times New Roman" panose="02020603050405020304" pitchFamily="18" charset="0"/>
                <a:ea typeface="Times New Roman" panose="02020603050405020304" pitchFamily="18" charset="0"/>
              </a:rPr>
              <a:t>(Statista, 2025)</a:t>
            </a:r>
            <a:r>
              <a:rPr lang="en-GB" sz="1800" dirty="0">
                <a:solidFill>
                  <a:srgbClr val="000000"/>
                </a:solidFill>
                <a:effectLst/>
                <a:latin typeface="Times New Roman" panose="02020603050405020304" pitchFamily="18" charset="0"/>
                <a:ea typeface="Times New Roman" panose="02020603050405020304" pitchFamily="18" charset="0"/>
              </a:rPr>
              <a:t>. After the gym and training industry of the United States America, the gym industry of the United Kingdom  has been holding  the largest market share. As per the projection by the fiscal  year 2029 this market is going to reach 13.2 million pairs.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77B11D-CA6A-4B0B-9B75-413FD3A23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7354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1200"/>
              </a:spcAft>
            </a:pPr>
            <a:r>
              <a:rPr lang="en-GB" sz="1800" b="1" i="1" dirty="0">
                <a:solidFill>
                  <a:srgbClr val="000000"/>
                </a:solidFill>
                <a:effectLst/>
                <a:latin typeface="Times New Roman" panose="02020603050405020304" pitchFamily="18" charset="0"/>
                <a:ea typeface="Times New Roman" panose="02020603050405020304" pitchFamily="18" charset="0"/>
              </a:rPr>
              <a:t>Market Research on the chosen business topic</a:t>
            </a:r>
            <a:endParaRPr lang="en-GB"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participation of Muslim girls in the fitness industry has been increasing after the crucial hit of COVID-19.  There are 4.13 million people in the UK who are Muslim by religion </a:t>
            </a:r>
            <a:r>
              <a:rPr lang="en-US" sz="1800" dirty="0">
                <a:effectLst/>
                <a:latin typeface="Times New Roman" panose="02020603050405020304" pitchFamily="18" charset="0"/>
                <a:ea typeface="Calibri" panose="020F0502020204030204" pitchFamily="34" charset="0"/>
                <a:cs typeface="Arial" panose="020B0604020202020204" pitchFamily="34" charset="0"/>
              </a:rPr>
              <a:t>(Statista Research Department, 2025)</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It has been reported that 55% of the women population of the certain community in the UK has been showing their interest in physical fitness </a:t>
            </a:r>
            <a:r>
              <a:rPr lang="en-US" sz="18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rPr>
              <a:t>(LBB Online, 2025)</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However, due to the lack of faith-friendly fitness centres, it becomes tough for them to join any gym.</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77B11D-CA6A-4B0B-9B75-413FD3A23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8666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77B11D-CA6A-4B0B-9B75-413FD3A23CC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1762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0FB8F-B763-447A-A5F1-8DC6AECB5C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BF886D-A8DF-4008-BA39-92121CC2FC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C87B38-E53E-47B0-9835-A0219F4CBED8}"/>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5" name="Footer Placeholder 4">
            <a:extLst>
              <a:ext uri="{FF2B5EF4-FFF2-40B4-BE49-F238E27FC236}">
                <a16:creationId xmlns:a16="http://schemas.microsoft.com/office/drawing/2014/main" id="{F1F7EAD4-CD63-4D12-9A9A-33390B504D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FEF861-A020-4940-8AED-78FD990C5CB2}"/>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2004502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B1E70-F814-462A-A978-114C597FC6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07D96C-3DDB-40A3-918B-A110A43380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2F221E-6578-40B8-9F8B-57F8A4EBCAA0}"/>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5" name="Footer Placeholder 4">
            <a:extLst>
              <a:ext uri="{FF2B5EF4-FFF2-40B4-BE49-F238E27FC236}">
                <a16:creationId xmlns:a16="http://schemas.microsoft.com/office/drawing/2014/main" id="{1CB41EAF-B647-4631-8718-087739F3A2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516C56-B693-492B-B24F-5474CB24B0FF}"/>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3204874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48E54-35C9-47C4-9201-24BF3417CB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A40B28-53FE-42AD-939E-2758CCBAFD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232309-9A11-4E33-89A1-B27C710DE7C9}"/>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5" name="Footer Placeholder 4">
            <a:extLst>
              <a:ext uri="{FF2B5EF4-FFF2-40B4-BE49-F238E27FC236}">
                <a16:creationId xmlns:a16="http://schemas.microsoft.com/office/drawing/2014/main" id="{112743C7-A463-4663-A4D4-D47AE33AD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84370F-C1C9-4511-90AB-2581D2CE4B01}"/>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372910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EE699-C729-4BF4-AA6C-9529D386CA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DB5C30-A157-4C89-AE14-0BB82963A6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7FFE4E-7660-497F-8BAD-1CA7B9FBF9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27E5AF-41E9-4957-83F8-1B6C24D1C0B8}"/>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6" name="Footer Placeholder 5">
            <a:extLst>
              <a:ext uri="{FF2B5EF4-FFF2-40B4-BE49-F238E27FC236}">
                <a16:creationId xmlns:a16="http://schemas.microsoft.com/office/drawing/2014/main" id="{6207EBD5-12D4-4198-AC9B-C9DA720861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EECAEE-3A01-4D86-834C-B4A31CBB3474}"/>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2264218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B0E63-F9B3-4E1D-9153-0326B8859A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E77E22-3699-4CCB-95FF-4E6051461B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DB3DC4-FB46-4B72-9CCD-F56CED6A72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A61A75-80F8-4BBB-B46C-610069F7FF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B0F37E-2668-4C32-ABC6-9F4E847695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FE51C3-ADCC-4EB2-B7CE-C25C5B571597}"/>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8" name="Footer Placeholder 7">
            <a:extLst>
              <a:ext uri="{FF2B5EF4-FFF2-40B4-BE49-F238E27FC236}">
                <a16:creationId xmlns:a16="http://schemas.microsoft.com/office/drawing/2014/main" id="{2150AE36-955A-4786-9C42-115D953732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8B8558-C3AD-475C-ADBB-6C91A11506C8}"/>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393115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C8711-B560-4849-89EE-13629C7733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2717DC-B900-4C3F-910A-B778D05F4616}"/>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4" name="Footer Placeholder 3">
            <a:extLst>
              <a:ext uri="{FF2B5EF4-FFF2-40B4-BE49-F238E27FC236}">
                <a16:creationId xmlns:a16="http://schemas.microsoft.com/office/drawing/2014/main" id="{957C99D9-3A93-49B5-8A8C-A2F2F94ACB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F68853-442A-4F18-9D6B-0C8426E51292}"/>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1257930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45A612-156A-454A-9E32-FFC5EBDB48AD}"/>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3" name="Footer Placeholder 2">
            <a:extLst>
              <a:ext uri="{FF2B5EF4-FFF2-40B4-BE49-F238E27FC236}">
                <a16:creationId xmlns:a16="http://schemas.microsoft.com/office/drawing/2014/main" id="{F46F1385-47E6-49D8-A30D-BBDD7727CF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3BCB15-6FC4-4976-B8F1-558B99A19B91}"/>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506155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AB3CE-98B1-488D-86EA-EC229A5BF0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0DBEAA-085F-4EEC-82E1-A5DFAB50C6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7433E2-80CF-4F3E-AFAD-22CBFDF567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27EA5E-3FC5-4CC1-A151-AB65EA36B714}"/>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6" name="Footer Placeholder 5">
            <a:extLst>
              <a:ext uri="{FF2B5EF4-FFF2-40B4-BE49-F238E27FC236}">
                <a16:creationId xmlns:a16="http://schemas.microsoft.com/office/drawing/2014/main" id="{5ADA4A8D-76F2-47C5-B498-5D6C2EEA37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C7B004-19DA-4002-9F37-25F3A30C4BA3}"/>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325041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FFA71-AF9E-41C9-BAF3-42A7E557BD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A12F05-2EA9-44D9-B810-CC6DAB68F7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10AFAB-C48C-4B84-9B15-752BEA420E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609418-83AB-4707-B243-46C99070346D}"/>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6" name="Footer Placeholder 5">
            <a:extLst>
              <a:ext uri="{FF2B5EF4-FFF2-40B4-BE49-F238E27FC236}">
                <a16:creationId xmlns:a16="http://schemas.microsoft.com/office/drawing/2014/main" id="{EC528724-5163-49E1-B69B-6EC91FF01B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A78D0F-E339-4F0D-BD3A-FAA25BABD1AD}"/>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3496724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1851C-3AB5-403C-BA9D-CA2543C4DC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A28F21-985D-46B5-8147-9E1BF949E4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F674D-869D-4282-812D-B12A5AC35060}"/>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5" name="Footer Placeholder 4">
            <a:extLst>
              <a:ext uri="{FF2B5EF4-FFF2-40B4-BE49-F238E27FC236}">
                <a16:creationId xmlns:a16="http://schemas.microsoft.com/office/drawing/2014/main" id="{99B49066-032E-4889-BFBC-D0C5CEF408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58FF4E-571E-4DA2-B531-8ED8D553F4E3}"/>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336160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530E73-6DE0-4D3A-9B49-8C84E0A573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F4D2F0-3ACE-4DFA-82CB-56801782C3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02B047-FA66-4F13-872B-A5CB2774955F}"/>
              </a:ext>
            </a:extLst>
          </p:cNvPr>
          <p:cNvSpPr>
            <a:spLocks noGrp="1"/>
          </p:cNvSpPr>
          <p:nvPr>
            <p:ph type="dt" sz="half" idx="10"/>
          </p:nvPr>
        </p:nvSpPr>
        <p:spPr/>
        <p:txBody>
          <a:bodyPr/>
          <a:lstStyle/>
          <a:p>
            <a:fld id="{3591A3EA-2739-40DF-902B-51E32FD29811}" type="datetimeFigureOut">
              <a:rPr lang="en-GB" smtClean="0"/>
              <a:t>22/03/2025</a:t>
            </a:fld>
            <a:endParaRPr lang="en-GB"/>
          </a:p>
        </p:txBody>
      </p:sp>
      <p:sp>
        <p:nvSpPr>
          <p:cNvPr id="5" name="Footer Placeholder 4">
            <a:extLst>
              <a:ext uri="{FF2B5EF4-FFF2-40B4-BE49-F238E27FC236}">
                <a16:creationId xmlns:a16="http://schemas.microsoft.com/office/drawing/2014/main" id="{1D537A85-FC35-4CCF-A5BE-59EBD49EA6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19168-3753-4667-AEDF-1EACF654107D}"/>
              </a:ext>
            </a:extLst>
          </p:cNvPr>
          <p:cNvSpPr>
            <a:spLocks noGrp="1"/>
          </p:cNvSpPr>
          <p:nvPr>
            <p:ph type="sldNum" sz="quarter" idx="12"/>
          </p:nvPr>
        </p:nvSpPr>
        <p:spPr/>
        <p:txBody>
          <a:bodyPr/>
          <a:lstStyle/>
          <a:p>
            <a:fld id="{E8CDE91A-5422-44AB-9863-44B75FEC2F11}" type="slidenum">
              <a:rPr lang="en-GB" smtClean="0"/>
              <a:t>‹#›</a:t>
            </a:fld>
            <a:endParaRPr lang="en-GB"/>
          </a:p>
        </p:txBody>
      </p:sp>
    </p:spTree>
    <p:extLst>
      <p:ext uri="{BB962C8B-B14F-4D97-AF65-F5344CB8AC3E}">
        <p14:creationId xmlns:p14="http://schemas.microsoft.com/office/powerpoint/2010/main" val="3302860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pxhere.com/ko/photo/1457645"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2000"/>
            <a:lum/>
            <a:extLst>
              <a:ext uri="{837473B0-CC2E-450A-ABE3-18F120FF3D39}">
                <a1611:picAttrSrcUrl xmlns:a1611="http://schemas.microsoft.com/office/drawing/2016/11/main" r:id="rId14"/>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A98BCD-1960-45C9-900E-C6370FFF0D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1796B-536F-4197-9C92-43B1D48AC9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A7985C-840F-496A-A1B7-FCA4D3A5D2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91A3EA-2739-40DF-902B-51E32FD29811}" type="datetimeFigureOut">
              <a:rPr lang="en-GB" smtClean="0"/>
              <a:t>22/03/2025</a:t>
            </a:fld>
            <a:endParaRPr lang="en-GB"/>
          </a:p>
        </p:txBody>
      </p:sp>
      <p:sp>
        <p:nvSpPr>
          <p:cNvPr id="5" name="Footer Placeholder 4">
            <a:extLst>
              <a:ext uri="{FF2B5EF4-FFF2-40B4-BE49-F238E27FC236}">
                <a16:creationId xmlns:a16="http://schemas.microsoft.com/office/drawing/2014/main" id="{D117EBB5-B097-4A3D-96A7-D55968E322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CF05D5-764D-46B0-90C3-AA2B443718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CDE91A-5422-44AB-9863-44B75FEC2F11}" type="slidenum">
              <a:rPr lang="en-GB" smtClean="0"/>
              <a:t>‹#›</a:t>
            </a:fld>
            <a:endParaRPr lang="en-GB"/>
          </a:p>
        </p:txBody>
      </p:sp>
    </p:spTree>
    <p:extLst>
      <p:ext uri="{BB962C8B-B14F-4D97-AF65-F5344CB8AC3E}">
        <p14:creationId xmlns:p14="http://schemas.microsoft.com/office/powerpoint/2010/main" val="21932660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9EFB5DD-2E66-F84E-AD02-96BAF6A0A7C5}"/>
              </a:ext>
            </a:extLst>
          </p:cNvPr>
          <p:cNvPicPr>
            <a:picLocks noChangeAspect="1"/>
          </p:cNvPicPr>
          <p:nvPr/>
        </p:nvPicPr>
        <p:blipFill>
          <a:blip r:embed="rId2">
            <a:alphaModFix amt="50000"/>
          </a:blip>
          <a:srcRect t="8338" b="16662"/>
          <a:stretch/>
        </p:blipFill>
        <p:spPr>
          <a:xfrm>
            <a:off x="58992" y="38704"/>
            <a:ext cx="12191980" cy="6857999"/>
          </a:xfrm>
          <a:prstGeom prst="rect">
            <a:avLst/>
          </a:prstGeom>
        </p:spPr>
      </p:pic>
      <p:sp>
        <p:nvSpPr>
          <p:cNvPr id="2" name="Title 1">
            <a:extLst>
              <a:ext uri="{FF2B5EF4-FFF2-40B4-BE49-F238E27FC236}">
                <a16:creationId xmlns:a16="http://schemas.microsoft.com/office/drawing/2014/main" id="{1A02B144-F6E1-4D49-8D7D-7E959729E2DE}"/>
              </a:ext>
            </a:extLst>
          </p:cNvPr>
          <p:cNvSpPr>
            <a:spLocks noGrp="1"/>
          </p:cNvSpPr>
          <p:nvPr>
            <p:ph type="ctrTitle"/>
          </p:nvPr>
        </p:nvSpPr>
        <p:spPr>
          <a:xfrm>
            <a:off x="1524000" y="1122362"/>
            <a:ext cx="9144000" cy="2900518"/>
          </a:xfrm>
        </p:spPr>
        <p:txBody>
          <a:bodyPr>
            <a:normAutofit/>
          </a:bodyPr>
          <a:lstStyle/>
          <a:p>
            <a:r>
              <a:rPr lang="en-GB" b="1" dirty="0">
                <a:solidFill>
                  <a:srgbClr val="FFFFFF"/>
                </a:solidFill>
                <a:latin typeface="Times New Roman" panose="02020603050405020304" pitchFamily="18" charset="0"/>
              </a:rPr>
              <a:t>Managing Enterprise</a:t>
            </a:r>
          </a:p>
        </p:txBody>
      </p:sp>
      <p:sp>
        <p:nvSpPr>
          <p:cNvPr id="3" name="Subtitle 2">
            <a:extLst>
              <a:ext uri="{FF2B5EF4-FFF2-40B4-BE49-F238E27FC236}">
                <a16:creationId xmlns:a16="http://schemas.microsoft.com/office/drawing/2014/main" id="{126A3C88-7749-4614-9F4F-CFEB277242DE}"/>
              </a:ext>
            </a:extLst>
          </p:cNvPr>
          <p:cNvSpPr>
            <a:spLocks noGrp="1"/>
          </p:cNvSpPr>
          <p:nvPr>
            <p:ph type="subTitle" idx="1"/>
          </p:nvPr>
        </p:nvSpPr>
        <p:spPr>
          <a:xfrm>
            <a:off x="1524000" y="4159404"/>
            <a:ext cx="9144000" cy="1098395"/>
          </a:xfrm>
        </p:spPr>
        <p:txBody>
          <a:bodyPr>
            <a:normAutofit/>
          </a:bodyPr>
          <a:lstStyle/>
          <a:p>
            <a:r>
              <a:rPr lang="en-US" b="1" dirty="0">
                <a:solidFill>
                  <a:srgbClr val="FFFFFF"/>
                </a:solidFill>
                <a:latin typeface="Times New Roman" panose="02020603050405020304" pitchFamily="18" charset="0"/>
              </a:rPr>
              <a:t>Student Name: </a:t>
            </a:r>
            <a:r>
              <a:rPr lang="en-GB" b="1" dirty="0">
                <a:solidFill>
                  <a:srgbClr val="FFFFFF"/>
                </a:solidFill>
                <a:latin typeface="Times New Roman" panose="02020603050405020304" pitchFamily="18" charset="0"/>
              </a:rPr>
              <a:t>Peter Pompa</a:t>
            </a:r>
          </a:p>
          <a:p>
            <a:r>
              <a:rPr lang="en-GB" b="1" dirty="0">
                <a:solidFill>
                  <a:srgbClr val="FFFFFF"/>
                </a:solidFill>
                <a:latin typeface="Times New Roman" panose="02020603050405020304" pitchFamily="18" charset="0"/>
              </a:rPr>
              <a:t>Student ID: 2320763</a:t>
            </a:r>
          </a:p>
        </p:txBody>
      </p:sp>
      <p:sp>
        <p:nvSpPr>
          <p:cNvPr id="5" name="TextBox 4">
            <a:extLst>
              <a:ext uri="{FF2B5EF4-FFF2-40B4-BE49-F238E27FC236}">
                <a16:creationId xmlns:a16="http://schemas.microsoft.com/office/drawing/2014/main" id="{D3384273-12F9-4911-FE1F-43A558A34CA8}"/>
              </a:ext>
            </a:extLst>
          </p:cNvPr>
          <p:cNvSpPr txBox="1"/>
          <p:nvPr/>
        </p:nvSpPr>
        <p:spPr>
          <a:xfrm>
            <a:off x="10764876" y="6449964"/>
            <a:ext cx="1722092" cy="369332"/>
          </a:xfrm>
          <a:prstGeom prst="rect">
            <a:avLst/>
          </a:prstGeom>
          <a:no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rPr>
              <a:t>(Haley 2017)</a:t>
            </a:r>
          </a:p>
        </p:txBody>
      </p:sp>
    </p:spTree>
    <p:extLst>
      <p:ext uri="{BB962C8B-B14F-4D97-AF65-F5344CB8AC3E}">
        <p14:creationId xmlns:p14="http://schemas.microsoft.com/office/powerpoint/2010/main" val="17414331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639EEB6A-2610-BC06-F3E3-5D15BF4AC5EC}"/>
              </a:ext>
            </a:extLst>
          </p:cNvPr>
          <p:cNvPicPr>
            <a:picLocks noChangeAspect="1"/>
          </p:cNvPicPr>
          <p:nvPr/>
        </p:nvPicPr>
        <p:blipFill>
          <a:blip r:embed="rId2">
            <a:alphaModFix amt="60000"/>
          </a:blip>
          <a:srcRect t="8339" b="16661"/>
          <a:stretch/>
        </p:blipFill>
        <p:spPr>
          <a:xfrm>
            <a:off x="-1" y="10"/>
            <a:ext cx="12192001" cy="6857990"/>
          </a:xfrm>
          <a:prstGeom prst="rect">
            <a:avLst/>
          </a:prstGeom>
        </p:spPr>
      </p:pic>
      <p:sp>
        <p:nvSpPr>
          <p:cNvPr id="2" name="Title 1">
            <a:extLst>
              <a:ext uri="{FF2B5EF4-FFF2-40B4-BE49-F238E27FC236}">
                <a16:creationId xmlns:a16="http://schemas.microsoft.com/office/drawing/2014/main" id="{1C5B48BC-4359-48E7-9D15-944E23CF06C9}"/>
              </a:ext>
            </a:extLst>
          </p:cNvPr>
          <p:cNvSpPr>
            <a:spLocks noGrp="1"/>
          </p:cNvSpPr>
          <p:nvPr>
            <p:ph type="title"/>
          </p:nvPr>
        </p:nvSpPr>
        <p:spPr>
          <a:xfrm>
            <a:off x="838199" y="1671570"/>
            <a:ext cx="5155261" cy="4072044"/>
          </a:xfrm>
        </p:spPr>
        <p:txBody>
          <a:bodyPr anchor="t">
            <a:normAutofit/>
          </a:bodyPr>
          <a:lstStyle/>
          <a:p>
            <a:r>
              <a:rPr lang="en-US" b="1">
                <a:solidFill>
                  <a:srgbClr val="FFFFFF"/>
                </a:solidFill>
                <a:latin typeface="Times New Roman" panose="02020603050405020304" pitchFamily="18" charset="0"/>
              </a:rPr>
              <a:t>Table Of Contents</a:t>
            </a:r>
            <a:endParaRPr lang="en-GB" b="1">
              <a:solidFill>
                <a:srgbClr val="FFFFFF"/>
              </a:solidFill>
              <a:latin typeface="Times New Roman" panose="02020603050405020304" pitchFamily="18" charset="0"/>
            </a:endParaRPr>
          </a:p>
        </p:txBody>
      </p:sp>
      <p:graphicFrame>
        <p:nvGraphicFramePr>
          <p:cNvPr id="50" name="Content Placeholder 2">
            <a:extLst>
              <a:ext uri="{FF2B5EF4-FFF2-40B4-BE49-F238E27FC236}">
                <a16:creationId xmlns:a16="http://schemas.microsoft.com/office/drawing/2014/main" id="{9D194654-DB7E-EF4E-E8E1-B3109D857B08}"/>
              </a:ext>
            </a:extLst>
          </p:cNvPr>
          <p:cNvGraphicFramePr>
            <a:graphicFrameLocks noGrp="1"/>
          </p:cNvGraphicFramePr>
          <p:nvPr>
            <p:ph idx="1"/>
            <p:extLst>
              <p:ext uri="{D42A27DB-BD31-4B8C-83A1-F6EECF244321}">
                <p14:modId xmlns:p14="http://schemas.microsoft.com/office/powerpoint/2010/main" val="1168950751"/>
              </p:ext>
            </p:extLst>
          </p:nvPr>
        </p:nvGraphicFramePr>
        <p:xfrm>
          <a:off x="6185986" y="1671566"/>
          <a:ext cx="5170861" cy="4072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AD6A91B-EEDB-817A-D0B4-DCF93A4B23B7}"/>
              </a:ext>
            </a:extLst>
          </p:cNvPr>
          <p:cNvSpPr txBox="1"/>
          <p:nvPr/>
        </p:nvSpPr>
        <p:spPr>
          <a:xfrm>
            <a:off x="10804206" y="6488658"/>
            <a:ext cx="1722092" cy="369332"/>
          </a:xfrm>
          <a:prstGeom prst="rect">
            <a:avLst/>
          </a:prstGeom>
          <a:noFill/>
        </p:spPr>
        <p:txBody>
          <a:bodyPr wrap="square">
            <a:spAutoFit/>
          </a:bodyPr>
          <a:lstStyle/>
          <a:p>
            <a:r>
              <a:rPr lang="en-GB" dirty="0">
                <a:solidFill>
                  <a:schemeClr val="bg1"/>
                </a:solidFill>
              </a:rPr>
              <a:t>(Haley 2017)</a:t>
            </a:r>
          </a:p>
        </p:txBody>
      </p:sp>
    </p:spTree>
    <p:extLst>
      <p:ext uri="{BB962C8B-B14F-4D97-AF65-F5344CB8AC3E}">
        <p14:creationId xmlns:p14="http://schemas.microsoft.com/office/powerpoint/2010/main" val="2860017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running in a black outfit&#10;&#10;AI-generated content may be incorrect.">
            <a:extLst>
              <a:ext uri="{FF2B5EF4-FFF2-40B4-BE49-F238E27FC236}">
                <a16:creationId xmlns:a16="http://schemas.microsoft.com/office/drawing/2014/main" id="{F232D405-FFB6-72B1-0EF9-6DBFFC4F6D04}"/>
              </a:ext>
            </a:extLst>
          </p:cNvPr>
          <p:cNvPicPr>
            <a:picLocks noChangeAspect="1"/>
          </p:cNvPicPr>
          <p:nvPr/>
        </p:nvPicPr>
        <p:blipFill>
          <a:blip r:embed="rId3"/>
          <a:stretch>
            <a:fillRect/>
          </a:stretch>
        </p:blipFill>
        <p:spPr>
          <a:xfrm>
            <a:off x="1524000" y="0"/>
            <a:ext cx="9144000" cy="6858000"/>
          </a:xfrm>
          <a:prstGeom prst="rect">
            <a:avLst/>
          </a:prstGeom>
        </p:spPr>
      </p:pic>
      <p:sp>
        <p:nvSpPr>
          <p:cNvPr id="2" name="Title 1">
            <a:extLst>
              <a:ext uri="{FF2B5EF4-FFF2-40B4-BE49-F238E27FC236}">
                <a16:creationId xmlns:a16="http://schemas.microsoft.com/office/drawing/2014/main" id="{1C5B48BC-4359-48E7-9D15-944E23CF06C9}"/>
              </a:ext>
            </a:extLst>
          </p:cNvPr>
          <p:cNvSpPr>
            <a:spLocks noGrp="1"/>
          </p:cNvSpPr>
          <p:nvPr>
            <p:ph type="title"/>
          </p:nvPr>
        </p:nvSpPr>
        <p:spPr/>
        <p:txBody>
          <a:bodyPr>
            <a:normAutofit/>
          </a:bodyPr>
          <a:lstStyle/>
          <a:p>
            <a:r>
              <a:rPr lang="en-GB" sz="3600" b="1" dirty="0">
                <a:highlight>
                  <a:srgbClr val="FFFF00"/>
                </a:highlight>
                <a:latin typeface="Times New Roman" panose="02020603050405020304" pitchFamily="18" charset="0"/>
              </a:rPr>
              <a:t>Business Proposition</a:t>
            </a:r>
          </a:p>
        </p:txBody>
      </p:sp>
      <p:graphicFrame>
        <p:nvGraphicFramePr>
          <p:cNvPr id="1036" name="Content Placeholder 2">
            <a:extLst>
              <a:ext uri="{FF2B5EF4-FFF2-40B4-BE49-F238E27FC236}">
                <a16:creationId xmlns:a16="http://schemas.microsoft.com/office/drawing/2014/main" id="{3B1442C0-3B8E-081C-73E9-B588BC6BEBFB}"/>
              </a:ext>
            </a:extLst>
          </p:cNvPr>
          <p:cNvGraphicFramePr>
            <a:graphicFrameLocks noGrp="1"/>
          </p:cNvGraphicFramePr>
          <p:nvPr>
            <p:ph idx="1"/>
            <p:extLst>
              <p:ext uri="{D42A27DB-BD31-4B8C-83A1-F6EECF244321}">
                <p14:modId xmlns:p14="http://schemas.microsoft.com/office/powerpoint/2010/main" val="3462686616"/>
              </p:ext>
            </p:extLst>
          </p:nvPr>
        </p:nvGraphicFramePr>
        <p:xfrm>
          <a:off x="838200" y="1825625"/>
          <a:ext cx="6185452"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The role of Acas in employment law &amp; HR | Primed">
            <a:extLst>
              <a:ext uri="{FF2B5EF4-FFF2-40B4-BE49-F238E27FC236}">
                <a16:creationId xmlns:a16="http://schemas.microsoft.com/office/drawing/2014/main" id="{191D005A-0362-4218-B0BA-1A569283B62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172525" y="3198741"/>
            <a:ext cx="4795986" cy="199832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1BC6C78-6D07-4F38-949E-330165AB0374}"/>
              </a:ext>
            </a:extLst>
          </p:cNvPr>
          <p:cNvSpPr txBox="1"/>
          <p:nvPr/>
        </p:nvSpPr>
        <p:spPr>
          <a:xfrm>
            <a:off x="8305800" y="4570136"/>
            <a:ext cx="609600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rPr>
              <a:t>(ACAS, 2021)</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0E1705ED-5CB3-33B8-3713-69AD49C2737C}"/>
              </a:ext>
            </a:extLst>
          </p:cNvPr>
          <p:cNvSpPr txBox="1"/>
          <p:nvPr/>
        </p:nvSpPr>
        <p:spPr>
          <a:xfrm>
            <a:off x="8434631" y="6527371"/>
            <a:ext cx="1722092" cy="369332"/>
          </a:xfrm>
          <a:prstGeom prst="rect">
            <a:avLst/>
          </a:prstGeom>
          <a:noFill/>
        </p:spPr>
        <p:txBody>
          <a:bodyPr wrap="square">
            <a:spAutoFit/>
          </a:bodyPr>
          <a:lstStyle/>
          <a:p>
            <a:r>
              <a:rPr lang="en-GB" dirty="0">
                <a:solidFill>
                  <a:schemeClr val="bg1"/>
                </a:solidFill>
              </a:rPr>
              <a:t>(Haley 2017)</a:t>
            </a:r>
          </a:p>
        </p:txBody>
      </p:sp>
    </p:spTree>
    <p:extLst>
      <p:ext uri="{BB962C8B-B14F-4D97-AF65-F5344CB8AC3E}">
        <p14:creationId xmlns:p14="http://schemas.microsoft.com/office/powerpoint/2010/main" val="2290580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4" name="Rectangle 2073">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Rectangle 2074">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26,900+ Gym Equipment Stock Illustrations, Royalty-Free Vector Graphics &amp; Clip  Art - iStock | Home gym equipment, Gym equipment no people, Cleaning gym  equipment">
            <a:extLst>
              <a:ext uri="{FF2B5EF4-FFF2-40B4-BE49-F238E27FC236}">
                <a16:creationId xmlns:a16="http://schemas.microsoft.com/office/drawing/2014/main" id="{6864B00C-82C7-49F9-96C3-9B09663C2859}"/>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l="13424" r="6484"/>
          <a:stretch/>
        </p:blipFill>
        <p:spPr bwMode="auto">
          <a:xfrm>
            <a:off x="20" y="10"/>
            <a:ext cx="8450297"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292AAC1-ACA2-4A47-BB78-52A28C3DC1A8}"/>
              </a:ext>
            </a:extLst>
          </p:cNvPr>
          <p:cNvSpPr>
            <a:spLocks noGrp="1"/>
          </p:cNvSpPr>
          <p:nvPr>
            <p:ph idx="1"/>
          </p:nvPr>
        </p:nvSpPr>
        <p:spPr>
          <a:xfrm>
            <a:off x="838200" y="2219785"/>
            <a:ext cx="4619621" cy="3957178"/>
          </a:xfrm>
        </p:spPr>
        <p:txBody>
          <a:bodyPr>
            <a:normAutofit/>
          </a:bodyPr>
          <a:lstStyle/>
          <a:p>
            <a:r>
              <a:rPr lang="en-US" sz="1700" dirty="0">
                <a:solidFill>
                  <a:srgbClr val="FFFFFF"/>
                </a:solidFill>
                <a:latin typeface="Times New Roman" panose="02020603050405020304" pitchFamily="18" charset="0"/>
              </a:rPr>
              <a:t>The new venture can deliver exclusive service to improve the spiritual and physical well-being of Muslim women of Great Britain.</a:t>
            </a:r>
          </a:p>
          <a:p>
            <a:endParaRPr lang="en-US" sz="1700" dirty="0">
              <a:solidFill>
                <a:srgbClr val="FFFFFF"/>
              </a:solidFill>
              <a:latin typeface="Times New Roman" panose="02020603050405020304" pitchFamily="18" charset="0"/>
            </a:endParaRPr>
          </a:p>
          <a:p>
            <a:endParaRPr lang="en-US" sz="1700" dirty="0">
              <a:solidFill>
                <a:srgbClr val="FFFFFF"/>
              </a:solidFill>
              <a:latin typeface="Times New Roman" panose="02020603050405020304" pitchFamily="18" charset="0"/>
            </a:endParaRPr>
          </a:p>
          <a:p>
            <a:endParaRPr lang="en-US" sz="1700" dirty="0">
              <a:solidFill>
                <a:srgbClr val="FFFFFF"/>
              </a:solidFill>
              <a:latin typeface="Times New Roman" panose="02020603050405020304" pitchFamily="18" charset="0"/>
            </a:endParaRPr>
          </a:p>
          <a:p>
            <a:pPr marL="0" indent="0">
              <a:buNone/>
            </a:pPr>
            <a:endParaRPr lang="en-US" sz="1700" dirty="0">
              <a:solidFill>
                <a:srgbClr val="FFFFFF"/>
              </a:solidFill>
              <a:latin typeface="Times New Roman" panose="02020603050405020304" pitchFamily="18" charset="0"/>
            </a:endParaRPr>
          </a:p>
          <a:p>
            <a:endParaRPr lang="en-US" sz="1700" dirty="0">
              <a:solidFill>
                <a:srgbClr val="FFFFFF"/>
              </a:solidFill>
              <a:latin typeface="Times New Roman" panose="02020603050405020304" pitchFamily="18" charset="0"/>
            </a:endParaRPr>
          </a:p>
          <a:p>
            <a:endParaRPr lang="en-US" sz="1700" dirty="0">
              <a:solidFill>
                <a:srgbClr val="FFFFFF"/>
              </a:solidFill>
              <a:latin typeface="Times New Roman" panose="02020603050405020304" pitchFamily="18" charset="0"/>
            </a:endParaRPr>
          </a:p>
          <a:p>
            <a:pPr marL="0" indent="0">
              <a:buNone/>
            </a:pPr>
            <a:endParaRPr lang="en-US" sz="1700" dirty="0">
              <a:solidFill>
                <a:srgbClr val="FFFFFF"/>
              </a:solidFill>
              <a:latin typeface="Times New Roman" panose="02020603050405020304" pitchFamily="18" charset="0"/>
            </a:endParaRPr>
          </a:p>
          <a:p>
            <a:r>
              <a:rPr lang="en-US" sz="1700" dirty="0">
                <a:solidFill>
                  <a:srgbClr val="FFFFFF"/>
                </a:solidFill>
                <a:latin typeface="Times New Roman" panose="02020603050405020304" pitchFamily="18" charset="0"/>
              </a:rPr>
              <a:t>Strength workouts, cardio workouts and yoga classes will be provided to the consumers.</a:t>
            </a:r>
          </a:p>
        </p:txBody>
      </p:sp>
      <p:pic>
        <p:nvPicPr>
          <p:cNvPr id="2" name="Picture 1">
            <a:extLst>
              <a:ext uri="{FF2B5EF4-FFF2-40B4-BE49-F238E27FC236}">
                <a16:creationId xmlns:a16="http://schemas.microsoft.com/office/drawing/2014/main" id="{FA415F4C-7BE3-71C3-A277-52AA50A035B3}"/>
              </a:ext>
            </a:extLst>
          </p:cNvPr>
          <p:cNvPicPr>
            <a:picLocks noChangeAspect="1"/>
          </p:cNvPicPr>
          <p:nvPr/>
        </p:nvPicPr>
        <p:blipFill>
          <a:blip r:embed="rId4"/>
          <a:srcRect l="27375" r="7415"/>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extBox 11">
            <a:extLst>
              <a:ext uri="{FF2B5EF4-FFF2-40B4-BE49-F238E27FC236}">
                <a16:creationId xmlns:a16="http://schemas.microsoft.com/office/drawing/2014/main" id="{94B4214E-BECA-435B-9D86-D724C57A23B9}"/>
              </a:ext>
            </a:extLst>
          </p:cNvPr>
          <p:cNvSpPr txBox="1"/>
          <p:nvPr/>
        </p:nvSpPr>
        <p:spPr>
          <a:xfrm>
            <a:off x="1094848" y="6112114"/>
            <a:ext cx="6098720" cy="405367"/>
          </a:xfrm>
          <a:prstGeom prst="rect">
            <a:avLst/>
          </a:prstGeom>
          <a:noFill/>
        </p:spPr>
        <p:txBody>
          <a:bodyPr wrap="square">
            <a:spAutoFit/>
          </a:bodyPr>
          <a:lstStyle/>
          <a:p>
            <a:pPr marL="0" marR="0" lvl="0" indent="0" algn="just" defTabSz="914400" rtl="0" eaLnBrk="1" fontAlgn="auto" latinLnBrk="0" hangingPunct="1">
              <a:lnSpc>
                <a:spcPct val="20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rial" panose="020B0604020202020204" pitchFamily="34" charset="0"/>
              </a:rPr>
              <a:t>(</a:t>
            </a:r>
            <a:r>
              <a:rPr kumimoji="0" lang="en-US" sz="1200" b="0" i="0" u="none" strike="noStrike" kern="1200" cap="none" spc="0" normalizeH="0" baseline="0" noProof="0" dirty="0" err="1">
                <a:ln>
                  <a:noFill/>
                </a:ln>
                <a:solidFill>
                  <a:schemeClr val="bg1"/>
                </a:solidFill>
                <a:effectLst/>
                <a:uLnTx/>
                <a:uFillTx/>
                <a:latin typeface="Times New Roman" panose="02020603050405020304" pitchFamily="18" charset="0"/>
                <a:ea typeface="Calibri" panose="020F0502020204030204" pitchFamily="34" charset="0"/>
                <a:cs typeface="Arial" panose="020B0604020202020204" pitchFamily="34" charset="0"/>
              </a:rPr>
              <a:t>istock</a:t>
            </a:r>
            <a:r>
              <a:rPr kumimoji="0" lang="en-US" sz="1200" b="0" i="0" u="none" strike="noStrike" kern="1200" cap="none" spc="0" normalizeH="0" baseline="0" noProof="0" dirty="0">
                <a:ln>
                  <a:noFill/>
                </a:ln>
                <a:solidFill>
                  <a:schemeClr val="bg1"/>
                </a:solidFill>
                <a:effectLst/>
                <a:uLnTx/>
                <a:uFillTx/>
                <a:latin typeface="Times New Roman" panose="02020603050405020304" pitchFamily="18" charset="0"/>
                <a:ea typeface="Calibri" panose="020F0502020204030204" pitchFamily="34" charset="0"/>
                <a:cs typeface="Arial" panose="020B0604020202020204" pitchFamily="34" charset="0"/>
              </a:rPr>
              <a:t>, 2025</a:t>
            </a:r>
            <a:r>
              <a:rPr kumimoji="0" lang="en-US"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rial" panose="020B0604020202020204" pitchFamily="34" charset="0"/>
              </a:rPr>
              <a:t>)</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70154A92-89AC-CE87-D912-3F11694C2BEE}"/>
              </a:ext>
            </a:extLst>
          </p:cNvPr>
          <p:cNvSpPr txBox="1"/>
          <p:nvPr/>
        </p:nvSpPr>
        <p:spPr>
          <a:xfrm>
            <a:off x="10723508" y="6409384"/>
            <a:ext cx="1722092" cy="369332"/>
          </a:xfrm>
          <a:prstGeom prst="rect">
            <a:avLst/>
          </a:prstGeom>
          <a:noFill/>
        </p:spPr>
        <p:txBody>
          <a:bodyPr wrap="square">
            <a:spAutoFit/>
          </a:bodyPr>
          <a:lstStyle/>
          <a:p>
            <a:r>
              <a:rPr lang="en-GB" dirty="0">
                <a:solidFill>
                  <a:schemeClr val="bg1"/>
                </a:solidFill>
              </a:rPr>
              <a:t>(Haley 2017)</a:t>
            </a:r>
          </a:p>
        </p:txBody>
      </p:sp>
    </p:spTree>
    <p:extLst>
      <p:ext uri="{BB962C8B-B14F-4D97-AF65-F5344CB8AC3E}">
        <p14:creationId xmlns:p14="http://schemas.microsoft.com/office/powerpoint/2010/main" val="1223124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 name="Rectangle 10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102" name="Straight Connector 101">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07" name="Group 106">
            <a:extLst>
              <a:ext uri="{FF2B5EF4-FFF2-40B4-BE49-F238E27FC236}">
                <a16:creationId xmlns:a16="http://schemas.microsoft.com/office/drawing/2014/main" id="{5BE0D975-7725-493F-8862-ED40C46BE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08" name="Oval 107">
              <a:extLst>
                <a:ext uri="{FF2B5EF4-FFF2-40B4-BE49-F238E27FC236}">
                  <a16:creationId xmlns:a16="http://schemas.microsoft.com/office/drawing/2014/main" id="{683F0D96-8CD4-4CDE-B0CC-657797260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924C51D7-954A-4143-B39C-4752FA3B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B491EF17-1635-4AEB-AC11-07BA2A11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Oval 110">
              <a:extLst>
                <a:ext uri="{FF2B5EF4-FFF2-40B4-BE49-F238E27FC236}">
                  <a16:creationId xmlns:a16="http://schemas.microsoft.com/office/drawing/2014/main" id="{32F202BA-4686-4BC5-8CA5-60010A0FC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Oval 111">
              <a:extLst>
                <a:ext uri="{FF2B5EF4-FFF2-40B4-BE49-F238E27FC236}">
                  <a16:creationId xmlns:a16="http://schemas.microsoft.com/office/drawing/2014/main" id="{753C14B0-1161-49D1-9AAC-B4BAD7436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Oval 112">
              <a:extLst>
                <a:ext uri="{FF2B5EF4-FFF2-40B4-BE49-F238E27FC236}">
                  <a16:creationId xmlns:a16="http://schemas.microsoft.com/office/drawing/2014/main" id="{C8E96422-DF7F-4DB7-9786-EABEBF8BC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 name="Picture 1">
            <a:extLst>
              <a:ext uri="{FF2B5EF4-FFF2-40B4-BE49-F238E27FC236}">
                <a16:creationId xmlns:a16="http://schemas.microsoft.com/office/drawing/2014/main" id="{E85776EF-BEDF-586F-ACE4-FFF0FD09CD55}"/>
              </a:ext>
            </a:extLst>
          </p:cNvPr>
          <p:cNvPicPr>
            <a:picLocks noChangeAspect="1"/>
          </p:cNvPicPr>
          <p:nvPr/>
        </p:nvPicPr>
        <p:blipFill>
          <a:blip r:embed="rId3"/>
          <a:stretch>
            <a:fillRect/>
          </a:stretch>
        </p:blipFill>
        <p:spPr>
          <a:xfrm>
            <a:off x="630313" y="338510"/>
            <a:ext cx="4656662" cy="3492497"/>
          </a:xfrm>
          <a:prstGeom prst="rect">
            <a:avLst/>
          </a:prstGeom>
        </p:spPr>
      </p:pic>
      <p:sp>
        <p:nvSpPr>
          <p:cNvPr id="115" name="Rectangle 114">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7" name="Group 116">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118" name="Straight Connector 117">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23" name="Rectangle 122">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5" name="Group 124">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26" name="Straight Connector 125">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 name="TextBox 4">
            <a:extLst>
              <a:ext uri="{FF2B5EF4-FFF2-40B4-BE49-F238E27FC236}">
                <a16:creationId xmlns:a16="http://schemas.microsoft.com/office/drawing/2014/main" id="{C3F8B31C-8ECC-4EA3-965F-6811AEDC80EC}"/>
              </a:ext>
            </a:extLst>
          </p:cNvPr>
          <p:cNvSpPr txBox="1"/>
          <p:nvPr/>
        </p:nvSpPr>
        <p:spPr>
          <a:xfrm>
            <a:off x="5486080" y="4018143"/>
            <a:ext cx="5994666" cy="2129599"/>
          </a:xfrm>
          <a:prstGeom prst="rect">
            <a:avLst/>
          </a:prstGeom>
          <a:noFill/>
        </p:spPr>
        <p:txBody>
          <a:bodyPr vert="horz" lIns="91440" tIns="45720" rIns="91440" bIns="45720" rtlCol="0" anchor="t">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b="0" i="0" u="none" strike="noStrike" cap="none" spc="0" normalizeH="0" baseline="0" noProof="0">
                <a:ln>
                  <a:noFill/>
                </a:ln>
                <a:solidFill>
                  <a:schemeClr val="bg1"/>
                </a:solidFill>
                <a:effectLst/>
                <a:uLnTx/>
                <a:uFillTx/>
              </a:rPr>
              <a:t>(Self-created)</a:t>
            </a:r>
            <a:endParaRPr kumimoji="0" lang="en-US" b="0" i="0" u="none" strike="noStrike" cap="none" spc="0" normalizeH="0" baseline="0" noProof="0" dirty="0">
              <a:ln>
                <a:noFill/>
              </a:ln>
              <a:solidFill>
                <a:schemeClr val="bg1"/>
              </a:solidFill>
              <a:effectLst/>
              <a:uLnTx/>
              <a:uFillTx/>
            </a:endParaRPr>
          </a:p>
        </p:txBody>
      </p:sp>
      <p:graphicFrame>
        <p:nvGraphicFramePr>
          <p:cNvPr id="3" name="Table 2">
            <a:extLst>
              <a:ext uri="{FF2B5EF4-FFF2-40B4-BE49-F238E27FC236}">
                <a16:creationId xmlns:a16="http://schemas.microsoft.com/office/drawing/2014/main" id="{E02D9797-CD62-400A-97DD-626AC052F101}"/>
              </a:ext>
            </a:extLst>
          </p:cNvPr>
          <p:cNvGraphicFramePr>
            <a:graphicFrameLocks noGrp="1"/>
          </p:cNvGraphicFramePr>
          <p:nvPr>
            <p:extLst>
              <p:ext uri="{D42A27DB-BD31-4B8C-83A1-F6EECF244321}">
                <p14:modId xmlns:p14="http://schemas.microsoft.com/office/powerpoint/2010/main" val="405283971"/>
              </p:ext>
            </p:extLst>
          </p:nvPr>
        </p:nvGraphicFramePr>
        <p:xfrm>
          <a:off x="6149111" y="393776"/>
          <a:ext cx="5330899" cy="3381972"/>
        </p:xfrm>
        <a:graphic>
          <a:graphicData uri="http://schemas.openxmlformats.org/drawingml/2006/table">
            <a:tbl>
              <a:tblPr firstRow="1" firstCol="1" bandRow="1">
                <a:tableStyleId>{00A15C55-8517-42AA-B614-E9B94910E393}</a:tableStyleId>
              </a:tblPr>
              <a:tblGrid>
                <a:gridCol w="3441976">
                  <a:extLst>
                    <a:ext uri="{9D8B030D-6E8A-4147-A177-3AD203B41FA5}">
                      <a16:colId xmlns:a16="http://schemas.microsoft.com/office/drawing/2014/main" val="3932902151"/>
                    </a:ext>
                  </a:extLst>
                </a:gridCol>
                <a:gridCol w="1032879">
                  <a:extLst>
                    <a:ext uri="{9D8B030D-6E8A-4147-A177-3AD203B41FA5}">
                      <a16:colId xmlns:a16="http://schemas.microsoft.com/office/drawing/2014/main" val="3549323334"/>
                    </a:ext>
                  </a:extLst>
                </a:gridCol>
                <a:gridCol w="491309">
                  <a:extLst>
                    <a:ext uri="{9D8B030D-6E8A-4147-A177-3AD203B41FA5}">
                      <a16:colId xmlns:a16="http://schemas.microsoft.com/office/drawing/2014/main" val="3152966698"/>
                    </a:ext>
                  </a:extLst>
                </a:gridCol>
                <a:gridCol w="364735">
                  <a:extLst>
                    <a:ext uri="{9D8B030D-6E8A-4147-A177-3AD203B41FA5}">
                      <a16:colId xmlns:a16="http://schemas.microsoft.com/office/drawing/2014/main" val="1719101036"/>
                    </a:ext>
                  </a:extLst>
                </a:gridCol>
              </a:tblGrid>
              <a:tr h="307452">
                <a:tc gridSpan="4">
                  <a:txBody>
                    <a:bodyPr/>
                    <a:lstStyle/>
                    <a:p>
                      <a:pPr marL="0" marR="0" algn="ctr">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Presenting the total expenses "Ordo Femina"</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00711973"/>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b"/>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b"/>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b"/>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b"/>
                </a:tc>
                <a:extLst>
                  <a:ext uri="{0D108BD9-81ED-4DB2-BD59-A6C34878D82A}">
                    <a16:rowId xmlns:a16="http://schemas.microsoft.com/office/drawing/2014/main" val="1507252398"/>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Category</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b"/>
                </a:tc>
                <a:tc gridSpan="2">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Year 2025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b"/>
                </a:tc>
                <a:tc hMerge="1">
                  <a:txBody>
                    <a:bodyPr/>
                    <a:lstStyle/>
                    <a:p>
                      <a:endParaRPr lang="en-GB"/>
                    </a:p>
                  </a:txBody>
                  <a:tcP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b"/>
                </a:tc>
                <a:extLst>
                  <a:ext uri="{0D108BD9-81ED-4DB2-BD59-A6C34878D82A}">
                    <a16:rowId xmlns:a16="http://schemas.microsoft.com/office/drawing/2014/main" val="1887934004"/>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QR Code &amp; Digital Receipt System</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r">
                        <a:lnSpc>
                          <a:spcPct val="200000"/>
                        </a:lnSpc>
                        <a:spcBef>
                          <a:spcPts val="0"/>
                        </a:spcBef>
                        <a:spcAft>
                          <a:spcPts val="0"/>
                        </a:spcAft>
                      </a:pPr>
                      <a:r>
                        <a:rPr lang="en-GB" sz="1100">
                          <a:solidFill>
                            <a:srgbClr val="FF0000"/>
                          </a:solidFill>
                          <a:effectLst/>
                          <a:latin typeface="Times New Roman" panose="02020603050405020304" pitchFamily="18" charset="0"/>
                          <a:cs typeface="Times New Roman" panose="02020603050405020304" pitchFamily="18" charset="0"/>
                        </a:rPr>
                        <a:t>4,500</a:t>
                      </a:r>
                      <a:endParaRPr lang="en-GB" sz="1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extLst>
                  <a:ext uri="{0D108BD9-81ED-4DB2-BD59-A6C34878D82A}">
                    <a16:rowId xmlns:a16="http://schemas.microsoft.com/office/drawing/2014/main" val="254481764"/>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Gym Equipments</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r">
                        <a:lnSpc>
                          <a:spcPct val="200000"/>
                        </a:lnSpc>
                        <a:spcBef>
                          <a:spcPts val="0"/>
                        </a:spcBef>
                        <a:spcAft>
                          <a:spcPts val="0"/>
                        </a:spcAft>
                      </a:pPr>
                      <a:r>
                        <a:rPr lang="en-GB" sz="1100">
                          <a:solidFill>
                            <a:srgbClr val="FF0000"/>
                          </a:solidFill>
                          <a:effectLst/>
                          <a:latin typeface="Times New Roman" panose="02020603050405020304" pitchFamily="18" charset="0"/>
                          <a:cs typeface="Times New Roman" panose="02020603050405020304" pitchFamily="18" charset="0"/>
                        </a:rPr>
                        <a:t>8,000</a:t>
                      </a:r>
                      <a:endParaRPr lang="en-GB" sz="1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extLst>
                  <a:ext uri="{0D108BD9-81ED-4DB2-BD59-A6C34878D82A}">
                    <a16:rowId xmlns:a16="http://schemas.microsoft.com/office/drawing/2014/main" val="22509216"/>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Employees' salary</a:t>
                      </a:r>
                      <a:endPar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r">
                        <a:lnSpc>
                          <a:spcPct val="200000"/>
                        </a:lnSpc>
                        <a:spcBef>
                          <a:spcPts val="0"/>
                        </a:spcBef>
                        <a:spcAft>
                          <a:spcPts val="0"/>
                        </a:spcAft>
                      </a:pPr>
                      <a:r>
                        <a:rPr lang="en-GB" sz="1100">
                          <a:solidFill>
                            <a:srgbClr val="FF0000"/>
                          </a:solidFill>
                          <a:effectLst/>
                          <a:latin typeface="Times New Roman" panose="02020603050405020304" pitchFamily="18" charset="0"/>
                          <a:cs typeface="Times New Roman" panose="02020603050405020304" pitchFamily="18" charset="0"/>
                        </a:rPr>
                        <a:t>6,500</a:t>
                      </a:r>
                      <a:endParaRPr lang="en-GB" sz="1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extLst>
                  <a:ext uri="{0D108BD9-81ED-4DB2-BD59-A6C34878D82A}">
                    <a16:rowId xmlns:a16="http://schemas.microsoft.com/office/drawing/2014/main" val="2824849781"/>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Website Development</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r">
                        <a:lnSpc>
                          <a:spcPct val="200000"/>
                        </a:lnSpc>
                        <a:spcBef>
                          <a:spcPts val="0"/>
                        </a:spcBef>
                        <a:spcAft>
                          <a:spcPts val="0"/>
                        </a:spcAft>
                      </a:pPr>
                      <a:r>
                        <a:rPr lang="en-GB" sz="1100">
                          <a:solidFill>
                            <a:srgbClr val="FF0000"/>
                          </a:solidFill>
                          <a:effectLst/>
                          <a:latin typeface="Times New Roman" panose="02020603050405020304" pitchFamily="18" charset="0"/>
                          <a:cs typeface="Times New Roman" panose="02020603050405020304" pitchFamily="18" charset="0"/>
                        </a:rPr>
                        <a:t>7,500</a:t>
                      </a:r>
                      <a:endParaRPr lang="en-GB" sz="1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extLst>
                  <a:ext uri="{0D108BD9-81ED-4DB2-BD59-A6C34878D82A}">
                    <a16:rowId xmlns:a16="http://schemas.microsoft.com/office/drawing/2014/main" val="1727312506"/>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Marketing &amp; Branding</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r">
                        <a:lnSpc>
                          <a:spcPct val="200000"/>
                        </a:lnSpc>
                        <a:spcBef>
                          <a:spcPts val="0"/>
                        </a:spcBef>
                        <a:spcAft>
                          <a:spcPts val="0"/>
                        </a:spcAft>
                      </a:pPr>
                      <a:r>
                        <a:rPr lang="en-GB" sz="1100">
                          <a:solidFill>
                            <a:srgbClr val="FF0000"/>
                          </a:solidFill>
                          <a:effectLst/>
                          <a:latin typeface="Times New Roman" panose="02020603050405020304" pitchFamily="18" charset="0"/>
                          <a:cs typeface="Times New Roman" panose="02020603050405020304" pitchFamily="18" charset="0"/>
                        </a:rPr>
                        <a:t>7,000</a:t>
                      </a:r>
                      <a:endParaRPr lang="en-GB" sz="1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extLst>
                  <a:ext uri="{0D108BD9-81ED-4DB2-BD59-A6C34878D82A}">
                    <a16:rowId xmlns:a16="http://schemas.microsoft.com/office/drawing/2014/main" val="1068774621"/>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Operations</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r">
                        <a:lnSpc>
                          <a:spcPct val="200000"/>
                        </a:lnSpc>
                        <a:spcBef>
                          <a:spcPts val="0"/>
                        </a:spcBef>
                        <a:spcAft>
                          <a:spcPts val="0"/>
                        </a:spcAft>
                      </a:pPr>
                      <a:r>
                        <a:rPr lang="en-GB" sz="1100">
                          <a:solidFill>
                            <a:srgbClr val="FF0000"/>
                          </a:solidFill>
                          <a:effectLst/>
                          <a:latin typeface="Times New Roman" panose="02020603050405020304" pitchFamily="18" charset="0"/>
                          <a:cs typeface="Times New Roman" panose="02020603050405020304" pitchFamily="18" charset="0"/>
                        </a:rPr>
                        <a:t>9,000</a:t>
                      </a:r>
                      <a:endParaRPr lang="en-GB" sz="1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extLst>
                  <a:ext uri="{0D108BD9-81ED-4DB2-BD59-A6C34878D82A}">
                    <a16:rowId xmlns:a16="http://schemas.microsoft.com/office/drawing/2014/main" val="1587287619"/>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Miscellaneous Costs</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r">
                        <a:lnSpc>
                          <a:spcPct val="200000"/>
                        </a:lnSpc>
                        <a:spcBef>
                          <a:spcPts val="0"/>
                        </a:spcBef>
                        <a:spcAft>
                          <a:spcPts val="0"/>
                        </a:spcAft>
                      </a:pPr>
                      <a:r>
                        <a:rPr lang="en-GB" sz="1100">
                          <a:solidFill>
                            <a:srgbClr val="FF0000"/>
                          </a:solidFill>
                          <a:effectLst/>
                          <a:latin typeface="Times New Roman" panose="02020603050405020304" pitchFamily="18" charset="0"/>
                          <a:cs typeface="Times New Roman" panose="02020603050405020304" pitchFamily="18" charset="0"/>
                        </a:rPr>
                        <a:t>7,500</a:t>
                      </a:r>
                      <a:endParaRPr lang="en-GB" sz="1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extLst>
                  <a:ext uri="{0D108BD9-81ED-4DB2-BD59-A6C34878D82A}">
                    <a16:rowId xmlns:a16="http://schemas.microsoft.com/office/drawing/2014/main" val="2512424469"/>
                  </a:ext>
                </a:extLst>
              </a:tr>
              <a:tr h="307452">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Total Expenses</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r">
                        <a:lnSpc>
                          <a:spcPct val="200000"/>
                        </a:lnSpc>
                        <a:spcBef>
                          <a:spcPts val="0"/>
                        </a:spcBef>
                        <a:spcAft>
                          <a:spcPts val="0"/>
                        </a:spcAft>
                      </a:pPr>
                      <a:r>
                        <a:rPr lang="en-GB" sz="1100">
                          <a:solidFill>
                            <a:srgbClr val="FF0000"/>
                          </a:solidFill>
                          <a:effectLst/>
                          <a:latin typeface="Times New Roman" panose="02020603050405020304" pitchFamily="18" charset="0"/>
                          <a:cs typeface="Times New Roman" panose="02020603050405020304" pitchFamily="18" charset="0"/>
                        </a:rPr>
                        <a:t>50,000</a:t>
                      </a:r>
                      <a:endParaRPr lang="en-GB" sz="110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tc>
                  <a:txBody>
                    <a:bodyPr/>
                    <a:lstStyle/>
                    <a:p>
                      <a:pPr marL="0" marR="0" algn="l">
                        <a:lnSpc>
                          <a:spcPct val="200000"/>
                        </a:lnSpc>
                        <a:spcBef>
                          <a:spcPts val="0"/>
                        </a:spcBef>
                        <a:spcAft>
                          <a:spcPts val="0"/>
                        </a:spcAft>
                      </a:pPr>
                      <a:r>
                        <a:rPr lang="en-GB" sz="1100">
                          <a:solidFill>
                            <a:schemeClr val="tx1"/>
                          </a:solidFill>
                          <a:effectLst/>
                          <a:latin typeface="Times New Roman" panose="02020603050405020304" pitchFamily="18" charset="0"/>
                          <a:cs typeface="Times New Roman" panose="02020603050405020304" pitchFamily="18" charset="0"/>
                        </a:rPr>
                        <a:t> </a:t>
                      </a:r>
                      <a:endPar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6377" marR="46377" marT="0" marB="0" anchor="ctr"/>
                </a:tc>
                <a:extLst>
                  <a:ext uri="{0D108BD9-81ED-4DB2-BD59-A6C34878D82A}">
                    <a16:rowId xmlns:a16="http://schemas.microsoft.com/office/drawing/2014/main" val="2090532418"/>
                  </a:ext>
                </a:extLst>
              </a:tr>
            </a:tbl>
          </a:graphicData>
        </a:graphic>
      </p:graphicFrame>
      <p:sp>
        <p:nvSpPr>
          <p:cNvPr id="4" name="TextBox 3">
            <a:extLst>
              <a:ext uri="{FF2B5EF4-FFF2-40B4-BE49-F238E27FC236}">
                <a16:creationId xmlns:a16="http://schemas.microsoft.com/office/drawing/2014/main" id="{E1EB2DBB-83C6-632B-9B13-85E25D3422AF}"/>
              </a:ext>
            </a:extLst>
          </p:cNvPr>
          <p:cNvSpPr txBox="1"/>
          <p:nvPr/>
        </p:nvSpPr>
        <p:spPr>
          <a:xfrm>
            <a:off x="684987" y="3429455"/>
            <a:ext cx="1722092" cy="369332"/>
          </a:xfrm>
          <a:prstGeom prst="rect">
            <a:avLst/>
          </a:prstGeom>
          <a:noFill/>
        </p:spPr>
        <p:txBody>
          <a:bodyPr wrap="square">
            <a:spAutoFit/>
          </a:bodyPr>
          <a:lstStyle/>
          <a:p>
            <a:r>
              <a:rPr lang="en-GB" dirty="0">
                <a:solidFill>
                  <a:schemeClr val="bg1"/>
                </a:solidFill>
              </a:rPr>
              <a:t>(Haley 2017)</a:t>
            </a:r>
          </a:p>
        </p:txBody>
      </p:sp>
    </p:spTree>
    <p:extLst>
      <p:ext uri="{BB962C8B-B14F-4D97-AF65-F5344CB8AC3E}">
        <p14:creationId xmlns:p14="http://schemas.microsoft.com/office/powerpoint/2010/main" val="1225972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0" name="Rectangle 4109">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Social Media Marketing: Complete Guide for 2025 - QuickFrame">
            <a:extLst>
              <a:ext uri="{FF2B5EF4-FFF2-40B4-BE49-F238E27FC236}">
                <a16:creationId xmlns:a16="http://schemas.microsoft.com/office/drawing/2014/main" id="{5B5896E4-354D-4501-B338-99F8A8ED69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618" r="2" b="12411"/>
          <a:stretch/>
        </p:blipFill>
        <p:spPr bwMode="auto">
          <a:xfrm>
            <a:off x="4833258" y="-1"/>
            <a:ext cx="7358742" cy="249207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DD8858A-6830-E7F6-F308-A1FC3C50793E}"/>
              </a:ext>
            </a:extLst>
          </p:cNvPr>
          <p:cNvPicPr>
            <a:picLocks noChangeAspect="1"/>
          </p:cNvPicPr>
          <p:nvPr/>
        </p:nvPicPr>
        <p:blipFill>
          <a:blip r:embed="rId3"/>
          <a:srcRect t="1029" r="2" b="9354"/>
          <a:stretch/>
        </p:blipFill>
        <p:spPr>
          <a:xfrm>
            <a:off x="5546558" y="2391337"/>
            <a:ext cx="6645441" cy="4466657"/>
          </a:xfrm>
          <a:prstGeom prst="rect">
            <a:avLst/>
          </a:prstGeom>
        </p:spPr>
      </p:pic>
      <p:sp>
        <p:nvSpPr>
          <p:cNvPr id="4112" name="Rectangle 4111">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B48BC-4359-48E7-9D15-944E23CF06C9}"/>
              </a:ext>
            </a:extLst>
          </p:cNvPr>
          <p:cNvSpPr>
            <a:spLocks noGrp="1"/>
          </p:cNvSpPr>
          <p:nvPr>
            <p:ph type="title"/>
          </p:nvPr>
        </p:nvSpPr>
        <p:spPr>
          <a:xfrm>
            <a:off x="1187668" y="910431"/>
            <a:ext cx="4641631" cy="1466455"/>
          </a:xfrm>
        </p:spPr>
        <p:txBody>
          <a:bodyPr anchor="b">
            <a:normAutofit/>
          </a:bodyPr>
          <a:lstStyle/>
          <a:p>
            <a:r>
              <a:rPr lang="en-GB" b="1">
                <a:solidFill>
                  <a:schemeClr val="bg1"/>
                </a:solidFill>
                <a:latin typeface="Times New Roman" panose="02020603050405020304" pitchFamily="18" charset="0"/>
              </a:rPr>
              <a:t>Marketing Strategy</a:t>
            </a:r>
          </a:p>
        </p:txBody>
      </p:sp>
      <p:cxnSp>
        <p:nvCxnSpPr>
          <p:cNvPr id="4114" name="Straight Connector 4113">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87669"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92AAC1-ACA2-4A47-BB78-52A28C3DC1A8}"/>
              </a:ext>
            </a:extLst>
          </p:cNvPr>
          <p:cNvSpPr>
            <a:spLocks noGrp="1"/>
          </p:cNvSpPr>
          <p:nvPr>
            <p:ph idx="1"/>
          </p:nvPr>
        </p:nvSpPr>
        <p:spPr>
          <a:xfrm>
            <a:off x="1187668" y="2492080"/>
            <a:ext cx="4641631" cy="3015849"/>
          </a:xfrm>
        </p:spPr>
        <p:txBody>
          <a:bodyPr>
            <a:normAutofit/>
          </a:bodyPr>
          <a:lstStyle/>
          <a:p>
            <a:r>
              <a:rPr lang="en-US" sz="1100">
                <a:solidFill>
                  <a:schemeClr val="bg1"/>
                </a:solidFill>
                <a:latin typeface="Times New Roman" panose="02020603050405020304" pitchFamily="18" charset="0"/>
              </a:rPr>
              <a:t>Ordo Femina will take the help of digital marketing strategy for the business.</a:t>
            </a:r>
          </a:p>
          <a:p>
            <a:endParaRPr lang="en-US" sz="1100">
              <a:solidFill>
                <a:schemeClr val="bg1"/>
              </a:solidFill>
              <a:latin typeface="Times New Roman" panose="02020603050405020304" pitchFamily="18" charset="0"/>
            </a:endParaRPr>
          </a:p>
          <a:p>
            <a:endParaRPr lang="en-US" sz="1100">
              <a:solidFill>
                <a:schemeClr val="bg1"/>
              </a:solidFill>
              <a:latin typeface="Times New Roman" panose="02020603050405020304" pitchFamily="18" charset="0"/>
            </a:endParaRPr>
          </a:p>
          <a:p>
            <a:endParaRPr lang="en-US" sz="1100">
              <a:solidFill>
                <a:schemeClr val="bg1"/>
              </a:solidFill>
              <a:latin typeface="Times New Roman" panose="02020603050405020304" pitchFamily="18" charset="0"/>
            </a:endParaRPr>
          </a:p>
          <a:p>
            <a:endParaRPr lang="en-US" sz="1100">
              <a:solidFill>
                <a:schemeClr val="bg1"/>
              </a:solidFill>
              <a:latin typeface="Times New Roman" panose="02020603050405020304" pitchFamily="18" charset="0"/>
            </a:endParaRPr>
          </a:p>
          <a:p>
            <a:endParaRPr lang="en-US" sz="1100">
              <a:solidFill>
                <a:schemeClr val="bg1"/>
              </a:solidFill>
              <a:latin typeface="Times New Roman" panose="02020603050405020304" pitchFamily="18" charset="0"/>
            </a:endParaRPr>
          </a:p>
          <a:p>
            <a:endParaRPr lang="en-US" sz="1100">
              <a:solidFill>
                <a:schemeClr val="bg1"/>
              </a:solidFill>
              <a:latin typeface="Times New Roman" panose="02020603050405020304" pitchFamily="18" charset="0"/>
            </a:endParaRPr>
          </a:p>
          <a:p>
            <a:pPr marL="0" indent="0">
              <a:buNone/>
            </a:pPr>
            <a:endParaRPr lang="en-US" sz="1100">
              <a:solidFill>
                <a:schemeClr val="bg1"/>
              </a:solidFill>
              <a:latin typeface="Times New Roman" panose="02020603050405020304" pitchFamily="18" charset="0"/>
            </a:endParaRPr>
          </a:p>
          <a:p>
            <a:r>
              <a:rPr lang="en-US" sz="1100">
                <a:solidFill>
                  <a:schemeClr val="bg1"/>
                </a:solidFill>
                <a:latin typeface="Times New Roman" panose="02020603050405020304" pitchFamily="18" charset="0"/>
              </a:rPr>
              <a:t>Social media marketing will be executed by the company through various Facebook posts and Instagram posts. </a:t>
            </a:r>
          </a:p>
        </p:txBody>
      </p:sp>
      <p:sp>
        <p:nvSpPr>
          <p:cNvPr id="6" name="TextBox 5">
            <a:extLst>
              <a:ext uri="{FF2B5EF4-FFF2-40B4-BE49-F238E27FC236}">
                <a16:creationId xmlns:a16="http://schemas.microsoft.com/office/drawing/2014/main" id="{67B1B41F-B54D-4206-AAC2-EE0D610B3053}"/>
              </a:ext>
            </a:extLst>
          </p:cNvPr>
          <p:cNvSpPr txBox="1"/>
          <p:nvPr/>
        </p:nvSpPr>
        <p:spPr>
          <a:xfrm>
            <a:off x="20" y="6172201"/>
            <a:ext cx="8450297" cy="685799"/>
          </a:xfrm>
          <a:prstGeom prst="rect">
            <a:avLst/>
          </a:prstGeom>
          <a:solidFill>
            <a:srgbClr val="000000">
              <a:alpha val="50000"/>
            </a:srgbClr>
          </a:solidFill>
          <a:ln>
            <a:noFill/>
          </a:ln>
        </p:spPr>
        <p:txBody>
          <a:bodyPr wrap="square">
            <a:noAutofit/>
          </a:bodyPr>
          <a:lstStyle/>
          <a:p>
            <a:pPr marL="0" marR="0" lvl="0" indent="0" algn="ctr" defTabSz="914400" rtl="0" eaLnBrk="1" fontAlgn="auto" latinLnBrk="0" hangingPunct="1">
              <a:spcBef>
                <a:spcPts val="0"/>
              </a:spcBef>
              <a:spcAft>
                <a:spcPts val="600"/>
              </a:spcAft>
              <a:buClrTx/>
              <a:buSzTx/>
              <a:buFontTx/>
              <a:buNone/>
              <a:tabLst/>
              <a:defRPr/>
            </a:pPr>
            <a:r>
              <a:rPr kumimoji="0" lang="en-GB" sz="1300" b="0" i="0" u="none" strike="noStrike" kern="1200" cap="none" spc="0" normalizeH="0" baseline="0" noProof="0">
                <a:ln>
                  <a:noFill/>
                </a:ln>
                <a:solidFill>
                  <a:srgbClr val="FFFFFF"/>
                </a:solidFill>
                <a:effectLst/>
                <a:uLnTx/>
                <a:uFillTx/>
              </a:rPr>
              <a:t>(Kotler et al., 2019)</a:t>
            </a:r>
          </a:p>
        </p:txBody>
      </p:sp>
      <p:sp>
        <p:nvSpPr>
          <p:cNvPr id="5" name="TextBox 4">
            <a:extLst>
              <a:ext uri="{FF2B5EF4-FFF2-40B4-BE49-F238E27FC236}">
                <a16:creationId xmlns:a16="http://schemas.microsoft.com/office/drawing/2014/main" id="{477A6715-C7DF-BC2D-029A-D237BFA1F33E}"/>
              </a:ext>
            </a:extLst>
          </p:cNvPr>
          <p:cNvSpPr txBox="1"/>
          <p:nvPr/>
        </p:nvSpPr>
        <p:spPr>
          <a:xfrm>
            <a:off x="10784540" y="6488662"/>
            <a:ext cx="1722092" cy="369332"/>
          </a:xfrm>
          <a:prstGeom prst="rect">
            <a:avLst/>
          </a:prstGeom>
          <a:noFill/>
        </p:spPr>
        <p:txBody>
          <a:bodyPr wrap="square">
            <a:spAutoFit/>
          </a:bodyPr>
          <a:lstStyle/>
          <a:p>
            <a:r>
              <a:rPr lang="en-GB" dirty="0">
                <a:solidFill>
                  <a:schemeClr val="bg1"/>
                </a:solidFill>
              </a:rPr>
              <a:t>(Haley 2017)</a:t>
            </a:r>
          </a:p>
        </p:txBody>
      </p:sp>
    </p:spTree>
    <p:extLst>
      <p:ext uri="{BB962C8B-B14F-4D97-AF65-F5344CB8AC3E}">
        <p14:creationId xmlns:p14="http://schemas.microsoft.com/office/powerpoint/2010/main" val="2032951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57" name="Rectangle 5156">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9" name="Rectangle 5158">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hat Is Influencer Marketing? The Ultimate Guide for 2024">
            <a:extLst>
              <a:ext uri="{FF2B5EF4-FFF2-40B4-BE49-F238E27FC236}">
                <a16:creationId xmlns:a16="http://schemas.microsoft.com/office/drawing/2014/main" id="{666D3674-0B46-4762-AF21-3C0467AC7049}"/>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l="14634" r="16056"/>
          <a:stretch/>
        </p:blipFill>
        <p:spPr bwMode="auto">
          <a:xfrm>
            <a:off x="20" y="10"/>
            <a:ext cx="8450297"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292AAC1-ACA2-4A47-BB78-52A28C3DC1A8}"/>
              </a:ext>
            </a:extLst>
          </p:cNvPr>
          <p:cNvSpPr>
            <a:spLocks noGrp="1"/>
          </p:cNvSpPr>
          <p:nvPr>
            <p:ph idx="1"/>
          </p:nvPr>
        </p:nvSpPr>
        <p:spPr>
          <a:xfrm>
            <a:off x="838200" y="2219785"/>
            <a:ext cx="4619621" cy="3957178"/>
          </a:xfrm>
        </p:spPr>
        <p:txBody>
          <a:bodyPr>
            <a:normAutofit/>
          </a:bodyPr>
          <a:lstStyle/>
          <a:p>
            <a:r>
              <a:rPr lang="en-GB" sz="1700" dirty="0">
                <a:solidFill>
                  <a:srgbClr val="FFFFFF"/>
                </a:solidFill>
                <a:effectLst/>
                <a:latin typeface="Times New Roman" panose="02020603050405020304" pitchFamily="18" charset="0"/>
                <a:ea typeface="Calibri" panose="020F0502020204030204" pitchFamily="34" charset="0"/>
                <a:cs typeface="Arial" panose="020B0604020202020204" pitchFamily="34" charset="0"/>
              </a:rPr>
              <a:t>The new venture will use influencer marketing as well as social media marketing to an extreme to ensure the success of this venture.  </a:t>
            </a:r>
            <a:endParaRPr lang="en-US" sz="1700" dirty="0">
              <a:solidFill>
                <a:srgbClr val="FFFFFF"/>
              </a:solidFill>
              <a:latin typeface="Times New Roman" panose="02020603050405020304" pitchFamily="18" charset="0"/>
            </a:endParaRPr>
          </a:p>
          <a:p>
            <a:endParaRPr lang="en-US" sz="1700" dirty="0">
              <a:solidFill>
                <a:srgbClr val="FFFFFF"/>
              </a:solidFill>
              <a:latin typeface="Times New Roman" panose="02020603050405020304" pitchFamily="18" charset="0"/>
            </a:endParaRPr>
          </a:p>
          <a:p>
            <a:endParaRPr lang="en-US" sz="1700" dirty="0">
              <a:solidFill>
                <a:srgbClr val="FFFFFF"/>
              </a:solidFill>
              <a:latin typeface="Times New Roman" panose="02020603050405020304" pitchFamily="18" charset="0"/>
            </a:endParaRPr>
          </a:p>
          <a:p>
            <a:endParaRPr lang="en-US" sz="1700" dirty="0">
              <a:solidFill>
                <a:srgbClr val="FFFFFF"/>
              </a:solidFill>
              <a:latin typeface="Times New Roman" panose="02020603050405020304" pitchFamily="18" charset="0"/>
            </a:endParaRPr>
          </a:p>
          <a:p>
            <a:endParaRPr lang="en-US" sz="1700" dirty="0">
              <a:solidFill>
                <a:srgbClr val="FFFFFF"/>
              </a:solidFill>
              <a:latin typeface="Times New Roman" panose="02020603050405020304" pitchFamily="18" charset="0"/>
            </a:endParaRPr>
          </a:p>
          <a:p>
            <a:pPr marL="0" indent="0">
              <a:buNone/>
            </a:pPr>
            <a:endParaRPr lang="en-US" sz="1700" dirty="0">
              <a:solidFill>
                <a:srgbClr val="FFFFFF"/>
              </a:solidFill>
              <a:latin typeface="Times New Roman" panose="02020603050405020304" pitchFamily="18" charset="0"/>
            </a:endParaRPr>
          </a:p>
          <a:p>
            <a:r>
              <a:rPr lang="en-GB" sz="1700" dirty="0">
                <a:solidFill>
                  <a:srgbClr val="FFFFFF"/>
                </a:solidFill>
                <a:effectLst/>
                <a:latin typeface="Times New Roman" panose="02020603050405020304" pitchFamily="18" charset="0"/>
                <a:ea typeface="Calibri" panose="020F0502020204030204" pitchFamily="34" charset="0"/>
                <a:cs typeface="Arial" panose="020B0604020202020204" pitchFamily="34" charset="0"/>
              </a:rPr>
              <a:t>In this context, the business entity has to identify fitness influencers of the UK whose religion is Muslim such as Maia Ali and Sarah </a:t>
            </a:r>
            <a:r>
              <a:rPr lang="en-US" sz="1700" dirty="0">
                <a:solidFill>
                  <a:srgbClr val="FFFFFF"/>
                </a:solidFill>
                <a:effectLst/>
                <a:latin typeface="Times New Roman" panose="02020603050405020304" pitchFamily="18" charset="0"/>
                <a:ea typeface="Calibri" panose="020F0502020204030204" pitchFamily="34" charset="0"/>
                <a:cs typeface="Arial" panose="020B0604020202020204" pitchFamily="34" charset="0"/>
              </a:rPr>
              <a:t>(Maia Ali, 2025)</a:t>
            </a:r>
            <a:r>
              <a:rPr lang="en-GB" sz="1700" dirty="0">
                <a:solidFill>
                  <a:srgbClr val="FFFFFF"/>
                </a:solidFill>
                <a:effectLst/>
                <a:latin typeface="Times New Roman" panose="02020603050405020304" pitchFamily="18" charset="0"/>
                <a:ea typeface="Calibri" panose="020F0502020204030204" pitchFamily="34" charset="0"/>
                <a:cs typeface="Arial" panose="020B0604020202020204" pitchFamily="34" charset="0"/>
              </a:rPr>
              <a:t>.</a:t>
            </a:r>
            <a:endParaRPr lang="en-US" sz="1700" dirty="0">
              <a:solidFill>
                <a:srgbClr val="FFFFFF"/>
              </a:solidFill>
              <a:latin typeface="Times New Roman" panose="02020603050405020304" pitchFamily="18" charset="0"/>
            </a:endParaRPr>
          </a:p>
        </p:txBody>
      </p:sp>
      <p:pic>
        <p:nvPicPr>
          <p:cNvPr id="2" name="Picture 1">
            <a:extLst>
              <a:ext uri="{FF2B5EF4-FFF2-40B4-BE49-F238E27FC236}">
                <a16:creationId xmlns:a16="http://schemas.microsoft.com/office/drawing/2014/main" id="{0E80CFE6-3E75-50A7-4A8C-678B475B52D3}"/>
              </a:ext>
            </a:extLst>
          </p:cNvPr>
          <p:cNvPicPr>
            <a:picLocks noChangeAspect="1"/>
          </p:cNvPicPr>
          <p:nvPr/>
        </p:nvPicPr>
        <p:blipFill>
          <a:blip r:embed="rId4"/>
          <a:srcRect r="62"/>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7F759F3D-689F-4BDF-A71C-13A5BEAD9305}"/>
              </a:ext>
            </a:extLst>
          </p:cNvPr>
          <p:cNvSpPr txBox="1"/>
          <p:nvPr/>
        </p:nvSpPr>
        <p:spPr>
          <a:xfrm>
            <a:off x="263202" y="6092939"/>
            <a:ext cx="5962785" cy="685799"/>
          </a:xfrm>
          <a:prstGeom prst="rect">
            <a:avLst/>
          </a:prstGeom>
          <a:solidFill>
            <a:srgbClr val="000000">
              <a:alpha val="50000"/>
            </a:srgbClr>
          </a:solidFill>
          <a:ln>
            <a:noFill/>
          </a:ln>
        </p:spPr>
        <p:txBody>
          <a:bodyPr wrap="square">
            <a:noAutofit/>
          </a:bodyPr>
          <a:lstStyle/>
          <a:p>
            <a:pPr marL="0" marR="0" lvl="0" indent="0" algn="ctr" defTabSz="914400" rtl="0" eaLnBrk="1" fontAlgn="auto" latinLnBrk="0" hangingPunct="1">
              <a:spcBef>
                <a:spcPts val="0"/>
              </a:spcBef>
              <a:spcAft>
                <a:spcPts val="600"/>
              </a:spcAft>
              <a:buClrTx/>
              <a:buSzTx/>
              <a:buFontTx/>
              <a:buNone/>
              <a:tabLst/>
              <a:defRPr/>
            </a:pPr>
            <a:r>
              <a:rPr kumimoji="0" lang="en-GB" sz="1300" b="0" i="0" u="none" strike="noStrike" kern="1200" cap="none" spc="0" normalizeH="0" baseline="0" noProof="0">
                <a:ln>
                  <a:noFill/>
                </a:ln>
                <a:solidFill>
                  <a:srgbClr val="FFFFFF"/>
                </a:solidFill>
                <a:effectLst/>
                <a:uLnTx/>
                <a:uFillTx/>
              </a:rPr>
              <a:t>(Johnson et al., 2018)</a:t>
            </a:r>
          </a:p>
        </p:txBody>
      </p:sp>
      <p:sp>
        <p:nvSpPr>
          <p:cNvPr id="5" name="TextBox 4">
            <a:extLst>
              <a:ext uri="{FF2B5EF4-FFF2-40B4-BE49-F238E27FC236}">
                <a16:creationId xmlns:a16="http://schemas.microsoft.com/office/drawing/2014/main" id="{24A308FE-F08B-0957-1238-96B0C469765C}"/>
              </a:ext>
            </a:extLst>
          </p:cNvPr>
          <p:cNvSpPr txBox="1"/>
          <p:nvPr/>
        </p:nvSpPr>
        <p:spPr>
          <a:xfrm>
            <a:off x="10466690" y="6488658"/>
            <a:ext cx="1722092" cy="369332"/>
          </a:xfrm>
          <a:prstGeom prst="rect">
            <a:avLst/>
          </a:prstGeom>
          <a:noFill/>
        </p:spPr>
        <p:txBody>
          <a:bodyPr wrap="square">
            <a:spAutoFit/>
          </a:bodyPr>
          <a:lstStyle/>
          <a:p>
            <a:r>
              <a:rPr lang="en-GB" dirty="0">
                <a:solidFill>
                  <a:schemeClr val="bg1"/>
                </a:solidFill>
              </a:rPr>
              <a:t>(Haley 2017)</a:t>
            </a:r>
          </a:p>
        </p:txBody>
      </p:sp>
    </p:spTree>
    <p:extLst>
      <p:ext uri="{BB962C8B-B14F-4D97-AF65-F5344CB8AC3E}">
        <p14:creationId xmlns:p14="http://schemas.microsoft.com/office/powerpoint/2010/main" val="515462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5B48BC-4359-48E7-9D15-944E23CF06C9}"/>
              </a:ext>
            </a:extLst>
          </p:cNvPr>
          <p:cNvSpPr>
            <a:spLocks noGrp="1"/>
          </p:cNvSpPr>
          <p:nvPr>
            <p:ph type="title"/>
          </p:nvPr>
        </p:nvSpPr>
        <p:spPr>
          <a:xfrm>
            <a:off x="938907" y="282800"/>
            <a:ext cx="5217172" cy="1288673"/>
          </a:xfrm>
        </p:spPr>
        <p:txBody>
          <a:bodyPr anchor="b">
            <a:normAutofit/>
          </a:bodyPr>
          <a:lstStyle/>
          <a:p>
            <a:r>
              <a:rPr lang="en-GB" b="1">
                <a:solidFill>
                  <a:schemeClr val="bg1"/>
                </a:solidFill>
                <a:latin typeface="Times New Roman" panose="02020603050405020304" pitchFamily="18" charset="0"/>
              </a:rPr>
              <a:t>Market Research</a:t>
            </a:r>
          </a:p>
        </p:txBody>
      </p:sp>
      <p:sp>
        <p:nvSpPr>
          <p:cNvPr id="3" name="Content Placeholder 2">
            <a:extLst>
              <a:ext uri="{FF2B5EF4-FFF2-40B4-BE49-F238E27FC236}">
                <a16:creationId xmlns:a16="http://schemas.microsoft.com/office/drawing/2014/main" id="{5292AAC1-ACA2-4A47-BB78-52A28C3DC1A8}"/>
              </a:ext>
            </a:extLst>
          </p:cNvPr>
          <p:cNvSpPr>
            <a:spLocks noGrp="1"/>
          </p:cNvSpPr>
          <p:nvPr>
            <p:ph idx="1"/>
          </p:nvPr>
        </p:nvSpPr>
        <p:spPr>
          <a:xfrm>
            <a:off x="938906" y="1715151"/>
            <a:ext cx="5217173" cy="4351338"/>
          </a:xfrm>
        </p:spPr>
        <p:txBody>
          <a:bodyPr>
            <a:normAutofit/>
          </a:bodyPr>
          <a:lstStyle/>
          <a:p>
            <a:r>
              <a:rPr lang="en-GB" sz="200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number of private gym has been increasing significantly in the UK from 2011. </a:t>
            </a:r>
            <a:endParaRPr lang="en-US" sz="2000">
              <a:solidFill>
                <a:schemeClr val="bg1"/>
              </a:solidFill>
              <a:latin typeface="Times New Roman" panose="02020603050405020304" pitchFamily="18" charset="0"/>
            </a:endParaRPr>
          </a:p>
          <a:p>
            <a:endParaRPr lang="en-US" sz="2000">
              <a:solidFill>
                <a:schemeClr val="bg1"/>
              </a:solidFill>
              <a:latin typeface="Times New Roman" panose="02020603050405020304" pitchFamily="18" charset="0"/>
            </a:endParaRPr>
          </a:p>
          <a:p>
            <a:endParaRPr lang="en-US" sz="2000">
              <a:solidFill>
                <a:schemeClr val="bg1"/>
              </a:solidFill>
              <a:latin typeface="Times New Roman" panose="02020603050405020304" pitchFamily="18" charset="0"/>
            </a:endParaRPr>
          </a:p>
          <a:p>
            <a:endParaRPr lang="en-US" sz="2000">
              <a:solidFill>
                <a:schemeClr val="bg1"/>
              </a:solidFill>
              <a:latin typeface="Times New Roman" panose="02020603050405020304" pitchFamily="18" charset="0"/>
            </a:endParaRPr>
          </a:p>
          <a:p>
            <a:endParaRPr lang="en-US" sz="2000">
              <a:solidFill>
                <a:schemeClr val="bg1"/>
              </a:solidFill>
              <a:latin typeface="Times New Roman" panose="02020603050405020304" pitchFamily="18" charset="0"/>
            </a:endParaRPr>
          </a:p>
          <a:p>
            <a:endParaRPr lang="en-US" sz="2000">
              <a:solidFill>
                <a:schemeClr val="bg1"/>
              </a:solidFill>
              <a:latin typeface="Times New Roman" panose="02020603050405020304" pitchFamily="18" charset="0"/>
            </a:endParaRPr>
          </a:p>
          <a:p>
            <a:pPr marL="0" indent="0">
              <a:buNone/>
            </a:pPr>
            <a:endParaRPr lang="en-US" sz="2000">
              <a:solidFill>
                <a:schemeClr val="bg1"/>
              </a:solidFill>
              <a:latin typeface="Times New Roman" panose="02020603050405020304" pitchFamily="18" charset="0"/>
            </a:endParaRPr>
          </a:p>
          <a:p>
            <a:r>
              <a:rPr lang="en-US" sz="2000">
                <a:solidFill>
                  <a:schemeClr val="bg1"/>
                </a:solidFill>
                <a:latin typeface="Times New Roman" panose="02020603050405020304" pitchFamily="18" charset="0"/>
              </a:rPr>
              <a:t>It is expected that this industry is going to touch the pinnacle of 1.35 billion GBP revenue in the current economic year. </a:t>
            </a:r>
          </a:p>
        </p:txBody>
      </p:sp>
      <p:grpSp>
        <p:nvGrpSpPr>
          <p:cNvPr id="43" name="Graphic 4">
            <a:extLst>
              <a:ext uri="{FF2B5EF4-FFF2-40B4-BE49-F238E27FC236}">
                <a16:creationId xmlns:a16="http://schemas.microsoft.com/office/drawing/2014/main" id="{D92F9A1A-77F4-4E16-958B-64BB489FFE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2349" y="739986"/>
            <a:ext cx="975169" cy="975171"/>
            <a:chOff x="5829300" y="3162300"/>
            <a:chExt cx="532256" cy="532257"/>
          </a:xfrm>
          <a:solidFill>
            <a:schemeClr val="bg1"/>
          </a:solidFill>
        </p:grpSpPr>
        <p:sp>
          <p:nvSpPr>
            <p:cNvPr id="28" name="Freeform: Shape 27">
              <a:extLst>
                <a:ext uri="{FF2B5EF4-FFF2-40B4-BE49-F238E27FC236}">
                  <a16:creationId xmlns:a16="http://schemas.microsoft.com/office/drawing/2014/main" id="{819A42ED-6B91-49E6-9BDB-6339893E9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5" name="Freeform: Shape 28">
              <a:extLst>
                <a:ext uri="{FF2B5EF4-FFF2-40B4-BE49-F238E27FC236}">
                  <a16:creationId xmlns:a16="http://schemas.microsoft.com/office/drawing/2014/main" id="{3B732C3B-202D-4B4E-9C2B-283338B2A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6" name="Freeform: Shape 29">
              <a:extLst>
                <a:ext uri="{FF2B5EF4-FFF2-40B4-BE49-F238E27FC236}">
                  <a16:creationId xmlns:a16="http://schemas.microsoft.com/office/drawing/2014/main" id="{E38433EC-2142-4B86-B9BA-25AFE2629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7" name="Freeform: Shape 30">
              <a:extLst>
                <a:ext uri="{FF2B5EF4-FFF2-40B4-BE49-F238E27FC236}">
                  <a16:creationId xmlns:a16="http://schemas.microsoft.com/office/drawing/2014/main" id="{2F3A02D8-E8AA-47DC-B215-ED01D604E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B1A156CC-0ACD-4554-947F-A9FD30B6A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8" name="Freeform: Shape 32">
              <a:extLst>
                <a:ext uri="{FF2B5EF4-FFF2-40B4-BE49-F238E27FC236}">
                  <a16:creationId xmlns:a16="http://schemas.microsoft.com/office/drawing/2014/main" id="{BBACA1F0-7581-48CC-BB3D-29D84E66B1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9" name="Freeform: Shape 33">
              <a:extLst>
                <a:ext uri="{FF2B5EF4-FFF2-40B4-BE49-F238E27FC236}">
                  <a16:creationId xmlns:a16="http://schemas.microsoft.com/office/drawing/2014/main" id="{48C34CDB-6796-4AA3-9001-DA5B717D7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0" name="Freeform: Shape 34">
              <a:extLst>
                <a:ext uri="{FF2B5EF4-FFF2-40B4-BE49-F238E27FC236}">
                  <a16:creationId xmlns:a16="http://schemas.microsoft.com/office/drawing/2014/main" id="{79D783F9-0F69-4135-9961-9BAB1C1A6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1" name="Freeform: Shape 35">
              <a:extLst>
                <a:ext uri="{FF2B5EF4-FFF2-40B4-BE49-F238E27FC236}">
                  <a16:creationId xmlns:a16="http://schemas.microsoft.com/office/drawing/2014/main" id="{4FFBBC22-B7E4-49E9-9BD1-36B5F6299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1E179D1A-1F7F-41FF-A993-7DB78E9EB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2" name="Freeform: Shape 37">
              <a:extLst>
                <a:ext uri="{FF2B5EF4-FFF2-40B4-BE49-F238E27FC236}">
                  <a16:creationId xmlns:a16="http://schemas.microsoft.com/office/drawing/2014/main" id="{8565B3A8-B9D8-4EA9-B3DA-DDB2A574B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3" name="Freeform: Shape 38">
              <a:extLst>
                <a:ext uri="{FF2B5EF4-FFF2-40B4-BE49-F238E27FC236}">
                  <a16:creationId xmlns:a16="http://schemas.microsoft.com/office/drawing/2014/main" id="{8891E65D-798E-4741-A582-606A9152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A8BAB8E0-D711-471F-8EB7-6F8C4209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pic>
        <p:nvPicPr>
          <p:cNvPr id="6" name="Picture 5">
            <a:extLst>
              <a:ext uri="{FF2B5EF4-FFF2-40B4-BE49-F238E27FC236}">
                <a16:creationId xmlns:a16="http://schemas.microsoft.com/office/drawing/2014/main" id="{73753F0C-9B39-4BD9-A294-FF5023C79C01}"/>
              </a:ext>
            </a:extLst>
          </p:cNvPr>
          <p:cNvPicPr>
            <a:picLocks noChangeAspect="1"/>
          </p:cNvPicPr>
          <p:nvPr/>
        </p:nvPicPr>
        <p:blipFill>
          <a:blip r:embed="rId3"/>
          <a:srcRect t="9354" r="-2" b="-2"/>
          <a:stretch/>
        </p:blipFill>
        <p:spPr>
          <a:xfrm>
            <a:off x="6586389" y="330629"/>
            <a:ext cx="4763801" cy="2914787"/>
          </a:xfrm>
          <a:prstGeom prst="rect">
            <a:avLst/>
          </a:prstGeom>
        </p:spPr>
      </p:pic>
      <p:pic>
        <p:nvPicPr>
          <p:cNvPr id="4" name="Picture 3">
            <a:extLst>
              <a:ext uri="{FF2B5EF4-FFF2-40B4-BE49-F238E27FC236}">
                <a16:creationId xmlns:a16="http://schemas.microsoft.com/office/drawing/2014/main" id="{1702AA54-996E-F8A2-DBCA-4309128BA9A6}"/>
              </a:ext>
            </a:extLst>
          </p:cNvPr>
          <p:cNvPicPr>
            <a:picLocks noChangeAspect="1"/>
          </p:cNvPicPr>
          <p:nvPr/>
        </p:nvPicPr>
        <p:blipFill>
          <a:blip r:embed="rId4"/>
          <a:stretch>
            <a:fillRect/>
          </a:stretch>
        </p:blipFill>
        <p:spPr>
          <a:xfrm>
            <a:off x="6987297" y="3667266"/>
            <a:ext cx="4358419" cy="2931037"/>
          </a:xfrm>
          <a:prstGeom prst="rect">
            <a:avLst/>
          </a:prstGeom>
        </p:spPr>
      </p:pic>
      <p:sp>
        <p:nvSpPr>
          <p:cNvPr id="42" name="Oval 41">
            <a:extLst>
              <a:ext uri="{FF2B5EF4-FFF2-40B4-BE49-F238E27FC236}">
                <a16:creationId xmlns:a16="http://schemas.microsoft.com/office/drawing/2014/main" id="{C4C270DE-0BEB-4372-B440-7EADA6FAF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757ACA0C-8702-4043-8D4D-582EAEDF1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9" name="TextBox 8">
            <a:extLst>
              <a:ext uri="{FF2B5EF4-FFF2-40B4-BE49-F238E27FC236}">
                <a16:creationId xmlns:a16="http://schemas.microsoft.com/office/drawing/2014/main" id="{203756EB-B494-4376-A7B0-927EDC8B8640}"/>
              </a:ext>
            </a:extLst>
          </p:cNvPr>
          <p:cNvSpPr txBox="1"/>
          <p:nvPr/>
        </p:nvSpPr>
        <p:spPr>
          <a:xfrm>
            <a:off x="6193072" y="3213389"/>
            <a:ext cx="5669723" cy="346907"/>
          </a:xfrm>
          <a:prstGeom prst="rect">
            <a:avLst/>
          </a:prstGeom>
          <a:solidFill>
            <a:srgbClr val="000000">
              <a:alpha val="50000"/>
            </a:srgbClr>
          </a:solidFill>
          <a:ln>
            <a:noFill/>
          </a:ln>
        </p:spPr>
        <p:txBody>
          <a:bodyPr wrap="square">
            <a:noAutofit/>
          </a:bodyPr>
          <a:lstStyle/>
          <a:p>
            <a:pPr marL="0" marR="0" lvl="0" indent="0" algn="ctr" defTabSz="914400" rtl="0" eaLnBrk="1" fontAlgn="auto" latinLnBrk="0" hangingPunct="1">
              <a:spcBef>
                <a:spcPts val="0"/>
              </a:spcBef>
              <a:spcAft>
                <a:spcPts val="600"/>
              </a:spcAft>
              <a:buClrTx/>
              <a:buSzTx/>
              <a:buFontTx/>
              <a:buNone/>
              <a:tabLst/>
              <a:defRPr/>
            </a:pPr>
            <a:r>
              <a:rPr kumimoji="0" lang="en-US" sz="1300" b="0" i="0" u="none" strike="noStrike" kern="1200" cap="none" spc="0" normalizeH="0" baseline="0" noProof="0" dirty="0">
                <a:ln>
                  <a:noFill/>
                </a:ln>
                <a:solidFill>
                  <a:srgbClr val="FFFFFF"/>
                </a:solidFill>
                <a:effectLst/>
                <a:uLnTx/>
                <a:uFillTx/>
              </a:rPr>
              <a:t>(Statista, 2025)</a:t>
            </a:r>
            <a:endParaRPr kumimoji="0" lang="en-GB" sz="1300" b="0" i="0" u="none" strike="noStrike" kern="1200" cap="none" spc="0" normalizeH="0" baseline="0" noProof="0" dirty="0">
              <a:ln>
                <a:noFill/>
              </a:ln>
              <a:solidFill>
                <a:srgbClr val="FFFFFF"/>
              </a:solidFill>
              <a:effectLst/>
              <a:uLnTx/>
              <a:uFillTx/>
            </a:endParaRPr>
          </a:p>
        </p:txBody>
      </p:sp>
      <p:sp>
        <p:nvSpPr>
          <p:cNvPr id="7" name="TextBox 6">
            <a:extLst>
              <a:ext uri="{FF2B5EF4-FFF2-40B4-BE49-F238E27FC236}">
                <a16:creationId xmlns:a16="http://schemas.microsoft.com/office/drawing/2014/main" id="{5B5D5AE8-B4CB-F4DE-6B07-B055152B5B02}"/>
              </a:ext>
            </a:extLst>
          </p:cNvPr>
          <p:cNvSpPr txBox="1"/>
          <p:nvPr/>
        </p:nvSpPr>
        <p:spPr>
          <a:xfrm>
            <a:off x="8434631" y="6527371"/>
            <a:ext cx="1722092" cy="369332"/>
          </a:xfrm>
          <a:prstGeom prst="rect">
            <a:avLst/>
          </a:prstGeom>
          <a:noFill/>
        </p:spPr>
        <p:txBody>
          <a:bodyPr wrap="square">
            <a:spAutoFit/>
          </a:bodyPr>
          <a:lstStyle/>
          <a:p>
            <a:r>
              <a:rPr lang="en-GB" dirty="0">
                <a:solidFill>
                  <a:schemeClr val="bg1"/>
                </a:solidFill>
              </a:rPr>
              <a:t>(Haley 2017)</a:t>
            </a:r>
          </a:p>
        </p:txBody>
      </p:sp>
    </p:spTree>
    <p:extLst>
      <p:ext uri="{BB962C8B-B14F-4D97-AF65-F5344CB8AC3E}">
        <p14:creationId xmlns:p14="http://schemas.microsoft.com/office/powerpoint/2010/main" val="3796780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6" name="TextBox 5">
            <a:extLst>
              <a:ext uri="{FF2B5EF4-FFF2-40B4-BE49-F238E27FC236}">
                <a16:creationId xmlns:a16="http://schemas.microsoft.com/office/drawing/2014/main" id="{6A2FD565-0A4C-471B-A975-928E51B4BDFD}"/>
              </a:ext>
            </a:extLst>
          </p:cNvPr>
          <p:cNvSpPr txBox="1"/>
          <p:nvPr/>
        </p:nvSpPr>
        <p:spPr>
          <a:xfrm>
            <a:off x="838200" y="448721"/>
            <a:ext cx="4707671" cy="1225650"/>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sz="3800" b="0" i="0" u="none" strike="noStrike" kern="1200" cap="none" spc="0" normalizeH="0" baseline="0" noProof="0">
                <a:ln>
                  <a:noFill/>
                </a:ln>
                <a:solidFill>
                  <a:schemeClr val="bg1"/>
                </a:solidFill>
                <a:effectLst/>
                <a:uLnTx/>
                <a:uFillTx/>
                <a:latin typeface="+mj-lt"/>
                <a:ea typeface="+mj-ea"/>
                <a:cs typeface="+mj-cs"/>
              </a:rPr>
              <a:t>(Statista Research Department, 2025)</a:t>
            </a:r>
          </a:p>
        </p:txBody>
      </p:sp>
      <p:cxnSp>
        <p:nvCxnSpPr>
          <p:cNvPr id="7177" name="Straight Connector 717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92AAC1-ACA2-4A47-BB78-52A28C3DC1A8}"/>
              </a:ext>
            </a:extLst>
          </p:cNvPr>
          <p:cNvSpPr>
            <a:spLocks noGrp="1"/>
          </p:cNvSpPr>
          <p:nvPr>
            <p:ph idx="1"/>
          </p:nvPr>
        </p:nvSpPr>
        <p:spPr>
          <a:xfrm>
            <a:off x="897769" y="1909192"/>
            <a:ext cx="4586513" cy="3647710"/>
          </a:xfrm>
        </p:spPr>
        <p:txBody>
          <a:bodyPr vert="horz" lIns="91440" tIns="45720" rIns="91440" bIns="45720" rtlCol="0">
            <a:normAutofit/>
          </a:bodyPr>
          <a:lstStyle/>
          <a:p>
            <a:r>
              <a:rPr lang="en-US" sz="1600">
                <a:solidFill>
                  <a:schemeClr val="bg1"/>
                </a:solidFill>
                <a:effectLst/>
              </a:rPr>
              <a:t>There are 4.13 million people in the UK who are Muslim by religion.</a:t>
            </a:r>
            <a:endParaRPr lang="en-US" sz="1600">
              <a:solidFill>
                <a:schemeClr val="bg1"/>
              </a:solidFill>
            </a:endParaRPr>
          </a:p>
          <a:p>
            <a:endParaRPr lang="en-US" sz="1600">
              <a:solidFill>
                <a:schemeClr val="bg1"/>
              </a:solidFill>
            </a:endParaRPr>
          </a:p>
          <a:p>
            <a:endParaRPr lang="en-US" sz="1600">
              <a:solidFill>
                <a:schemeClr val="bg1"/>
              </a:solidFill>
            </a:endParaRPr>
          </a:p>
          <a:p>
            <a:endParaRPr lang="en-US" sz="1600">
              <a:solidFill>
                <a:schemeClr val="bg1"/>
              </a:solidFill>
            </a:endParaRPr>
          </a:p>
          <a:p>
            <a:endParaRPr lang="en-US" sz="1600">
              <a:solidFill>
                <a:schemeClr val="bg1"/>
              </a:solidFill>
            </a:endParaRPr>
          </a:p>
          <a:p>
            <a:endParaRPr lang="en-US" sz="1600">
              <a:solidFill>
                <a:schemeClr val="bg1"/>
              </a:solidFill>
            </a:endParaRPr>
          </a:p>
          <a:p>
            <a:pPr marL="0"/>
            <a:endParaRPr lang="en-US" sz="1600">
              <a:solidFill>
                <a:schemeClr val="bg1"/>
              </a:solidFill>
            </a:endParaRPr>
          </a:p>
          <a:p>
            <a:r>
              <a:rPr lang="en-US" sz="1600">
                <a:solidFill>
                  <a:schemeClr val="bg1"/>
                </a:solidFill>
              </a:rPr>
              <a:t>It has been reported that 55% of the women population of the certain community in the UK has been showing their interest in physical fitness.</a:t>
            </a:r>
          </a:p>
        </p:txBody>
      </p:sp>
      <p:cxnSp>
        <p:nvCxnSpPr>
          <p:cNvPr id="7179" name="Straight Connector 717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Muslim population of England and Wales, by local authority | Statista">
            <a:extLst>
              <a:ext uri="{FF2B5EF4-FFF2-40B4-BE49-F238E27FC236}">
                <a16:creationId xmlns:a16="http://schemas.microsoft.com/office/drawing/2014/main" id="{DB9FD512-3045-4047-9D40-F0F9CC6736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25453" y="500552"/>
            <a:ext cx="5666547" cy="5856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3072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1C5B48BC-4359-48E7-9D15-944E23CF06C9}"/>
              </a:ext>
            </a:extLst>
          </p:cNvPr>
          <p:cNvSpPr>
            <a:spLocks noGrp="1"/>
          </p:cNvSpPr>
          <p:nvPr>
            <p:ph type="title"/>
          </p:nvPr>
        </p:nvSpPr>
        <p:spPr>
          <a:xfrm>
            <a:off x="838200" y="669925"/>
            <a:ext cx="4508946" cy="1325563"/>
          </a:xfrm>
        </p:spPr>
        <p:txBody>
          <a:bodyPr anchor="b">
            <a:normAutofit/>
          </a:bodyPr>
          <a:lstStyle/>
          <a:p>
            <a:pPr algn="r"/>
            <a:r>
              <a:rPr lang="en-US" b="1" dirty="0">
                <a:solidFill>
                  <a:schemeClr val="bg1"/>
                </a:solidFill>
                <a:latin typeface="Times New Roman" panose="02020603050405020304" pitchFamily="18" charset="0"/>
              </a:rPr>
              <a:t>References</a:t>
            </a:r>
            <a:endParaRPr lang="en-GB" b="1" dirty="0">
              <a:solidFill>
                <a:schemeClr val="bg1"/>
              </a:solidFill>
              <a:latin typeface="Times New Roman" panose="02020603050405020304" pitchFamily="18" charset="0"/>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92AAC1-ACA2-4A47-BB78-52A28C3DC1A8}"/>
              </a:ext>
            </a:extLst>
          </p:cNvPr>
          <p:cNvSpPr>
            <a:spLocks noGrp="1"/>
          </p:cNvSpPr>
          <p:nvPr>
            <p:ph idx="1"/>
          </p:nvPr>
        </p:nvSpPr>
        <p:spPr>
          <a:xfrm>
            <a:off x="1392667" y="2398956"/>
            <a:ext cx="9406666" cy="3871211"/>
          </a:xfrm>
        </p:spPr>
        <p:style>
          <a:lnRef idx="1">
            <a:schemeClr val="accent2"/>
          </a:lnRef>
          <a:fillRef idx="2">
            <a:schemeClr val="accent2"/>
          </a:fillRef>
          <a:effectRef idx="1">
            <a:schemeClr val="accent2"/>
          </a:effectRef>
          <a:fontRef idx="minor">
            <a:schemeClr val="dk1"/>
          </a:fontRef>
        </p:style>
        <p:txBody>
          <a:bodyPr>
            <a:normAutofit/>
          </a:bodyPr>
          <a:lstStyle/>
          <a:p>
            <a:r>
              <a:rPr lang="en-GB" sz="1300" dirty="0">
                <a:solidFill>
                  <a:schemeClr val="bg1"/>
                </a:solidFill>
                <a:latin typeface="Times New Roman" panose="02020603050405020304" pitchFamily="18" charset="0"/>
              </a:rPr>
              <a:t>ACAS, (2021). ACAS. [Online] Available at: https://acas.org/ [Accessed 15 February 2025].</a:t>
            </a:r>
          </a:p>
          <a:p>
            <a:r>
              <a:rPr lang="en-GB" sz="1300" dirty="0" err="1">
                <a:solidFill>
                  <a:schemeClr val="bg1"/>
                </a:solidFill>
                <a:latin typeface="Times New Roman" panose="02020603050405020304" pitchFamily="18" charset="0"/>
              </a:rPr>
              <a:t>istock</a:t>
            </a:r>
            <a:r>
              <a:rPr lang="en-GB" sz="1300" dirty="0">
                <a:solidFill>
                  <a:schemeClr val="bg1"/>
                </a:solidFill>
                <a:latin typeface="Times New Roman" panose="02020603050405020304" pitchFamily="18" charset="0"/>
              </a:rPr>
              <a:t>, (2025). </a:t>
            </a:r>
            <a:r>
              <a:rPr lang="en-GB" sz="1300" dirty="0" err="1">
                <a:solidFill>
                  <a:schemeClr val="bg1"/>
                </a:solidFill>
                <a:latin typeface="Times New Roman" panose="02020603050405020304" pitchFamily="18" charset="0"/>
              </a:rPr>
              <a:t>istock</a:t>
            </a:r>
            <a:r>
              <a:rPr lang="en-GB" sz="1300" dirty="0">
                <a:solidFill>
                  <a:schemeClr val="bg1"/>
                </a:solidFill>
                <a:latin typeface="Times New Roman" panose="02020603050405020304" pitchFamily="18" charset="0"/>
              </a:rPr>
              <a:t>. [Online] Available at: https://www.istockphoto.com/illustrations/gym-equipment [Accessed 22 February 2025].</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mn-cs"/>
              </a:rPr>
              <a:t>Johnson, G., Scholes, K., Johnson, P.G. and Scholes, P.K. (2018) Exploring corporate strategy: Text and cases. 6th </a:t>
            </a:r>
            <a:r>
              <a:rPr kumimoji="0" lang="en-GB" sz="1300" b="0" i="0" u="none" strike="noStrike" kern="1200" cap="none" spc="0" normalizeH="0" baseline="0" noProof="0" dirty="0" err="1">
                <a:ln>
                  <a:noFill/>
                </a:ln>
                <a:solidFill>
                  <a:schemeClr val="bg1"/>
                </a:solidFill>
                <a:effectLst/>
                <a:uLnTx/>
                <a:uFillTx/>
                <a:latin typeface="Times New Roman" panose="02020603050405020304" pitchFamily="18" charset="0"/>
                <a:ea typeface="+mn-ea"/>
                <a:cs typeface="+mn-cs"/>
              </a:rPr>
              <a:t>edn</a:t>
            </a:r>
            <a:r>
              <a:rPr kumimoji="0" lang="en-GB" sz="13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mn-cs"/>
              </a:rPr>
              <a:t>. Harlow, England: Financial Times Prentice Hall.</a:t>
            </a:r>
          </a:p>
          <a:p>
            <a:r>
              <a:rPr lang="en-GB" sz="1300" dirty="0">
                <a:solidFill>
                  <a:schemeClr val="bg1"/>
                </a:solidFill>
                <a:latin typeface="Times New Roman" panose="02020603050405020304" pitchFamily="18" charset="0"/>
              </a:rPr>
              <a:t>Kotler, P., Armstrong, G., Harris, Lloyd C, He Hongwei(2019) Principles of marketing Harlow, U,K, Pearson Education</a:t>
            </a:r>
          </a:p>
          <a:p>
            <a:r>
              <a:rPr lang="en-GB" sz="1300" dirty="0">
                <a:solidFill>
                  <a:schemeClr val="bg1"/>
                </a:solidFill>
                <a:latin typeface="Times New Roman" panose="02020603050405020304" pitchFamily="18" charset="0"/>
              </a:rPr>
              <a:t>LBB Online, (2025). LBB Online. [Online] Available at: https://www.lbbonline.com/news/55-of-british-muslim-women-feel-the-pandemic-has-led-to-fitness-becoming-more-accessible/?utm_source=chatgpt.com [Accessed 15 February 2025].</a:t>
            </a:r>
          </a:p>
          <a:p>
            <a:r>
              <a:rPr lang="en-GB" sz="1300" dirty="0">
                <a:solidFill>
                  <a:schemeClr val="bg1"/>
                </a:solidFill>
                <a:latin typeface="Times New Roman" panose="02020603050405020304" pitchFamily="18" charset="0"/>
              </a:rPr>
              <a:t>Maia Ali, (2025). Instagram. [Online] Available at: https://www.instagram.com/maiactive/ [Accessed 12 March 2025].</a:t>
            </a:r>
          </a:p>
          <a:p>
            <a:r>
              <a:rPr lang="en-GB" sz="13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Statista Research Department, (2025). Statista Research Department. [Online] Available at: https://www.statista.com/topics/4765/islam-in-the-united-kingdom-uk/#topicOverview [Accessed 15 February 2025].</a:t>
            </a:r>
          </a:p>
          <a:p>
            <a:r>
              <a:rPr lang="en-GB" sz="13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Statista, (2025). Statista. [Online] Available at: https://www.statista.com/outlook/cmo/footwear/gym-training/united-kingdom#:~:text=When%20looking%20at%20per%20capita,growth%20of%201.4%25%20in%202026. [Accessed 15 February 2025].</a:t>
            </a:r>
            <a:r>
              <a:rPr lang="en-GB" sz="1300" dirty="0">
                <a:solidFill>
                  <a:schemeClr val="bg1"/>
                </a:solidFill>
                <a:latin typeface="Times New Roman" panose="02020603050405020304" pitchFamily="18" charset="0"/>
              </a:rPr>
              <a:t> </a:t>
            </a:r>
          </a:p>
          <a:p>
            <a:r>
              <a:rPr lang="en-GB" sz="1300" dirty="0">
                <a:solidFill>
                  <a:schemeClr val="bg1"/>
                </a:solidFill>
                <a:latin typeface="Times New Roman" panose="02020603050405020304" pitchFamily="18" charset="0"/>
              </a:rPr>
              <a:t>Haley Goldberg. (March 9, 2017). the </a:t>
            </a:r>
            <a:r>
              <a:rPr lang="en-GB" sz="1300" dirty="0" err="1">
                <a:solidFill>
                  <a:schemeClr val="bg1"/>
                </a:solidFill>
                <a:latin typeface="Times New Roman" panose="02020603050405020304" pitchFamily="18" charset="0"/>
              </a:rPr>
              <a:t>Hijabi</a:t>
            </a:r>
            <a:r>
              <a:rPr lang="en-GB" sz="1300" dirty="0">
                <a:solidFill>
                  <a:schemeClr val="bg1"/>
                </a:solidFill>
                <a:latin typeface="Times New Roman" panose="02020603050405020304" pitchFamily="18" charset="0"/>
              </a:rPr>
              <a:t> Mom Poised to Become a Fitness Star. [Photograph]. The Toronto: She’s challenging beliefs about what Muslim women can and cannot do when it comes to fitness.</a:t>
            </a:r>
          </a:p>
          <a:p>
            <a:endParaRPr lang="en-GB" sz="1300" dirty="0">
              <a:solidFill>
                <a:schemeClr val="bg1"/>
              </a:solidFill>
              <a:latin typeface="Times New Roman" panose="02020603050405020304" pitchFamily="18" charset="0"/>
            </a:endParaRPr>
          </a:p>
          <a:p>
            <a:endParaRPr lang="en-GB" sz="1300" dirty="0">
              <a:solidFill>
                <a:schemeClr val="bg1"/>
              </a:solidFill>
              <a:latin typeface="Times New Roman" panose="02020603050405020304" pitchFamily="18" charset="0"/>
            </a:endParaRPr>
          </a:p>
          <a:p>
            <a:pPr marL="0" indent="0">
              <a:buNone/>
            </a:pPr>
            <a:endParaRPr lang="en-GB" sz="1300" dirty="0">
              <a:solidFill>
                <a:schemeClr val="bg1"/>
              </a:solidFill>
              <a:latin typeface="Times New Roman" panose="02020603050405020304" pitchFamily="18" charset="0"/>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678277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6" ma:contentTypeDescription="Create a new document." ma:contentTypeScope="" ma:versionID="05743d3d77e6cf4b78e0e94cf02f2490">
  <xsd:schema xmlns:xsd="http://www.w3.org/2001/XMLSchema" xmlns:xs="http://www.w3.org/2001/XMLSchema" xmlns:p="http://schemas.microsoft.com/office/2006/metadata/properties" xmlns:ns3="d97129d6-5105-44aa-8953-de11b416c376" targetNamespace="http://schemas.microsoft.com/office/2006/metadata/properties" ma:root="true" ma:fieldsID="8653eef31bf7aeac449eca0f22426f71"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9A469E-A6E2-4D09-8A32-630F98713F26}">
  <ds:schemaRefs>
    <ds:schemaRef ds:uri="http://schemas.openxmlformats.org/package/2006/metadata/core-properties"/>
    <ds:schemaRef ds:uri="http://schemas.microsoft.com/office/infopath/2007/PartnerControls"/>
    <ds:schemaRef ds:uri="http://purl.org/dc/dcmitype/"/>
    <ds:schemaRef ds:uri="http://purl.org/dc/terms/"/>
    <ds:schemaRef ds:uri="d97129d6-5105-44aa-8953-de11b416c376"/>
    <ds:schemaRef ds:uri="http://schemas.microsoft.com/office/2006/metadata/properties"/>
    <ds:schemaRef ds:uri="http://www.w3.org/XML/1998/namespace"/>
    <ds:schemaRef ds:uri="http://schemas.microsoft.com/office/2006/documentManagement/types"/>
    <ds:schemaRef ds:uri="http://purl.org/dc/elements/1.1/"/>
  </ds:schemaRefs>
</ds:datastoreItem>
</file>

<file path=customXml/itemProps2.xml><?xml version="1.0" encoding="utf-8"?>
<ds:datastoreItem xmlns:ds="http://schemas.openxmlformats.org/officeDocument/2006/customXml" ds:itemID="{3F00B03A-6F4B-4ECC-8418-C0F7F5E33B67}">
  <ds:schemaRefs>
    <ds:schemaRef ds:uri="http://schemas.microsoft.com/sharepoint/v3/contenttype/forms"/>
  </ds:schemaRefs>
</ds:datastoreItem>
</file>

<file path=customXml/itemProps3.xml><?xml version="1.0" encoding="utf-8"?>
<ds:datastoreItem xmlns:ds="http://schemas.openxmlformats.org/officeDocument/2006/customXml" ds:itemID="{52FDA768-0623-4DE2-B25C-6DF78E5049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115</TotalTime>
  <Words>1468</Words>
  <Application>Microsoft Office PowerPoint</Application>
  <PresentationFormat>Widescreen</PresentationFormat>
  <Paragraphs>141</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Calibri Light</vt:lpstr>
      <vt:lpstr>Times New Roman</vt:lpstr>
      <vt:lpstr>1_Office Theme</vt:lpstr>
      <vt:lpstr>Managing Enterprise</vt:lpstr>
      <vt:lpstr>Table Of Contents</vt:lpstr>
      <vt:lpstr>Business Proposition</vt:lpstr>
      <vt:lpstr>PowerPoint Presentation</vt:lpstr>
      <vt:lpstr>PowerPoint Presentation</vt:lpstr>
      <vt:lpstr>Marketing Strategy</vt:lpstr>
      <vt:lpstr>PowerPoint Presentation</vt:lpstr>
      <vt:lpstr>Market Research</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Peter Pompa (2320763)</dc:creator>
  <cp:lastModifiedBy>Peter Pompa</cp:lastModifiedBy>
  <cp:revision>2</cp:revision>
  <dcterms:created xsi:type="dcterms:W3CDTF">2025-03-20T19:58:39Z</dcterms:created>
  <dcterms:modified xsi:type="dcterms:W3CDTF">2025-03-22T16:20:51Z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