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33"/>
  </p:notesMasterIdLst>
  <p:handoutMasterIdLst>
    <p:handoutMasterId r:id="rId34"/>
  </p:handoutMasterIdLst>
  <p:sldIdLst>
    <p:sldId id="363" r:id="rId2"/>
    <p:sldId id="391" r:id="rId3"/>
    <p:sldId id="460" r:id="rId4"/>
    <p:sldId id="461" r:id="rId5"/>
    <p:sldId id="367" r:id="rId6"/>
    <p:sldId id="459" r:id="rId7"/>
    <p:sldId id="462" r:id="rId8"/>
    <p:sldId id="463" r:id="rId9"/>
    <p:sldId id="464" r:id="rId10"/>
    <p:sldId id="465" r:id="rId11"/>
    <p:sldId id="467" r:id="rId12"/>
    <p:sldId id="466" r:id="rId13"/>
    <p:sldId id="384" r:id="rId14"/>
    <p:sldId id="470" r:id="rId15"/>
    <p:sldId id="471" r:id="rId16"/>
    <p:sldId id="472" r:id="rId17"/>
    <p:sldId id="473" r:id="rId18"/>
    <p:sldId id="474" r:id="rId19"/>
    <p:sldId id="481" r:id="rId20"/>
    <p:sldId id="476" r:id="rId21"/>
    <p:sldId id="477" r:id="rId22"/>
    <p:sldId id="482" r:id="rId23"/>
    <p:sldId id="486" r:id="rId24"/>
    <p:sldId id="483" r:id="rId25"/>
    <p:sldId id="484" r:id="rId26"/>
    <p:sldId id="485" r:id="rId27"/>
    <p:sldId id="478" r:id="rId28"/>
    <p:sldId id="479" r:id="rId29"/>
    <p:sldId id="480" r:id="rId30"/>
    <p:sldId id="369" r:id="rId31"/>
    <p:sldId id="475" r:id="rId32"/>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130" autoAdjust="0"/>
    <p:restoredTop sz="89326" autoAdjust="0"/>
  </p:normalViewPr>
  <p:slideViewPr>
    <p:cSldViewPr>
      <p:cViewPr varScale="1">
        <p:scale>
          <a:sx n="85" d="100"/>
          <a:sy n="85" d="100"/>
        </p:scale>
        <p:origin x="42" y="228"/>
      </p:cViewPr>
      <p:guideLst>
        <p:guide orient="horz" pos="2160"/>
        <p:guide pos="384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dirty="0"/>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dirty="0"/>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dirty="0"/>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dirty="0"/>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dirty="0"/>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a:t>
            </a:fld>
            <a:endParaRPr kumimoji="0" lang="en-GB" altLang="en-US" dirty="0"/>
          </a:p>
        </p:txBody>
      </p:sp>
    </p:spTree>
    <p:extLst>
      <p:ext uri="{BB962C8B-B14F-4D97-AF65-F5344CB8AC3E}">
        <p14:creationId xmlns:p14="http://schemas.microsoft.com/office/powerpoint/2010/main" val="7244987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5</a:t>
            </a:fld>
            <a:endParaRPr kumimoji="0" lang="en-GB" altLang="en-US" dirty="0"/>
          </a:p>
        </p:txBody>
      </p:sp>
    </p:spTree>
    <p:extLst>
      <p:ext uri="{BB962C8B-B14F-4D97-AF65-F5344CB8AC3E}">
        <p14:creationId xmlns:p14="http://schemas.microsoft.com/office/powerpoint/2010/main" val="52087285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13</a:t>
            </a:fld>
            <a:endParaRPr kumimoji="0" lang="en-GB" altLang="en-US" dirty="0"/>
          </a:p>
        </p:txBody>
      </p:sp>
    </p:spTree>
    <p:extLst>
      <p:ext uri="{BB962C8B-B14F-4D97-AF65-F5344CB8AC3E}">
        <p14:creationId xmlns:p14="http://schemas.microsoft.com/office/powerpoint/2010/main" val="300275458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30</a:t>
            </a:fld>
            <a:endParaRPr kumimoji="0" lang="en-GB" altLang="en-US" dirty="0"/>
          </a:p>
        </p:txBody>
      </p:sp>
    </p:spTree>
    <p:extLst>
      <p:ext uri="{BB962C8B-B14F-4D97-AF65-F5344CB8AC3E}">
        <p14:creationId xmlns:p14="http://schemas.microsoft.com/office/powerpoint/2010/main" val="246553572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953126BE-2B11-4C15-9167-0AEA0ED2A25D}" type="datetime1">
              <a:rPr lang="en-GB" altLang="en-US" smtClean="0"/>
              <a:t>08/02/2026</a:t>
            </a:fld>
            <a:endParaRPr lang="en-GB" altLang="en-US" dirty="0"/>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dirty="0"/>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4B939ABA-8476-47D9-80A0-5033786BCB72}" type="datetime1">
              <a:rPr lang="en-GB" altLang="en-US" smtClean="0"/>
              <a:t>08/02/2026</a:t>
            </a:fld>
            <a:endParaRPr lang="en-GB" altLang="en-US" dirty="0"/>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dirty="0"/>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A80D81D-633B-4627-A562-25F3E6B64B11}" type="datetime1">
              <a:rPr lang="en-GB" altLang="en-US" smtClean="0"/>
              <a:t>08/02/2026</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dirty="0"/>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8156C84-0050-45C6-A153-D430B4C0D6FF}" type="datetime1">
              <a:rPr lang="en-GB" altLang="en-US" smtClean="0"/>
              <a:t>08/02/2026</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dirty="0"/>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52E9540D-0AA9-4962-9475-E8ADC6DD4930}" type="datetime1">
              <a:rPr lang="en-GB" altLang="en-US" smtClean="0"/>
              <a:t>08/02/2026</a:t>
            </a:fld>
            <a:endParaRPr lang="en-GB" altLang="en-US" dirty="0"/>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dirty="0"/>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418B36E-4321-400C-8E7A-4FCB9118D968}" type="datetime1">
              <a:rPr lang="en-GB" altLang="en-US" smtClean="0"/>
              <a:t>08/02/2026</a:t>
            </a:fld>
            <a:endParaRPr lang="en-GB" altLang="en-US" dirty="0"/>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dirty="0"/>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EBCCEA-FF61-4260-ACFE-7F7C23F62991}" type="datetime1">
              <a:rPr lang="en-GB" altLang="en-US" smtClean="0"/>
              <a:t>08/02/2026</a:t>
            </a:fld>
            <a:endParaRPr lang="en-GB" altLang="en-US" dirty="0"/>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dirty="0"/>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D0D050C-C869-4CC5-9D78-7F483CBE7183}" type="datetime1">
              <a:rPr lang="en-GB" altLang="en-US" smtClean="0"/>
              <a:t>08/02/2026</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dirty="0"/>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634482C-3897-478C-BB79-23A31000D5CF}" type="datetime1">
              <a:rPr lang="en-GB" altLang="en-US" smtClean="0"/>
              <a:t>08/02/2026</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dirty="0"/>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81E1161B-8EB7-4236-A7DB-8E6C420692B9}" type="datetime1">
              <a:rPr lang="en-GB" altLang="en-US" smtClean="0"/>
              <a:t>08/02/2026</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dirty="0"/>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4D4FE7E7-A98C-4CEB-A79A-5015CF368AA9}" type="datetime1">
              <a:rPr lang="en-GB" altLang="en-US" smtClean="0"/>
              <a:t>08/02/2026</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dirty="0"/>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33D1104-0316-455E-BAFF-BC38C56D81EE}" type="datetime1">
              <a:rPr lang="en-GB" altLang="en-US" smtClean="0"/>
              <a:t>08/02/2026</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sldNum="0"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09800" y="404664"/>
            <a:ext cx="7772400" cy="1512888"/>
          </a:xfrm>
        </p:spPr>
        <p:txBody>
          <a:bodyPr/>
          <a:lstStyle/>
          <a:p>
            <a:pPr eaLnBrk="1" hangingPunct="1"/>
            <a:r>
              <a:rPr lang="en-GB" altLang="en-US" b="1"/>
              <a:t>LCLM5001</a:t>
            </a:r>
            <a:endParaRPr lang="en-GB" altLang="en-US" dirty="0"/>
          </a:p>
        </p:txBody>
      </p:sp>
      <p:sp>
        <p:nvSpPr>
          <p:cNvPr id="5" name="Subtitle 4">
            <a:extLst>
              <a:ext uri="{FF2B5EF4-FFF2-40B4-BE49-F238E27FC236}">
                <a16:creationId xmlns:a16="http://schemas.microsoft.com/office/drawing/2014/main" id="{E8FBFAA6-7D53-4F46-B4FA-B6E25AA48337}"/>
              </a:ext>
            </a:extLst>
          </p:cNvPr>
          <p:cNvSpPr txBox="1">
            <a:spLocks/>
          </p:cNvSpPr>
          <p:nvPr/>
        </p:nvSpPr>
        <p:spPr bwMode="auto">
          <a:xfrm>
            <a:off x="767408" y="4293096"/>
            <a:ext cx="10801200" cy="16561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altLang="en-US" b="1" dirty="0">
                <a:solidFill>
                  <a:srgbClr val="FFFF00"/>
                </a:solidFill>
              </a:rPr>
              <a:t>Week 1 Lesson 1 </a:t>
            </a:r>
          </a:p>
          <a:p>
            <a:pPr eaLnBrk="1" hangingPunct="1"/>
            <a:r>
              <a:rPr lang="en-GB" altLang="en-US" sz="4000" dirty="0">
                <a:solidFill>
                  <a:srgbClr val="FFFF00"/>
                </a:solidFill>
              </a:rPr>
              <a:t>Introduction </a:t>
            </a:r>
            <a:endParaRPr lang="en-GB" altLang="en-US" dirty="0">
              <a:solidFill>
                <a:schemeClr val="tx1"/>
              </a:solidFill>
            </a:endParaRPr>
          </a:p>
        </p:txBody>
      </p:sp>
      <p:sp>
        <p:nvSpPr>
          <p:cNvPr id="7" name="Subtitle 4">
            <a:extLst>
              <a:ext uri="{FF2B5EF4-FFF2-40B4-BE49-F238E27FC236}">
                <a16:creationId xmlns:a16="http://schemas.microsoft.com/office/drawing/2014/main" id="{673C1525-F3A6-4A8D-B8F9-227D18C2359A}"/>
              </a:ext>
            </a:extLst>
          </p:cNvPr>
          <p:cNvSpPr txBox="1">
            <a:spLocks/>
          </p:cNvSpPr>
          <p:nvPr/>
        </p:nvSpPr>
        <p:spPr bwMode="auto">
          <a:xfrm>
            <a:off x="479376" y="2276872"/>
            <a:ext cx="10945216" cy="14401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sz="40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 Understanding and Engaging Stakeholders</a:t>
            </a:r>
            <a:endParaRPr lang="en-GB" altLang="en-US" sz="36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endParaRPr>
          </a:p>
        </p:txBody>
      </p:sp>
    </p:spTree>
    <p:extLst>
      <p:ext uri="{BB962C8B-B14F-4D97-AF65-F5344CB8AC3E}">
        <p14:creationId xmlns:p14="http://schemas.microsoft.com/office/powerpoint/2010/main" val="23701004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p:nvPr>
        </p:nvSpPr>
        <p:spPr>
          <a:xfrm>
            <a:off x="609600" y="274638"/>
            <a:ext cx="10972800" cy="1143000"/>
          </a:xfrm>
          <a:solidFill>
            <a:schemeClr val="accent1">
              <a:lumMod val="60000"/>
              <a:lumOff val="40000"/>
            </a:schemeClr>
          </a:solidFill>
        </p:spPr>
        <p:txBody>
          <a:bodyPr wrap="square" anchor="ctr">
            <a:normAutofit/>
          </a:bodyPr>
          <a:lstStyle/>
          <a:p>
            <a:pPr eaLnBrk="1" hangingPunct="1"/>
            <a:r>
              <a:rPr lang="en-GB" altLang="en-US" b="1" dirty="0"/>
              <a:t>Welcome and Congratulations  </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sz="half" idx="1"/>
          </p:nvPr>
        </p:nvSpPr>
        <p:spPr>
          <a:xfrm>
            <a:off x="609600" y="1600201"/>
            <a:ext cx="5384800" cy="3989040"/>
          </a:xfrm>
        </p:spPr>
        <p:txBody>
          <a:bodyPr wrap="square" anchor="t">
            <a:normAutofit/>
          </a:bodyPr>
          <a:lstStyle/>
          <a:p>
            <a:pPr>
              <a:lnSpc>
                <a:spcPct val="90000"/>
              </a:lnSpc>
              <a:buFont typeface="Wingdings" panose="05000000000000000000" pitchFamily="2" charset="2"/>
              <a:buChar char="v"/>
            </a:pPr>
            <a:endParaRPr lang="en-GB" sz="2000" dirty="0"/>
          </a:p>
          <a:p>
            <a:pPr>
              <a:lnSpc>
                <a:spcPct val="90000"/>
              </a:lnSpc>
              <a:buFont typeface="Wingdings" panose="05000000000000000000" pitchFamily="2" charset="2"/>
              <a:buChar char="v"/>
            </a:pPr>
            <a:endParaRPr lang="en-GB" sz="2000" dirty="0"/>
          </a:p>
          <a:p>
            <a:pPr>
              <a:lnSpc>
                <a:spcPct val="90000"/>
              </a:lnSpc>
              <a:buFont typeface="Wingdings" panose="05000000000000000000" pitchFamily="2" charset="2"/>
              <a:buChar char="v"/>
            </a:pPr>
            <a:endParaRPr lang="en-GB" sz="2000" dirty="0"/>
          </a:p>
          <a:p>
            <a:pPr>
              <a:lnSpc>
                <a:spcPct val="90000"/>
              </a:lnSpc>
              <a:buFont typeface="Wingdings" panose="05000000000000000000" pitchFamily="2" charset="2"/>
              <a:buChar char="v"/>
            </a:pPr>
            <a:r>
              <a:rPr lang="en-GB" sz="2000" dirty="0"/>
              <a:t>On behalf of Academic </a:t>
            </a:r>
            <a:r>
              <a:rPr lang="en-GB" sz="2000" dirty="0" err="1"/>
              <a:t>collegaues</a:t>
            </a:r>
            <a:r>
              <a:rPr lang="en-GB" sz="2000" dirty="0"/>
              <a:t> on this module , </a:t>
            </a:r>
            <a:r>
              <a:rPr lang="en-GB" sz="2000" dirty="0">
                <a:highlight>
                  <a:srgbClr val="00FF00"/>
                </a:highlight>
              </a:rPr>
              <a:t>Understanding and Engaging stakeholders (UES), we Cordially well come you .</a:t>
            </a:r>
          </a:p>
          <a:p>
            <a:pPr>
              <a:lnSpc>
                <a:spcPct val="90000"/>
              </a:lnSpc>
              <a:buFont typeface="Wingdings" panose="05000000000000000000" pitchFamily="2" charset="2"/>
              <a:buChar char="v"/>
            </a:pPr>
            <a:endParaRPr lang="en-GB" sz="2000" dirty="0">
              <a:highlight>
                <a:srgbClr val="00FF00"/>
              </a:highlight>
            </a:endParaRPr>
          </a:p>
          <a:p>
            <a:pPr>
              <a:lnSpc>
                <a:spcPct val="90000"/>
              </a:lnSpc>
              <a:buFont typeface="Wingdings" panose="05000000000000000000" pitchFamily="2" charset="2"/>
              <a:buChar char="v"/>
            </a:pPr>
            <a:endParaRPr lang="en-GB" sz="2000" dirty="0"/>
          </a:p>
        </p:txBody>
      </p:sp>
      <p:pic>
        <p:nvPicPr>
          <p:cNvPr id="3" name="Picture 2">
            <a:extLst>
              <a:ext uri="{FF2B5EF4-FFF2-40B4-BE49-F238E27FC236}">
                <a16:creationId xmlns:a16="http://schemas.microsoft.com/office/drawing/2014/main" id="{EBC969D6-78AA-6295-01E6-A8571D87E0BC}"/>
              </a:ext>
            </a:extLst>
          </p:cNvPr>
          <p:cNvPicPr>
            <a:picLocks noChangeAspect="1"/>
          </p:cNvPicPr>
          <p:nvPr/>
        </p:nvPicPr>
        <p:blipFill>
          <a:blip r:embed="rId3"/>
          <a:stretch>
            <a:fillRect/>
          </a:stretch>
        </p:blipFill>
        <p:spPr>
          <a:xfrm>
            <a:off x="6950883" y="1600201"/>
            <a:ext cx="3878233" cy="3989040"/>
          </a:xfrm>
          <a:prstGeom prst="rect">
            <a:avLst/>
          </a:prstGeom>
          <a:noFill/>
          <a:ln>
            <a:solidFill>
              <a:schemeClr val="tx1">
                <a:lumMod val="95000"/>
                <a:lumOff val="5000"/>
              </a:schemeClr>
            </a:solidFill>
          </a:ln>
        </p:spPr>
      </p:pic>
    </p:spTree>
    <p:extLst>
      <p:ext uri="{BB962C8B-B14F-4D97-AF65-F5344CB8AC3E}">
        <p14:creationId xmlns:p14="http://schemas.microsoft.com/office/powerpoint/2010/main" val="2095779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172">
                                            <p:txEl>
                                              <p:pRg st="3" end="3"/>
                                            </p:txEl>
                                          </p:spTgt>
                                        </p:tgtEl>
                                        <p:attrNameLst>
                                          <p:attrName>style.visibility</p:attrName>
                                        </p:attrNameLst>
                                      </p:cBhvr>
                                      <p:to>
                                        <p:strVal val="visible"/>
                                      </p:to>
                                    </p:set>
                                    <p:animEffect transition="in" filter="fade">
                                      <p:cBhvr>
                                        <p:cTn id="7" dur="1000"/>
                                        <p:tgtEl>
                                          <p:spTgt spid="7172">
                                            <p:txEl>
                                              <p:pRg st="3" end="3"/>
                                            </p:txEl>
                                          </p:spTgt>
                                        </p:tgtEl>
                                      </p:cBhvr>
                                    </p:animEffect>
                                    <p:anim calcmode="lin" valueType="num">
                                      <p:cBhvr>
                                        <p:cTn id="8"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D32FE4-57C1-0E40-FA30-55356793AE35}"/>
              </a:ext>
            </a:extLst>
          </p:cNvPr>
          <p:cNvSpPr>
            <a:spLocks noGrp="1"/>
          </p:cNvSpPr>
          <p:nvPr>
            <p:ph type="title"/>
          </p:nvPr>
        </p:nvSpPr>
        <p:spPr>
          <a:xfrm>
            <a:off x="609600" y="274638"/>
            <a:ext cx="10972800" cy="1143000"/>
          </a:xfrm>
        </p:spPr>
        <p:txBody>
          <a:bodyPr wrap="square" anchor="ctr">
            <a:normAutofit/>
          </a:bodyPr>
          <a:lstStyle/>
          <a:p>
            <a:r>
              <a:rPr lang="en-GB" dirty="0"/>
              <a:t>Let’s get to know each other </a:t>
            </a:r>
          </a:p>
        </p:txBody>
      </p:sp>
      <p:pic>
        <p:nvPicPr>
          <p:cNvPr id="5" name="Picture 4">
            <a:extLst>
              <a:ext uri="{FF2B5EF4-FFF2-40B4-BE49-F238E27FC236}">
                <a16:creationId xmlns:a16="http://schemas.microsoft.com/office/drawing/2014/main" id="{CF7B4B0F-E38D-A156-67BB-660AD587F89A}"/>
              </a:ext>
            </a:extLst>
          </p:cNvPr>
          <p:cNvPicPr>
            <a:picLocks noChangeAspect="1"/>
          </p:cNvPicPr>
          <p:nvPr/>
        </p:nvPicPr>
        <p:blipFill>
          <a:blip r:embed="rId2"/>
          <a:stretch>
            <a:fillRect/>
          </a:stretch>
        </p:blipFill>
        <p:spPr>
          <a:xfrm>
            <a:off x="609600" y="2189991"/>
            <a:ext cx="5384800" cy="2809460"/>
          </a:xfrm>
          <a:prstGeom prst="rect">
            <a:avLst/>
          </a:prstGeom>
          <a:noFill/>
        </p:spPr>
      </p:pic>
      <p:sp>
        <p:nvSpPr>
          <p:cNvPr id="3" name="Content Placeholder 2">
            <a:extLst>
              <a:ext uri="{FF2B5EF4-FFF2-40B4-BE49-F238E27FC236}">
                <a16:creationId xmlns:a16="http://schemas.microsoft.com/office/drawing/2014/main" id="{04BA3079-C2D7-91CE-AC8A-B7A274CEA8B7}"/>
              </a:ext>
            </a:extLst>
          </p:cNvPr>
          <p:cNvSpPr>
            <a:spLocks noGrp="1"/>
          </p:cNvSpPr>
          <p:nvPr>
            <p:ph sz="half" idx="2"/>
          </p:nvPr>
        </p:nvSpPr>
        <p:spPr>
          <a:xfrm>
            <a:off x="6197600" y="1600201"/>
            <a:ext cx="5384800" cy="3773015"/>
          </a:xfrm>
        </p:spPr>
        <p:txBody>
          <a:bodyPr wrap="square" anchor="t">
            <a:normAutofit lnSpcReduction="10000"/>
          </a:bodyPr>
          <a:lstStyle/>
          <a:p>
            <a:pPr>
              <a:lnSpc>
                <a:spcPct val="90000"/>
              </a:lnSpc>
            </a:pPr>
            <a:r>
              <a:rPr lang="en-GB" sz="2600" dirty="0"/>
              <a:t>Introduce yourself to the class and to your lecturer </a:t>
            </a:r>
          </a:p>
          <a:p>
            <a:pPr marL="0" indent="0">
              <a:lnSpc>
                <a:spcPct val="90000"/>
              </a:lnSpc>
              <a:buNone/>
            </a:pPr>
            <a:endParaRPr lang="en-GB" sz="2600" dirty="0"/>
          </a:p>
          <a:p>
            <a:pPr>
              <a:lnSpc>
                <a:spcPct val="90000"/>
              </a:lnSpc>
            </a:pPr>
            <a:r>
              <a:rPr lang="en-GB" sz="2600" dirty="0"/>
              <a:t>Tell us 2 things you would like to improve about yourself this term</a:t>
            </a:r>
          </a:p>
          <a:p>
            <a:pPr>
              <a:lnSpc>
                <a:spcPct val="90000"/>
              </a:lnSpc>
            </a:pPr>
            <a:endParaRPr lang="en-GB" sz="2600" dirty="0"/>
          </a:p>
          <a:p>
            <a:pPr marL="0" indent="0">
              <a:lnSpc>
                <a:spcPct val="90000"/>
              </a:lnSpc>
              <a:buNone/>
            </a:pPr>
            <a:endParaRPr lang="en-GB" sz="2600" dirty="0"/>
          </a:p>
          <a:p>
            <a:pPr>
              <a:lnSpc>
                <a:spcPct val="90000"/>
              </a:lnSpc>
            </a:pPr>
            <a:r>
              <a:rPr lang="en-GB" sz="2600" dirty="0"/>
              <a:t>Tell us 1 thing how we can best help you achieving your academic goal</a:t>
            </a:r>
          </a:p>
          <a:p>
            <a:pPr>
              <a:lnSpc>
                <a:spcPct val="90000"/>
              </a:lnSpc>
            </a:pPr>
            <a:endParaRPr lang="en-GB" sz="2600" dirty="0"/>
          </a:p>
        </p:txBody>
      </p:sp>
    </p:spTree>
    <p:extLst>
      <p:ext uri="{BB962C8B-B14F-4D97-AF65-F5344CB8AC3E}">
        <p14:creationId xmlns:p14="http://schemas.microsoft.com/office/powerpoint/2010/main" val="34277490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CB6D42-59FA-6053-CD7A-456D79EB832F}"/>
              </a:ext>
            </a:extLst>
          </p:cNvPr>
          <p:cNvSpPr>
            <a:spLocks noGrp="1"/>
          </p:cNvSpPr>
          <p:nvPr>
            <p:ph type="title"/>
          </p:nvPr>
        </p:nvSpPr>
        <p:spPr>
          <a:xfrm>
            <a:off x="609601" y="273050"/>
            <a:ext cx="4011084" cy="1162050"/>
          </a:xfrm>
        </p:spPr>
        <p:txBody>
          <a:bodyPr wrap="square" anchor="b">
            <a:normAutofit/>
          </a:bodyPr>
          <a:lstStyle/>
          <a:p>
            <a:r>
              <a:rPr lang="en-GB" dirty="0"/>
              <a:t>Class Management </a:t>
            </a:r>
          </a:p>
        </p:txBody>
      </p:sp>
      <p:pic>
        <p:nvPicPr>
          <p:cNvPr id="4" name="Picture 3">
            <a:extLst>
              <a:ext uri="{FF2B5EF4-FFF2-40B4-BE49-F238E27FC236}">
                <a16:creationId xmlns:a16="http://schemas.microsoft.com/office/drawing/2014/main" id="{9924DD39-B083-9520-4381-FDF667A5F6AD}"/>
              </a:ext>
            </a:extLst>
          </p:cNvPr>
          <p:cNvPicPr>
            <a:picLocks noChangeAspect="1"/>
          </p:cNvPicPr>
          <p:nvPr/>
        </p:nvPicPr>
        <p:blipFill>
          <a:blip r:embed="rId2"/>
          <a:stretch>
            <a:fillRect/>
          </a:stretch>
        </p:blipFill>
        <p:spPr>
          <a:xfrm>
            <a:off x="4766733" y="587248"/>
            <a:ext cx="6815667" cy="4543778"/>
          </a:xfrm>
          <a:prstGeom prst="rect">
            <a:avLst/>
          </a:prstGeom>
          <a:noFill/>
        </p:spPr>
      </p:pic>
      <p:sp>
        <p:nvSpPr>
          <p:cNvPr id="3" name="Content Placeholder 2">
            <a:extLst>
              <a:ext uri="{FF2B5EF4-FFF2-40B4-BE49-F238E27FC236}">
                <a16:creationId xmlns:a16="http://schemas.microsoft.com/office/drawing/2014/main" id="{8A611D49-8BA0-A501-DE57-91F93F5AEC4E}"/>
              </a:ext>
            </a:extLst>
          </p:cNvPr>
          <p:cNvSpPr>
            <a:spLocks noGrp="1"/>
          </p:cNvSpPr>
          <p:nvPr>
            <p:ph type="body" sz="half" idx="2"/>
          </p:nvPr>
        </p:nvSpPr>
        <p:spPr>
          <a:xfrm>
            <a:off x="609601" y="1435101"/>
            <a:ext cx="4011084" cy="3362051"/>
          </a:xfrm>
        </p:spPr>
        <p:txBody>
          <a:bodyPr wrap="square" anchor="t">
            <a:normAutofit/>
          </a:bodyPr>
          <a:lstStyle/>
          <a:p>
            <a:pPr marL="285750" indent="-285750">
              <a:buFont typeface="Wingdings" panose="05000000000000000000" pitchFamily="2" charset="2"/>
              <a:buChar char="Ø"/>
            </a:pPr>
            <a:r>
              <a:rPr lang="en-GB" dirty="0"/>
              <a:t>Please arrive to your class on time </a:t>
            </a:r>
          </a:p>
          <a:p>
            <a:pPr marL="285750" indent="-285750">
              <a:buFont typeface="Wingdings" panose="05000000000000000000" pitchFamily="2" charset="2"/>
              <a:buChar char="Ø"/>
            </a:pPr>
            <a:r>
              <a:rPr lang="en-GB" dirty="0"/>
              <a:t>Do not get distracted with your phone</a:t>
            </a:r>
          </a:p>
          <a:p>
            <a:pPr marL="285750" indent="-285750">
              <a:buFont typeface="Wingdings" panose="05000000000000000000" pitchFamily="2" charset="2"/>
              <a:buChar char="Ø"/>
            </a:pPr>
            <a:r>
              <a:rPr lang="en-US" b="0" i="0" dirty="0">
                <a:effectLst/>
              </a:rPr>
              <a:t>Respect and listen to your classmates</a:t>
            </a:r>
          </a:p>
          <a:p>
            <a:pPr marL="285750" indent="-285750">
              <a:buFont typeface="Wingdings" panose="05000000000000000000" pitchFamily="2" charset="2"/>
              <a:buChar char="Ø"/>
            </a:pPr>
            <a:r>
              <a:rPr lang="en-GB" b="0" i="0" dirty="0">
                <a:effectLst/>
              </a:rPr>
              <a:t>Ask questions</a:t>
            </a:r>
          </a:p>
          <a:p>
            <a:pPr marL="285750" indent="-285750">
              <a:buFont typeface="Wingdings" panose="05000000000000000000" pitchFamily="2" charset="2"/>
              <a:buChar char="Ø"/>
            </a:pPr>
            <a:r>
              <a:rPr lang="en-US" b="0" i="0" dirty="0">
                <a:effectLst/>
              </a:rPr>
              <a:t>Raise your hand to speak</a:t>
            </a:r>
          </a:p>
          <a:p>
            <a:pPr marL="285750" indent="-285750">
              <a:buFont typeface="Wingdings" panose="05000000000000000000" pitchFamily="2" charset="2"/>
              <a:buChar char="Ø"/>
            </a:pPr>
            <a:r>
              <a:rPr lang="en-GB" b="0" i="0" dirty="0">
                <a:effectLst/>
              </a:rPr>
              <a:t>Contribute to discussions</a:t>
            </a:r>
            <a:endParaRPr lang="en-US" b="0" i="0" dirty="0">
              <a:effectLst/>
            </a:endParaRPr>
          </a:p>
          <a:p>
            <a:pPr marL="285750" indent="-285750">
              <a:buFont typeface="Wingdings" panose="05000000000000000000" pitchFamily="2" charset="2"/>
              <a:buChar char="Ø"/>
            </a:pPr>
            <a:r>
              <a:rPr lang="en-GB" b="0" i="0" dirty="0">
                <a:effectLst/>
              </a:rPr>
              <a:t>Always do your best</a:t>
            </a:r>
          </a:p>
          <a:p>
            <a:endParaRPr lang="en-GB" dirty="0"/>
          </a:p>
          <a:p>
            <a:endParaRPr lang="en-GB" dirty="0"/>
          </a:p>
        </p:txBody>
      </p:sp>
    </p:spTree>
    <p:extLst>
      <p:ext uri="{BB962C8B-B14F-4D97-AF65-F5344CB8AC3E}">
        <p14:creationId xmlns:p14="http://schemas.microsoft.com/office/powerpoint/2010/main" val="31928640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p:nvPr>
        </p:nvSpPr>
        <p:spPr>
          <a:xfrm>
            <a:off x="609600" y="274638"/>
            <a:ext cx="10972800" cy="1143000"/>
          </a:xfrm>
          <a:solidFill>
            <a:schemeClr val="accent1">
              <a:lumMod val="40000"/>
              <a:lumOff val="60000"/>
            </a:schemeClr>
          </a:solidFill>
        </p:spPr>
        <p:txBody>
          <a:bodyPr vert="horz" wrap="square" lIns="91440" tIns="45720" rIns="91440" bIns="45720" numCol="1" anchor="ctr" anchorCtr="0" compatLnSpc="1">
            <a:prstTxWarp prst="textNoShape">
              <a:avLst/>
            </a:prstTxWarp>
            <a:normAutofit/>
          </a:bodyPr>
          <a:lstStyle/>
          <a:p>
            <a:r>
              <a:rPr lang="en-GB" altLang="en-US" sz="4100" b="1" dirty="0"/>
              <a:t>Understanding and Engaging Stakeholders </a:t>
            </a:r>
          </a:p>
        </p:txBody>
      </p:sp>
      <p:pic>
        <p:nvPicPr>
          <p:cNvPr id="2" name="Picture 1">
            <a:extLst>
              <a:ext uri="{FF2B5EF4-FFF2-40B4-BE49-F238E27FC236}">
                <a16:creationId xmlns:a16="http://schemas.microsoft.com/office/drawing/2014/main" id="{BB0B8B22-1C07-9CB9-3E64-DFCFA7EC841D}"/>
              </a:ext>
            </a:extLst>
          </p:cNvPr>
          <p:cNvPicPr>
            <a:picLocks noChangeAspect="1"/>
          </p:cNvPicPr>
          <p:nvPr/>
        </p:nvPicPr>
        <p:blipFill>
          <a:blip r:embed="rId3"/>
          <a:stretch>
            <a:fillRect/>
          </a:stretch>
        </p:blipFill>
        <p:spPr>
          <a:xfrm>
            <a:off x="609600" y="2443720"/>
            <a:ext cx="5384800" cy="2302001"/>
          </a:xfrm>
          <a:prstGeom prst="rect">
            <a:avLst/>
          </a:prstGeom>
          <a:noFill/>
        </p:spPr>
      </p:pic>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6197600" y="1600201"/>
            <a:ext cx="5384800" cy="39890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normAutofit/>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sz="2800" dirty="0"/>
              <a:t>New validated unit effective from October 2023</a:t>
            </a:r>
          </a:p>
          <a:p>
            <a:r>
              <a:rPr lang="en-GB" sz="2800" dirty="0"/>
              <a:t>20 credits module </a:t>
            </a:r>
          </a:p>
          <a:p>
            <a:r>
              <a:rPr lang="en-GB" sz="2800" dirty="0">
                <a:highlight>
                  <a:srgbClr val="00FF00"/>
                </a:highlight>
              </a:rPr>
              <a:t>Level 5 </a:t>
            </a:r>
          </a:p>
          <a:p>
            <a:r>
              <a:rPr lang="en-GB" sz="2800" dirty="0"/>
              <a:t>Unit code LCLM5001</a:t>
            </a:r>
          </a:p>
          <a:p>
            <a:endParaRPr lang="en-GB" sz="2800" dirty="0"/>
          </a:p>
          <a:p>
            <a:endParaRPr lang="en-GB" sz="2800" dirty="0"/>
          </a:p>
          <a:p>
            <a:endParaRPr lang="en-US" sz="2800" dirty="0"/>
          </a:p>
          <a:p>
            <a:pPr marL="0" indent="0">
              <a:buFont typeface="Arial" panose="020B0604020202020204" pitchFamily="34" charset="0"/>
              <a:buNone/>
              <a:defRPr/>
            </a:pPr>
            <a:endParaRPr lang="en-GB" altLang="en-US" sz="2800" dirty="0"/>
          </a:p>
        </p:txBody>
      </p:sp>
    </p:spTree>
    <p:extLst>
      <p:ext uri="{BB962C8B-B14F-4D97-AF65-F5344CB8AC3E}">
        <p14:creationId xmlns:p14="http://schemas.microsoft.com/office/powerpoint/2010/main" val="11305987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1000"/>
                                        <p:tgtEl>
                                          <p:spTgt spid="6">
                                            <p:txEl>
                                              <p:pRg st="0" end="0"/>
                                            </p:txEl>
                                          </p:spTgt>
                                        </p:tgtEl>
                                      </p:cBhvr>
                                    </p:animEffect>
                                    <p:anim calcmode="lin" valueType="num">
                                      <p:cBhvr>
                                        <p:cTn id="8"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6">
                                            <p:txEl>
                                              <p:pRg st="1" end="1"/>
                                            </p:txEl>
                                          </p:spTgt>
                                        </p:tgtEl>
                                        <p:attrNameLst>
                                          <p:attrName>style.visibility</p:attrName>
                                        </p:attrNameLst>
                                      </p:cBhvr>
                                      <p:to>
                                        <p:strVal val="visible"/>
                                      </p:to>
                                    </p:set>
                                    <p:animEffect transition="in" filter="fade">
                                      <p:cBhvr>
                                        <p:cTn id="14" dur="1000"/>
                                        <p:tgtEl>
                                          <p:spTgt spid="6">
                                            <p:txEl>
                                              <p:pRg st="1" end="1"/>
                                            </p:txEl>
                                          </p:spTgt>
                                        </p:tgtEl>
                                      </p:cBhvr>
                                    </p:animEffect>
                                    <p:anim calcmode="lin" valueType="num">
                                      <p:cBhvr>
                                        <p:cTn id="15"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6">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6">
                                            <p:txEl>
                                              <p:pRg st="2" end="2"/>
                                            </p:txEl>
                                          </p:spTgt>
                                        </p:tgtEl>
                                        <p:attrNameLst>
                                          <p:attrName>style.visibility</p:attrName>
                                        </p:attrNameLst>
                                      </p:cBhvr>
                                      <p:to>
                                        <p:strVal val="visible"/>
                                      </p:to>
                                    </p:set>
                                    <p:animEffect transition="in" filter="fade">
                                      <p:cBhvr>
                                        <p:cTn id="21" dur="1000"/>
                                        <p:tgtEl>
                                          <p:spTgt spid="6">
                                            <p:txEl>
                                              <p:pRg st="2" end="2"/>
                                            </p:txEl>
                                          </p:spTgt>
                                        </p:tgtEl>
                                      </p:cBhvr>
                                    </p:animEffect>
                                    <p:anim calcmode="lin" valueType="num">
                                      <p:cBhvr>
                                        <p:cTn id="22"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6">
                                            <p:txEl>
                                              <p:pRg st="3" end="3"/>
                                            </p:txEl>
                                          </p:spTgt>
                                        </p:tgtEl>
                                        <p:attrNameLst>
                                          <p:attrName>style.visibility</p:attrName>
                                        </p:attrNameLst>
                                      </p:cBhvr>
                                      <p:to>
                                        <p:strVal val="visible"/>
                                      </p:to>
                                    </p:set>
                                    <p:animEffect transition="in" filter="fade">
                                      <p:cBhvr>
                                        <p:cTn id="28" dur="1000"/>
                                        <p:tgtEl>
                                          <p:spTgt spid="6">
                                            <p:txEl>
                                              <p:pRg st="3" end="3"/>
                                            </p:txEl>
                                          </p:spTgt>
                                        </p:tgtEl>
                                      </p:cBhvr>
                                    </p:animEffect>
                                    <p:anim calcmode="lin" valueType="num">
                                      <p:cBhvr>
                                        <p:cTn id="29" dur="1000" fill="hold"/>
                                        <p:tgtEl>
                                          <p:spTgt spid="6">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6">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02B5FD-805E-A35C-5EEC-7314F8F0781D}"/>
              </a:ext>
            </a:extLst>
          </p:cNvPr>
          <p:cNvSpPr>
            <a:spLocks noGrp="1"/>
          </p:cNvSpPr>
          <p:nvPr>
            <p:ph type="title"/>
          </p:nvPr>
        </p:nvSpPr>
        <p:spPr>
          <a:xfrm>
            <a:off x="609600" y="274638"/>
            <a:ext cx="10972800" cy="1143000"/>
          </a:xfrm>
          <a:solidFill>
            <a:schemeClr val="accent1">
              <a:lumMod val="40000"/>
              <a:lumOff val="60000"/>
            </a:schemeClr>
          </a:solidFill>
        </p:spPr>
        <p:txBody>
          <a:bodyPr wrap="square" anchor="ctr">
            <a:normAutofit/>
          </a:bodyPr>
          <a:lstStyle/>
          <a:p>
            <a:r>
              <a:rPr lang="en-GB" dirty="0"/>
              <a:t>Aim of the Unit </a:t>
            </a:r>
          </a:p>
        </p:txBody>
      </p:sp>
      <p:sp>
        <p:nvSpPr>
          <p:cNvPr id="3" name="Content Placeholder 2">
            <a:extLst>
              <a:ext uri="{FF2B5EF4-FFF2-40B4-BE49-F238E27FC236}">
                <a16:creationId xmlns:a16="http://schemas.microsoft.com/office/drawing/2014/main" id="{1A47F343-8B5D-3DE6-A3A7-D729D332B71A}"/>
              </a:ext>
            </a:extLst>
          </p:cNvPr>
          <p:cNvSpPr>
            <a:spLocks noGrp="1"/>
          </p:cNvSpPr>
          <p:nvPr>
            <p:ph idx="1"/>
          </p:nvPr>
        </p:nvSpPr>
        <p:spPr>
          <a:xfrm>
            <a:off x="609600" y="1600201"/>
            <a:ext cx="10972800" cy="3917032"/>
          </a:xfrm>
        </p:spPr>
        <p:txBody>
          <a:bodyPr wrap="square" anchor="t">
            <a:normAutofit/>
          </a:bodyPr>
          <a:lstStyle/>
          <a:p>
            <a:r>
              <a:rPr lang="en-GB" kern="0" dirty="0">
                <a:effectLst/>
              </a:rPr>
              <a:t>To instil a critical understanding of the importance of stakeholders’ engagement   </a:t>
            </a:r>
            <a:endParaRPr lang="en-GB" kern="100" dirty="0">
              <a:effectLst/>
            </a:endParaRPr>
          </a:p>
          <a:p>
            <a:endParaRPr lang="en-GB" dirty="0"/>
          </a:p>
        </p:txBody>
      </p:sp>
    </p:spTree>
    <p:extLst>
      <p:ext uri="{BB962C8B-B14F-4D97-AF65-F5344CB8AC3E}">
        <p14:creationId xmlns:p14="http://schemas.microsoft.com/office/powerpoint/2010/main" val="37636703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887E67-DDA1-2858-5351-87DE6C68452F}"/>
              </a:ext>
            </a:extLst>
          </p:cNvPr>
          <p:cNvSpPr>
            <a:spLocks noGrp="1"/>
          </p:cNvSpPr>
          <p:nvPr>
            <p:ph type="title"/>
          </p:nvPr>
        </p:nvSpPr>
        <p:spPr>
          <a:solidFill>
            <a:schemeClr val="accent1">
              <a:lumMod val="40000"/>
              <a:lumOff val="60000"/>
            </a:schemeClr>
          </a:solidFill>
        </p:spPr>
        <p:txBody>
          <a:bodyPr/>
          <a:lstStyle/>
          <a:p>
            <a:r>
              <a:rPr lang="en-GB" dirty="0"/>
              <a:t>Learning outcome </a:t>
            </a:r>
          </a:p>
        </p:txBody>
      </p:sp>
      <p:sp>
        <p:nvSpPr>
          <p:cNvPr id="3" name="Content Placeholder 2">
            <a:extLst>
              <a:ext uri="{FF2B5EF4-FFF2-40B4-BE49-F238E27FC236}">
                <a16:creationId xmlns:a16="http://schemas.microsoft.com/office/drawing/2014/main" id="{E5E5FDC8-6B76-3DEC-3196-504ACE8C349D}"/>
              </a:ext>
            </a:extLst>
          </p:cNvPr>
          <p:cNvSpPr>
            <a:spLocks noGrp="1"/>
          </p:cNvSpPr>
          <p:nvPr>
            <p:ph idx="1"/>
          </p:nvPr>
        </p:nvSpPr>
        <p:spPr/>
        <p:txBody>
          <a:bodyPr/>
          <a:lstStyle/>
          <a:p>
            <a:pPr marL="0" indent="0">
              <a:lnSpc>
                <a:spcPct val="107000"/>
              </a:lnSpc>
              <a:spcAft>
                <a:spcPts val="800"/>
              </a:spcAft>
              <a:buSzPts val="1000"/>
              <a:buNone/>
              <a:tabLst>
                <a:tab pos="457200" algn="l"/>
              </a:tabLst>
            </a:pP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Upon the successful completion of this module, you should be able to: </a:t>
            </a:r>
          </a:p>
          <a:p>
            <a:pPr lvl="0" fontAlgn="base">
              <a:lnSpc>
                <a:spcPct val="107000"/>
              </a:lnSpc>
              <a:spcAft>
                <a:spcPts val="800"/>
              </a:spcAft>
              <a:buSzPts val="1000"/>
              <a:buFont typeface="Wingdings" panose="05000000000000000000" pitchFamily="2" charset="2"/>
              <a:buChar char="Ø"/>
              <a:tabLst>
                <a:tab pos="457200" algn="l"/>
              </a:tabLst>
            </a:pP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Demonstrate the ability to establish mechanisms of engagement with identified stakeholders;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lvl="0" fontAlgn="base">
              <a:lnSpc>
                <a:spcPct val="107000"/>
              </a:lnSpc>
              <a:spcAft>
                <a:spcPts val="800"/>
              </a:spcAft>
              <a:buSzPts val="1000"/>
              <a:buFont typeface="Wingdings" panose="05000000000000000000" pitchFamily="2" charset="2"/>
              <a:buChar char="Ø"/>
              <a:tabLst>
                <a:tab pos="457200" algn="l"/>
              </a:tabLst>
            </a:pP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Critically evaluate the benefits and challenges of sustainable stakeholder engagement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523740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99EE52-6E33-7479-7E27-2E4E7F46E4A5}"/>
              </a:ext>
            </a:extLst>
          </p:cNvPr>
          <p:cNvSpPr>
            <a:spLocks noGrp="1"/>
          </p:cNvSpPr>
          <p:nvPr>
            <p:ph type="title"/>
          </p:nvPr>
        </p:nvSpPr>
        <p:spPr>
          <a:solidFill>
            <a:schemeClr val="accent1">
              <a:lumMod val="40000"/>
              <a:lumOff val="60000"/>
            </a:schemeClr>
          </a:solidFill>
        </p:spPr>
        <p:txBody>
          <a:bodyPr/>
          <a:lstStyle/>
          <a:p>
            <a:r>
              <a:rPr lang="en-GB" dirty="0"/>
              <a:t>Indicative content </a:t>
            </a:r>
          </a:p>
        </p:txBody>
      </p:sp>
      <p:sp>
        <p:nvSpPr>
          <p:cNvPr id="3" name="Content Placeholder 2">
            <a:extLst>
              <a:ext uri="{FF2B5EF4-FFF2-40B4-BE49-F238E27FC236}">
                <a16:creationId xmlns:a16="http://schemas.microsoft.com/office/drawing/2014/main" id="{1FF2253F-AE8D-78B5-0016-244E56B254D7}"/>
              </a:ext>
            </a:extLst>
          </p:cNvPr>
          <p:cNvSpPr>
            <a:spLocks noGrp="1"/>
          </p:cNvSpPr>
          <p:nvPr>
            <p:ph idx="1"/>
          </p:nvPr>
        </p:nvSpPr>
        <p:spPr/>
        <p:txBody>
          <a:bodyPr/>
          <a:lstStyle/>
          <a:p>
            <a:pPr lvl="0" fontAlgn="base">
              <a:lnSpc>
                <a:spcPct val="107000"/>
              </a:lnSpc>
              <a:spcAft>
                <a:spcPts val="800"/>
              </a:spcAft>
              <a:buSzPts val="1000"/>
              <a:buFont typeface="Wingdings" panose="05000000000000000000" pitchFamily="2" charset="2"/>
              <a:buChar char="q"/>
              <a:tabLst>
                <a:tab pos="457200" algn="l"/>
              </a:tabLst>
            </a:pP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Identifying stakeholders of an organisation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lvl="0" fontAlgn="base">
              <a:lnSpc>
                <a:spcPct val="107000"/>
              </a:lnSpc>
              <a:spcAft>
                <a:spcPts val="800"/>
              </a:spcAft>
              <a:buSzPts val="1000"/>
              <a:buFont typeface="Wingdings" panose="05000000000000000000" pitchFamily="2" charset="2"/>
              <a:buChar char="q"/>
              <a:tabLst>
                <a:tab pos="457200" algn="l"/>
              </a:tabLst>
            </a:pP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Stakeholder relationships – Benefits and challenges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lvl="0" fontAlgn="base">
              <a:lnSpc>
                <a:spcPct val="107000"/>
              </a:lnSpc>
              <a:spcAft>
                <a:spcPts val="800"/>
              </a:spcAft>
              <a:buSzPts val="1000"/>
              <a:buFont typeface="Wingdings" panose="05000000000000000000" pitchFamily="2" charset="2"/>
              <a:buChar char="q"/>
              <a:tabLst>
                <a:tab pos="457200" algn="l"/>
              </a:tabLst>
            </a:pP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Frameworks/models/theories for stakeholder engagement and management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lvl="0" fontAlgn="base">
              <a:lnSpc>
                <a:spcPct val="107000"/>
              </a:lnSpc>
              <a:spcAft>
                <a:spcPts val="800"/>
              </a:spcAft>
              <a:buSzPts val="1000"/>
              <a:buFont typeface="Wingdings" panose="05000000000000000000" pitchFamily="2" charset="2"/>
              <a:buChar char="q"/>
              <a:tabLst>
                <a:tab pos="457200" algn="l"/>
              </a:tabLst>
            </a:pP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Stakeholder engagement process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lvl="0" fontAlgn="base">
              <a:lnSpc>
                <a:spcPct val="107000"/>
              </a:lnSpc>
              <a:spcAft>
                <a:spcPts val="800"/>
              </a:spcAft>
              <a:buSzPts val="1000"/>
              <a:buFont typeface="Wingdings" panose="05000000000000000000" pitchFamily="2" charset="2"/>
              <a:buChar char="q"/>
              <a:tabLst>
                <a:tab pos="457200" algn="l"/>
              </a:tabLst>
            </a:pP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Role of the manager in stakeholder engagement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lvl="0" fontAlgn="base">
              <a:lnSpc>
                <a:spcPct val="107000"/>
              </a:lnSpc>
              <a:spcAft>
                <a:spcPts val="800"/>
              </a:spcAft>
              <a:buSzPts val="1000"/>
              <a:buFont typeface="Wingdings" panose="05000000000000000000" pitchFamily="2" charset="2"/>
              <a:buChar char="q"/>
              <a:tabLst>
                <a:tab pos="457200" algn="l"/>
              </a:tabLst>
            </a:pP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Methods of managing conflicts of stakeholder expectations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lvl="0" fontAlgn="base">
              <a:lnSpc>
                <a:spcPct val="107000"/>
              </a:lnSpc>
              <a:spcAft>
                <a:spcPts val="800"/>
              </a:spcAft>
              <a:buSzPts val="1000"/>
              <a:buFont typeface="Wingdings" panose="05000000000000000000" pitchFamily="2" charset="2"/>
              <a:buChar char="q"/>
              <a:tabLst>
                <a:tab pos="457200" algn="l"/>
              </a:tabLst>
            </a:pP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Evaluating the impact of stakeholder engagement on organisational performance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8759067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A8C060-EE43-39F8-C534-B5D6C1538D3B}"/>
              </a:ext>
            </a:extLst>
          </p:cNvPr>
          <p:cNvSpPr>
            <a:spLocks noGrp="1"/>
          </p:cNvSpPr>
          <p:nvPr>
            <p:ph type="title"/>
          </p:nvPr>
        </p:nvSpPr>
        <p:spPr/>
        <p:txBody>
          <a:bodyPr/>
          <a:lstStyle/>
          <a:p>
            <a:r>
              <a:rPr lang="en-GB" dirty="0"/>
              <a:t>Study Time Allocation </a:t>
            </a:r>
          </a:p>
        </p:txBody>
      </p:sp>
      <p:graphicFrame>
        <p:nvGraphicFramePr>
          <p:cNvPr id="4" name="Content Placeholder 3">
            <a:extLst>
              <a:ext uri="{FF2B5EF4-FFF2-40B4-BE49-F238E27FC236}">
                <a16:creationId xmlns:a16="http://schemas.microsoft.com/office/drawing/2014/main" id="{26786388-278A-1C56-B91D-F6AE6ABA0139}"/>
              </a:ext>
            </a:extLst>
          </p:cNvPr>
          <p:cNvGraphicFramePr>
            <a:graphicFrameLocks noGrp="1"/>
          </p:cNvGraphicFramePr>
          <p:nvPr>
            <p:ph idx="1"/>
            <p:extLst>
              <p:ext uri="{D42A27DB-BD31-4B8C-83A1-F6EECF244321}">
                <p14:modId xmlns:p14="http://schemas.microsoft.com/office/powerpoint/2010/main" val="1175971701"/>
              </p:ext>
            </p:extLst>
          </p:nvPr>
        </p:nvGraphicFramePr>
        <p:xfrm>
          <a:off x="1559496" y="2564904"/>
          <a:ext cx="8712968" cy="2448270"/>
        </p:xfrm>
        <a:graphic>
          <a:graphicData uri="http://schemas.openxmlformats.org/drawingml/2006/table">
            <a:tbl>
              <a:tblPr firstRow="1" firstCol="1" bandRow="1"/>
              <a:tblGrid>
                <a:gridCol w="3657374">
                  <a:extLst>
                    <a:ext uri="{9D8B030D-6E8A-4147-A177-3AD203B41FA5}">
                      <a16:colId xmlns:a16="http://schemas.microsoft.com/office/drawing/2014/main" val="301773611"/>
                    </a:ext>
                  </a:extLst>
                </a:gridCol>
                <a:gridCol w="1565467">
                  <a:extLst>
                    <a:ext uri="{9D8B030D-6E8A-4147-A177-3AD203B41FA5}">
                      <a16:colId xmlns:a16="http://schemas.microsoft.com/office/drawing/2014/main" val="2285239864"/>
                    </a:ext>
                  </a:extLst>
                </a:gridCol>
                <a:gridCol w="3490127">
                  <a:extLst>
                    <a:ext uri="{9D8B030D-6E8A-4147-A177-3AD203B41FA5}">
                      <a16:colId xmlns:a16="http://schemas.microsoft.com/office/drawing/2014/main" val="3903272112"/>
                    </a:ext>
                  </a:extLst>
                </a:gridCol>
              </a:tblGrid>
              <a:tr h="489654">
                <a:tc>
                  <a:txBody>
                    <a:bodyPr/>
                    <a:lstStyle/>
                    <a:p>
                      <a:pPr fontAlgn="base">
                        <a:lnSpc>
                          <a:spcPct val="107000"/>
                        </a:lnSpc>
                        <a:spcAft>
                          <a:spcPts val="800"/>
                        </a:spcAft>
                      </a:pPr>
                      <a:r>
                        <a:rPr lang="en-GB" sz="1100" b="1" kern="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Activity type </a:t>
                      </a:r>
                      <a:r>
                        <a:rPr lang="en-GB" sz="1100" kern="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endParaRPr lang="en-GB"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171450" fontAlgn="base">
                        <a:lnSpc>
                          <a:spcPct val="107000"/>
                        </a:lnSpc>
                        <a:spcAft>
                          <a:spcPts val="800"/>
                        </a:spcAft>
                      </a:pPr>
                      <a:r>
                        <a:rPr lang="en-GB" sz="1100" b="1" kern="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Hours </a:t>
                      </a:r>
                      <a:r>
                        <a:rPr lang="en-GB" sz="1100" kern="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endParaRPr lang="en-GB"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104775" fontAlgn="base">
                        <a:lnSpc>
                          <a:spcPct val="107000"/>
                        </a:lnSpc>
                        <a:spcAft>
                          <a:spcPts val="800"/>
                        </a:spcAft>
                      </a:pPr>
                      <a:r>
                        <a:rPr lang="en-GB" sz="1100" b="1" kern="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Percentage </a:t>
                      </a:r>
                      <a:r>
                        <a:rPr lang="en-GB" sz="1100" kern="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endParaRPr lang="en-GB"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50223154"/>
                  </a:ext>
                </a:extLst>
              </a:tr>
              <a:tr h="489654">
                <a:tc>
                  <a:txBody>
                    <a:bodyPr/>
                    <a:lstStyle/>
                    <a:p>
                      <a:pPr fontAlgn="base">
                        <a:lnSpc>
                          <a:spcPct val="107000"/>
                        </a:lnSpc>
                        <a:spcAft>
                          <a:spcPts val="800"/>
                        </a:spcAft>
                      </a:pPr>
                      <a:r>
                        <a:rPr lang="en-GB" sz="1100" kern="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Scheduled learning   </a:t>
                      </a:r>
                      <a:endParaRPr lang="en-GB"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295275" fontAlgn="base">
                        <a:lnSpc>
                          <a:spcPct val="107000"/>
                        </a:lnSpc>
                        <a:spcAft>
                          <a:spcPts val="800"/>
                        </a:spcAft>
                      </a:pPr>
                      <a:r>
                        <a:rPr lang="en-GB" sz="1100" kern="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40   </a:t>
                      </a:r>
                      <a:endParaRPr lang="en-GB"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42900" fontAlgn="base">
                        <a:lnSpc>
                          <a:spcPct val="107000"/>
                        </a:lnSpc>
                        <a:spcAft>
                          <a:spcPts val="800"/>
                        </a:spcAft>
                      </a:pPr>
                      <a:r>
                        <a:rPr lang="en-GB" sz="1100" kern="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20%   </a:t>
                      </a:r>
                      <a:endParaRPr lang="en-GB"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966902823"/>
                  </a:ext>
                </a:extLst>
              </a:tr>
              <a:tr h="489654">
                <a:tc>
                  <a:txBody>
                    <a:bodyPr/>
                    <a:lstStyle/>
                    <a:p>
                      <a:pPr fontAlgn="base">
                        <a:lnSpc>
                          <a:spcPct val="107000"/>
                        </a:lnSpc>
                        <a:spcAft>
                          <a:spcPts val="800"/>
                        </a:spcAft>
                      </a:pPr>
                      <a:r>
                        <a:rPr lang="en-GB" sz="1100" kern="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Independent learning   </a:t>
                      </a:r>
                      <a:endParaRPr lang="en-GB"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257175" fontAlgn="base">
                        <a:lnSpc>
                          <a:spcPct val="107000"/>
                        </a:lnSpc>
                        <a:spcAft>
                          <a:spcPts val="800"/>
                        </a:spcAft>
                      </a:pPr>
                      <a:r>
                        <a:rPr lang="en-GB" sz="1100" kern="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160   </a:t>
                      </a:r>
                      <a:endParaRPr lang="en-GB"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42900" fontAlgn="base">
                        <a:lnSpc>
                          <a:spcPct val="107000"/>
                        </a:lnSpc>
                        <a:spcAft>
                          <a:spcPts val="800"/>
                        </a:spcAft>
                      </a:pPr>
                      <a:r>
                        <a:rPr lang="en-GB" sz="1100" kern="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80%   </a:t>
                      </a:r>
                      <a:endParaRPr lang="en-GB"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488738891"/>
                  </a:ext>
                </a:extLst>
              </a:tr>
              <a:tr h="489654">
                <a:tc>
                  <a:txBody>
                    <a:bodyPr/>
                    <a:lstStyle/>
                    <a:p>
                      <a:pPr fontAlgn="base">
                        <a:lnSpc>
                          <a:spcPct val="107000"/>
                        </a:lnSpc>
                        <a:spcAft>
                          <a:spcPts val="800"/>
                        </a:spcAft>
                      </a:pPr>
                      <a:r>
                        <a:rPr lang="en-GB" sz="1100" kern="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Placement Learning   </a:t>
                      </a:r>
                      <a:endParaRPr lang="en-GB"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66675" algn="ctr" fontAlgn="base">
                        <a:lnSpc>
                          <a:spcPct val="107000"/>
                        </a:lnSpc>
                        <a:spcAft>
                          <a:spcPts val="800"/>
                        </a:spcAft>
                      </a:pPr>
                      <a:r>
                        <a:rPr lang="en-GB" sz="1100" kern="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0   </a:t>
                      </a:r>
                      <a:endParaRPr lang="en-GB"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81000" fontAlgn="base">
                        <a:lnSpc>
                          <a:spcPct val="107000"/>
                        </a:lnSpc>
                        <a:spcAft>
                          <a:spcPts val="800"/>
                        </a:spcAft>
                      </a:pPr>
                      <a:r>
                        <a:rPr lang="en-GB" sz="1100" kern="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0%   </a:t>
                      </a:r>
                      <a:endParaRPr lang="en-GB"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676678723"/>
                  </a:ext>
                </a:extLst>
              </a:tr>
              <a:tr h="489654">
                <a:tc>
                  <a:txBody>
                    <a:bodyPr/>
                    <a:lstStyle/>
                    <a:p>
                      <a:pPr fontAlgn="base">
                        <a:lnSpc>
                          <a:spcPct val="107000"/>
                        </a:lnSpc>
                        <a:spcAft>
                          <a:spcPts val="800"/>
                        </a:spcAft>
                      </a:pPr>
                      <a:r>
                        <a:rPr lang="en-GB" sz="1100" b="1" kern="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TOTAL </a:t>
                      </a:r>
                      <a:r>
                        <a:rPr lang="en-GB" sz="1100" kern="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endParaRPr lang="en-GB"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257175" fontAlgn="base">
                        <a:lnSpc>
                          <a:spcPct val="107000"/>
                        </a:lnSpc>
                        <a:spcAft>
                          <a:spcPts val="800"/>
                        </a:spcAft>
                      </a:pPr>
                      <a:r>
                        <a:rPr lang="en-GB" sz="1100" b="1" kern="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200 </a:t>
                      </a:r>
                      <a:r>
                        <a:rPr lang="en-GB" sz="1100" kern="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endParaRPr lang="en-GB"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04800" fontAlgn="base">
                        <a:lnSpc>
                          <a:spcPct val="107000"/>
                        </a:lnSpc>
                        <a:spcAft>
                          <a:spcPts val="800"/>
                        </a:spcAft>
                      </a:pPr>
                      <a:r>
                        <a:rPr lang="en-GB" sz="1100" b="1"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100% </a:t>
                      </a:r>
                      <a:r>
                        <a:rPr lang="en-GB" sz="11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972285140"/>
                  </a:ext>
                </a:extLst>
              </a:tr>
            </a:tbl>
          </a:graphicData>
        </a:graphic>
      </p:graphicFrame>
    </p:spTree>
    <p:extLst>
      <p:ext uri="{BB962C8B-B14F-4D97-AF65-F5344CB8AC3E}">
        <p14:creationId xmlns:p14="http://schemas.microsoft.com/office/powerpoint/2010/main" val="17945760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EDDDDB-C21A-AD0F-E102-E7F63E89AFA3}"/>
              </a:ext>
            </a:extLst>
          </p:cNvPr>
          <p:cNvSpPr>
            <a:spLocks noGrp="1"/>
          </p:cNvSpPr>
          <p:nvPr>
            <p:ph type="title"/>
          </p:nvPr>
        </p:nvSpPr>
        <p:spPr>
          <a:solidFill>
            <a:schemeClr val="accent1">
              <a:lumMod val="20000"/>
              <a:lumOff val="80000"/>
            </a:schemeClr>
          </a:solidFill>
        </p:spPr>
        <p:txBody>
          <a:bodyPr/>
          <a:lstStyle/>
          <a:p>
            <a:r>
              <a:rPr lang="en-GB" dirty="0"/>
              <a:t>Assessment </a:t>
            </a:r>
          </a:p>
        </p:txBody>
      </p:sp>
      <p:sp>
        <p:nvSpPr>
          <p:cNvPr id="3" name="Content Placeholder 2">
            <a:extLst>
              <a:ext uri="{FF2B5EF4-FFF2-40B4-BE49-F238E27FC236}">
                <a16:creationId xmlns:a16="http://schemas.microsoft.com/office/drawing/2014/main" id="{29D9BF4B-48FC-8995-9CAA-DCEDE8FBABA3}"/>
              </a:ext>
            </a:extLst>
          </p:cNvPr>
          <p:cNvSpPr>
            <a:spLocks noGrp="1"/>
          </p:cNvSpPr>
          <p:nvPr>
            <p:ph idx="1"/>
          </p:nvPr>
        </p:nvSpPr>
        <p:spPr/>
        <p:txBody>
          <a:bodyPr/>
          <a:lstStyle/>
          <a:p>
            <a:r>
              <a:rPr lang="en-GB" b="1" u="sng" dirty="0"/>
              <a:t>ONE </a:t>
            </a:r>
            <a:r>
              <a:rPr lang="en-GB" b="1" dirty="0"/>
              <a:t> written Report of 4000 words or equivalent to be submitted after week 10</a:t>
            </a:r>
          </a:p>
          <a:p>
            <a:r>
              <a:rPr lang="en-GB" b="1" dirty="0"/>
              <a:t>The assessment brief detailing the task is available on Moodle</a:t>
            </a:r>
          </a:p>
          <a:p>
            <a:r>
              <a:rPr lang="en-GB" dirty="0"/>
              <a:t>The exact submission date will be communicating to us by the London assessment team </a:t>
            </a:r>
          </a:p>
          <a:p>
            <a:r>
              <a:rPr lang="en-GB" dirty="0"/>
              <a:t>Submissions are always at </a:t>
            </a:r>
            <a:r>
              <a:rPr lang="en-GB" b="1" dirty="0"/>
              <a:t>2pm or 14:00  </a:t>
            </a:r>
            <a:r>
              <a:rPr lang="en-GB" dirty="0"/>
              <a:t>on the day </a:t>
            </a:r>
          </a:p>
        </p:txBody>
      </p:sp>
    </p:spTree>
    <p:extLst>
      <p:ext uri="{BB962C8B-B14F-4D97-AF65-F5344CB8AC3E}">
        <p14:creationId xmlns:p14="http://schemas.microsoft.com/office/powerpoint/2010/main" val="241974652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A22239-311B-7284-5387-A20C0578F7C8}"/>
              </a:ext>
            </a:extLst>
          </p:cNvPr>
          <p:cNvSpPr>
            <a:spLocks noGrp="1"/>
          </p:cNvSpPr>
          <p:nvPr>
            <p:ph type="title"/>
          </p:nvPr>
        </p:nvSpPr>
        <p:spPr>
          <a:solidFill>
            <a:schemeClr val="accent1">
              <a:lumMod val="20000"/>
              <a:lumOff val="80000"/>
            </a:schemeClr>
          </a:solidFill>
        </p:spPr>
        <p:txBody>
          <a:bodyPr/>
          <a:lstStyle/>
          <a:p>
            <a:r>
              <a:rPr lang="en-GB" dirty="0"/>
              <a:t>Guidance to Completing the assessment </a:t>
            </a:r>
          </a:p>
        </p:txBody>
      </p:sp>
      <p:sp>
        <p:nvSpPr>
          <p:cNvPr id="3" name="Content Placeholder 2">
            <a:extLst>
              <a:ext uri="{FF2B5EF4-FFF2-40B4-BE49-F238E27FC236}">
                <a16:creationId xmlns:a16="http://schemas.microsoft.com/office/drawing/2014/main" id="{440BBED4-F4AF-29DA-6A3D-62C054540A49}"/>
              </a:ext>
            </a:extLst>
          </p:cNvPr>
          <p:cNvSpPr>
            <a:spLocks noGrp="1"/>
          </p:cNvSpPr>
          <p:nvPr>
            <p:ph idx="1"/>
          </p:nvPr>
        </p:nvSpPr>
        <p:spPr/>
        <p:txBody>
          <a:bodyPr/>
          <a:lstStyle/>
          <a:p>
            <a:r>
              <a:rPr lang="en-GB" dirty="0"/>
              <a:t>A full guidance to completing the assessment/task  is made available for you on Moodle, please ask your module tutor for further assistance if needed. </a:t>
            </a:r>
          </a:p>
        </p:txBody>
      </p:sp>
      <p:pic>
        <p:nvPicPr>
          <p:cNvPr id="4" name="Picture 3">
            <a:extLst>
              <a:ext uri="{FF2B5EF4-FFF2-40B4-BE49-F238E27FC236}">
                <a16:creationId xmlns:a16="http://schemas.microsoft.com/office/drawing/2014/main" id="{F2FC5189-915A-DFC0-883C-2F9EB188A095}"/>
              </a:ext>
            </a:extLst>
          </p:cNvPr>
          <p:cNvPicPr>
            <a:picLocks noChangeAspect="1"/>
          </p:cNvPicPr>
          <p:nvPr/>
        </p:nvPicPr>
        <p:blipFill>
          <a:blip r:embed="rId2"/>
          <a:stretch>
            <a:fillRect/>
          </a:stretch>
        </p:blipFill>
        <p:spPr>
          <a:xfrm>
            <a:off x="0" y="4077072"/>
            <a:ext cx="12192000" cy="1622724"/>
          </a:xfrm>
          <a:prstGeom prst="rect">
            <a:avLst/>
          </a:prstGeom>
        </p:spPr>
      </p:pic>
    </p:spTree>
    <p:extLst>
      <p:ext uri="{BB962C8B-B14F-4D97-AF65-F5344CB8AC3E}">
        <p14:creationId xmlns:p14="http://schemas.microsoft.com/office/powerpoint/2010/main" val="97658678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0FBA30-B8DA-425A-8442-8C36BE1ADCDD}"/>
              </a:ext>
            </a:extLst>
          </p:cNvPr>
          <p:cNvSpPr>
            <a:spLocks noGrp="1"/>
          </p:cNvSpPr>
          <p:nvPr>
            <p:ph type="title"/>
          </p:nvPr>
        </p:nvSpPr>
        <p:spPr>
          <a:solidFill>
            <a:schemeClr val="accent1">
              <a:lumMod val="20000"/>
              <a:lumOff val="80000"/>
            </a:schemeClr>
          </a:solidFill>
        </p:spPr>
        <p:txBody>
          <a:bodyPr/>
          <a:lstStyle/>
          <a:p>
            <a:r>
              <a:rPr lang="en-GB" dirty="0"/>
              <a:t>Formative Feedback </a:t>
            </a:r>
          </a:p>
        </p:txBody>
      </p:sp>
      <p:sp>
        <p:nvSpPr>
          <p:cNvPr id="3" name="Content Placeholder 2">
            <a:extLst>
              <a:ext uri="{FF2B5EF4-FFF2-40B4-BE49-F238E27FC236}">
                <a16:creationId xmlns:a16="http://schemas.microsoft.com/office/drawing/2014/main" id="{26D525D7-9B1F-FCB0-C4A4-3ADABF21E5F9}"/>
              </a:ext>
            </a:extLst>
          </p:cNvPr>
          <p:cNvSpPr>
            <a:spLocks noGrp="1"/>
          </p:cNvSpPr>
          <p:nvPr>
            <p:ph idx="1"/>
          </p:nvPr>
        </p:nvSpPr>
        <p:spPr/>
        <p:txBody>
          <a:bodyPr/>
          <a:lstStyle/>
          <a:p>
            <a:r>
              <a:rPr lang="en-GB" dirty="0"/>
              <a:t>You will get the chance to show your draft to your tutors before submission and ideally by week 9 and 10</a:t>
            </a:r>
          </a:p>
          <a:p>
            <a:endParaRPr lang="en-GB" dirty="0"/>
          </a:p>
          <a:p>
            <a:pPr marL="0" indent="0">
              <a:buNone/>
            </a:pPr>
            <a:endParaRPr lang="en-GB" dirty="0"/>
          </a:p>
          <a:p>
            <a:r>
              <a:rPr lang="en-GB" dirty="0"/>
              <a:t>However, you are encouraged to discuss about the company in </a:t>
            </a:r>
            <a:r>
              <a:rPr lang="en-GB" b="1" dirty="0"/>
              <a:t>week 3 </a:t>
            </a:r>
          </a:p>
        </p:txBody>
      </p:sp>
    </p:spTree>
    <p:extLst>
      <p:ext uri="{BB962C8B-B14F-4D97-AF65-F5344CB8AC3E}">
        <p14:creationId xmlns:p14="http://schemas.microsoft.com/office/powerpoint/2010/main" val="180772727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3789040"/>
            <a:ext cx="11089232" cy="1656184"/>
          </a:xfrm>
        </p:spPr>
        <p:txBody>
          <a:bodyPr/>
          <a:lstStyle/>
          <a:p>
            <a:pPr algn="just" eaLnBrk="1" hangingPunct="1"/>
            <a:r>
              <a:rPr lang="en-GB" altLang="en-US" sz="3200" b="1" dirty="0">
                <a:solidFill>
                  <a:schemeClr val="tx2">
                    <a:lumMod val="75000"/>
                  </a:schemeClr>
                </a:solidFill>
              </a:rPr>
              <a:t>Do you have any question ?</a:t>
            </a:r>
          </a:p>
        </p:txBody>
      </p:sp>
      <p:sp>
        <p:nvSpPr>
          <p:cNvPr id="5" name="Title 1">
            <a:extLst>
              <a:ext uri="{FF2B5EF4-FFF2-40B4-BE49-F238E27FC236}">
                <a16:creationId xmlns:a16="http://schemas.microsoft.com/office/drawing/2014/main" id="{BE795394-C2EC-4665-A6C4-1D6E02EDD767}"/>
              </a:ext>
            </a:extLst>
          </p:cNvPr>
          <p:cNvSpPr txBox="1">
            <a:spLocks/>
          </p:cNvSpPr>
          <p:nvPr/>
        </p:nvSpPr>
        <p:spPr bwMode="auto">
          <a:xfrm>
            <a:off x="551384" y="0"/>
            <a:ext cx="11089232"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GB" altLang="en-US" sz="3200" b="1" dirty="0">
                <a:solidFill>
                  <a:schemeClr val="tx2">
                    <a:lumMod val="75000"/>
                  </a:schemeClr>
                </a:solidFill>
              </a:rPr>
              <a:t>Question?</a:t>
            </a:r>
          </a:p>
        </p:txBody>
      </p:sp>
      <p:pic>
        <p:nvPicPr>
          <p:cNvPr id="3" name="Picture 2">
            <a:extLst>
              <a:ext uri="{FF2B5EF4-FFF2-40B4-BE49-F238E27FC236}">
                <a16:creationId xmlns:a16="http://schemas.microsoft.com/office/drawing/2014/main" id="{671F3BF7-5621-47FB-8873-F8C34A6944DF}"/>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087888" y="1117036"/>
            <a:ext cx="2492896" cy="2492896"/>
          </a:xfrm>
          <a:prstGeom prst="rect">
            <a:avLst/>
          </a:prstGeom>
        </p:spPr>
      </p:pic>
    </p:spTree>
    <p:extLst>
      <p:ext uri="{BB962C8B-B14F-4D97-AF65-F5344CB8AC3E}">
        <p14:creationId xmlns:p14="http://schemas.microsoft.com/office/powerpoint/2010/main" val="40183391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500" fill="hold"/>
                                        <p:tgtEl>
                                          <p:spTgt spid="3"/>
                                        </p:tgtEl>
                                        <p:attrNameLst>
                                          <p:attrName>ppt_w</p:attrName>
                                        </p:attrNameLst>
                                      </p:cBhvr>
                                      <p:tavLst>
                                        <p:tav tm="0">
                                          <p:val>
                                            <p:fltVal val="0"/>
                                          </p:val>
                                        </p:tav>
                                        <p:tav tm="100000">
                                          <p:val>
                                            <p:strVal val="#ppt_w"/>
                                          </p:val>
                                        </p:tav>
                                      </p:tavLst>
                                    </p:anim>
                                    <p:anim calcmode="lin" valueType="num">
                                      <p:cBhvr>
                                        <p:cTn id="8" dur="500" fill="hold"/>
                                        <p:tgtEl>
                                          <p:spTgt spid="3"/>
                                        </p:tgtEl>
                                        <p:attrNameLst>
                                          <p:attrName>ppt_h</p:attrName>
                                        </p:attrNameLst>
                                      </p:cBhvr>
                                      <p:tavLst>
                                        <p:tav tm="0">
                                          <p:val>
                                            <p:fltVal val="0"/>
                                          </p:val>
                                        </p:tav>
                                        <p:tav tm="100000">
                                          <p:val>
                                            <p:strVal val="#ppt_h"/>
                                          </p:val>
                                        </p:tav>
                                      </p:tavLst>
                                    </p:anim>
                                    <p:animEffect transition="in" filter="fade">
                                      <p:cBhvr>
                                        <p:cTn id="9" dur="500"/>
                                        <p:tgtEl>
                                          <p:spTgt spid="3"/>
                                        </p:tgtEl>
                                      </p:cBhvr>
                                    </p:animEffect>
                                  </p:childTnLst>
                                </p:cTn>
                              </p:par>
                            </p:childTnLst>
                          </p:cTn>
                        </p:par>
                        <p:par>
                          <p:cTn id="10" fill="hold">
                            <p:stCondLst>
                              <p:cond delay="500"/>
                            </p:stCondLst>
                            <p:childTnLst>
                              <p:par>
                                <p:cTn id="11" presetID="42" presetClass="entr" presetSubtype="0" fill="hold" grpId="0" nodeType="afterEffect">
                                  <p:stCondLst>
                                    <p:cond delay="0"/>
                                  </p:stCondLst>
                                  <p:childTnLst>
                                    <p:set>
                                      <p:cBhvr>
                                        <p:cTn id="12" dur="1" fill="hold">
                                          <p:stCondLst>
                                            <p:cond delay="0"/>
                                          </p:stCondLst>
                                        </p:cTn>
                                        <p:tgtEl>
                                          <p:spTgt spid="7171"/>
                                        </p:tgtEl>
                                        <p:attrNameLst>
                                          <p:attrName>style.visibility</p:attrName>
                                        </p:attrNameLst>
                                      </p:cBhvr>
                                      <p:to>
                                        <p:strVal val="visible"/>
                                      </p:to>
                                    </p:set>
                                    <p:animEffect transition="in" filter="fade">
                                      <p:cBhvr>
                                        <p:cTn id="13" dur="1000"/>
                                        <p:tgtEl>
                                          <p:spTgt spid="7171"/>
                                        </p:tgtEl>
                                      </p:cBhvr>
                                    </p:animEffect>
                                    <p:anim calcmode="lin" valueType="num">
                                      <p:cBhvr>
                                        <p:cTn id="14" dur="1000" fill="hold"/>
                                        <p:tgtEl>
                                          <p:spTgt spid="7171"/>
                                        </p:tgtEl>
                                        <p:attrNameLst>
                                          <p:attrName>ppt_x</p:attrName>
                                        </p:attrNameLst>
                                      </p:cBhvr>
                                      <p:tavLst>
                                        <p:tav tm="0">
                                          <p:val>
                                            <p:strVal val="#ppt_x"/>
                                          </p:val>
                                        </p:tav>
                                        <p:tav tm="100000">
                                          <p:val>
                                            <p:strVal val="#ppt_x"/>
                                          </p:val>
                                        </p:tav>
                                      </p:tavLst>
                                    </p:anim>
                                    <p:anim calcmode="lin" valueType="num">
                                      <p:cBhvr>
                                        <p:cTn id="15" dur="1000" fill="hold"/>
                                        <p:tgtEl>
                                          <p:spTgt spid="717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1"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25500F-1365-6B5F-C94B-34E3C014171A}"/>
              </a:ext>
            </a:extLst>
          </p:cNvPr>
          <p:cNvSpPr>
            <a:spLocks noGrp="1"/>
          </p:cNvSpPr>
          <p:nvPr>
            <p:ph type="title"/>
          </p:nvPr>
        </p:nvSpPr>
        <p:spPr>
          <a:xfrm>
            <a:off x="609600" y="274638"/>
            <a:ext cx="10972800" cy="1143000"/>
          </a:xfrm>
          <a:solidFill>
            <a:schemeClr val="accent1">
              <a:lumMod val="20000"/>
              <a:lumOff val="80000"/>
            </a:schemeClr>
          </a:solidFill>
        </p:spPr>
        <p:txBody>
          <a:bodyPr wrap="square" anchor="ctr">
            <a:normAutofit/>
          </a:bodyPr>
          <a:lstStyle/>
          <a:p>
            <a:r>
              <a:rPr lang="en-GB" dirty="0"/>
              <a:t>Comfort Break </a:t>
            </a:r>
          </a:p>
        </p:txBody>
      </p:sp>
      <p:pic>
        <p:nvPicPr>
          <p:cNvPr id="4" name="Content Placeholder 3">
            <a:extLst>
              <a:ext uri="{FF2B5EF4-FFF2-40B4-BE49-F238E27FC236}">
                <a16:creationId xmlns:a16="http://schemas.microsoft.com/office/drawing/2014/main" id="{F1A9C812-4554-CDB4-94A8-CB890F2FBB25}"/>
              </a:ext>
            </a:extLst>
          </p:cNvPr>
          <p:cNvPicPr>
            <a:picLocks noGrp="1" noChangeAspect="1"/>
          </p:cNvPicPr>
          <p:nvPr>
            <p:ph sz="half" idx="1"/>
          </p:nvPr>
        </p:nvPicPr>
        <p:blipFill>
          <a:blip r:embed="rId2"/>
          <a:stretch>
            <a:fillRect/>
          </a:stretch>
        </p:blipFill>
        <p:spPr>
          <a:xfrm>
            <a:off x="681725" y="1600201"/>
            <a:ext cx="5312676" cy="3989040"/>
          </a:xfrm>
          <a:prstGeom prst="rect">
            <a:avLst/>
          </a:prstGeom>
          <a:noFill/>
        </p:spPr>
      </p:pic>
      <p:pic>
        <p:nvPicPr>
          <p:cNvPr id="6" name="Content Placeholder 5">
            <a:extLst>
              <a:ext uri="{FF2B5EF4-FFF2-40B4-BE49-F238E27FC236}">
                <a16:creationId xmlns:a16="http://schemas.microsoft.com/office/drawing/2014/main" id="{00F23CA9-01D6-231A-DE03-0431C618F31D}"/>
              </a:ext>
            </a:extLst>
          </p:cNvPr>
          <p:cNvPicPr>
            <a:picLocks noGrp="1" noChangeAspect="1"/>
          </p:cNvPicPr>
          <p:nvPr>
            <p:ph sz="half" idx="2"/>
          </p:nvPr>
        </p:nvPicPr>
        <p:blipFill>
          <a:blip r:embed="rId3"/>
          <a:stretch>
            <a:fillRect/>
          </a:stretch>
        </p:blipFill>
        <p:spPr>
          <a:xfrm>
            <a:off x="7842250" y="2547144"/>
            <a:ext cx="2095500" cy="2095500"/>
          </a:xfrm>
          <a:prstGeom prst="rect">
            <a:avLst/>
          </a:prstGeom>
        </p:spPr>
      </p:pic>
    </p:spTree>
    <p:extLst>
      <p:ext uri="{BB962C8B-B14F-4D97-AF65-F5344CB8AC3E}">
        <p14:creationId xmlns:p14="http://schemas.microsoft.com/office/powerpoint/2010/main" val="311340509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3CF547-9993-53E0-45D2-690F0A49E7C1}"/>
              </a:ext>
            </a:extLst>
          </p:cNvPr>
          <p:cNvSpPr>
            <a:spLocks noGrp="1"/>
          </p:cNvSpPr>
          <p:nvPr>
            <p:ph type="ctrTitle"/>
          </p:nvPr>
        </p:nvSpPr>
        <p:spPr>
          <a:xfrm>
            <a:off x="911424" y="1988841"/>
            <a:ext cx="10363200" cy="1470025"/>
          </a:xfrm>
        </p:spPr>
        <p:txBody>
          <a:bodyPr wrap="square" anchor="ctr">
            <a:normAutofit/>
          </a:bodyPr>
          <a:lstStyle/>
          <a:p>
            <a:r>
              <a:rPr lang="en-GB" dirty="0"/>
              <a:t>Session 2 </a:t>
            </a:r>
          </a:p>
        </p:txBody>
      </p:sp>
      <p:sp>
        <p:nvSpPr>
          <p:cNvPr id="8" name="Subtitle 2">
            <a:extLst>
              <a:ext uri="{FF2B5EF4-FFF2-40B4-BE49-F238E27FC236}">
                <a16:creationId xmlns:a16="http://schemas.microsoft.com/office/drawing/2014/main" id="{E0351766-7CF3-2918-5710-8CEE9301EDC6}"/>
              </a:ext>
            </a:extLst>
          </p:cNvPr>
          <p:cNvSpPr>
            <a:spLocks noGrp="1"/>
          </p:cNvSpPr>
          <p:nvPr>
            <p:ph type="subTitle" idx="1"/>
          </p:nvPr>
        </p:nvSpPr>
        <p:spPr>
          <a:xfrm>
            <a:off x="1825824" y="3744615"/>
            <a:ext cx="8534400" cy="836513"/>
          </a:xfrm>
        </p:spPr>
        <p:txBody>
          <a:bodyPr/>
          <a:lstStyle/>
          <a:p>
            <a:r>
              <a:rPr lang="en-US" b="1" dirty="0">
                <a:solidFill>
                  <a:schemeClr val="bg1"/>
                </a:solidFill>
              </a:rPr>
              <a:t>Welcome to UES session 2 </a:t>
            </a:r>
          </a:p>
        </p:txBody>
      </p:sp>
    </p:spTree>
    <p:extLst>
      <p:ext uri="{BB962C8B-B14F-4D97-AF65-F5344CB8AC3E}">
        <p14:creationId xmlns:p14="http://schemas.microsoft.com/office/powerpoint/2010/main" val="23420165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8ECDF8-9EEE-0C92-E996-5356AAA9219E}"/>
              </a:ext>
            </a:extLst>
          </p:cNvPr>
          <p:cNvSpPr>
            <a:spLocks noGrp="1"/>
          </p:cNvSpPr>
          <p:nvPr>
            <p:ph type="title"/>
          </p:nvPr>
        </p:nvSpPr>
        <p:spPr>
          <a:xfrm>
            <a:off x="609600" y="274638"/>
            <a:ext cx="10972800" cy="1143000"/>
          </a:xfrm>
          <a:solidFill>
            <a:schemeClr val="accent1">
              <a:lumMod val="20000"/>
              <a:lumOff val="80000"/>
            </a:schemeClr>
          </a:solidFill>
        </p:spPr>
        <p:txBody>
          <a:bodyPr wrap="square" anchor="ctr">
            <a:normAutofit/>
          </a:bodyPr>
          <a:lstStyle/>
          <a:p>
            <a:r>
              <a:rPr lang="en-GB" dirty="0"/>
              <a:t>The Module name </a:t>
            </a:r>
          </a:p>
        </p:txBody>
      </p:sp>
      <p:pic>
        <p:nvPicPr>
          <p:cNvPr id="4" name="Picture 3">
            <a:extLst>
              <a:ext uri="{FF2B5EF4-FFF2-40B4-BE49-F238E27FC236}">
                <a16:creationId xmlns:a16="http://schemas.microsoft.com/office/drawing/2014/main" id="{8F597442-A6BD-6EE1-D8D9-180A8787A3F5}"/>
              </a:ext>
            </a:extLst>
          </p:cNvPr>
          <p:cNvPicPr>
            <a:picLocks noChangeAspect="1"/>
          </p:cNvPicPr>
          <p:nvPr/>
        </p:nvPicPr>
        <p:blipFill>
          <a:blip r:embed="rId2"/>
          <a:stretch>
            <a:fillRect/>
          </a:stretch>
        </p:blipFill>
        <p:spPr>
          <a:xfrm>
            <a:off x="609600" y="2098943"/>
            <a:ext cx="5384800" cy="2991555"/>
          </a:xfrm>
          <a:prstGeom prst="rect">
            <a:avLst/>
          </a:prstGeom>
          <a:noFill/>
        </p:spPr>
      </p:pic>
      <p:sp>
        <p:nvSpPr>
          <p:cNvPr id="3" name="Content Placeholder 2">
            <a:extLst>
              <a:ext uri="{FF2B5EF4-FFF2-40B4-BE49-F238E27FC236}">
                <a16:creationId xmlns:a16="http://schemas.microsoft.com/office/drawing/2014/main" id="{A8A934F3-DE95-FBAA-B0A7-90EF50B64EA2}"/>
              </a:ext>
            </a:extLst>
          </p:cNvPr>
          <p:cNvSpPr>
            <a:spLocks noGrp="1"/>
          </p:cNvSpPr>
          <p:nvPr>
            <p:ph sz="half" idx="2"/>
          </p:nvPr>
        </p:nvSpPr>
        <p:spPr>
          <a:xfrm>
            <a:off x="6197600" y="1600201"/>
            <a:ext cx="5384800" cy="3989040"/>
          </a:xfrm>
        </p:spPr>
        <p:txBody>
          <a:bodyPr wrap="square" anchor="t">
            <a:normAutofit/>
          </a:bodyPr>
          <a:lstStyle/>
          <a:p>
            <a:r>
              <a:rPr lang="en-GB" dirty="0">
                <a:highlight>
                  <a:srgbClr val="00FF00"/>
                </a:highlight>
              </a:rPr>
              <a:t>Understanding</a:t>
            </a:r>
            <a:r>
              <a:rPr lang="en-GB" dirty="0"/>
              <a:t> = Showing Empathy </a:t>
            </a:r>
          </a:p>
          <a:p>
            <a:r>
              <a:rPr lang="en-GB" dirty="0">
                <a:highlight>
                  <a:srgbClr val="00FF00"/>
                </a:highlight>
              </a:rPr>
              <a:t>Engaging</a:t>
            </a:r>
            <a:r>
              <a:rPr lang="en-GB" dirty="0"/>
              <a:t> = Pleasing </a:t>
            </a:r>
          </a:p>
          <a:p>
            <a:r>
              <a:rPr lang="en-GB" dirty="0"/>
              <a:t>Stakeholder = ?</a:t>
            </a:r>
          </a:p>
          <a:p>
            <a:endParaRPr lang="en-GB" dirty="0"/>
          </a:p>
          <a:p>
            <a:r>
              <a:rPr lang="en-GB" b="1" i="1" dirty="0"/>
              <a:t>What is a stakeholder ? </a:t>
            </a:r>
          </a:p>
          <a:p>
            <a:endParaRPr lang="en-GB" dirty="0"/>
          </a:p>
          <a:p>
            <a:pPr marL="0" indent="0">
              <a:buNone/>
            </a:pPr>
            <a:endParaRPr lang="en-GB" dirty="0"/>
          </a:p>
        </p:txBody>
      </p:sp>
    </p:spTree>
    <p:extLst>
      <p:ext uri="{BB962C8B-B14F-4D97-AF65-F5344CB8AC3E}">
        <p14:creationId xmlns:p14="http://schemas.microsoft.com/office/powerpoint/2010/main" val="384892556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8A6B79-A092-27B4-0462-BFBDDBF2FCFC}"/>
              </a:ext>
            </a:extLst>
          </p:cNvPr>
          <p:cNvSpPr>
            <a:spLocks noGrp="1"/>
          </p:cNvSpPr>
          <p:nvPr>
            <p:ph type="title"/>
          </p:nvPr>
        </p:nvSpPr>
        <p:spPr>
          <a:solidFill>
            <a:schemeClr val="accent1">
              <a:lumMod val="20000"/>
              <a:lumOff val="80000"/>
            </a:schemeClr>
          </a:solidFill>
        </p:spPr>
        <p:txBody>
          <a:bodyPr/>
          <a:lstStyle/>
          <a:p>
            <a:r>
              <a:rPr lang="en-GB" b="1" dirty="0"/>
              <a:t>Activity 1 </a:t>
            </a:r>
            <a:br>
              <a:rPr lang="en-GB" dirty="0"/>
            </a:br>
            <a:r>
              <a:rPr lang="en-GB" dirty="0"/>
              <a:t>10 minutes class Activity </a:t>
            </a:r>
          </a:p>
        </p:txBody>
      </p:sp>
      <p:sp>
        <p:nvSpPr>
          <p:cNvPr id="3" name="Content Placeholder 2">
            <a:extLst>
              <a:ext uri="{FF2B5EF4-FFF2-40B4-BE49-F238E27FC236}">
                <a16:creationId xmlns:a16="http://schemas.microsoft.com/office/drawing/2014/main" id="{1ABA378A-9549-0537-4BC1-F5B81DCE4F2F}"/>
              </a:ext>
            </a:extLst>
          </p:cNvPr>
          <p:cNvSpPr>
            <a:spLocks noGrp="1"/>
          </p:cNvSpPr>
          <p:nvPr>
            <p:ph idx="1"/>
          </p:nvPr>
        </p:nvSpPr>
        <p:spPr>
          <a:xfrm>
            <a:off x="592113" y="1628800"/>
            <a:ext cx="10972800" cy="3917032"/>
          </a:xfrm>
        </p:spPr>
        <p:txBody>
          <a:bodyPr/>
          <a:lstStyle/>
          <a:p>
            <a:r>
              <a:rPr lang="en-GB" dirty="0"/>
              <a:t>Working individually, explain your own understanding of the word “stakeholder” …</a:t>
            </a:r>
          </a:p>
          <a:p>
            <a:r>
              <a:rPr lang="en-GB" dirty="0"/>
              <a:t>Your answer can be in </a:t>
            </a:r>
            <a:r>
              <a:rPr lang="en-GB" b="1" dirty="0"/>
              <a:t>one short sentence or one word </a:t>
            </a:r>
          </a:p>
          <a:p>
            <a:r>
              <a:rPr lang="en-GB" dirty="0"/>
              <a:t>After 10 Minutes, please share your answer to the class and compare and contrast your answers…</a:t>
            </a:r>
          </a:p>
          <a:p>
            <a:endParaRPr lang="en-GB" dirty="0"/>
          </a:p>
          <a:p>
            <a:r>
              <a:rPr lang="en-GB" sz="2000" dirty="0">
                <a:highlight>
                  <a:srgbClr val="FFFF00"/>
                </a:highlight>
              </a:rPr>
              <a:t>P.S Lecture 2 week 2 is focussed on Stakeholders. So do not panic, if you do not know yet </a:t>
            </a:r>
            <a:r>
              <a:rPr lang="en-GB" sz="2000" dirty="0">
                <a:highlight>
                  <a:srgbClr val="FFFF00"/>
                </a:highlight>
                <a:sym typeface="Wingdings" panose="05000000000000000000" pitchFamily="2" charset="2"/>
              </a:rPr>
              <a:t></a:t>
            </a:r>
            <a:endParaRPr lang="en-GB" sz="2000" dirty="0">
              <a:highlight>
                <a:srgbClr val="FFFF00"/>
              </a:highlight>
            </a:endParaRPr>
          </a:p>
        </p:txBody>
      </p:sp>
    </p:spTree>
    <p:extLst>
      <p:ext uri="{BB962C8B-B14F-4D97-AF65-F5344CB8AC3E}">
        <p14:creationId xmlns:p14="http://schemas.microsoft.com/office/powerpoint/2010/main" val="38366551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D022A2-E587-4B6A-AB0B-8A729393E48C}"/>
              </a:ext>
            </a:extLst>
          </p:cNvPr>
          <p:cNvSpPr>
            <a:spLocks noGrp="1"/>
          </p:cNvSpPr>
          <p:nvPr>
            <p:ph type="title"/>
          </p:nvPr>
        </p:nvSpPr>
        <p:spPr>
          <a:solidFill>
            <a:schemeClr val="accent1">
              <a:lumMod val="75000"/>
            </a:schemeClr>
          </a:solidFill>
        </p:spPr>
        <p:txBody>
          <a:bodyPr/>
          <a:lstStyle/>
          <a:p>
            <a:r>
              <a:rPr lang="en-GB" b="1" dirty="0"/>
              <a:t>Stakeholder </a:t>
            </a:r>
          </a:p>
        </p:txBody>
      </p:sp>
      <p:sp>
        <p:nvSpPr>
          <p:cNvPr id="3" name="Content Placeholder 2">
            <a:extLst>
              <a:ext uri="{FF2B5EF4-FFF2-40B4-BE49-F238E27FC236}">
                <a16:creationId xmlns:a16="http://schemas.microsoft.com/office/drawing/2014/main" id="{7B077C95-833C-DE6A-DF9C-9D0442EFD7DD}"/>
              </a:ext>
            </a:extLst>
          </p:cNvPr>
          <p:cNvSpPr>
            <a:spLocks noGrp="1"/>
          </p:cNvSpPr>
          <p:nvPr>
            <p:ph idx="1"/>
          </p:nvPr>
        </p:nvSpPr>
        <p:spPr/>
        <p:txBody>
          <a:bodyPr/>
          <a:lstStyle/>
          <a:p>
            <a:r>
              <a:rPr lang="en-US" b="0" i="0" dirty="0">
                <a:solidFill>
                  <a:srgbClr val="1D1D1F"/>
                </a:solidFill>
                <a:effectLst/>
                <a:latin typeface="helvetica neue"/>
              </a:rPr>
              <a:t>A stakeholder is anybody who can affect or is affected by an organization, strategy or project. They can be </a:t>
            </a:r>
            <a:r>
              <a:rPr lang="en-US" b="0" i="0" u="sng" dirty="0">
                <a:solidFill>
                  <a:srgbClr val="1D1D1F"/>
                </a:solidFill>
                <a:effectLst/>
                <a:latin typeface="helvetica neue"/>
              </a:rPr>
              <a:t>internal</a:t>
            </a:r>
            <a:r>
              <a:rPr lang="en-US" b="0" i="0" dirty="0">
                <a:solidFill>
                  <a:srgbClr val="1D1D1F"/>
                </a:solidFill>
                <a:effectLst/>
                <a:latin typeface="helvetica neue"/>
              </a:rPr>
              <a:t> or </a:t>
            </a:r>
            <a:r>
              <a:rPr lang="en-US" b="0" i="0" u="sng" dirty="0">
                <a:solidFill>
                  <a:srgbClr val="1D1D1F"/>
                </a:solidFill>
                <a:effectLst/>
                <a:latin typeface="helvetica neue"/>
              </a:rPr>
              <a:t>external</a:t>
            </a:r>
            <a:r>
              <a:rPr lang="en-US" b="0" i="0" dirty="0">
                <a:solidFill>
                  <a:srgbClr val="1D1D1F"/>
                </a:solidFill>
                <a:effectLst/>
                <a:latin typeface="helvetica neue"/>
              </a:rPr>
              <a:t> and they can be at senior or junior levels.</a:t>
            </a:r>
            <a:br>
              <a:rPr lang="en-US" dirty="0"/>
            </a:br>
            <a:br>
              <a:rPr lang="en-US" dirty="0"/>
            </a:br>
            <a:endParaRPr lang="en-US" dirty="0"/>
          </a:p>
          <a:p>
            <a:endParaRPr lang="en-US" dirty="0"/>
          </a:p>
        </p:txBody>
      </p:sp>
    </p:spTree>
    <p:extLst>
      <p:ext uri="{BB962C8B-B14F-4D97-AF65-F5344CB8AC3E}">
        <p14:creationId xmlns:p14="http://schemas.microsoft.com/office/powerpoint/2010/main" val="86747447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206B0B-B51D-E870-C79B-10A3D6797366}"/>
              </a:ext>
            </a:extLst>
          </p:cNvPr>
          <p:cNvSpPr>
            <a:spLocks noGrp="1"/>
          </p:cNvSpPr>
          <p:nvPr>
            <p:ph type="title"/>
          </p:nvPr>
        </p:nvSpPr>
        <p:spPr>
          <a:solidFill>
            <a:schemeClr val="accent1">
              <a:lumMod val="75000"/>
            </a:schemeClr>
          </a:solidFill>
        </p:spPr>
        <p:txBody>
          <a:bodyPr/>
          <a:lstStyle/>
          <a:p>
            <a:r>
              <a:rPr lang="en-GB" dirty="0"/>
              <a:t>Stakeholder by definition</a:t>
            </a:r>
          </a:p>
        </p:txBody>
      </p:sp>
      <p:sp>
        <p:nvSpPr>
          <p:cNvPr id="3" name="Content Placeholder 2">
            <a:extLst>
              <a:ext uri="{FF2B5EF4-FFF2-40B4-BE49-F238E27FC236}">
                <a16:creationId xmlns:a16="http://schemas.microsoft.com/office/drawing/2014/main" id="{C0F30495-7209-C7EA-E855-D239E441CE93}"/>
              </a:ext>
            </a:extLst>
          </p:cNvPr>
          <p:cNvSpPr>
            <a:spLocks noGrp="1"/>
          </p:cNvSpPr>
          <p:nvPr>
            <p:ph idx="1"/>
          </p:nvPr>
        </p:nvSpPr>
        <p:spPr/>
        <p:txBody>
          <a:bodyPr/>
          <a:lstStyle/>
          <a:p>
            <a:pPr marL="0" indent="0">
              <a:buNone/>
            </a:pPr>
            <a:r>
              <a:rPr lang="en-GB" b="0" i="0" dirty="0">
                <a:solidFill>
                  <a:srgbClr val="000000"/>
                </a:solidFill>
                <a:effectLst/>
                <a:latin typeface="Poppins" panose="00000500000000000000" pitchFamily="2" charset="0"/>
              </a:rPr>
              <a:t>A Stakeholder is anyone affected by or interested in a company’s actions, like employees, customers, suppliers, or the local community. They may not have any financial investment in the company. On the other hand, a Shareholder is someone who owns shares in the company and is directly invested in its financial success.</a:t>
            </a:r>
            <a:endParaRPr lang="en-GB" dirty="0"/>
          </a:p>
        </p:txBody>
      </p:sp>
    </p:spTree>
    <p:extLst>
      <p:ext uri="{BB962C8B-B14F-4D97-AF65-F5344CB8AC3E}">
        <p14:creationId xmlns:p14="http://schemas.microsoft.com/office/powerpoint/2010/main" val="414860948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D022A2-E587-4B6A-AB0B-8A729393E48C}"/>
              </a:ext>
            </a:extLst>
          </p:cNvPr>
          <p:cNvSpPr>
            <a:spLocks noGrp="1"/>
          </p:cNvSpPr>
          <p:nvPr>
            <p:ph type="title"/>
          </p:nvPr>
        </p:nvSpPr>
        <p:spPr>
          <a:solidFill>
            <a:schemeClr val="accent1">
              <a:lumMod val="75000"/>
            </a:schemeClr>
          </a:solidFill>
        </p:spPr>
        <p:txBody>
          <a:bodyPr/>
          <a:lstStyle/>
          <a:p>
            <a:r>
              <a:rPr lang="en-GB" b="1" dirty="0"/>
              <a:t>Stakeholder definition by </a:t>
            </a:r>
            <a:br>
              <a:rPr lang="en-GB" b="1" dirty="0"/>
            </a:br>
            <a:r>
              <a:rPr lang="en-GB" b="1" dirty="0"/>
              <a:t>Eden and Ackermann</a:t>
            </a:r>
          </a:p>
        </p:txBody>
      </p:sp>
      <p:sp>
        <p:nvSpPr>
          <p:cNvPr id="3" name="Content Placeholder 2">
            <a:extLst>
              <a:ext uri="{FF2B5EF4-FFF2-40B4-BE49-F238E27FC236}">
                <a16:creationId xmlns:a16="http://schemas.microsoft.com/office/drawing/2014/main" id="{7B077C95-833C-DE6A-DF9C-9D0442EFD7DD}"/>
              </a:ext>
            </a:extLst>
          </p:cNvPr>
          <p:cNvSpPr>
            <a:spLocks noGrp="1"/>
          </p:cNvSpPr>
          <p:nvPr>
            <p:ph idx="1"/>
          </p:nvPr>
        </p:nvSpPr>
        <p:spPr/>
        <p:txBody>
          <a:bodyPr/>
          <a:lstStyle/>
          <a:p>
            <a:pPr marL="0" indent="0">
              <a:buNone/>
            </a:pPr>
            <a:r>
              <a:rPr lang="en-US" b="0" i="0" dirty="0">
                <a:solidFill>
                  <a:srgbClr val="1D1D1F"/>
                </a:solidFill>
                <a:effectLst/>
                <a:latin typeface="helvetica neue"/>
              </a:rPr>
              <a:t>'People or small groups with the power to respond to, negotiate with, and change the strategic future of the organization' (Eden and Ackermann 1998: 117).</a:t>
            </a:r>
            <a:br>
              <a:rPr lang="en-US" dirty="0"/>
            </a:br>
            <a:br>
              <a:rPr lang="en-US" dirty="0"/>
            </a:br>
            <a:endParaRPr lang="en-US" dirty="0"/>
          </a:p>
        </p:txBody>
      </p:sp>
    </p:spTree>
    <p:extLst>
      <p:ext uri="{BB962C8B-B14F-4D97-AF65-F5344CB8AC3E}">
        <p14:creationId xmlns:p14="http://schemas.microsoft.com/office/powerpoint/2010/main" val="251320624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F31D51-F022-6A2E-405C-100F7AF6C80E}"/>
              </a:ext>
            </a:extLst>
          </p:cNvPr>
          <p:cNvSpPr>
            <a:spLocks noGrp="1"/>
          </p:cNvSpPr>
          <p:nvPr>
            <p:ph type="title"/>
          </p:nvPr>
        </p:nvSpPr>
        <p:spPr>
          <a:solidFill>
            <a:schemeClr val="accent1">
              <a:lumMod val="75000"/>
            </a:schemeClr>
          </a:solidFill>
        </p:spPr>
        <p:txBody>
          <a:bodyPr/>
          <a:lstStyle/>
          <a:p>
            <a:r>
              <a:rPr lang="en-US" sz="3600" b="1" i="0" dirty="0">
                <a:solidFill>
                  <a:srgbClr val="1D1D1F"/>
                </a:solidFill>
                <a:effectLst/>
                <a:latin typeface="helvetica neue"/>
              </a:rPr>
              <a:t>A broader definition also aligns with Edward Freeman's view.</a:t>
            </a:r>
            <a:endParaRPr lang="en-GB" sz="3600" b="1" dirty="0"/>
          </a:p>
        </p:txBody>
      </p:sp>
      <p:sp>
        <p:nvSpPr>
          <p:cNvPr id="3" name="Content Placeholder 2">
            <a:extLst>
              <a:ext uri="{FF2B5EF4-FFF2-40B4-BE49-F238E27FC236}">
                <a16:creationId xmlns:a16="http://schemas.microsoft.com/office/drawing/2014/main" id="{24CE2867-2270-56FC-C266-28E2D2AEDAE1}"/>
              </a:ext>
            </a:extLst>
          </p:cNvPr>
          <p:cNvSpPr>
            <a:spLocks noGrp="1"/>
          </p:cNvSpPr>
          <p:nvPr>
            <p:ph idx="1"/>
          </p:nvPr>
        </p:nvSpPr>
        <p:spPr/>
        <p:txBody>
          <a:bodyPr/>
          <a:lstStyle/>
          <a:p>
            <a:pPr marL="0" indent="0">
              <a:buNone/>
            </a:pPr>
            <a:r>
              <a:rPr lang="en-US" b="0" i="0" dirty="0">
                <a:solidFill>
                  <a:srgbClr val="1D1D1F"/>
                </a:solidFill>
                <a:effectLst/>
                <a:latin typeface="helvetica neue"/>
              </a:rPr>
              <a:t>In his influential book Strategic Management: </a:t>
            </a:r>
          </a:p>
          <a:p>
            <a:pPr marL="0" indent="0">
              <a:buNone/>
            </a:pPr>
            <a:r>
              <a:rPr lang="en-US" b="0" i="0" dirty="0">
                <a:solidFill>
                  <a:srgbClr val="1D1D1F"/>
                </a:solidFill>
                <a:effectLst/>
                <a:latin typeface="helvetica neue"/>
              </a:rPr>
              <a:t>A Stakeholder Approach (1984), he defines a stakeholder as: </a:t>
            </a:r>
          </a:p>
          <a:p>
            <a:pPr marL="0" indent="0">
              <a:buNone/>
            </a:pPr>
            <a:r>
              <a:rPr lang="en-US" b="0" i="0" dirty="0">
                <a:solidFill>
                  <a:srgbClr val="1D1D1F"/>
                </a:solidFill>
                <a:effectLst/>
                <a:latin typeface="helvetica neue"/>
              </a:rPr>
              <a:t>'any group or individual who can affect or is affected by the achievement of the organization's objectives' (1984: 46).</a:t>
            </a:r>
            <a:br>
              <a:rPr lang="en-US" dirty="0"/>
            </a:br>
            <a:br>
              <a:rPr lang="en-US" dirty="0"/>
            </a:br>
            <a:endParaRPr lang="en-GB" dirty="0"/>
          </a:p>
        </p:txBody>
      </p:sp>
    </p:spTree>
    <p:extLst>
      <p:ext uri="{BB962C8B-B14F-4D97-AF65-F5344CB8AC3E}">
        <p14:creationId xmlns:p14="http://schemas.microsoft.com/office/powerpoint/2010/main" val="208514598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39A9D3-509B-682D-9875-F53E6D4BFE07}"/>
              </a:ext>
            </a:extLst>
          </p:cNvPr>
          <p:cNvSpPr>
            <a:spLocks noGrp="1"/>
          </p:cNvSpPr>
          <p:nvPr>
            <p:ph type="title"/>
          </p:nvPr>
        </p:nvSpPr>
        <p:spPr>
          <a:solidFill>
            <a:schemeClr val="accent1">
              <a:lumMod val="75000"/>
            </a:schemeClr>
          </a:solidFill>
        </p:spPr>
        <p:txBody>
          <a:bodyPr/>
          <a:lstStyle/>
          <a:p>
            <a:r>
              <a:rPr lang="en-GB" b="1" dirty="0"/>
              <a:t>Stakeholder interest in the company </a:t>
            </a:r>
          </a:p>
        </p:txBody>
      </p:sp>
      <p:sp>
        <p:nvSpPr>
          <p:cNvPr id="3" name="Content Placeholder 2">
            <a:extLst>
              <a:ext uri="{FF2B5EF4-FFF2-40B4-BE49-F238E27FC236}">
                <a16:creationId xmlns:a16="http://schemas.microsoft.com/office/drawing/2014/main" id="{8B169311-D108-E15C-BE12-F8A4E7E28781}"/>
              </a:ext>
            </a:extLst>
          </p:cNvPr>
          <p:cNvSpPr>
            <a:spLocks noGrp="1"/>
          </p:cNvSpPr>
          <p:nvPr>
            <p:ph idx="1"/>
          </p:nvPr>
        </p:nvSpPr>
        <p:spPr/>
        <p:txBody>
          <a:bodyPr/>
          <a:lstStyle/>
          <a:p>
            <a:pPr marL="0" indent="0">
              <a:buNone/>
            </a:pPr>
            <a:r>
              <a:rPr lang="en-GB" b="0" i="0" dirty="0">
                <a:solidFill>
                  <a:srgbClr val="000000"/>
                </a:solidFill>
                <a:effectLst/>
                <a:latin typeface="Poppins" panose="00000500000000000000" pitchFamily="2" charset="0"/>
              </a:rPr>
              <a:t>Stakeholders care about how the company operates, treats its workers, and impacts society. Their main concern is how decisions affect their role or connection to the business. In contrast, Shareholders focus mainly on profits, dividends, and the company’s stock performance.</a:t>
            </a:r>
            <a:endParaRPr lang="en-GB" dirty="0"/>
          </a:p>
        </p:txBody>
      </p:sp>
    </p:spTree>
    <p:extLst>
      <p:ext uri="{BB962C8B-B14F-4D97-AF65-F5344CB8AC3E}">
        <p14:creationId xmlns:p14="http://schemas.microsoft.com/office/powerpoint/2010/main" val="188520013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173E4-0F1E-3AC9-80C1-4CD46D1E947B}"/>
              </a:ext>
            </a:extLst>
          </p:cNvPr>
          <p:cNvSpPr>
            <a:spLocks noGrp="1"/>
          </p:cNvSpPr>
          <p:nvPr>
            <p:ph type="title"/>
          </p:nvPr>
        </p:nvSpPr>
        <p:spPr/>
        <p:txBody>
          <a:bodyPr/>
          <a:lstStyle/>
          <a:p>
            <a:r>
              <a:rPr lang="en-GB" dirty="0"/>
              <a:t>Class Group Activity – 20 Minutes</a:t>
            </a:r>
          </a:p>
        </p:txBody>
      </p:sp>
      <p:sp>
        <p:nvSpPr>
          <p:cNvPr id="3" name="Content Placeholder 2">
            <a:extLst>
              <a:ext uri="{FF2B5EF4-FFF2-40B4-BE49-F238E27FC236}">
                <a16:creationId xmlns:a16="http://schemas.microsoft.com/office/drawing/2014/main" id="{A9069247-9398-2655-B233-100A79F6B4A6}"/>
              </a:ext>
            </a:extLst>
          </p:cNvPr>
          <p:cNvSpPr>
            <a:spLocks noGrp="1"/>
          </p:cNvSpPr>
          <p:nvPr>
            <p:ph idx="1"/>
          </p:nvPr>
        </p:nvSpPr>
        <p:spPr/>
        <p:txBody>
          <a:bodyPr/>
          <a:lstStyle/>
          <a:p>
            <a:r>
              <a:rPr lang="en-GB" sz="3600" dirty="0"/>
              <a:t>Please find out interests of different stakeholder(s) within an organisation and present your findings before the class  </a:t>
            </a:r>
          </a:p>
        </p:txBody>
      </p:sp>
    </p:spTree>
    <p:extLst>
      <p:ext uri="{BB962C8B-B14F-4D97-AF65-F5344CB8AC3E}">
        <p14:creationId xmlns:p14="http://schemas.microsoft.com/office/powerpoint/2010/main" val="131001335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11FC81-0960-0FB1-C0B1-5AFDF3E5D36D}"/>
              </a:ext>
            </a:extLst>
          </p:cNvPr>
          <p:cNvSpPr>
            <a:spLocks noGrp="1"/>
          </p:cNvSpPr>
          <p:nvPr>
            <p:ph type="title"/>
          </p:nvPr>
        </p:nvSpPr>
        <p:spPr>
          <a:solidFill>
            <a:schemeClr val="accent1">
              <a:lumMod val="75000"/>
            </a:schemeClr>
          </a:solidFill>
        </p:spPr>
        <p:txBody>
          <a:bodyPr/>
          <a:lstStyle/>
          <a:p>
            <a:r>
              <a:rPr lang="en-GB" dirty="0"/>
              <a:t>Stakeholder Involvement </a:t>
            </a:r>
          </a:p>
        </p:txBody>
      </p:sp>
      <p:sp>
        <p:nvSpPr>
          <p:cNvPr id="3" name="Content Placeholder 2">
            <a:extLst>
              <a:ext uri="{FF2B5EF4-FFF2-40B4-BE49-F238E27FC236}">
                <a16:creationId xmlns:a16="http://schemas.microsoft.com/office/drawing/2014/main" id="{9D7C673A-9AD4-507C-B78A-385A5C0E5ADE}"/>
              </a:ext>
            </a:extLst>
          </p:cNvPr>
          <p:cNvSpPr>
            <a:spLocks noGrp="1"/>
          </p:cNvSpPr>
          <p:nvPr>
            <p:ph idx="1"/>
          </p:nvPr>
        </p:nvSpPr>
        <p:spPr/>
        <p:txBody>
          <a:bodyPr/>
          <a:lstStyle/>
          <a:p>
            <a:pPr marL="0" indent="0">
              <a:buNone/>
            </a:pPr>
            <a:r>
              <a:rPr lang="en-GB" b="0" i="0" dirty="0">
                <a:solidFill>
                  <a:srgbClr val="000000"/>
                </a:solidFill>
                <a:effectLst/>
                <a:latin typeface="Poppins" panose="00000500000000000000" pitchFamily="2" charset="0"/>
              </a:rPr>
              <a:t>Stakeholders can be involved in day-to-day operations or affected by them, even if they don’t own part of the business. Their involvement is usually ongoing and broad. On the other hand, Shareholders are usually not involved in daily activities; they influence the business mainly through voting rights and financial decisions.</a:t>
            </a:r>
            <a:endParaRPr lang="en-GB" dirty="0"/>
          </a:p>
        </p:txBody>
      </p:sp>
    </p:spTree>
    <p:extLst>
      <p:ext uri="{BB962C8B-B14F-4D97-AF65-F5344CB8AC3E}">
        <p14:creationId xmlns:p14="http://schemas.microsoft.com/office/powerpoint/2010/main" val="89970366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126670-22BD-30B7-336E-ABBD7A0988F1}"/>
              </a:ext>
            </a:extLst>
          </p:cNvPr>
          <p:cNvSpPr>
            <a:spLocks noGrp="1"/>
          </p:cNvSpPr>
          <p:nvPr>
            <p:ph type="title"/>
          </p:nvPr>
        </p:nvSpPr>
        <p:spPr/>
        <p:txBody>
          <a:bodyPr/>
          <a:lstStyle/>
          <a:p>
            <a:r>
              <a:rPr lang="en-GB" dirty="0"/>
              <a:t>Goals and Expectations</a:t>
            </a:r>
          </a:p>
        </p:txBody>
      </p:sp>
      <p:sp>
        <p:nvSpPr>
          <p:cNvPr id="3" name="Content Placeholder 2">
            <a:extLst>
              <a:ext uri="{FF2B5EF4-FFF2-40B4-BE49-F238E27FC236}">
                <a16:creationId xmlns:a16="http://schemas.microsoft.com/office/drawing/2014/main" id="{B863CAB3-39D2-50FC-13DD-B08E74E67D54}"/>
              </a:ext>
            </a:extLst>
          </p:cNvPr>
          <p:cNvSpPr>
            <a:spLocks noGrp="1"/>
          </p:cNvSpPr>
          <p:nvPr>
            <p:ph idx="1"/>
          </p:nvPr>
        </p:nvSpPr>
        <p:spPr/>
        <p:txBody>
          <a:bodyPr/>
          <a:lstStyle/>
          <a:p>
            <a:pPr marL="0" indent="0">
              <a:buNone/>
            </a:pPr>
            <a:r>
              <a:rPr lang="en-GB" b="0" i="0" dirty="0">
                <a:solidFill>
                  <a:srgbClr val="000000"/>
                </a:solidFill>
                <a:effectLst/>
                <a:latin typeface="Poppins" panose="00000500000000000000" pitchFamily="2" charset="0"/>
              </a:rPr>
              <a:t>Stakeholders want stability, fair treatment, job security, or reliable service depending on their connection to the company. Their goals vary widely. In contrast, </a:t>
            </a:r>
            <a:r>
              <a:rPr lang="en-GB" b="0" i="0" dirty="0">
                <a:solidFill>
                  <a:srgbClr val="000000"/>
                </a:solidFill>
                <a:effectLst/>
                <a:highlight>
                  <a:srgbClr val="FFFF00"/>
                </a:highlight>
                <a:latin typeface="Poppins" panose="00000500000000000000" pitchFamily="2" charset="0"/>
              </a:rPr>
              <a:t>Shareholders </a:t>
            </a:r>
            <a:r>
              <a:rPr lang="en-GB" b="0" i="0" dirty="0">
                <a:solidFill>
                  <a:srgbClr val="000000"/>
                </a:solidFill>
                <a:effectLst/>
                <a:latin typeface="Poppins" panose="00000500000000000000" pitchFamily="2" charset="0"/>
              </a:rPr>
              <a:t>mostly want the business to grow so they can earn more money from their investment.</a:t>
            </a:r>
            <a:endParaRPr lang="en-GB" dirty="0"/>
          </a:p>
        </p:txBody>
      </p:sp>
    </p:spTree>
    <p:extLst>
      <p:ext uri="{BB962C8B-B14F-4D97-AF65-F5344CB8AC3E}">
        <p14:creationId xmlns:p14="http://schemas.microsoft.com/office/powerpoint/2010/main" val="267494851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5197B6-22CF-FC25-20F1-62481C925AF7}"/>
              </a:ext>
            </a:extLst>
          </p:cNvPr>
          <p:cNvSpPr>
            <a:spLocks noGrp="1"/>
          </p:cNvSpPr>
          <p:nvPr>
            <p:ph type="title"/>
          </p:nvPr>
        </p:nvSpPr>
        <p:spPr/>
        <p:txBody>
          <a:bodyPr/>
          <a:lstStyle/>
          <a:p>
            <a:r>
              <a:rPr lang="en-GB" dirty="0"/>
              <a:t>Stakeholders Impact </a:t>
            </a:r>
          </a:p>
        </p:txBody>
      </p:sp>
      <p:sp>
        <p:nvSpPr>
          <p:cNvPr id="3" name="Content Placeholder 2">
            <a:extLst>
              <a:ext uri="{FF2B5EF4-FFF2-40B4-BE49-F238E27FC236}">
                <a16:creationId xmlns:a16="http://schemas.microsoft.com/office/drawing/2014/main" id="{62E7ED0D-4882-7169-F266-8BF9068AEC23}"/>
              </a:ext>
            </a:extLst>
          </p:cNvPr>
          <p:cNvSpPr>
            <a:spLocks noGrp="1"/>
          </p:cNvSpPr>
          <p:nvPr>
            <p:ph idx="1"/>
          </p:nvPr>
        </p:nvSpPr>
        <p:spPr/>
        <p:txBody>
          <a:bodyPr/>
          <a:lstStyle/>
          <a:p>
            <a:pPr marL="0" indent="0">
              <a:buNone/>
            </a:pPr>
            <a:r>
              <a:rPr lang="en-GB" b="0" i="0" dirty="0">
                <a:solidFill>
                  <a:srgbClr val="000000"/>
                </a:solidFill>
                <a:effectLst/>
                <a:latin typeface="Poppins" panose="00000500000000000000" pitchFamily="2" charset="0"/>
              </a:rPr>
              <a:t>Stakeholders may push for ethical practices, environmental care, or better employee conditions. Their influence can lead to long-term, sustainable changes. On the other hand, Shareholders may influence decisions that improve profits quickly, even if those changes aren’t always best for other groups.</a:t>
            </a:r>
            <a:endParaRPr lang="en-GB" dirty="0"/>
          </a:p>
        </p:txBody>
      </p:sp>
    </p:spTree>
    <p:extLst>
      <p:ext uri="{BB962C8B-B14F-4D97-AF65-F5344CB8AC3E}">
        <p14:creationId xmlns:p14="http://schemas.microsoft.com/office/powerpoint/2010/main" val="183139214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BAD424-0C15-8816-36D4-CAE798CFC73A}"/>
              </a:ext>
            </a:extLst>
          </p:cNvPr>
          <p:cNvSpPr>
            <a:spLocks noGrp="1"/>
          </p:cNvSpPr>
          <p:nvPr>
            <p:ph type="title"/>
          </p:nvPr>
        </p:nvSpPr>
        <p:spPr>
          <a:solidFill>
            <a:schemeClr val="accent1">
              <a:lumMod val="75000"/>
            </a:schemeClr>
          </a:solidFill>
        </p:spPr>
        <p:txBody>
          <a:bodyPr/>
          <a:lstStyle/>
          <a:p>
            <a:r>
              <a:rPr lang="en-GB" dirty="0"/>
              <a:t>Class Group  – 20 Minutes</a:t>
            </a:r>
          </a:p>
        </p:txBody>
      </p:sp>
      <p:sp>
        <p:nvSpPr>
          <p:cNvPr id="3" name="Content Placeholder 2">
            <a:extLst>
              <a:ext uri="{FF2B5EF4-FFF2-40B4-BE49-F238E27FC236}">
                <a16:creationId xmlns:a16="http://schemas.microsoft.com/office/drawing/2014/main" id="{45C50558-AE08-A57D-0F44-0C0B0553374D}"/>
              </a:ext>
            </a:extLst>
          </p:cNvPr>
          <p:cNvSpPr>
            <a:spLocks noGrp="1"/>
          </p:cNvSpPr>
          <p:nvPr>
            <p:ph idx="1"/>
          </p:nvPr>
        </p:nvSpPr>
        <p:spPr/>
        <p:txBody>
          <a:bodyPr/>
          <a:lstStyle/>
          <a:p>
            <a:r>
              <a:rPr lang="en-GB" dirty="0"/>
              <a:t>Based on stakeholder definitions, goals and expectations, find out the interests and powers of various stakeholders?</a:t>
            </a:r>
          </a:p>
          <a:p>
            <a:endParaRPr lang="en-GB" dirty="0"/>
          </a:p>
          <a:p>
            <a:r>
              <a:rPr lang="en-GB" dirty="0"/>
              <a:t>You may use real life examples </a:t>
            </a:r>
          </a:p>
          <a:p>
            <a:endParaRPr lang="en-GB" dirty="0"/>
          </a:p>
          <a:p>
            <a:pPr marL="0" indent="0">
              <a:buNone/>
            </a:pPr>
            <a:r>
              <a:rPr lang="en-GB" dirty="0"/>
              <a:t> </a:t>
            </a:r>
          </a:p>
        </p:txBody>
      </p:sp>
    </p:spTree>
    <p:extLst>
      <p:ext uri="{BB962C8B-B14F-4D97-AF65-F5344CB8AC3E}">
        <p14:creationId xmlns:p14="http://schemas.microsoft.com/office/powerpoint/2010/main" val="166204224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88EEE-2C63-D16A-A3D1-EA4C110EC944}"/>
              </a:ext>
            </a:extLst>
          </p:cNvPr>
          <p:cNvSpPr>
            <a:spLocks noGrp="1"/>
          </p:cNvSpPr>
          <p:nvPr>
            <p:ph type="title"/>
          </p:nvPr>
        </p:nvSpPr>
        <p:spPr>
          <a:solidFill>
            <a:schemeClr val="accent1">
              <a:lumMod val="75000"/>
            </a:schemeClr>
          </a:solidFill>
        </p:spPr>
        <p:txBody>
          <a:bodyPr/>
          <a:lstStyle/>
          <a:p>
            <a:r>
              <a:rPr lang="en-GB" dirty="0"/>
              <a:t>Activity 3 – End of Day activity </a:t>
            </a:r>
          </a:p>
        </p:txBody>
      </p:sp>
      <p:sp>
        <p:nvSpPr>
          <p:cNvPr id="3" name="Content Placeholder 2">
            <a:extLst>
              <a:ext uri="{FF2B5EF4-FFF2-40B4-BE49-F238E27FC236}">
                <a16:creationId xmlns:a16="http://schemas.microsoft.com/office/drawing/2014/main" id="{171C8BB8-E93B-DEC6-3215-F9B7DB3C158F}"/>
              </a:ext>
            </a:extLst>
          </p:cNvPr>
          <p:cNvSpPr>
            <a:spLocks noGrp="1"/>
          </p:cNvSpPr>
          <p:nvPr>
            <p:ph idx="1"/>
          </p:nvPr>
        </p:nvSpPr>
        <p:spPr/>
        <p:txBody>
          <a:bodyPr/>
          <a:lstStyle/>
          <a:p>
            <a:r>
              <a:rPr lang="en-GB" dirty="0"/>
              <a:t>Are you currently working or worked in the past ?</a:t>
            </a:r>
          </a:p>
          <a:p>
            <a:r>
              <a:rPr lang="en-GB" dirty="0"/>
              <a:t>Based on the previous stakeholder's definition, can you name your internal and external stakeholders ? </a:t>
            </a:r>
          </a:p>
        </p:txBody>
      </p:sp>
    </p:spTree>
    <p:extLst>
      <p:ext uri="{BB962C8B-B14F-4D97-AF65-F5344CB8AC3E}">
        <p14:creationId xmlns:p14="http://schemas.microsoft.com/office/powerpoint/2010/main" val="310863427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97A9A5-9165-CED5-1FD2-6AFD6C8FC9F1}"/>
              </a:ext>
            </a:extLst>
          </p:cNvPr>
          <p:cNvSpPr>
            <a:spLocks noGrp="1"/>
          </p:cNvSpPr>
          <p:nvPr>
            <p:ph type="title"/>
          </p:nvPr>
        </p:nvSpPr>
        <p:spPr>
          <a:solidFill>
            <a:schemeClr val="accent1">
              <a:lumMod val="75000"/>
            </a:schemeClr>
          </a:solidFill>
        </p:spPr>
        <p:txBody>
          <a:bodyPr/>
          <a:lstStyle/>
          <a:p>
            <a:r>
              <a:rPr lang="en-GB" dirty="0"/>
              <a:t>Next Week Plan </a:t>
            </a:r>
          </a:p>
        </p:txBody>
      </p:sp>
      <p:sp>
        <p:nvSpPr>
          <p:cNvPr id="3" name="Content Placeholder 2">
            <a:extLst>
              <a:ext uri="{FF2B5EF4-FFF2-40B4-BE49-F238E27FC236}">
                <a16:creationId xmlns:a16="http://schemas.microsoft.com/office/drawing/2014/main" id="{6CC0C28E-62C7-EBAD-92A7-BE3A1F280BE3}"/>
              </a:ext>
            </a:extLst>
          </p:cNvPr>
          <p:cNvSpPr>
            <a:spLocks noGrp="1"/>
          </p:cNvSpPr>
          <p:nvPr>
            <p:ph idx="1"/>
          </p:nvPr>
        </p:nvSpPr>
        <p:spPr/>
        <p:txBody>
          <a:bodyPr/>
          <a:lstStyle/>
          <a:p>
            <a:r>
              <a:rPr lang="en-GB" dirty="0"/>
              <a:t>In week 2, we will focus on knowing and understanding our stakeholders more in depth and how important they are for our organisation </a:t>
            </a:r>
          </a:p>
        </p:txBody>
      </p:sp>
    </p:spTree>
    <p:extLst>
      <p:ext uri="{BB962C8B-B14F-4D97-AF65-F5344CB8AC3E}">
        <p14:creationId xmlns:p14="http://schemas.microsoft.com/office/powerpoint/2010/main" val="97790626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a:solidFill>
            <a:schemeClr val="accent1">
              <a:lumMod val="75000"/>
            </a:schemeClr>
          </a:solidFill>
        </p:spPr>
        <p:txBody>
          <a:bodyPr/>
          <a:lstStyle/>
          <a:p>
            <a:pPr eaLnBrk="1" hangingPunct="1"/>
            <a:r>
              <a:rPr lang="en-GB" altLang="en-US" sz="3600" b="1" dirty="0">
                <a:solidFill>
                  <a:schemeClr val="tx2">
                    <a:lumMod val="75000"/>
                  </a:schemeClr>
                </a:solidFill>
              </a:rPr>
              <a:t>Any Questions?</a:t>
            </a:r>
          </a:p>
        </p:txBody>
      </p:sp>
      <p:pic>
        <p:nvPicPr>
          <p:cNvPr id="4" name="Picture 3">
            <a:extLst>
              <a:ext uri="{FF2B5EF4-FFF2-40B4-BE49-F238E27FC236}">
                <a16:creationId xmlns:a16="http://schemas.microsoft.com/office/drawing/2014/main" id="{02581647-D630-488B-A847-C58C019C659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328248" y="2027237"/>
            <a:ext cx="2573338" cy="2803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3">
            <a:extLst>
              <a:ext uri="{FF2B5EF4-FFF2-40B4-BE49-F238E27FC236}">
                <a16:creationId xmlns:a16="http://schemas.microsoft.com/office/drawing/2014/main" id="{A380AC12-6F12-41E4-ADF8-C374BD53E9B5}"/>
              </a:ext>
            </a:extLst>
          </p:cNvPr>
          <p:cNvSpPr txBox="1">
            <a:spLocks noChangeArrowheads="1"/>
          </p:cNvSpPr>
          <p:nvPr/>
        </p:nvSpPr>
        <p:spPr bwMode="auto">
          <a:xfrm>
            <a:off x="1631504" y="2954337"/>
            <a:ext cx="4221163" cy="949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576263" indent="-2730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algn="ctr" eaLnBrk="1" hangingPunct="1">
              <a:buFont typeface="Symbol" panose="05050102010706020507" pitchFamily="18" charset="2"/>
              <a:buNone/>
            </a:pPr>
            <a:r>
              <a:rPr lang="en-GB" altLang="en-US" sz="4400" dirty="0">
                <a:solidFill>
                  <a:schemeClr val="tx1"/>
                </a:solidFill>
              </a:rPr>
              <a:t>Thank You </a:t>
            </a:r>
            <a:r>
              <a:rPr lang="en-GB" altLang="en-US" sz="4400" dirty="0">
                <a:solidFill>
                  <a:schemeClr val="tx1"/>
                </a:solidFill>
                <a:sym typeface="Wingdings" panose="05000000000000000000" pitchFamily="2" charset="2"/>
              </a:rPr>
              <a:t> </a:t>
            </a:r>
          </a:p>
          <a:p>
            <a:pPr algn="just" eaLnBrk="1" hangingPunct="1">
              <a:buFont typeface="Symbol" panose="05050102010706020507" pitchFamily="18" charset="2"/>
              <a:buNone/>
            </a:pPr>
            <a:endParaRPr lang="en-GB" altLang="en-US" sz="3200" dirty="0"/>
          </a:p>
          <a:p>
            <a:pPr algn="just" eaLnBrk="1" hangingPunct="1">
              <a:buFont typeface="Symbol" panose="05050102010706020507" pitchFamily="18" charset="2"/>
              <a:buNone/>
            </a:pPr>
            <a:endParaRPr lang="en-GB" altLang="en-US" sz="3200" b="1" dirty="0"/>
          </a:p>
          <a:p>
            <a:pPr algn="just" eaLnBrk="1" hangingPunct="1">
              <a:buFont typeface="Symbol" panose="05050102010706020507" pitchFamily="18" charset="2"/>
              <a:buNone/>
            </a:pPr>
            <a:endParaRPr lang="en-US" altLang="en-US" sz="2800" b="1" dirty="0"/>
          </a:p>
        </p:txBody>
      </p:sp>
    </p:spTree>
    <p:extLst>
      <p:ext uri="{BB962C8B-B14F-4D97-AF65-F5344CB8AC3E}">
        <p14:creationId xmlns:p14="http://schemas.microsoft.com/office/powerpoint/2010/main" val="25399688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80">
                                          <p:stCondLst>
                                            <p:cond delay="0"/>
                                          </p:stCondLst>
                                        </p:cTn>
                                        <p:tgtEl>
                                          <p:spTgt spid="4"/>
                                        </p:tgtEl>
                                      </p:cBhvr>
                                    </p:animEffect>
                                    <p:anim calcmode="lin" valueType="num">
                                      <p:cBhvr>
                                        <p:cTn id="8" dur="1822"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4"/>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4"/>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4"/>
                                        </p:tgtEl>
                                        <p:attrNameLst>
                                          <p:attrName>ppt_y</p:attrName>
                                        </p:attrNameLst>
                                      </p:cBhvr>
                                      <p:tavLst>
                                        <p:tav tm="0" fmla="#ppt_y-sin(pi*$)/81">
                                          <p:val>
                                            <p:fltVal val="0"/>
                                          </p:val>
                                        </p:tav>
                                        <p:tav tm="100000">
                                          <p:val>
                                            <p:fltVal val="1"/>
                                          </p:val>
                                        </p:tav>
                                      </p:tavLst>
                                    </p:anim>
                                    <p:animScale>
                                      <p:cBhvr>
                                        <p:cTn id="13" dur="26">
                                          <p:stCondLst>
                                            <p:cond delay="650"/>
                                          </p:stCondLst>
                                        </p:cTn>
                                        <p:tgtEl>
                                          <p:spTgt spid="4"/>
                                        </p:tgtEl>
                                      </p:cBhvr>
                                      <p:to x="100000" y="60000"/>
                                    </p:animScale>
                                    <p:animScale>
                                      <p:cBhvr>
                                        <p:cTn id="14" dur="166" decel="50000">
                                          <p:stCondLst>
                                            <p:cond delay="676"/>
                                          </p:stCondLst>
                                        </p:cTn>
                                        <p:tgtEl>
                                          <p:spTgt spid="4"/>
                                        </p:tgtEl>
                                      </p:cBhvr>
                                      <p:to x="100000" y="100000"/>
                                    </p:animScale>
                                    <p:animScale>
                                      <p:cBhvr>
                                        <p:cTn id="15" dur="26">
                                          <p:stCondLst>
                                            <p:cond delay="1312"/>
                                          </p:stCondLst>
                                        </p:cTn>
                                        <p:tgtEl>
                                          <p:spTgt spid="4"/>
                                        </p:tgtEl>
                                      </p:cBhvr>
                                      <p:to x="100000" y="80000"/>
                                    </p:animScale>
                                    <p:animScale>
                                      <p:cBhvr>
                                        <p:cTn id="16" dur="166" decel="50000">
                                          <p:stCondLst>
                                            <p:cond delay="1338"/>
                                          </p:stCondLst>
                                        </p:cTn>
                                        <p:tgtEl>
                                          <p:spTgt spid="4"/>
                                        </p:tgtEl>
                                      </p:cBhvr>
                                      <p:to x="100000" y="100000"/>
                                    </p:animScale>
                                    <p:animScale>
                                      <p:cBhvr>
                                        <p:cTn id="17" dur="26">
                                          <p:stCondLst>
                                            <p:cond delay="1642"/>
                                          </p:stCondLst>
                                        </p:cTn>
                                        <p:tgtEl>
                                          <p:spTgt spid="4"/>
                                        </p:tgtEl>
                                      </p:cBhvr>
                                      <p:to x="100000" y="90000"/>
                                    </p:animScale>
                                    <p:animScale>
                                      <p:cBhvr>
                                        <p:cTn id="18" dur="166" decel="50000">
                                          <p:stCondLst>
                                            <p:cond delay="1668"/>
                                          </p:stCondLst>
                                        </p:cTn>
                                        <p:tgtEl>
                                          <p:spTgt spid="4"/>
                                        </p:tgtEl>
                                      </p:cBhvr>
                                      <p:to x="100000" y="100000"/>
                                    </p:animScale>
                                    <p:animScale>
                                      <p:cBhvr>
                                        <p:cTn id="19" dur="26">
                                          <p:stCondLst>
                                            <p:cond delay="1808"/>
                                          </p:stCondLst>
                                        </p:cTn>
                                        <p:tgtEl>
                                          <p:spTgt spid="4"/>
                                        </p:tgtEl>
                                      </p:cBhvr>
                                      <p:to x="100000" y="95000"/>
                                    </p:animScale>
                                    <p:animScale>
                                      <p:cBhvr>
                                        <p:cTn id="20" dur="166" decel="50000">
                                          <p:stCondLst>
                                            <p:cond delay="1834"/>
                                          </p:stCondLst>
                                        </p:cTn>
                                        <p:tgtEl>
                                          <p:spTgt spid="4"/>
                                        </p:tgtEl>
                                      </p:cBhvr>
                                      <p:to x="100000" y="100000"/>
                                    </p:animScale>
                                  </p:childTnLst>
                                </p:cTn>
                              </p:par>
                            </p:childTnLst>
                          </p:cTn>
                        </p:par>
                        <p:par>
                          <p:cTn id="21" fill="hold">
                            <p:stCondLst>
                              <p:cond delay="2000"/>
                            </p:stCondLst>
                            <p:childTnLst>
                              <p:par>
                                <p:cTn id="22" presetID="53" presetClass="entr" presetSubtype="16" fill="hold" grpId="0" nodeType="afterEffect">
                                  <p:stCondLst>
                                    <p:cond delay="0"/>
                                  </p:stCondLst>
                                  <p:childTnLst>
                                    <p:set>
                                      <p:cBhvr>
                                        <p:cTn id="23" dur="1" fill="hold">
                                          <p:stCondLst>
                                            <p:cond delay="0"/>
                                          </p:stCondLst>
                                        </p:cTn>
                                        <p:tgtEl>
                                          <p:spTgt spid="5"/>
                                        </p:tgtEl>
                                        <p:attrNameLst>
                                          <p:attrName>style.visibility</p:attrName>
                                        </p:attrNameLst>
                                      </p:cBhvr>
                                      <p:to>
                                        <p:strVal val="visible"/>
                                      </p:to>
                                    </p:set>
                                    <p:anim calcmode="lin" valueType="num">
                                      <p:cBhvr>
                                        <p:cTn id="24" dur="500" fill="hold"/>
                                        <p:tgtEl>
                                          <p:spTgt spid="5"/>
                                        </p:tgtEl>
                                        <p:attrNameLst>
                                          <p:attrName>ppt_w</p:attrName>
                                        </p:attrNameLst>
                                      </p:cBhvr>
                                      <p:tavLst>
                                        <p:tav tm="0">
                                          <p:val>
                                            <p:fltVal val="0"/>
                                          </p:val>
                                        </p:tav>
                                        <p:tav tm="100000">
                                          <p:val>
                                            <p:strVal val="#ppt_w"/>
                                          </p:val>
                                        </p:tav>
                                      </p:tavLst>
                                    </p:anim>
                                    <p:anim calcmode="lin" valueType="num">
                                      <p:cBhvr>
                                        <p:cTn id="25" dur="500" fill="hold"/>
                                        <p:tgtEl>
                                          <p:spTgt spid="5"/>
                                        </p:tgtEl>
                                        <p:attrNameLst>
                                          <p:attrName>ppt_h</p:attrName>
                                        </p:attrNameLst>
                                      </p:cBhvr>
                                      <p:tavLst>
                                        <p:tav tm="0">
                                          <p:val>
                                            <p:fltVal val="0"/>
                                          </p:val>
                                        </p:tav>
                                        <p:tav tm="100000">
                                          <p:val>
                                            <p:strVal val="#ppt_h"/>
                                          </p:val>
                                        </p:tav>
                                      </p:tavLst>
                                    </p:anim>
                                    <p:animEffect transition="in" filter="fade">
                                      <p:cBhvr>
                                        <p:cTn id="26"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E30B76-520A-930E-6749-93C48D5C153E}"/>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FAD620A8-DB5B-5807-FDEA-3C95FA63E5D9}"/>
              </a:ext>
            </a:extLst>
          </p:cNvPr>
          <p:cNvSpPr>
            <a:spLocks noGrp="1"/>
          </p:cNvSpPr>
          <p:nvPr>
            <p:ph idx="1"/>
          </p:nvPr>
        </p:nvSpPr>
        <p:spPr/>
        <p:txBody>
          <a:bodyPr/>
          <a:lstStyle/>
          <a:p>
            <a:r>
              <a:rPr lang="en-GB" sz="2400"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Christopher, M., Payne, A., &amp; Ballantyne, D. (2013). Relationship Marketing: Creating Stakeholder Value. Saint Louis: Taylor and Francis.   </a:t>
            </a:r>
            <a:endParaRPr lang="en-US"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Stakeholder Definition - What is a Stakeholder? https://www.stakeholdermap.com/stakeholder-definition.html</a:t>
            </a: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21734812"/>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4359</TotalTime>
  <Words>1072</Words>
  <Application>Microsoft Office PowerPoint</Application>
  <PresentationFormat>Widescreen</PresentationFormat>
  <Paragraphs>131</Paragraphs>
  <Slides>31</Slides>
  <Notes>4</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31</vt:i4>
      </vt:variant>
    </vt:vector>
  </HeadingPairs>
  <TitlesOfParts>
    <vt:vector size="41" baseType="lpstr">
      <vt:lpstr>Aharoni</vt:lpstr>
      <vt:lpstr>Arial</vt:lpstr>
      <vt:lpstr>Calibri</vt:lpstr>
      <vt:lpstr>helvetica neue</vt:lpstr>
      <vt:lpstr>Myriad Pro</vt:lpstr>
      <vt:lpstr>Poppins</vt:lpstr>
      <vt:lpstr>Symbol</vt:lpstr>
      <vt:lpstr>Verdana</vt:lpstr>
      <vt:lpstr>Wingdings</vt:lpstr>
      <vt:lpstr>20140311PresentationUWTSDTemplate</vt:lpstr>
      <vt:lpstr>LCLM5001</vt:lpstr>
      <vt:lpstr>Welcome and Congratulations  </vt:lpstr>
      <vt:lpstr>Let’s get to know each other </vt:lpstr>
      <vt:lpstr>Class Management </vt:lpstr>
      <vt:lpstr>Understanding and Engaging Stakeholders </vt:lpstr>
      <vt:lpstr>Aim of the Unit </vt:lpstr>
      <vt:lpstr>Learning outcome </vt:lpstr>
      <vt:lpstr>Indicative content </vt:lpstr>
      <vt:lpstr>Study Time Allocation </vt:lpstr>
      <vt:lpstr>Assessment </vt:lpstr>
      <vt:lpstr>Guidance to Completing the assessment </vt:lpstr>
      <vt:lpstr>Formative Feedback </vt:lpstr>
      <vt:lpstr>Do you have any question ?</vt:lpstr>
      <vt:lpstr>Comfort Break </vt:lpstr>
      <vt:lpstr>Session 2 </vt:lpstr>
      <vt:lpstr>The Module name </vt:lpstr>
      <vt:lpstr>Activity 1  10 minutes class Activity </vt:lpstr>
      <vt:lpstr>Stakeholder </vt:lpstr>
      <vt:lpstr>Stakeholder by definition</vt:lpstr>
      <vt:lpstr>Stakeholder definition by  Eden and Ackermann</vt:lpstr>
      <vt:lpstr>A broader definition also aligns with Edward Freeman's view.</vt:lpstr>
      <vt:lpstr>Stakeholder interest in the company </vt:lpstr>
      <vt:lpstr>Class Group Activity – 20 Minutes</vt:lpstr>
      <vt:lpstr>Stakeholder Involvement </vt:lpstr>
      <vt:lpstr>Goals and Expectations</vt:lpstr>
      <vt:lpstr>Stakeholders Impact </vt:lpstr>
      <vt:lpstr>Class Group  – 20 Minutes</vt:lpstr>
      <vt:lpstr>Activity 3 – End of Day activity </vt:lpstr>
      <vt:lpstr>Next Week Plan </vt:lpstr>
      <vt:lpstr>Any Questions?</vt:lpstr>
      <vt:lpstr>References </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Nadeem Mirza</cp:lastModifiedBy>
  <cp:revision>306</cp:revision>
  <cp:lastPrinted>2018-07-09T15:27:01Z</cp:lastPrinted>
  <dcterms:created xsi:type="dcterms:W3CDTF">2002-10-07T19:43:58Z</dcterms:created>
  <dcterms:modified xsi:type="dcterms:W3CDTF">2026-02-08T14:17:11Z</dcterms:modified>
</cp:coreProperties>
</file>