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7" autoAdjust="0"/>
    <p:restoredTop sz="94643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s://downloads.usda.library.cornell.edu/usda-esmis/files/zg64tk92g/2z10z137s/bn99bh97r/cenorg22.pdf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s://downloads.usda.library.cornell.edu/usda-esmis/files/zg64tk92g/2z10z137s/bn99bh97r/cenorg22.pdf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D940FE-E150-4401-9748-C0AD3942B8AA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3730C21-4165-4432-B89C-293205313F05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Agrahari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R. K., Kobayashi, Y., Tanaka, T. S. T., Panda, S. K., &amp; Koyama, H. (2021). Smart fertilizer management: The progress of imaging technologies and possible implementation of plant biomarkers in agriculture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. Soil Science and Plant Nutrition, 67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(3), 248–258.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CDD419-5182-4E51-A815-74CFD68DF2AA}" type="parTrans" cxnId="{8A054B33-A4F9-4978-AE20-B7B15C5014DC}">
      <dgm:prSet/>
      <dgm:spPr/>
      <dgm:t>
        <a:bodyPr/>
        <a:lstStyle/>
        <a:p>
          <a:endParaRPr lang="en-US"/>
        </a:p>
      </dgm:t>
    </dgm:pt>
    <dgm:pt modelId="{3F99F20A-FA6B-4D43-8E1C-12717B36DA59}" type="sibTrans" cxnId="{8A054B33-A4F9-4978-AE20-B7B15C5014DC}">
      <dgm:prSet/>
      <dgm:spPr/>
      <dgm:t>
        <a:bodyPr/>
        <a:lstStyle/>
        <a:p>
          <a:endParaRPr lang="en-US"/>
        </a:p>
      </dgm:t>
    </dgm:pt>
    <dgm:pt modelId="{F4541898-84D5-4966-B58A-CEC68A433406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Anbarasan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P. (2018). Stakeholder engagement in sustainable enterprise: Evolving a conceptual framework, and a case study of ITC.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Business Strategy &amp; the Environment, 27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(3), 282–300.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3E999E-E9D8-4BF5-BFDF-0C8667EB8A63}" type="parTrans" cxnId="{55A89772-BF87-4836-8394-5479D21A2E42}">
      <dgm:prSet/>
      <dgm:spPr/>
      <dgm:t>
        <a:bodyPr/>
        <a:lstStyle/>
        <a:p>
          <a:endParaRPr lang="en-US"/>
        </a:p>
      </dgm:t>
    </dgm:pt>
    <dgm:pt modelId="{42860D0E-285B-4AA1-BD3C-CBDA3933FA7B}" type="sibTrans" cxnId="{55A89772-BF87-4836-8394-5479D21A2E42}">
      <dgm:prSet/>
      <dgm:spPr/>
      <dgm:t>
        <a:bodyPr/>
        <a:lstStyle/>
        <a:p>
          <a:endParaRPr lang="en-US"/>
        </a:p>
      </dgm:t>
    </dgm:pt>
    <dgm:pt modelId="{8F0B08C1-B216-4604-ADB1-AD695DC8616F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Febrizal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Rahmana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&amp;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Bawono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A. (2020). Sustainable development toward sustainable enterprise.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Management Science Letters, 11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(2), 657–668.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44E601-F933-4B50-91CD-A7124E1E81D7}" type="parTrans" cxnId="{36448F8A-DF33-4FBF-B931-07349E01CE2D}">
      <dgm:prSet/>
      <dgm:spPr/>
      <dgm:t>
        <a:bodyPr/>
        <a:lstStyle/>
        <a:p>
          <a:endParaRPr lang="en-US"/>
        </a:p>
      </dgm:t>
    </dgm:pt>
    <dgm:pt modelId="{D4F32C26-3775-4317-8273-24F27E3DE2CF}" type="sibTrans" cxnId="{36448F8A-DF33-4FBF-B931-07349E01CE2D}">
      <dgm:prSet/>
      <dgm:spPr/>
      <dgm:t>
        <a:bodyPr/>
        <a:lstStyle/>
        <a:p>
          <a:endParaRPr lang="en-US"/>
        </a:p>
      </dgm:t>
    </dgm:pt>
    <dgm:pt modelId="{1C08DA8E-461B-41AE-BB2D-3C3917D65117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Green, E. (2020).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Emerging trends in sustainable agriculture: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Opportunities for growth.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EcoAgro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Insights</a:t>
          </a:r>
          <a:r>
            <a:rPr lang="en-GB" sz="1200" dirty="0"/>
            <a:t>.</a:t>
          </a:r>
          <a:endParaRPr lang="en-US" sz="1200" dirty="0"/>
        </a:p>
      </dgm:t>
    </dgm:pt>
    <dgm:pt modelId="{881CBC19-07AB-447C-AA05-B89746B539C9}" type="parTrans" cxnId="{439252C0-AF1A-40A7-A89B-F844DAA43220}">
      <dgm:prSet/>
      <dgm:spPr/>
      <dgm:t>
        <a:bodyPr/>
        <a:lstStyle/>
        <a:p>
          <a:endParaRPr lang="en-US"/>
        </a:p>
      </dgm:t>
    </dgm:pt>
    <dgm:pt modelId="{BEE04F86-DEC0-4812-8217-D840890F448A}" type="sibTrans" cxnId="{439252C0-AF1A-40A7-A89B-F844DAA43220}">
      <dgm:prSet/>
      <dgm:spPr/>
      <dgm:t>
        <a:bodyPr/>
        <a:lstStyle/>
        <a:p>
          <a:endParaRPr lang="en-US"/>
        </a:p>
      </dgm:t>
    </dgm:pt>
    <dgm:pt modelId="{1E5542BD-B762-46C7-872B-E6E71A8D3E74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NCOF. (2020–21).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 Department of Agriculture &amp; Farmers Welfare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. Status of organic farming. Retrieved from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83F481-E0FC-4086-8DFF-8DA86D4C90A7}" type="parTrans" cxnId="{C58CE41A-FAF5-41DC-84AA-F1CFC84811C2}">
      <dgm:prSet/>
      <dgm:spPr/>
      <dgm:t>
        <a:bodyPr/>
        <a:lstStyle/>
        <a:p>
          <a:endParaRPr lang="en-US"/>
        </a:p>
      </dgm:t>
    </dgm:pt>
    <dgm:pt modelId="{531151D8-3563-4A4F-8D0A-ABEE1D99B60E}" type="sibTrans" cxnId="{C58CE41A-FAF5-41DC-84AA-F1CFC84811C2}">
      <dgm:prSet/>
      <dgm:spPr/>
      <dgm:t>
        <a:bodyPr/>
        <a:lstStyle/>
        <a:p>
          <a:endParaRPr lang="en-US"/>
        </a:p>
      </dgm:t>
    </dgm:pt>
    <dgm:pt modelId="{B493681A-B23D-428F-B327-F5F8C6DAEA06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NPOP. (2021).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Department of Agriculture &amp; Farmers Welfare. Retrieved from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BD3DBC-B23D-43BB-AA12-6BEFAEA3426B}" type="parTrans" cxnId="{73220148-8574-4870-AAE1-C10003CB7B35}">
      <dgm:prSet/>
      <dgm:spPr/>
      <dgm:t>
        <a:bodyPr/>
        <a:lstStyle/>
        <a:p>
          <a:endParaRPr lang="en-US"/>
        </a:p>
      </dgm:t>
    </dgm:pt>
    <dgm:pt modelId="{4352DF71-6A48-41F2-9F07-7EEBD47D8577}" type="sibTrans" cxnId="{73220148-8574-4870-AAE1-C10003CB7B35}">
      <dgm:prSet/>
      <dgm:spPr/>
      <dgm:t>
        <a:bodyPr/>
        <a:lstStyle/>
        <a:p>
          <a:endParaRPr lang="en-US"/>
        </a:p>
      </dgm:t>
    </dgm:pt>
    <dgm:pt modelId="{0386FCD3-2E40-4B78-ABE0-08A64F381A0E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Thompson, F. M. M. (2010).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Social enterprise: Developing sustainable enterprises.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New York: Palgrave Macmillan</a:t>
          </a:r>
          <a:r>
            <a:rPr lang="en-GB" sz="1200" dirty="0"/>
            <a:t>.</a:t>
          </a:r>
          <a:endParaRPr lang="en-US" sz="1200" dirty="0"/>
        </a:p>
      </dgm:t>
    </dgm:pt>
    <dgm:pt modelId="{2958B115-4356-4B59-BA67-A7052E13F675}" type="parTrans" cxnId="{336F5EED-3EC4-480E-A847-FFED44282174}">
      <dgm:prSet/>
      <dgm:spPr/>
      <dgm:t>
        <a:bodyPr/>
        <a:lstStyle/>
        <a:p>
          <a:endParaRPr lang="en-US"/>
        </a:p>
      </dgm:t>
    </dgm:pt>
    <dgm:pt modelId="{33C7EB53-EAA5-47BD-882C-624A1661C09A}" type="sibTrans" cxnId="{336F5EED-3EC4-480E-A847-FFED44282174}">
      <dgm:prSet/>
      <dgm:spPr/>
      <dgm:t>
        <a:bodyPr/>
        <a:lstStyle/>
        <a:p>
          <a:endParaRPr lang="en-US"/>
        </a:p>
      </dgm:t>
    </dgm:pt>
    <dgm:pt modelId="{2D7BB6CC-2312-4FCC-AD19-AAA7CBE0C209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USDA. (2021).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Organic farming practices and standards.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United States Department of Agriculture.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7D24B0-345E-483B-8AFE-16629DE39E46}" type="parTrans" cxnId="{914ED41B-548D-4813-86F3-679E316A9EC8}">
      <dgm:prSet/>
      <dgm:spPr/>
      <dgm:t>
        <a:bodyPr/>
        <a:lstStyle/>
        <a:p>
          <a:endParaRPr lang="en-US"/>
        </a:p>
      </dgm:t>
    </dgm:pt>
    <dgm:pt modelId="{2050A6DB-1446-4C23-924B-6954412BE59D}" type="sibTrans" cxnId="{914ED41B-548D-4813-86F3-679E316A9EC8}">
      <dgm:prSet/>
      <dgm:spPr/>
      <dgm:t>
        <a:bodyPr/>
        <a:lstStyle/>
        <a:p>
          <a:endParaRPr lang="en-US"/>
        </a:p>
      </dgm:t>
    </dgm:pt>
    <dgm:pt modelId="{ACEA2F21-E1F6-4100-8CBF-1B68EA419AB8}">
      <dgm:prSet custT="1"/>
      <dgm:spPr/>
      <dgm:t>
        <a:bodyPr/>
        <a:lstStyle/>
        <a:p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Uludag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A., </a:t>
          </a:r>
          <a:r>
            <a:rPr lang="en-GB" sz="1000" dirty="0" err="1">
              <a:latin typeface="Arial" panose="020B0604020202020204" pitchFamily="34" charset="0"/>
              <a:cs typeface="Arial" panose="020B0604020202020204" pitchFamily="34" charset="0"/>
            </a:rPr>
            <a:t>Uremis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, I., &amp; Arslan, M. (2018). </a:t>
          </a:r>
          <a:r>
            <a:rPr lang="en-GB" sz="1000" i="1" dirty="0">
              <a:latin typeface="Arial" panose="020B0604020202020204" pitchFamily="34" charset="0"/>
              <a:cs typeface="Arial" panose="020B0604020202020204" pitchFamily="34" charset="0"/>
            </a:rPr>
            <a:t>Biological weed control. In non-chemical weed control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(pp. 115–132). Academic Press.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1631BB-D8DB-4C7A-9282-6C0FE7AD4C5D}" type="parTrans" cxnId="{55B7F080-E3DC-4AF4-BFA8-800F5C5BDF96}">
      <dgm:prSet/>
      <dgm:spPr/>
      <dgm:t>
        <a:bodyPr/>
        <a:lstStyle/>
        <a:p>
          <a:endParaRPr lang="en-US"/>
        </a:p>
      </dgm:t>
    </dgm:pt>
    <dgm:pt modelId="{8AC89A9F-520A-4004-99D1-BF670A128779}" type="sibTrans" cxnId="{55B7F080-E3DC-4AF4-BFA8-800F5C5BDF96}">
      <dgm:prSet/>
      <dgm:spPr/>
      <dgm:t>
        <a:bodyPr/>
        <a:lstStyle/>
        <a:p>
          <a:endParaRPr lang="en-US"/>
        </a:p>
      </dgm:t>
    </dgm:pt>
    <dgm:pt modelId="{DAA61F2C-7253-46B8-8F91-DA79DBD95DBC}">
      <dgm:prSet custT="1"/>
      <dgm:spPr/>
      <dgm:t>
        <a:bodyPr/>
        <a:lstStyle/>
        <a:p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https://downloads.usda.library.cornell.edu/usda-esmis/files/zg64tk92g/2z10z137s/bn99bh97r/cenorg22.pdf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EDEF71-8548-46DC-933D-B35CB70E3A9F}" type="parTrans" cxnId="{40862A11-D4F3-4F63-B322-A0BAEBD79B6C}">
      <dgm:prSet/>
      <dgm:spPr/>
      <dgm:t>
        <a:bodyPr/>
        <a:lstStyle/>
        <a:p>
          <a:endParaRPr lang="en-US"/>
        </a:p>
      </dgm:t>
    </dgm:pt>
    <dgm:pt modelId="{65FEFFA8-9E73-4189-B4A9-A844BEA6BEEB}" type="sibTrans" cxnId="{40862A11-D4F3-4F63-B322-A0BAEBD79B6C}">
      <dgm:prSet/>
      <dgm:spPr/>
      <dgm:t>
        <a:bodyPr/>
        <a:lstStyle/>
        <a:p>
          <a:endParaRPr lang="en-US"/>
        </a:p>
      </dgm:t>
    </dgm:pt>
    <dgm:pt modelId="{9D6D3F3F-63D6-430E-B2C0-F0B0BB147327}" type="pres">
      <dgm:prSet presAssocID="{D5D940FE-E150-4401-9748-C0AD3942B8AA}" presName="vert0" presStyleCnt="0">
        <dgm:presLayoutVars>
          <dgm:dir/>
          <dgm:animOne val="branch"/>
          <dgm:animLvl val="lvl"/>
        </dgm:presLayoutVars>
      </dgm:prSet>
      <dgm:spPr/>
    </dgm:pt>
    <dgm:pt modelId="{EF6B7FC7-FC9C-45B6-A4DD-2CF6735A2EB0}" type="pres">
      <dgm:prSet presAssocID="{D3730C21-4165-4432-B89C-293205313F05}" presName="thickLine" presStyleLbl="alignNode1" presStyleIdx="0" presStyleCnt="10"/>
      <dgm:spPr/>
    </dgm:pt>
    <dgm:pt modelId="{582CE144-823C-40FE-8AB9-E9BB959AAE0D}" type="pres">
      <dgm:prSet presAssocID="{D3730C21-4165-4432-B89C-293205313F05}" presName="horz1" presStyleCnt="0"/>
      <dgm:spPr/>
    </dgm:pt>
    <dgm:pt modelId="{20D7FA3B-C535-44A9-A6CD-E47D4E5BE6A7}" type="pres">
      <dgm:prSet presAssocID="{D3730C21-4165-4432-B89C-293205313F05}" presName="tx1" presStyleLbl="revTx" presStyleIdx="0" presStyleCnt="10"/>
      <dgm:spPr/>
    </dgm:pt>
    <dgm:pt modelId="{9890EFC7-4A2C-4FDD-AD07-39B118FB4FEC}" type="pres">
      <dgm:prSet presAssocID="{D3730C21-4165-4432-B89C-293205313F05}" presName="vert1" presStyleCnt="0"/>
      <dgm:spPr/>
    </dgm:pt>
    <dgm:pt modelId="{D240EBDA-9E6F-4B2C-8DB1-EEB360416DB2}" type="pres">
      <dgm:prSet presAssocID="{F4541898-84D5-4966-B58A-CEC68A433406}" presName="thickLine" presStyleLbl="alignNode1" presStyleIdx="1" presStyleCnt="10"/>
      <dgm:spPr/>
    </dgm:pt>
    <dgm:pt modelId="{3D3CD88B-6064-4FEC-8B07-F4099E8B8182}" type="pres">
      <dgm:prSet presAssocID="{F4541898-84D5-4966-B58A-CEC68A433406}" presName="horz1" presStyleCnt="0"/>
      <dgm:spPr/>
    </dgm:pt>
    <dgm:pt modelId="{946A20A9-EBD5-4CAB-9643-05A841E04EDA}" type="pres">
      <dgm:prSet presAssocID="{F4541898-84D5-4966-B58A-CEC68A433406}" presName="tx1" presStyleLbl="revTx" presStyleIdx="1" presStyleCnt="10"/>
      <dgm:spPr/>
    </dgm:pt>
    <dgm:pt modelId="{BE49D332-9077-4994-AABB-098417260AD3}" type="pres">
      <dgm:prSet presAssocID="{F4541898-84D5-4966-B58A-CEC68A433406}" presName="vert1" presStyleCnt="0"/>
      <dgm:spPr/>
    </dgm:pt>
    <dgm:pt modelId="{2CC308FF-B033-4810-B4F8-EF88123872B5}" type="pres">
      <dgm:prSet presAssocID="{8F0B08C1-B216-4604-ADB1-AD695DC8616F}" presName="thickLine" presStyleLbl="alignNode1" presStyleIdx="2" presStyleCnt="10"/>
      <dgm:spPr/>
    </dgm:pt>
    <dgm:pt modelId="{5C24ACEB-DEBB-431E-9CF0-E235490BA030}" type="pres">
      <dgm:prSet presAssocID="{8F0B08C1-B216-4604-ADB1-AD695DC8616F}" presName="horz1" presStyleCnt="0"/>
      <dgm:spPr/>
    </dgm:pt>
    <dgm:pt modelId="{2B6FD922-A5C3-45DC-B0EE-20D17604A8B7}" type="pres">
      <dgm:prSet presAssocID="{8F0B08C1-B216-4604-ADB1-AD695DC8616F}" presName="tx1" presStyleLbl="revTx" presStyleIdx="2" presStyleCnt="10"/>
      <dgm:spPr/>
    </dgm:pt>
    <dgm:pt modelId="{0A1700AD-87B2-4D23-9B56-56828CA3F6C8}" type="pres">
      <dgm:prSet presAssocID="{8F0B08C1-B216-4604-ADB1-AD695DC8616F}" presName="vert1" presStyleCnt="0"/>
      <dgm:spPr/>
    </dgm:pt>
    <dgm:pt modelId="{97B42750-888F-45B6-8102-9845815BD3DD}" type="pres">
      <dgm:prSet presAssocID="{1C08DA8E-461B-41AE-BB2D-3C3917D65117}" presName="thickLine" presStyleLbl="alignNode1" presStyleIdx="3" presStyleCnt="10"/>
      <dgm:spPr/>
    </dgm:pt>
    <dgm:pt modelId="{11BE0559-2998-4B59-B1CF-CEC05EB3B90E}" type="pres">
      <dgm:prSet presAssocID="{1C08DA8E-461B-41AE-BB2D-3C3917D65117}" presName="horz1" presStyleCnt="0"/>
      <dgm:spPr/>
    </dgm:pt>
    <dgm:pt modelId="{4CA4415D-B1C1-4546-9170-86BC8A614E26}" type="pres">
      <dgm:prSet presAssocID="{1C08DA8E-461B-41AE-BB2D-3C3917D65117}" presName="tx1" presStyleLbl="revTx" presStyleIdx="3" presStyleCnt="10"/>
      <dgm:spPr/>
    </dgm:pt>
    <dgm:pt modelId="{383F8E32-5665-472E-8418-5D33EBE07154}" type="pres">
      <dgm:prSet presAssocID="{1C08DA8E-461B-41AE-BB2D-3C3917D65117}" presName="vert1" presStyleCnt="0"/>
      <dgm:spPr/>
    </dgm:pt>
    <dgm:pt modelId="{25927C4A-5BB1-48C2-990B-17B243A11A08}" type="pres">
      <dgm:prSet presAssocID="{1E5542BD-B762-46C7-872B-E6E71A8D3E74}" presName="thickLine" presStyleLbl="alignNode1" presStyleIdx="4" presStyleCnt="10"/>
      <dgm:spPr/>
    </dgm:pt>
    <dgm:pt modelId="{EA2CEC90-CD2D-48BD-8DF3-2764F868AFF8}" type="pres">
      <dgm:prSet presAssocID="{1E5542BD-B762-46C7-872B-E6E71A8D3E74}" presName="horz1" presStyleCnt="0"/>
      <dgm:spPr/>
    </dgm:pt>
    <dgm:pt modelId="{57B7D1E4-2742-41FB-8D80-69AFA532E8CB}" type="pres">
      <dgm:prSet presAssocID="{1E5542BD-B762-46C7-872B-E6E71A8D3E74}" presName="tx1" presStyleLbl="revTx" presStyleIdx="4" presStyleCnt="10"/>
      <dgm:spPr/>
    </dgm:pt>
    <dgm:pt modelId="{ED9E85D1-7FE1-4B24-A211-3E6F8D091AA4}" type="pres">
      <dgm:prSet presAssocID="{1E5542BD-B762-46C7-872B-E6E71A8D3E74}" presName="vert1" presStyleCnt="0"/>
      <dgm:spPr/>
    </dgm:pt>
    <dgm:pt modelId="{E9FCC603-EA66-40CB-AE2F-33E37C100823}" type="pres">
      <dgm:prSet presAssocID="{B493681A-B23D-428F-B327-F5F8C6DAEA06}" presName="thickLine" presStyleLbl="alignNode1" presStyleIdx="5" presStyleCnt="10"/>
      <dgm:spPr/>
    </dgm:pt>
    <dgm:pt modelId="{71119EC3-46CA-4D92-9D54-CE45FCD40EE3}" type="pres">
      <dgm:prSet presAssocID="{B493681A-B23D-428F-B327-F5F8C6DAEA06}" presName="horz1" presStyleCnt="0"/>
      <dgm:spPr/>
    </dgm:pt>
    <dgm:pt modelId="{638A3C3A-4F3B-4270-9D8D-E082908C998C}" type="pres">
      <dgm:prSet presAssocID="{B493681A-B23D-428F-B327-F5F8C6DAEA06}" presName="tx1" presStyleLbl="revTx" presStyleIdx="5" presStyleCnt="10" custScaleX="98581"/>
      <dgm:spPr/>
    </dgm:pt>
    <dgm:pt modelId="{EDE67174-B351-4864-99CF-E5B9860C3406}" type="pres">
      <dgm:prSet presAssocID="{B493681A-B23D-428F-B327-F5F8C6DAEA06}" presName="vert1" presStyleCnt="0"/>
      <dgm:spPr/>
    </dgm:pt>
    <dgm:pt modelId="{E1DB5210-436C-4A5C-AB40-482BDB813EB9}" type="pres">
      <dgm:prSet presAssocID="{0386FCD3-2E40-4B78-ABE0-08A64F381A0E}" presName="thickLine" presStyleLbl="alignNode1" presStyleIdx="6" presStyleCnt="10"/>
      <dgm:spPr/>
    </dgm:pt>
    <dgm:pt modelId="{FC644255-237E-45AB-A46B-27F28C8CDF79}" type="pres">
      <dgm:prSet presAssocID="{0386FCD3-2E40-4B78-ABE0-08A64F381A0E}" presName="horz1" presStyleCnt="0"/>
      <dgm:spPr/>
    </dgm:pt>
    <dgm:pt modelId="{9CDE2CFA-1599-46F5-8C52-AAED28F75DD3}" type="pres">
      <dgm:prSet presAssocID="{0386FCD3-2E40-4B78-ABE0-08A64F381A0E}" presName="tx1" presStyleLbl="revTx" presStyleIdx="6" presStyleCnt="10"/>
      <dgm:spPr/>
    </dgm:pt>
    <dgm:pt modelId="{3894BF9C-5E5A-4CAA-92FD-D27DC28BF621}" type="pres">
      <dgm:prSet presAssocID="{0386FCD3-2E40-4B78-ABE0-08A64F381A0E}" presName="vert1" presStyleCnt="0"/>
      <dgm:spPr/>
    </dgm:pt>
    <dgm:pt modelId="{5518FF0F-6E17-439A-BDE8-97A49605C52F}" type="pres">
      <dgm:prSet presAssocID="{2D7BB6CC-2312-4FCC-AD19-AAA7CBE0C209}" presName="thickLine" presStyleLbl="alignNode1" presStyleIdx="7" presStyleCnt="10"/>
      <dgm:spPr/>
    </dgm:pt>
    <dgm:pt modelId="{C84B26AB-CB69-42C3-80BA-4436B5DFC49C}" type="pres">
      <dgm:prSet presAssocID="{2D7BB6CC-2312-4FCC-AD19-AAA7CBE0C209}" presName="horz1" presStyleCnt="0"/>
      <dgm:spPr/>
    </dgm:pt>
    <dgm:pt modelId="{D2DBEFF7-53D9-4579-894D-BEF866203B09}" type="pres">
      <dgm:prSet presAssocID="{2D7BB6CC-2312-4FCC-AD19-AAA7CBE0C209}" presName="tx1" presStyleLbl="revTx" presStyleIdx="7" presStyleCnt="10"/>
      <dgm:spPr/>
    </dgm:pt>
    <dgm:pt modelId="{B91714B6-391C-4821-98D5-DFA5C59C5403}" type="pres">
      <dgm:prSet presAssocID="{2D7BB6CC-2312-4FCC-AD19-AAA7CBE0C209}" presName="vert1" presStyleCnt="0"/>
      <dgm:spPr/>
    </dgm:pt>
    <dgm:pt modelId="{3BF82876-5726-4316-A17F-4576C73D5A7F}" type="pres">
      <dgm:prSet presAssocID="{ACEA2F21-E1F6-4100-8CBF-1B68EA419AB8}" presName="thickLine" presStyleLbl="alignNode1" presStyleIdx="8" presStyleCnt="10"/>
      <dgm:spPr/>
    </dgm:pt>
    <dgm:pt modelId="{A71E79E6-C26C-4A86-948F-889B407CACFA}" type="pres">
      <dgm:prSet presAssocID="{ACEA2F21-E1F6-4100-8CBF-1B68EA419AB8}" presName="horz1" presStyleCnt="0"/>
      <dgm:spPr/>
    </dgm:pt>
    <dgm:pt modelId="{74159612-3F7D-4391-940B-3A14E9E19DE0}" type="pres">
      <dgm:prSet presAssocID="{ACEA2F21-E1F6-4100-8CBF-1B68EA419AB8}" presName="tx1" presStyleLbl="revTx" presStyleIdx="8" presStyleCnt="10"/>
      <dgm:spPr/>
    </dgm:pt>
    <dgm:pt modelId="{C8261C02-C98D-4F6E-AD64-F9F78DB4E9B8}" type="pres">
      <dgm:prSet presAssocID="{ACEA2F21-E1F6-4100-8CBF-1B68EA419AB8}" presName="vert1" presStyleCnt="0"/>
      <dgm:spPr/>
    </dgm:pt>
    <dgm:pt modelId="{19BBEA68-C7EB-40A2-9ED8-748B2DEF186D}" type="pres">
      <dgm:prSet presAssocID="{DAA61F2C-7253-46B8-8F91-DA79DBD95DBC}" presName="thickLine" presStyleLbl="alignNode1" presStyleIdx="9" presStyleCnt="10"/>
      <dgm:spPr/>
    </dgm:pt>
    <dgm:pt modelId="{371ABB39-8F34-4AB7-B23E-A83DC58400DD}" type="pres">
      <dgm:prSet presAssocID="{DAA61F2C-7253-46B8-8F91-DA79DBD95DBC}" presName="horz1" presStyleCnt="0"/>
      <dgm:spPr/>
    </dgm:pt>
    <dgm:pt modelId="{922DD17E-76E4-4C0D-B396-D444D4403FED}" type="pres">
      <dgm:prSet presAssocID="{DAA61F2C-7253-46B8-8F91-DA79DBD95DBC}" presName="tx1" presStyleLbl="revTx" presStyleIdx="9" presStyleCnt="10"/>
      <dgm:spPr/>
    </dgm:pt>
    <dgm:pt modelId="{0A1086F8-90D6-4D30-B25D-53D492B567C8}" type="pres">
      <dgm:prSet presAssocID="{DAA61F2C-7253-46B8-8F91-DA79DBD95DBC}" presName="vert1" presStyleCnt="0"/>
      <dgm:spPr/>
    </dgm:pt>
  </dgm:ptLst>
  <dgm:cxnLst>
    <dgm:cxn modelId="{B80D5C02-C9EC-45B5-8581-4121C6F7E588}" type="presOf" srcId="{1E5542BD-B762-46C7-872B-E6E71A8D3E74}" destId="{57B7D1E4-2742-41FB-8D80-69AFA532E8CB}" srcOrd="0" destOrd="0" presId="urn:microsoft.com/office/officeart/2008/layout/LinedList"/>
    <dgm:cxn modelId="{23FFB207-6F49-447C-A5C3-48111B7BB24E}" type="presOf" srcId="{B493681A-B23D-428F-B327-F5F8C6DAEA06}" destId="{638A3C3A-4F3B-4270-9D8D-E082908C998C}" srcOrd="0" destOrd="0" presId="urn:microsoft.com/office/officeart/2008/layout/LinedList"/>
    <dgm:cxn modelId="{40862A11-D4F3-4F63-B322-A0BAEBD79B6C}" srcId="{D5D940FE-E150-4401-9748-C0AD3942B8AA}" destId="{DAA61F2C-7253-46B8-8F91-DA79DBD95DBC}" srcOrd="9" destOrd="0" parTransId="{90EDEF71-8548-46DC-933D-B35CB70E3A9F}" sibTransId="{65FEFFA8-9E73-4189-B4A9-A844BEA6BEEB}"/>
    <dgm:cxn modelId="{C58CE41A-FAF5-41DC-84AA-F1CFC84811C2}" srcId="{D5D940FE-E150-4401-9748-C0AD3942B8AA}" destId="{1E5542BD-B762-46C7-872B-E6E71A8D3E74}" srcOrd="4" destOrd="0" parTransId="{7283F481-E0FC-4086-8DFF-8DA86D4C90A7}" sibTransId="{531151D8-3563-4A4F-8D0A-ABEE1D99B60E}"/>
    <dgm:cxn modelId="{914ED41B-548D-4813-86F3-679E316A9EC8}" srcId="{D5D940FE-E150-4401-9748-C0AD3942B8AA}" destId="{2D7BB6CC-2312-4FCC-AD19-AAA7CBE0C209}" srcOrd="7" destOrd="0" parTransId="{087D24B0-345E-483B-8AFE-16629DE39E46}" sibTransId="{2050A6DB-1446-4C23-924B-6954412BE59D}"/>
    <dgm:cxn modelId="{F49FA322-832F-47B3-8C67-483022E826D9}" type="presOf" srcId="{0386FCD3-2E40-4B78-ABE0-08A64F381A0E}" destId="{9CDE2CFA-1599-46F5-8C52-AAED28F75DD3}" srcOrd="0" destOrd="0" presId="urn:microsoft.com/office/officeart/2008/layout/LinedList"/>
    <dgm:cxn modelId="{9BD65F25-D3F6-4422-B337-1420579CF73A}" type="presOf" srcId="{F4541898-84D5-4966-B58A-CEC68A433406}" destId="{946A20A9-EBD5-4CAB-9643-05A841E04EDA}" srcOrd="0" destOrd="0" presId="urn:microsoft.com/office/officeart/2008/layout/LinedList"/>
    <dgm:cxn modelId="{1FF5F32E-E951-4F3C-8045-DC96C8A64C2B}" type="presOf" srcId="{D5D940FE-E150-4401-9748-C0AD3942B8AA}" destId="{9D6D3F3F-63D6-430E-B2C0-F0B0BB147327}" srcOrd="0" destOrd="0" presId="urn:microsoft.com/office/officeart/2008/layout/LinedList"/>
    <dgm:cxn modelId="{8A054B33-A4F9-4978-AE20-B7B15C5014DC}" srcId="{D5D940FE-E150-4401-9748-C0AD3942B8AA}" destId="{D3730C21-4165-4432-B89C-293205313F05}" srcOrd="0" destOrd="0" parTransId="{23CDD419-5182-4E51-A815-74CFD68DF2AA}" sibTransId="{3F99F20A-FA6B-4D43-8E1C-12717B36DA59}"/>
    <dgm:cxn modelId="{73220148-8574-4870-AAE1-C10003CB7B35}" srcId="{D5D940FE-E150-4401-9748-C0AD3942B8AA}" destId="{B493681A-B23D-428F-B327-F5F8C6DAEA06}" srcOrd="5" destOrd="0" parTransId="{7EBD3DBC-B23D-43BB-AA12-6BEFAEA3426B}" sibTransId="{4352DF71-6A48-41F2-9F07-7EEBD47D8577}"/>
    <dgm:cxn modelId="{55A89772-BF87-4836-8394-5479D21A2E42}" srcId="{D5D940FE-E150-4401-9748-C0AD3942B8AA}" destId="{F4541898-84D5-4966-B58A-CEC68A433406}" srcOrd="1" destOrd="0" parTransId="{B93E999E-E9D8-4BF5-BFDF-0C8667EB8A63}" sibTransId="{42860D0E-285B-4AA1-BD3C-CBDA3933FA7B}"/>
    <dgm:cxn modelId="{55B7F080-E3DC-4AF4-BFA8-800F5C5BDF96}" srcId="{D5D940FE-E150-4401-9748-C0AD3942B8AA}" destId="{ACEA2F21-E1F6-4100-8CBF-1B68EA419AB8}" srcOrd="8" destOrd="0" parTransId="{D81631BB-D8DB-4C7A-9282-6C0FE7AD4C5D}" sibTransId="{8AC89A9F-520A-4004-99D1-BF670A128779}"/>
    <dgm:cxn modelId="{2F47DA84-F7ED-49C1-A51F-B2200470D164}" type="presOf" srcId="{1C08DA8E-461B-41AE-BB2D-3C3917D65117}" destId="{4CA4415D-B1C1-4546-9170-86BC8A614E26}" srcOrd="0" destOrd="0" presId="urn:microsoft.com/office/officeart/2008/layout/LinedList"/>
    <dgm:cxn modelId="{36448F8A-DF33-4FBF-B931-07349E01CE2D}" srcId="{D5D940FE-E150-4401-9748-C0AD3942B8AA}" destId="{8F0B08C1-B216-4604-ADB1-AD695DC8616F}" srcOrd="2" destOrd="0" parTransId="{6D44E601-F933-4B50-91CD-A7124E1E81D7}" sibTransId="{D4F32C26-3775-4317-8273-24F27E3DE2CF}"/>
    <dgm:cxn modelId="{3B94F5B3-66D2-476C-B517-FA22D7EB45EF}" type="presOf" srcId="{ACEA2F21-E1F6-4100-8CBF-1B68EA419AB8}" destId="{74159612-3F7D-4391-940B-3A14E9E19DE0}" srcOrd="0" destOrd="0" presId="urn:microsoft.com/office/officeart/2008/layout/LinedList"/>
    <dgm:cxn modelId="{8C2AE1B4-CD05-42DC-B5EA-44D7E3E7931A}" type="presOf" srcId="{2D7BB6CC-2312-4FCC-AD19-AAA7CBE0C209}" destId="{D2DBEFF7-53D9-4579-894D-BEF866203B09}" srcOrd="0" destOrd="0" presId="urn:microsoft.com/office/officeart/2008/layout/LinedList"/>
    <dgm:cxn modelId="{439252C0-AF1A-40A7-A89B-F844DAA43220}" srcId="{D5D940FE-E150-4401-9748-C0AD3942B8AA}" destId="{1C08DA8E-461B-41AE-BB2D-3C3917D65117}" srcOrd="3" destOrd="0" parTransId="{881CBC19-07AB-447C-AA05-B89746B539C9}" sibTransId="{BEE04F86-DEC0-4812-8217-D840890F448A}"/>
    <dgm:cxn modelId="{D915A5C8-0B09-4A20-9924-0A8CA28CC855}" type="presOf" srcId="{D3730C21-4165-4432-B89C-293205313F05}" destId="{20D7FA3B-C535-44A9-A6CD-E47D4E5BE6A7}" srcOrd="0" destOrd="0" presId="urn:microsoft.com/office/officeart/2008/layout/LinedList"/>
    <dgm:cxn modelId="{4158A0C9-6BA6-4873-8CA5-7B99862A541D}" type="presOf" srcId="{DAA61F2C-7253-46B8-8F91-DA79DBD95DBC}" destId="{922DD17E-76E4-4C0D-B396-D444D4403FED}" srcOrd="0" destOrd="0" presId="urn:microsoft.com/office/officeart/2008/layout/LinedList"/>
    <dgm:cxn modelId="{3E501AEC-5C34-482E-A3B7-58F459CD27AF}" type="presOf" srcId="{8F0B08C1-B216-4604-ADB1-AD695DC8616F}" destId="{2B6FD922-A5C3-45DC-B0EE-20D17604A8B7}" srcOrd="0" destOrd="0" presId="urn:microsoft.com/office/officeart/2008/layout/LinedList"/>
    <dgm:cxn modelId="{336F5EED-3EC4-480E-A847-FFED44282174}" srcId="{D5D940FE-E150-4401-9748-C0AD3942B8AA}" destId="{0386FCD3-2E40-4B78-ABE0-08A64F381A0E}" srcOrd="6" destOrd="0" parTransId="{2958B115-4356-4B59-BA67-A7052E13F675}" sibTransId="{33C7EB53-EAA5-47BD-882C-624A1661C09A}"/>
    <dgm:cxn modelId="{721F5E35-87A3-45B5-8C43-9E3579FDCDCC}" type="presParOf" srcId="{9D6D3F3F-63D6-430E-B2C0-F0B0BB147327}" destId="{EF6B7FC7-FC9C-45B6-A4DD-2CF6735A2EB0}" srcOrd="0" destOrd="0" presId="urn:microsoft.com/office/officeart/2008/layout/LinedList"/>
    <dgm:cxn modelId="{5377ACF1-55A1-4E03-A192-8F6BD02EF835}" type="presParOf" srcId="{9D6D3F3F-63D6-430E-B2C0-F0B0BB147327}" destId="{582CE144-823C-40FE-8AB9-E9BB959AAE0D}" srcOrd="1" destOrd="0" presId="urn:microsoft.com/office/officeart/2008/layout/LinedList"/>
    <dgm:cxn modelId="{771E0707-E113-4750-AF26-C4E742A64049}" type="presParOf" srcId="{582CE144-823C-40FE-8AB9-E9BB959AAE0D}" destId="{20D7FA3B-C535-44A9-A6CD-E47D4E5BE6A7}" srcOrd="0" destOrd="0" presId="urn:microsoft.com/office/officeart/2008/layout/LinedList"/>
    <dgm:cxn modelId="{0C493BC4-36BB-4948-8094-98526918E82C}" type="presParOf" srcId="{582CE144-823C-40FE-8AB9-E9BB959AAE0D}" destId="{9890EFC7-4A2C-4FDD-AD07-39B118FB4FEC}" srcOrd="1" destOrd="0" presId="urn:microsoft.com/office/officeart/2008/layout/LinedList"/>
    <dgm:cxn modelId="{4160304C-4A2D-400A-9183-48F09CFFDA39}" type="presParOf" srcId="{9D6D3F3F-63D6-430E-B2C0-F0B0BB147327}" destId="{D240EBDA-9E6F-4B2C-8DB1-EEB360416DB2}" srcOrd="2" destOrd="0" presId="urn:microsoft.com/office/officeart/2008/layout/LinedList"/>
    <dgm:cxn modelId="{0E351F88-804D-4FAC-9394-B9EC178CA0A3}" type="presParOf" srcId="{9D6D3F3F-63D6-430E-B2C0-F0B0BB147327}" destId="{3D3CD88B-6064-4FEC-8B07-F4099E8B8182}" srcOrd="3" destOrd="0" presId="urn:microsoft.com/office/officeart/2008/layout/LinedList"/>
    <dgm:cxn modelId="{FF4BE449-D209-4634-828C-82275B037E8E}" type="presParOf" srcId="{3D3CD88B-6064-4FEC-8B07-F4099E8B8182}" destId="{946A20A9-EBD5-4CAB-9643-05A841E04EDA}" srcOrd="0" destOrd="0" presId="urn:microsoft.com/office/officeart/2008/layout/LinedList"/>
    <dgm:cxn modelId="{163EC299-23B5-438D-9A82-A30AC9A9156E}" type="presParOf" srcId="{3D3CD88B-6064-4FEC-8B07-F4099E8B8182}" destId="{BE49D332-9077-4994-AABB-098417260AD3}" srcOrd="1" destOrd="0" presId="urn:microsoft.com/office/officeart/2008/layout/LinedList"/>
    <dgm:cxn modelId="{9AD2B73B-8C71-44E6-8E6F-DEF478DEFEBB}" type="presParOf" srcId="{9D6D3F3F-63D6-430E-B2C0-F0B0BB147327}" destId="{2CC308FF-B033-4810-B4F8-EF88123872B5}" srcOrd="4" destOrd="0" presId="urn:microsoft.com/office/officeart/2008/layout/LinedList"/>
    <dgm:cxn modelId="{222A54A9-89BB-47BC-AE47-1F135B30F747}" type="presParOf" srcId="{9D6D3F3F-63D6-430E-B2C0-F0B0BB147327}" destId="{5C24ACEB-DEBB-431E-9CF0-E235490BA030}" srcOrd="5" destOrd="0" presId="urn:microsoft.com/office/officeart/2008/layout/LinedList"/>
    <dgm:cxn modelId="{F3AC9D67-EBF4-47F1-893E-D84249631F34}" type="presParOf" srcId="{5C24ACEB-DEBB-431E-9CF0-E235490BA030}" destId="{2B6FD922-A5C3-45DC-B0EE-20D17604A8B7}" srcOrd="0" destOrd="0" presId="urn:microsoft.com/office/officeart/2008/layout/LinedList"/>
    <dgm:cxn modelId="{A430785D-A3F2-4F23-A908-9256EEB90D4F}" type="presParOf" srcId="{5C24ACEB-DEBB-431E-9CF0-E235490BA030}" destId="{0A1700AD-87B2-4D23-9B56-56828CA3F6C8}" srcOrd="1" destOrd="0" presId="urn:microsoft.com/office/officeart/2008/layout/LinedList"/>
    <dgm:cxn modelId="{82CBA6DA-6380-4334-9EE8-3BE5C5933D74}" type="presParOf" srcId="{9D6D3F3F-63D6-430E-B2C0-F0B0BB147327}" destId="{97B42750-888F-45B6-8102-9845815BD3DD}" srcOrd="6" destOrd="0" presId="urn:microsoft.com/office/officeart/2008/layout/LinedList"/>
    <dgm:cxn modelId="{0F2C0BBA-5FE2-4A30-BF57-3E2884C9C750}" type="presParOf" srcId="{9D6D3F3F-63D6-430E-B2C0-F0B0BB147327}" destId="{11BE0559-2998-4B59-B1CF-CEC05EB3B90E}" srcOrd="7" destOrd="0" presId="urn:microsoft.com/office/officeart/2008/layout/LinedList"/>
    <dgm:cxn modelId="{D91BDE2C-3296-43AC-A031-98A40DE4FFFD}" type="presParOf" srcId="{11BE0559-2998-4B59-B1CF-CEC05EB3B90E}" destId="{4CA4415D-B1C1-4546-9170-86BC8A614E26}" srcOrd="0" destOrd="0" presId="urn:microsoft.com/office/officeart/2008/layout/LinedList"/>
    <dgm:cxn modelId="{0CDDA024-92E0-49CB-91E2-2B74B886863F}" type="presParOf" srcId="{11BE0559-2998-4B59-B1CF-CEC05EB3B90E}" destId="{383F8E32-5665-472E-8418-5D33EBE07154}" srcOrd="1" destOrd="0" presId="urn:microsoft.com/office/officeart/2008/layout/LinedList"/>
    <dgm:cxn modelId="{AE0767A3-3571-4983-B96B-682E6D1C9238}" type="presParOf" srcId="{9D6D3F3F-63D6-430E-B2C0-F0B0BB147327}" destId="{25927C4A-5BB1-48C2-990B-17B243A11A08}" srcOrd="8" destOrd="0" presId="urn:microsoft.com/office/officeart/2008/layout/LinedList"/>
    <dgm:cxn modelId="{995CF76F-6588-426D-8E9B-104ECF334475}" type="presParOf" srcId="{9D6D3F3F-63D6-430E-B2C0-F0B0BB147327}" destId="{EA2CEC90-CD2D-48BD-8DF3-2764F868AFF8}" srcOrd="9" destOrd="0" presId="urn:microsoft.com/office/officeart/2008/layout/LinedList"/>
    <dgm:cxn modelId="{3A14C2B1-7A41-4EA1-8C40-50B3AFFD669C}" type="presParOf" srcId="{EA2CEC90-CD2D-48BD-8DF3-2764F868AFF8}" destId="{57B7D1E4-2742-41FB-8D80-69AFA532E8CB}" srcOrd="0" destOrd="0" presId="urn:microsoft.com/office/officeart/2008/layout/LinedList"/>
    <dgm:cxn modelId="{988B874B-0C21-4262-93B6-991BC52B2377}" type="presParOf" srcId="{EA2CEC90-CD2D-48BD-8DF3-2764F868AFF8}" destId="{ED9E85D1-7FE1-4B24-A211-3E6F8D091AA4}" srcOrd="1" destOrd="0" presId="urn:microsoft.com/office/officeart/2008/layout/LinedList"/>
    <dgm:cxn modelId="{31B9571E-DDE2-4E25-A346-132D3F35035B}" type="presParOf" srcId="{9D6D3F3F-63D6-430E-B2C0-F0B0BB147327}" destId="{E9FCC603-EA66-40CB-AE2F-33E37C100823}" srcOrd="10" destOrd="0" presId="urn:microsoft.com/office/officeart/2008/layout/LinedList"/>
    <dgm:cxn modelId="{13D02D83-E46F-4A9B-9F71-181F04346515}" type="presParOf" srcId="{9D6D3F3F-63D6-430E-B2C0-F0B0BB147327}" destId="{71119EC3-46CA-4D92-9D54-CE45FCD40EE3}" srcOrd="11" destOrd="0" presId="urn:microsoft.com/office/officeart/2008/layout/LinedList"/>
    <dgm:cxn modelId="{A13FC6BA-E8EE-4B00-8745-BF0BC7612980}" type="presParOf" srcId="{71119EC3-46CA-4D92-9D54-CE45FCD40EE3}" destId="{638A3C3A-4F3B-4270-9D8D-E082908C998C}" srcOrd="0" destOrd="0" presId="urn:microsoft.com/office/officeart/2008/layout/LinedList"/>
    <dgm:cxn modelId="{42534168-8CB9-4567-A7D6-384A6D1589AE}" type="presParOf" srcId="{71119EC3-46CA-4D92-9D54-CE45FCD40EE3}" destId="{EDE67174-B351-4864-99CF-E5B9860C3406}" srcOrd="1" destOrd="0" presId="urn:microsoft.com/office/officeart/2008/layout/LinedList"/>
    <dgm:cxn modelId="{317716DF-9183-4D80-8B9E-BD8CF2499DEB}" type="presParOf" srcId="{9D6D3F3F-63D6-430E-B2C0-F0B0BB147327}" destId="{E1DB5210-436C-4A5C-AB40-482BDB813EB9}" srcOrd="12" destOrd="0" presId="urn:microsoft.com/office/officeart/2008/layout/LinedList"/>
    <dgm:cxn modelId="{4E5B57D5-38CE-4BCF-98BF-745E8D0C40E5}" type="presParOf" srcId="{9D6D3F3F-63D6-430E-B2C0-F0B0BB147327}" destId="{FC644255-237E-45AB-A46B-27F28C8CDF79}" srcOrd="13" destOrd="0" presId="urn:microsoft.com/office/officeart/2008/layout/LinedList"/>
    <dgm:cxn modelId="{C9DF6DB8-C219-4833-A725-3AB8D38592F1}" type="presParOf" srcId="{FC644255-237E-45AB-A46B-27F28C8CDF79}" destId="{9CDE2CFA-1599-46F5-8C52-AAED28F75DD3}" srcOrd="0" destOrd="0" presId="urn:microsoft.com/office/officeart/2008/layout/LinedList"/>
    <dgm:cxn modelId="{443EC8E8-2120-4713-A380-9A4BDA580252}" type="presParOf" srcId="{FC644255-237E-45AB-A46B-27F28C8CDF79}" destId="{3894BF9C-5E5A-4CAA-92FD-D27DC28BF621}" srcOrd="1" destOrd="0" presId="urn:microsoft.com/office/officeart/2008/layout/LinedList"/>
    <dgm:cxn modelId="{96A455B6-F675-461A-86B8-CD758EF7A0B6}" type="presParOf" srcId="{9D6D3F3F-63D6-430E-B2C0-F0B0BB147327}" destId="{5518FF0F-6E17-439A-BDE8-97A49605C52F}" srcOrd="14" destOrd="0" presId="urn:microsoft.com/office/officeart/2008/layout/LinedList"/>
    <dgm:cxn modelId="{8FAB60AC-922F-4015-9184-D89845A2662B}" type="presParOf" srcId="{9D6D3F3F-63D6-430E-B2C0-F0B0BB147327}" destId="{C84B26AB-CB69-42C3-80BA-4436B5DFC49C}" srcOrd="15" destOrd="0" presId="urn:microsoft.com/office/officeart/2008/layout/LinedList"/>
    <dgm:cxn modelId="{97B1C835-8ECD-4C8A-A62A-5D1E8F75D4D8}" type="presParOf" srcId="{C84B26AB-CB69-42C3-80BA-4436B5DFC49C}" destId="{D2DBEFF7-53D9-4579-894D-BEF866203B09}" srcOrd="0" destOrd="0" presId="urn:microsoft.com/office/officeart/2008/layout/LinedList"/>
    <dgm:cxn modelId="{8D9418D0-3006-426D-B594-CC5EE7387A9C}" type="presParOf" srcId="{C84B26AB-CB69-42C3-80BA-4436B5DFC49C}" destId="{B91714B6-391C-4821-98D5-DFA5C59C5403}" srcOrd="1" destOrd="0" presId="urn:microsoft.com/office/officeart/2008/layout/LinedList"/>
    <dgm:cxn modelId="{808CDAEE-368E-49DC-B5B3-733D8DBD9CAD}" type="presParOf" srcId="{9D6D3F3F-63D6-430E-B2C0-F0B0BB147327}" destId="{3BF82876-5726-4316-A17F-4576C73D5A7F}" srcOrd="16" destOrd="0" presId="urn:microsoft.com/office/officeart/2008/layout/LinedList"/>
    <dgm:cxn modelId="{7C386E28-905F-4B22-BFFE-EE533334E64A}" type="presParOf" srcId="{9D6D3F3F-63D6-430E-B2C0-F0B0BB147327}" destId="{A71E79E6-C26C-4A86-948F-889B407CACFA}" srcOrd="17" destOrd="0" presId="urn:microsoft.com/office/officeart/2008/layout/LinedList"/>
    <dgm:cxn modelId="{BAF67DAE-2161-4BD0-8F3A-4BD3521CDA81}" type="presParOf" srcId="{A71E79E6-C26C-4A86-948F-889B407CACFA}" destId="{74159612-3F7D-4391-940B-3A14E9E19DE0}" srcOrd="0" destOrd="0" presId="urn:microsoft.com/office/officeart/2008/layout/LinedList"/>
    <dgm:cxn modelId="{44B29476-00C3-4003-B4A6-1B60684147FE}" type="presParOf" srcId="{A71E79E6-C26C-4A86-948F-889B407CACFA}" destId="{C8261C02-C98D-4F6E-AD64-F9F78DB4E9B8}" srcOrd="1" destOrd="0" presId="urn:microsoft.com/office/officeart/2008/layout/LinedList"/>
    <dgm:cxn modelId="{E3AEF0B3-BA54-40C4-AFC1-DC31DE55A653}" type="presParOf" srcId="{9D6D3F3F-63D6-430E-B2C0-F0B0BB147327}" destId="{19BBEA68-C7EB-40A2-9ED8-748B2DEF186D}" srcOrd="18" destOrd="0" presId="urn:microsoft.com/office/officeart/2008/layout/LinedList"/>
    <dgm:cxn modelId="{67A3934E-3698-466A-AB18-CF5BC3C391D3}" type="presParOf" srcId="{9D6D3F3F-63D6-430E-B2C0-F0B0BB147327}" destId="{371ABB39-8F34-4AB7-B23E-A83DC58400DD}" srcOrd="19" destOrd="0" presId="urn:microsoft.com/office/officeart/2008/layout/LinedList"/>
    <dgm:cxn modelId="{DE019F3F-8F20-43EB-A943-A713C4746B73}" type="presParOf" srcId="{371ABB39-8F34-4AB7-B23E-A83DC58400DD}" destId="{922DD17E-76E4-4C0D-B396-D444D4403FED}" srcOrd="0" destOrd="0" presId="urn:microsoft.com/office/officeart/2008/layout/LinedList"/>
    <dgm:cxn modelId="{13782945-6022-495C-936A-39DD0E469B1F}" type="presParOf" srcId="{371ABB39-8F34-4AB7-B23E-A83DC58400DD}" destId="{0A1086F8-90D6-4D30-B25D-53D492B567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B7FC7-FC9C-45B6-A4DD-2CF6735A2EB0}">
      <dsp:nvSpPr>
        <dsp:cNvPr id="0" name=""/>
        <dsp:cNvSpPr/>
      </dsp:nvSpPr>
      <dsp:spPr>
        <a:xfrm>
          <a:off x="0" y="748"/>
          <a:ext cx="829758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0D7FA3B-C535-44A9-A6CD-E47D4E5BE6A7}">
      <dsp:nvSpPr>
        <dsp:cNvPr id="0" name=""/>
        <dsp:cNvSpPr/>
      </dsp:nvSpPr>
      <dsp:spPr>
        <a:xfrm>
          <a:off x="0" y="748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Agrahari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R. K., Kobayashi, Y., Tanaka, T. S. T., Panda, S. K., &amp; Koyama, H. (2021). Smart fertilizer management: The progress of imaging technologies and possible implementation of plant biomarkers in agriculture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. Soil Science and Plant Nutrition, 67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(3), 248–258.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48"/>
        <a:ext cx="8297589" cy="613101"/>
      </dsp:txXfrm>
    </dsp:sp>
    <dsp:sp modelId="{D240EBDA-9E6F-4B2C-8DB1-EEB360416DB2}">
      <dsp:nvSpPr>
        <dsp:cNvPr id="0" name=""/>
        <dsp:cNvSpPr/>
      </dsp:nvSpPr>
      <dsp:spPr>
        <a:xfrm>
          <a:off x="0" y="613850"/>
          <a:ext cx="8297589" cy="0"/>
        </a:xfrm>
        <a:prstGeom prst="line">
          <a:avLst/>
        </a:prstGeom>
        <a:solidFill>
          <a:schemeClr val="accent2">
            <a:hueOff val="112948"/>
            <a:satOff val="-181"/>
            <a:lumOff val="22"/>
            <a:alphaOff val="0"/>
          </a:schemeClr>
        </a:solidFill>
        <a:ln w="12700" cap="flat" cmpd="sng" algn="ctr">
          <a:solidFill>
            <a:schemeClr val="accent2">
              <a:hueOff val="112948"/>
              <a:satOff val="-181"/>
              <a:lumOff val="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6A20A9-EBD5-4CAB-9643-05A841E04EDA}">
      <dsp:nvSpPr>
        <dsp:cNvPr id="0" name=""/>
        <dsp:cNvSpPr/>
      </dsp:nvSpPr>
      <dsp:spPr>
        <a:xfrm>
          <a:off x="0" y="613850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Anbarasan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P. (2018). Stakeholder engagement in sustainable enterprise: Evolving a conceptual framework, and a case study of ITC.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Business Strategy &amp; the Environment, 27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(3), 282–300.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13850"/>
        <a:ext cx="8297589" cy="613101"/>
      </dsp:txXfrm>
    </dsp:sp>
    <dsp:sp modelId="{2CC308FF-B033-4810-B4F8-EF88123872B5}">
      <dsp:nvSpPr>
        <dsp:cNvPr id="0" name=""/>
        <dsp:cNvSpPr/>
      </dsp:nvSpPr>
      <dsp:spPr>
        <a:xfrm>
          <a:off x="0" y="1226951"/>
          <a:ext cx="8297589" cy="0"/>
        </a:xfrm>
        <a:prstGeom prst="line">
          <a:avLst/>
        </a:prstGeom>
        <a:solidFill>
          <a:schemeClr val="accent2">
            <a:hueOff val="225897"/>
            <a:satOff val="-362"/>
            <a:lumOff val="44"/>
            <a:alphaOff val="0"/>
          </a:schemeClr>
        </a:solidFill>
        <a:ln w="12700" cap="flat" cmpd="sng" algn="ctr">
          <a:solidFill>
            <a:schemeClr val="accent2">
              <a:hueOff val="225897"/>
              <a:satOff val="-362"/>
              <a:lumOff val="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B6FD922-A5C3-45DC-B0EE-20D17604A8B7}">
      <dsp:nvSpPr>
        <dsp:cNvPr id="0" name=""/>
        <dsp:cNvSpPr/>
      </dsp:nvSpPr>
      <dsp:spPr>
        <a:xfrm>
          <a:off x="0" y="1226951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Febrizal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Rahmana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&amp;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Bawono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A. (2020). Sustainable development toward sustainable enterprise.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Management Science Letters, 11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(2), 657–668.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226951"/>
        <a:ext cx="8297589" cy="613101"/>
      </dsp:txXfrm>
    </dsp:sp>
    <dsp:sp modelId="{97B42750-888F-45B6-8102-9845815BD3DD}">
      <dsp:nvSpPr>
        <dsp:cNvPr id="0" name=""/>
        <dsp:cNvSpPr/>
      </dsp:nvSpPr>
      <dsp:spPr>
        <a:xfrm>
          <a:off x="0" y="1840053"/>
          <a:ext cx="8297589" cy="0"/>
        </a:xfrm>
        <a:prstGeom prst="line">
          <a:avLst/>
        </a:prstGeom>
        <a:solidFill>
          <a:schemeClr val="accent2">
            <a:hueOff val="338845"/>
            <a:satOff val="-542"/>
            <a:lumOff val="66"/>
            <a:alphaOff val="0"/>
          </a:schemeClr>
        </a:solidFill>
        <a:ln w="12700" cap="flat" cmpd="sng" algn="ctr">
          <a:solidFill>
            <a:schemeClr val="accent2">
              <a:hueOff val="338845"/>
              <a:satOff val="-542"/>
              <a:lumOff val="6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CA4415D-B1C1-4546-9170-86BC8A614E26}">
      <dsp:nvSpPr>
        <dsp:cNvPr id="0" name=""/>
        <dsp:cNvSpPr/>
      </dsp:nvSpPr>
      <dsp:spPr>
        <a:xfrm>
          <a:off x="0" y="1840053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Green, E. (2020).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Emerging trends in sustainable agriculture: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Opportunities for growth.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EcoAgro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Insights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0" y="1840053"/>
        <a:ext cx="8297589" cy="613101"/>
      </dsp:txXfrm>
    </dsp:sp>
    <dsp:sp modelId="{25927C4A-5BB1-48C2-990B-17B243A11A08}">
      <dsp:nvSpPr>
        <dsp:cNvPr id="0" name=""/>
        <dsp:cNvSpPr/>
      </dsp:nvSpPr>
      <dsp:spPr>
        <a:xfrm>
          <a:off x="0" y="2453154"/>
          <a:ext cx="8297589" cy="0"/>
        </a:xfrm>
        <a:prstGeom prst="line">
          <a:avLst/>
        </a:prstGeom>
        <a:solidFill>
          <a:schemeClr val="accent2">
            <a:hueOff val="451793"/>
            <a:satOff val="-723"/>
            <a:lumOff val="88"/>
            <a:alphaOff val="0"/>
          </a:schemeClr>
        </a:solidFill>
        <a:ln w="12700" cap="flat" cmpd="sng" algn="ctr">
          <a:solidFill>
            <a:schemeClr val="accent2">
              <a:hueOff val="451793"/>
              <a:satOff val="-723"/>
              <a:lumOff val="8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B7D1E4-2742-41FB-8D80-69AFA532E8CB}">
      <dsp:nvSpPr>
        <dsp:cNvPr id="0" name=""/>
        <dsp:cNvSpPr/>
      </dsp:nvSpPr>
      <dsp:spPr>
        <a:xfrm>
          <a:off x="0" y="2453154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NCOF. (2020–21).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 Department of Agriculture &amp; Farmers Welfare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. Status of organic farming. Retrieved from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53154"/>
        <a:ext cx="8297589" cy="613101"/>
      </dsp:txXfrm>
    </dsp:sp>
    <dsp:sp modelId="{E9FCC603-EA66-40CB-AE2F-33E37C100823}">
      <dsp:nvSpPr>
        <dsp:cNvPr id="0" name=""/>
        <dsp:cNvSpPr/>
      </dsp:nvSpPr>
      <dsp:spPr>
        <a:xfrm>
          <a:off x="0" y="3066256"/>
          <a:ext cx="8297589" cy="0"/>
        </a:xfrm>
        <a:prstGeom prst="line">
          <a:avLst/>
        </a:prstGeom>
        <a:solidFill>
          <a:schemeClr val="accent2">
            <a:hueOff val="564742"/>
            <a:satOff val="-904"/>
            <a:lumOff val="110"/>
            <a:alphaOff val="0"/>
          </a:schemeClr>
        </a:solidFill>
        <a:ln w="12700" cap="flat" cmpd="sng" algn="ctr">
          <a:solidFill>
            <a:schemeClr val="accent2">
              <a:hueOff val="564742"/>
              <a:satOff val="-904"/>
              <a:lumOff val="11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38A3C3A-4F3B-4270-9D8D-E082908C998C}">
      <dsp:nvSpPr>
        <dsp:cNvPr id="0" name=""/>
        <dsp:cNvSpPr/>
      </dsp:nvSpPr>
      <dsp:spPr>
        <a:xfrm>
          <a:off x="0" y="3066256"/>
          <a:ext cx="8179846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NPOP. (2021).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National Centre for Organic and Natural Farming,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Department of Agriculture &amp; Farmers Welfare. Retrieved from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66256"/>
        <a:ext cx="8179846" cy="613101"/>
      </dsp:txXfrm>
    </dsp:sp>
    <dsp:sp modelId="{E1DB5210-436C-4A5C-AB40-482BDB813EB9}">
      <dsp:nvSpPr>
        <dsp:cNvPr id="0" name=""/>
        <dsp:cNvSpPr/>
      </dsp:nvSpPr>
      <dsp:spPr>
        <a:xfrm>
          <a:off x="0" y="3679358"/>
          <a:ext cx="8297589" cy="0"/>
        </a:xfrm>
        <a:prstGeom prst="line">
          <a:avLst/>
        </a:prstGeom>
        <a:solidFill>
          <a:schemeClr val="accent2">
            <a:hueOff val="677690"/>
            <a:satOff val="-1085"/>
            <a:lumOff val="132"/>
            <a:alphaOff val="0"/>
          </a:schemeClr>
        </a:solidFill>
        <a:ln w="12700" cap="flat" cmpd="sng" algn="ctr">
          <a:solidFill>
            <a:schemeClr val="accent2">
              <a:hueOff val="677690"/>
              <a:satOff val="-1085"/>
              <a:lumOff val="1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CDE2CFA-1599-46F5-8C52-AAED28F75DD3}">
      <dsp:nvSpPr>
        <dsp:cNvPr id="0" name=""/>
        <dsp:cNvSpPr/>
      </dsp:nvSpPr>
      <dsp:spPr>
        <a:xfrm>
          <a:off x="0" y="3679358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Thompson, F. M. M. (2010).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Social enterprise: Developing sustainable enterprises.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New York: Palgrave Macmillan</a:t>
          </a:r>
          <a:r>
            <a:rPr lang="en-GB" sz="1200" kern="1200" dirty="0"/>
            <a:t>.</a:t>
          </a:r>
          <a:endParaRPr lang="en-US" sz="1200" kern="1200" dirty="0"/>
        </a:p>
      </dsp:txBody>
      <dsp:txXfrm>
        <a:off x="0" y="3679358"/>
        <a:ext cx="8297589" cy="613101"/>
      </dsp:txXfrm>
    </dsp:sp>
    <dsp:sp modelId="{5518FF0F-6E17-439A-BDE8-97A49605C52F}">
      <dsp:nvSpPr>
        <dsp:cNvPr id="0" name=""/>
        <dsp:cNvSpPr/>
      </dsp:nvSpPr>
      <dsp:spPr>
        <a:xfrm>
          <a:off x="0" y="4292459"/>
          <a:ext cx="8297589" cy="0"/>
        </a:xfrm>
        <a:prstGeom prst="line">
          <a:avLst/>
        </a:prstGeom>
        <a:solidFill>
          <a:schemeClr val="accent2">
            <a:hueOff val="790638"/>
            <a:satOff val="-1265"/>
            <a:lumOff val="154"/>
            <a:alphaOff val="0"/>
          </a:schemeClr>
        </a:solidFill>
        <a:ln w="12700" cap="flat" cmpd="sng" algn="ctr">
          <a:solidFill>
            <a:schemeClr val="accent2">
              <a:hueOff val="790638"/>
              <a:satOff val="-1265"/>
              <a:lumOff val="15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2DBEFF7-53D9-4579-894D-BEF866203B09}">
      <dsp:nvSpPr>
        <dsp:cNvPr id="0" name=""/>
        <dsp:cNvSpPr/>
      </dsp:nvSpPr>
      <dsp:spPr>
        <a:xfrm>
          <a:off x="0" y="4292459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USDA. (2021).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Organic farming practices and standards.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United States Department of Agriculture.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292459"/>
        <a:ext cx="8297589" cy="613101"/>
      </dsp:txXfrm>
    </dsp:sp>
    <dsp:sp modelId="{3BF82876-5726-4316-A17F-4576C73D5A7F}">
      <dsp:nvSpPr>
        <dsp:cNvPr id="0" name=""/>
        <dsp:cNvSpPr/>
      </dsp:nvSpPr>
      <dsp:spPr>
        <a:xfrm>
          <a:off x="0" y="4905561"/>
          <a:ext cx="8297589" cy="0"/>
        </a:xfrm>
        <a:prstGeom prst="line">
          <a:avLst/>
        </a:prstGeom>
        <a:solidFill>
          <a:schemeClr val="accent2">
            <a:hueOff val="903587"/>
            <a:satOff val="-1446"/>
            <a:lumOff val="176"/>
            <a:alphaOff val="0"/>
          </a:schemeClr>
        </a:solidFill>
        <a:ln w="12700" cap="flat" cmpd="sng" algn="ctr">
          <a:solidFill>
            <a:schemeClr val="accent2">
              <a:hueOff val="903587"/>
              <a:satOff val="-1446"/>
              <a:lumOff val="1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4159612-3F7D-4391-940B-3A14E9E19DE0}">
      <dsp:nvSpPr>
        <dsp:cNvPr id="0" name=""/>
        <dsp:cNvSpPr/>
      </dsp:nvSpPr>
      <dsp:spPr>
        <a:xfrm>
          <a:off x="0" y="4905561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Uludag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A., </a:t>
          </a:r>
          <a:r>
            <a:rPr lang="en-GB" sz="1000" kern="1200" dirty="0" err="1">
              <a:latin typeface="Arial" panose="020B0604020202020204" pitchFamily="34" charset="0"/>
              <a:cs typeface="Arial" panose="020B0604020202020204" pitchFamily="34" charset="0"/>
            </a:rPr>
            <a:t>Uremis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, I., &amp; Arslan, M. (2018). </a:t>
          </a:r>
          <a:r>
            <a:rPr lang="en-GB" sz="1000" i="1" kern="1200" dirty="0">
              <a:latin typeface="Arial" panose="020B0604020202020204" pitchFamily="34" charset="0"/>
              <a:cs typeface="Arial" panose="020B0604020202020204" pitchFamily="34" charset="0"/>
            </a:rPr>
            <a:t>Biological weed control. In non-chemical weed control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(pp. 115–132). Academic Press.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905561"/>
        <a:ext cx="8297589" cy="613101"/>
      </dsp:txXfrm>
    </dsp:sp>
    <dsp:sp modelId="{19BBEA68-C7EB-40A2-9ED8-748B2DEF186D}">
      <dsp:nvSpPr>
        <dsp:cNvPr id="0" name=""/>
        <dsp:cNvSpPr/>
      </dsp:nvSpPr>
      <dsp:spPr>
        <a:xfrm>
          <a:off x="0" y="5518662"/>
          <a:ext cx="8297589" cy="0"/>
        </a:xfrm>
        <a:prstGeom prst="line">
          <a:avLst/>
        </a:prstGeom>
        <a:solidFill>
          <a:schemeClr val="accent2">
            <a:hueOff val="1016535"/>
            <a:satOff val="-1627"/>
            <a:lumOff val="198"/>
            <a:alphaOff val="0"/>
          </a:schemeClr>
        </a:solidFill>
        <a:ln w="12700" cap="flat" cmpd="sng" algn="ctr">
          <a:solidFill>
            <a:schemeClr val="accent2">
              <a:hueOff val="1016535"/>
              <a:satOff val="-1627"/>
              <a:lumOff val="1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22DD17E-76E4-4C0D-B396-D444D4403FED}">
      <dsp:nvSpPr>
        <dsp:cNvPr id="0" name=""/>
        <dsp:cNvSpPr/>
      </dsp:nvSpPr>
      <dsp:spPr>
        <a:xfrm>
          <a:off x="0" y="5518662"/>
          <a:ext cx="8297589" cy="613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https://downloads.usda.library.cornell.edu/usda-esmis/files/zg64tk92g/2z10z137s/bn99bh97r/cenorg22.pdf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518662"/>
        <a:ext cx="8297589" cy="613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2C77DF-7AFC-4189-B10F-C240236CD616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2B791-77DB-4849-95EB-FD6FC238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2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52B791-77DB-4849-95EB-FD6FC238F1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8650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rgbClr val="262626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5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62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712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23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6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9237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19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27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476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9365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410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FD8AB971-1AC0-464A-B232-A47C1033F5D8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2EBDEF3-78C6-4678-9391-7EF5BBDEC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02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9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992BE-0167-2C28-E6EE-4229B730B4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7470" y="3219610"/>
            <a:ext cx="5911831" cy="1269026"/>
          </a:xfrm>
        </p:spPr>
        <p:txBody>
          <a:bodyPr>
            <a:noAutofit/>
          </a:bodyPr>
          <a:lstStyle/>
          <a:p>
            <a:r>
              <a:rPr lang="en-US" sz="5400" dirty="0">
                <a:solidFill>
                  <a:srgbClr val="00B0F0"/>
                </a:solidFill>
                <a:latin typeface="Arial Black" panose="020B0A04020102020204" pitchFamily="34" charset="0"/>
              </a:rPr>
              <a:t>Presentation on Sustainable Enterprise </a:t>
            </a:r>
            <a:endParaRPr lang="en-GB" sz="5400" dirty="0">
              <a:solidFill>
                <a:srgbClr val="00B0F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A53B71-648F-4B52-2BBE-157256F8A9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52007" y="6245387"/>
            <a:ext cx="3158138" cy="459168"/>
          </a:xfrm>
        </p:spPr>
        <p:txBody>
          <a:bodyPr>
            <a:noAutofit/>
          </a:bodyPr>
          <a:lstStyle/>
          <a:p>
            <a:r>
              <a:rPr lang="en-US" sz="1800" dirty="0">
                <a:latin typeface="Arial Black" panose="020B0A04020102020204" pitchFamily="34" charset="0"/>
              </a:rPr>
              <a:t>EMIL DANUT MALUTAN </a:t>
            </a:r>
            <a:endParaRPr lang="en-GB" sz="1800" dirty="0">
              <a:latin typeface="Arial Black" panose="020B0A040201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B655AB7-3EC7-D4DF-A008-27216DAA44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1" y="659178"/>
            <a:ext cx="5979990" cy="5120864"/>
          </a:xfrm>
          <a:prstGeom prst="rect">
            <a:avLst/>
          </a:prstGeom>
          <a:ln>
            <a:solidFill>
              <a:schemeClr val="tx2">
                <a:lumMod val="75000"/>
                <a:lumOff val="25000"/>
              </a:schemeClr>
            </a:solidFill>
          </a:ln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perspectiveHeroicExtremeRightFacing"/>
            <a:lightRig rig="threePt" dir="t"/>
          </a:scene3d>
          <a:sp3d>
            <a:bevelT w="114300" prst="artDeco"/>
          </a:sp3d>
        </p:spPr>
      </p:pic>
      <p:pic>
        <p:nvPicPr>
          <p:cNvPr id="7" name="Audio 6">
            <a:extLst>
              <a:ext uri="{FF2B5EF4-FFF2-40B4-BE49-F238E27FC236}">
                <a16:creationId xmlns:a16="http://schemas.microsoft.com/office/drawing/2014/main" id="{7A9A867E-DF08-5932-3EDB-FAA005ED8B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641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778"/>
    </mc:Choice>
    <mc:Fallback xmlns="">
      <p:transition spd="slow" advTm="46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7398B-A67B-04C5-0F81-67EFD5377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939" y="499533"/>
            <a:ext cx="3635067" cy="1304042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Introduction &amp; Enterprise Vision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3EE988-59E2-26F1-F321-18974C7B939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9620" r="2982" b="1"/>
          <a:stretch/>
        </p:blipFill>
        <p:spPr>
          <a:xfrm>
            <a:off x="903911" y="1459653"/>
            <a:ext cx="2876689" cy="21903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EA4AE7-F3AC-F70D-A3E5-C42E6B4BC07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33982" r="-1" b="-1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370E89-527D-9FFC-1638-3E5C3F226648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098" r="12581" b="-3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84F53-CC73-8F89-0F95-9709C1049E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Establish a community-focused organic farm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Embrace regenerative and sustainable practices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Prioritize environmental and social responsibility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Achieve organic certification within two years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Cultivate transparency and consumer trust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Build a strong, local food network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Align mission with long-term economic success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C9C4B5D-0591-7B4D-DE21-E7F3C5333A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41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48"/>
    </mc:Choice>
    <mc:Fallback xmlns="">
      <p:transition spd="slow" advTm="48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C2D4D3-A275-739D-2192-867447262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77352" y="390751"/>
            <a:ext cx="3952290" cy="1638271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Sustainable Farming &amp; Operational Strategies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224FA5-33C2-19CE-1536-D7AFC3789D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67" r="2" b="505"/>
          <a:stretch/>
        </p:blipFill>
        <p:spPr>
          <a:xfrm>
            <a:off x="483282" y="484632"/>
            <a:ext cx="3546601" cy="35086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D21A49B-A650-A8EB-B921-EC01EDA3172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0943" r="-4" b="-4"/>
          <a:stretch/>
        </p:blipFill>
        <p:spPr>
          <a:xfrm>
            <a:off x="4177309" y="484631"/>
            <a:ext cx="2876689" cy="219031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98844B-B9D4-8172-B395-97F517D8500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37679" r="2" b="2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1916196-26A9-F760-8013-90FF11361FC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0478" r="25409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59525-BBE8-B9FC-EABF-17E786F661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Implement crop rotation and cover cropping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Utilize drip irrigation and rainwater harvesting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Rely on organic compost and natural pest controls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Eliminate synthetic fertilizers and chemical pesticides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Enhance soil fertility through regenerative techniques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 modern technology for operational efficiency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Maintain continuous improvement in sustainability practices</a:t>
            </a:r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A4504173-482F-862E-7A79-DE3159027D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802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258"/>
    </mc:Choice>
    <mc:Fallback xmlns="">
      <p:transition spd="slow" advTm="652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148F22-5D47-0D64-5189-493125AE8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939" y="499533"/>
            <a:ext cx="3635067" cy="1398635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Market Approach &amp; Resource Allocation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497AC9-CD61-BD9C-0F6E-E4CC0A60EBC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483" r="12970" b="3"/>
          <a:stretch/>
        </p:blipFill>
        <p:spPr>
          <a:xfrm>
            <a:off x="742546" y="1238689"/>
            <a:ext cx="2876689" cy="21903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B33A67F-B1AA-D130-D6FF-EA7C4B68DC8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8328" r="20724" b="-3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9691A1-C0BB-E407-7446-28735FE77D77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3576" r="15514" b="1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A544A-7D94-6113-3473-46EBD89AC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Target health-conscious local consumers and restaurants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Leverage Community Supported Agriculture (CSA) programs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Use farmers’ markets to build direct customer relationships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Invest in 10+ acres of arable, resource-rich land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Allocate funds for efficient farm equipment and infrastructure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Foster community partnerships and educational initiatives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Develop diversified revenue streams through value-added products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6E2FFBD1-AF4C-9886-6C7E-A3A7466EA1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46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600"/>
    </mc:Choice>
    <mc:Fallback xmlns="">
      <p:transition spd="slow" advTm="58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14685A7-5187-47BC-BE2E-D46946DBF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A3C36-3C44-F638-9FC0-61EAA4044F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54939" y="499533"/>
            <a:ext cx="3635067" cy="1310348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rgbClr val="00B0F0"/>
                </a:solidFill>
                <a:latin typeface="Arial Black" panose="020B0A04020102020204" pitchFamily="34" charset="0"/>
              </a:rPr>
              <a:t>Growth Prospects &amp; Success Justification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106A135-2A9B-4569-B9B7-77926317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77309" y="484631"/>
            <a:ext cx="2876689" cy="2190311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5BC09B-2815-A5F6-2CCD-4F0372C8A1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2" b="23858"/>
          <a:stretch/>
        </p:blipFill>
        <p:spPr>
          <a:xfrm>
            <a:off x="681074" y="1238689"/>
            <a:ext cx="2876689" cy="2190311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0F8C3CF-0EE4-4A9C-A9D1-A1B603BD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885" y="4164378"/>
            <a:ext cx="3544586" cy="220899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88121C-4573-604C-9234-8C81F4F4259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405" r="4738" b="2"/>
          <a:stretch/>
        </p:blipFill>
        <p:spPr>
          <a:xfrm>
            <a:off x="482885" y="4164378"/>
            <a:ext cx="3544586" cy="220899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016CD5-354D-C4CB-906A-5B11A57F52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-1" b="31134"/>
          <a:stretch/>
        </p:blipFill>
        <p:spPr>
          <a:xfrm>
            <a:off x="4177307" y="2835810"/>
            <a:ext cx="2876690" cy="35375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5463BD-3453-DE85-F19A-902B54F35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54939" y="2419772"/>
            <a:ext cx="3635067" cy="3456639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High local demand for organic, sustainable produce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Strong brand differentiation through ethical practices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Robust financial planning ensuring steady growth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Direct sales models provide upfront cash flow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Adaptive risk management for market and weather changes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Reinvestment strategy fuels innovation and expansion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Proven sustainability framework ensures long-term viability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B0E568E1-39FA-579C-0A7F-6A96B33739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7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478"/>
    </mc:Choice>
    <mc:Fallback xmlns="">
      <p:transition spd="slow" advTm="504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F66085-25F3-4AD0-8CB7-2F62489B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493CC-6B9B-A025-536B-79D28DC63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299" y="639763"/>
            <a:ext cx="2958986" cy="549275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B0F0"/>
                </a:solidFill>
                <a:latin typeface="Arial Black" panose="020B0A04020102020204" pitchFamily="34" charset="0"/>
              </a:rPr>
              <a:t>References</a:t>
            </a:r>
            <a:r>
              <a:rPr lang="en-US" sz="3200" dirty="0">
                <a:solidFill>
                  <a:srgbClr val="FFFFFF"/>
                </a:solidFill>
                <a:latin typeface="Arial Black" panose="020B0A04020102020204" pitchFamily="34" charset="0"/>
              </a:rPr>
              <a:t> </a:t>
            </a:r>
            <a:endParaRPr lang="en-GB" sz="3200" dirty="0">
              <a:solidFill>
                <a:srgbClr val="FFFFFF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B011A-008F-DD6C-899C-F3F5DCC44C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6890302"/>
              </p:ext>
            </p:extLst>
          </p:nvPr>
        </p:nvGraphicFramePr>
        <p:xfrm>
          <a:off x="3396217" y="428823"/>
          <a:ext cx="8297589" cy="61325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Audio 5">
            <a:extLst>
              <a:ext uri="{FF2B5EF4-FFF2-40B4-BE49-F238E27FC236}">
                <a16:creationId xmlns:a16="http://schemas.microsoft.com/office/drawing/2014/main" id="{9DC7D3C4-DA94-2DCC-B9D5-97953ABCF1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457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03"/>
    </mc:Choice>
    <mc:Fallback xmlns="">
      <p:transition spd="slow" advTm="166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471101"/>
      </a:dk2>
      <a:lt2>
        <a:srgbClr val="E7E8E2"/>
      </a:lt2>
      <a:accent1>
        <a:srgbClr val="A6B727"/>
      </a:accent1>
      <a:accent2>
        <a:srgbClr val="F04304"/>
      </a:accent2>
      <a:accent3>
        <a:srgbClr val="EF8606"/>
      </a:accent3>
      <a:accent4>
        <a:srgbClr val="F2C100"/>
      </a:accent4>
      <a:accent5>
        <a:srgbClr val="A65001"/>
      </a:accent5>
      <a:accent6>
        <a:srgbClr val="BA9585"/>
      </a:accent6>
      <a:hlink>
        <a:srgbClr val="00B0F0"/>
      </a:hlink>
      <a:folHlink>
        <a:srgbClr val="7F7F7F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3A8A2BB7-7C5E-4EB2-B1F1-CFFF0F57E77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73</TotalTime>
  <Words>499</Words>
  <Application>Microsoft Office PowerPoint</Application>
  <PresentationFormat>Widescreen</PresentationFormat>
  <Paragraphs>46</Paragraphs>
  <Slides>6</Slides>
  <Notes>1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Arial Black</vt:lpstr>
      <vt:lpstr>Calibri Light</vt:lpstr>
      <vt:lpstr>Metropolitan</vt:lpstr>
      <vt:lpstr>Presentation on Sustainable Enterprise </vt:lpstr>
      <vt:lpstr>Introduction &amp; Enterprise Vision</vt:lpstr>
      <vt:lpstr>Sustainable Farming &amp; Operational Strategies</vt:lpstr>
      <vt:lpstr>Market Approach &amp; Resource Allocation</vt:lpstr>
      <vt:lpstr>Growth Prospects &amp; Success Justification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3</cp:revision>
  <dcterms:created xsi:type="dcterms:W3CDTF">2025-03-07T18:06:11Z</dcterms:created>
  <dcterms:modified xsi:type="dcterms:W3CDTF">2025-03-11T21:20:04Z</dcterms:modified>
</cp:coreProperties>
</file>