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7" r:id="rId2"/>
    <p:sldId id="256"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0"/>
  </p:normalViewPr>
  <p:slideViewPr>
    <p:cSldViewPr snapToGrid="0" snapToObjects="1">
      <p:cViewPr varScale="1">
        <p:scale>
          <a:sx n="106" d="100"/>
          <a:sy n="106" d="100"/>
        </p:scale>
        <p:origin x="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D73C8-0162-A749-87D1-EE78F92CCD7A}" type="datetimeFigureOut">
              <a:rPr lang="en-US" smtClean="0"/>
              <a:t>5/12/20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C625E5-4FE2-E049-9487-B546E45F69A3}" type="slidenum">
              <a:rPr lang="en-US" smtClean="0"/>
              <a:t>‹#›</a:t>
            </a:fld>
            <a:endParaRPr lang="en-US"/>
          </a:p>
        </p:txBody>
      </p:sp>
    </p:spTree>
    <p:extLst>
      <p:ext uri="{BB962C8B-B14F-4D97-AF65-F5344CB8AC3E}">
        <p14:creationId xmlns:p14="http://schemas.microsoft.com/office/powerpoint/2010/main" val="4175245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9EC625E5-4FE2-E049-9487-B546E45F69A3}" type="slidenum">
              <a:rPr lang="en-US" smtClean="0"/>
              <a:t>2</a:t>
            </a:fld>
            <a:endParaRPr lang="en-US"/>
          </a:p>
        </p:txBody>
      </p:sp>
    </p:spTree>
    <p:extLst>
      <p:ext uri="{BB962C8B-B14F-4D97-AF65-F5344CB8AC3E}">
        <p14:creationId xmlns:p14="http://schemas.microsoft.com/office/powerpoint/2010/main" val="4191255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6F774-9030-8043-BF11-94B0A51FE67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D00CBB-87B5-554B-8FC8-F942895123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8D7D726-0F56-4444-B76B-240E6FB2F6A6}"/>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5" name="Footer Placeholder 4">
            <a:extLst>
              <a:ext uri="{FF2B5EF4-FFF2-40B4-BE49-F238E27FC236}">
                <a16:creationId xmlns:a16="http://schemas.microsoft.com/office/drawing/2014/main" id="{30889B11-5F2B-1544-BB94-3578390505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C79C0D-E987-D345-8FDD-ACC216A3BE99}"/>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3222521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F590E-D10E-9944-B0D1-323F53F9677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D6AD64-F0B3-8C40-9B86-716C7D48029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F37006-63CA-3040-B8D6-57FAD9549217}"/>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5" name="Footer Placeholder 4">
            <a:extLst>
              <a:ext uri="{FF2B5EF4-FFF2-40B4-BE49-F238E27FC236}">
                <a16:creationId xmlns:a16="http://schemas.microsoft.com/office/drawing/2014/main" id="{797E3BCF-9743-7043-86D4-4944ECE624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6301A-A220-8341-BBF0-93C3492C5845}"/>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1519640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19E33-3390-FC49-8EE6-ADF0D216EEE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0676816-0CF3-C840-A707-E7B8B91B41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0B23515-CEBB-024A-B126-A90C16F44094}"/>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5" name="Footer Placeholder 4">
            <a:extLst>
              <a:ext uri="{FF2B5EF4-FFF2-40B4-BE49-F238E27FC236}">
                <a16:creationId xmlns:a16="http://schemas.microsoft.com/office/drawing/2014/main" id="{5B3D58A8-D368-E748-96F9-2A998C5D44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48A9F1-7CCB-E046-AA13-DCABF25CFD49}"/>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1643571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8D6C5-4CF5-4B4B-94C1-2165229EC6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DC9486-4CF5-4049-8A4A-8725128C75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1BAB60C-601A-D841-B894-65A4BEF71FF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11BFFB9-AE9A-0940-A476-DB392374441E}"/>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6" name="Footer Placeholder 5">
            <a:extLst>
              <a:ext uri="{FF2B5EF4-FFF2-40B4-BE49-F238E27FC236}">
                <a16:creationId xmlns:a16="http://schemas.microsoft.com/office/drawing/2014/main" id="{F116EDA2-C0BA-E740-9E08-27DA704340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889B8D-4FCB-1B4D-BFAA-3B010C08C5BC}"/>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2956996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8CADC-C918-234A-A22F-D09C88D8E68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58C8C0-C6B3-4F4F-B9C8-586FD0A4CE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9D661BC-DD95-BD4A-8C42-22CA419F930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2A1282F-48F9-2F4A-9DD0-DA10E39B9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01CEC6-81F3-A949-8460-2FC50279D9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DF792F-3D81-EC4F-A27F-9F925EC0EF3B}"/>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8" name="Footer Placeholder 7">
            <a:extLst>
              <a:ext uri="{FF2B5EF4-FFF2-40B4-BE49-F238E27FC236}">
                <a16:creationId xmlns:a16="http://schemas.microsoft.com/office/drawing/2014/main" id="{534A5A5A-B839-964F-B277-CB6FDFA66C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E9194F8-E25D-E74A-9CF0-E82D10D7B358}"/>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4211739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78E63-735A-9749-BC5C-66E2CD7BDD5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E2D3FD4-ED05-DA4E-B8FD-1515C9EA7521}"/>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4" name="Footer Placeholder 3">
            <a:extLst>
              <a:ext uri="{FF2B5EF4-FFF2-40B4-BE49-F238E27FC236}">
                <a16:creationId xmlns:a16="http://schemas.microsoft.com/office/drawing/2014/main" id="{33400F9F-DAC8-CD4A-8E97-207EE770E1D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46B84D-EEA5-AB45-BBAF-9A41CB00C40D}"/>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1147085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526620-8192-6B4D-82ED-103FAFCA3524}"/>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3" name="Footer Placeholder 2">
            <a:extLst>
              <a:ext uri="{FF2B5EF4-FFF2-40B4-BE49-F238E27FC236}">
                <a16:creationId xmlns:a16="http://schemas.microsoft.com/office/drawing/2014/main" id="{2F06F8CD-8A5B-944D-A3BE-E6463B5703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640AB1-6567-C84E-BF47-AF994B56DD28}"/>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2973541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51143-A0A9-694F-9098-7514F74774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3FD33C6-F596-D749-BE5F-1575443E2E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A8E689C-508B-3A4B-89A1-D9ED0B77EB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CF6A24-A18B-6C42-B2EF-DA4926A840B3}"/>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6" name="Footer Placeholder 5">
            <a:extLst>
              <a:ext uri="{FF2B5EF4-FFF2-40B4-BE49-F238E27FC236}">
                <a16:creationId xmlns:a16="http://schemas.microsoft.com/office/drawing/2014/main" id="{B8AD46A0-0701-494D-A83B-C36786ACD3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0E73AD-BC36-4541-85BD-8060115CE948}"/>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3885264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C5F1-6C3B-4B4A-BEE1-3BBA8FBFFF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73164A4-C367-1545-BC34-73AB122433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FE55AFC-A969-1044-9465-B02FDE6F7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96A262-5CDD-7A45-9743-638DC79568C6}"/>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6" name="Footer Placeholder 5">
            <a:extLst>
              <a:ext uri="{FF2B5EF4-FFF2-40B4-BE49-F238E27FC236}">
                <a16:creationId xmlns:a16="http://schemas.microsoft.com/office/drawing/2014/main" id="{F1921673-6705-3642-B11C-561C795149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A0DC0-F254-3D4A-9A04-361951A6E83D}"/>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4255011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BF74E-55CA-8A4D-B476-04F9E889F8A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94EB4C2-B3CD-594E-A933-7CCB7B9F68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B27258-F276-F349-8C35-3D30E6282879}"/>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5" name="Footer Placeholder 4">
            <a:extLst>
              <a:ext uri="{FF2B5EF4-FFF2-40B4-BE49-F238E27FC236}">
                <a16:creationId xmlns:a16="http://schemas.microsoft.com/office/drawing/2014/main" id="{34197768-359C-1546-8F13-64AA88FF6F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4B74E7-48B8-3A48-81EE-4F4EAD7B785D}"/>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3270865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753677-9368-0B47-B837-1C505982929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486588-9317-FA4C-9E83-6330161212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FAB003E-6531-8A4D-BB1A-876408BD698E}"/>
              </a:ext>
            </a:extLst>
          </p:cNvPr>
          <p:cNvSpPr>
            <a:spLocks noGrp="1"/>
          </p:cNvSpPr>
          <p:nvPr>
            <p:ph type="dt" sz="half" idx="10"/>
          </p:nvPr>
        </p:nvSpPr>
        <p:spPr/>
        <p:txBody>
          <a:bodyPr/>
          <a:lstStyle/>
          <a:p>
            <a:fld id="{A1E602AB-CC4F-394F-88A9-F2D2B43CA8AD}" type="datetimeFigureOut">
              <a:rPr lang="en-US" smtClean="0"/>
              <a:t>5/12/20</a:t>
            </a:fld>
            <a:endParaRPr lang="en-US"/>
          </a:p>
        </p:txBody>
      </p:sp>
      <p:sp>
        <p:nvSpPr>
          <p:cNvPr id="5" name="Footer Placeholder 4">
            <a:extLst>
              <a:ext uri="{FF2B5EF4-FFF2-40B4-BE49-F238E27FC236}">
                <a16:creationId xmlns:a16="http://schemas.microsoft.com/office/drawing/2014/main" id="{5938A1FD-9075-494D-B3A1-718545473E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76B70B-BA76-C54A-8FF5-39E6AC5AED40}"/>
              </a:ext>
            </a:extLst>
          </p:cNvPr>
          <p:cNvSpPr>
            <a:spLocks noGrp="1"/>
          </p:cNvSpPr>
          <p:nvPr>
            <p:ph type="sldNum" sz="quarter" idx="12"/>
          </p:nvPr>
        </p:nvSpPr>
        <p:spPr/>
        <p:txBody>
          <a:bodyPr/>
          <a:lstStyle/>
          <a:p>
            <a:fld id="{AC9FE8CC-2D88-C346-90A6-B1B240CF183D}" type="slidenum">
              <a:rPr lang="en-US" smtClean="0"/>
              <a:t>‹#›</a:t>
            </a:fld>
            <a:endParaRPr lang="en-US"/>
          </a:p>
        </p:txBody>
      </p:sp>
    </p:spTree>
    <p:extLst>
      <p:ext uri="{BB962C8B-B14F-4D97-AF65-F5344CB8AC3E}">
        <p14:creationId xmlns:p14="http://schemas.microsoft.com/office/powerpoint/2010/main" val="2209310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73882B-D7F6-0E42-88B7-EEC865ED47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E2289F-A2CF-9045-8F11-C6E09ED72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0CB89B-9E82-F843-8A5B-6BB3A89175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E602AB-CC4F-394F-88A9-F2D2B43CA8AD}" type="datetimeFigureOut">
              <a:rPr lang="en-US" smtClean="0"/>
              <a:t>5/12/20</a:t>
            </a:fld>
            <a:endParaRPr lang="en-US"/>
          </a:p>
        </p:txBody>
      </p:sp>
      <p:sp>
        <p:nvSpPr>
          <p:cNvPr id="5" name="Footer Placeholder 4">
            <a:extLst>
              <a:ext uri="{FF2B5EF4-FFF2-40B4-BE49-F238E27FC236}">
                <a16:creationId xmlns:a16="http://schemas.microsoft.com/office/drawing/2014/main" id="{5504C64F-B38A-D144-9192-4FBC566EEF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A770F7F-82FC-034F-96C6-63B04D3A53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9FE8CC-2D88-C346-90A6-B1B240CF183D}" type="slidenum">
              <a:rPr lang="en-US" smtClean="0"/>
              <a:t>‹#›</a:t>
            </a:fld>
            <a:endParaRPr lang="en-US"/>
          </a:p>
        </p:txBody>
      </p:sp>
    </p:spTree>
    <p:extLst>
      <p:ext uri="{BB962C8B-B14F-4D97-AF65-F5344CB8AC3E}">
        <p14:creationId xmlns:p14="http://schemas.microsoft.com/office/powerpoint/2010/main" val="1904376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ncbi.nlm.nih.gov/pmc/articles/PMC496210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7A604-D41D-C14B-B59E-EE6D4C6F31B4}"/>
              </a:ext>
            </a:extLst>
          </p:cNvPr>
          <p:cNvSpPr>
            <a:spLocks noGrp="1"/>
          </p:cNvSpPr>
          <p:nvPr>
            <p:ph type="title"/>
          </p:nvPr>
        </p:nvSpPr>
        <p:spPr/>
        <p:txBody>
          <a:bodyPr>
            <a:normAutofit/>
          </a:bodyPr>
          <a:lstStyle/>
          <a:p>
            <a:r>
              <a:rPr lang="en-US" sz="3200" dirty="0"/>
              <a:t>Literature Review Focus</a:t>
            </a:r>
          </a:p>
        </p:txBody>
      </p:sp>
      <p:sp>
        <p:nvSpPr>
          <p:cNvPr id="3" name="Content Placeholder 2">
            <a:extLst>
              <a:ext uri="{FF2B5EF4-FFF2-40B4-BE49-F238E27FC236}">
                <a16:creationId xmlns:a16="http://schemas.microsoft.com/office/drawing/2014/main" id="{8B1A2614-E83D-0B4F-880B-38D8C37B860C}"/>
              </a:ext>
            </a:extLst>
          </p:cNvPr>
          <p:cNvSpPr>
            <a:spLocks noGrp="1"/>
          </p:cNvSpPr>
          <p:nvPr>
            <p:ph idx="1"/>
          </p:nvPr>
        </p:nvSpPr>
        <p:spPr/>
        <p:txBody>
          <a:bodyPr>
            <a:normAutofit fontScale="25000" lnSpcReduction="20000"/>
          </a:bodyPr>
          <a:lstStyle/>
          <a:p>
            <a:endParaRPr lang="en-US" dirty="0"/>
          </a:p>
          <a:p>
            <a:endParaRPr lang="en-US" dirty="0"/>
          </a:p>
          <a:p>
            <a:r>
              <a:rPr lang="en-US" sz="7400" dirty="0"/>
              <a:t>My Literature is about E Cigarettes </a:t>
            </a:r>
          </a:p>
          <a:p>
            <a:endParaRPr lang="en-US" sz="7400" dirty="0"/>
          </a:p>
          <a:p>
            <a:r>
              <a:rPr lang="en-US" sz="9600" dirty="0"/>
              <a:t>Research Questions</a:t>
            </a:r>
          </a:p>
          <a:p>
            <a:endParaRPr lang="en-US" sz="7400" dirty="0"/>
          </a:p>
          <a:p>
            <a:r>
              <a:rPr lang="en-GB" sz="7400" dirty="0"/>
              <a:t>What are the fundamentals of e-cigarettes and their influence on users?</a:t>
            </a:r>
          </a:p>
          <a:p>
            <a:endParaRPr lang="en-GB" sz="7400" dirty="0"/>
          </a:p>
          <a:p>
            <a:r>
              <a:rPr lang="en-GB" sz="7400" dirty="0"/>
              <a:t>What are the impacts of e-cigarettes on the children?</a:t>
            </a:r>
          </a:p>
          <a:p>
            <a:endParaRPr lang="en-GB" sz="7400" dirty="0"/>
          </a:p>
          <a:p>
            <a:r>
              <a:rPr lang="en-GB" sz="7400" dirty="0"/>
              <a:t>What are the factors that attract children to e-cigarettes?</a:t>
            </a:r>
          </a:p>
          <a:p>
            <a:endParaRPr lang="en-GB" sz="7400" dirty="0"/>
          </a:p>
          <a:p>
            <a:r>
              <a:rPr lang="en-GB" sz="7400" dirty="0"/>
              <a:t>What are the strategies through which awareness among children can be increased regarding the influence of e- cigarettes?</a:t>
            </a:r>
          </a:p>
          <a:p>
            <a:pPr marL="0" indent="0">
              <a:buNone/>
            </a:pPr>
            <a:br>
              <a:rPr lang="en-GB" dirty="0"/>
            </a:br>
            <a:r>
              <a:rPr lang="en-GB" dirty="0"/>
              <a:t> </a:t>
            </a:r>
          </a:p>
          <a:p>
            <a:endParaRPr lang="en-US" dirty="0"/>
          </a:p>
        </p:txBody>
      </p:sp>
    </p:spTree>
    <p:extLst>
      <p:ext uri="{BB962C8B-B14F-4D97-AF65-F5344CB8AC3E}">
        <p14:creationId xmlns:p14="http://schemas.microsoft.com/office/powerpoint/2010/main" val="3749520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B0487-0EC1-094A-B670-A5FF8669E7B7}"/>
              </a:ext>
            </a:extLst>
          </p:cNvPr>
          <p:cNvSpPr>
            <a:spLocks noGrp="1"/>
          </p:cNvSpPr>
          <p:nvPr>
            <p:ph type="ctrTitle"/>
          </p:nvPr>
        </p:nvSpPr>
        <p:spPr/>
        <p:txBody>
          <a:bodyPr>
            <a:noAutofit/>
          </a:bodyPr>
          <a:lstStyle/>
          <a:p>
            <a:r>
              <a:rPr lang="en-US" sz="3200" dirty="0"/>
              <a:t>Introduction to Research Studies in Health and Social Care</a:t>
            </a:r>
            <a:br>
              <a:rPr lang="en-US" sz="3200" dirty="0"/>
            </a:br>
            <a:r>
              <a:rPr lang="en-US" sz="3200" dirty="0"/>
              <a:t>Rukshana Begum</a:t>
            </a:r>
            <a:br>
              <a:rPr lang="en-US" sz="3200" dirty="0"/>
            </a:br>
            <a:r>
              <a:rPr lang="en-US" sz="3200" dirty="0"/>
              <a:t>1808389</a:t>
            </a:r>
            <a:br>
              <a:rPr lang="en-US" sz="3200" dirty="0"/>
            </a:br>
            <a:r>
              <a:rPr lang="en-US" sz="3200" dirty="0"/>
              <a:t>Viva</a:t>
            </a:r>
          </a:p>
        </p:txBody>
      </p:sp>
      <p:sp>
        <p:nvSpPr>
          <p:cNvPr id="3" name="Subtitle 2">
            <a:extLst>
              <a:ext uri="{FF2B5EF4-FFF2-40B4-BE49-F238E27FC236}">
                <a16:creationId xmlns:a16="http://schemas.microsoft.com/office/drawing/2014/main" id="{4F4EB0FF-7EA7-184C-AEE5-43FD33EFB121}"/>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639070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B7053-F1E8-B844-8413-476BD20F5B01}"/>
              </a:ext>
            </a:extLst>
          </p:cNvPr>
          <p:cNvSpPr>
            <a:spLocks noGrp="1"/>
          </p:cNvSpPr>
          <p:nvPr>
            <p:ph type="title"/>
          </p:nvPr>
        </p:nvSpPr>
        <p:spPr/>
        <p:txBody>
          <a:bodyPr>
            <a:normAutofit/>
          </a:bodyPr>
          <a:lstStyle/>
          <a:p>
            <a:r>
              <a:rPr lang="en-US" sz="3200" dirty="0"/>
              <a:t>Focus of the study</a:t>
            </a:r>
            <a:br>
              <a:rPr lang="en-US" sz="3200" dirty="0"/>
            </a:br>
            <a:endParaRPr lang="en-US" sz="3200" dirty="0"/>
          </a:p>
        </p:txBody>
      </p:sp>
      <p:sp>
        <p:nvSpPr>
          <p:cNvPr id="3" name="Content Placeholder 2">
            <a:extLst>
              <a:ext uri="{FF2B5EF4-FFF2-40B4-BE49-F238E27FC236}">
                <a16:creationId xmlns:a16="http://schemas.microsoft.com/office/drawing/2014/main" id="{3A46255D-705E-1448-B660-46E3ACA783B0}"/>
              </a:ext>
            </a:extLst>
          </p:cNvPr>
          <p:cNvSpPr>
            <a:spLocks noGrp="1"/>
          </p:cNvSpPr>
          <p:nvPr>
            <p:ph idx="1"/>
          </p:nvPr>
        </p:nvSpPr>
        <p:spPr/>
        <p:txBody>
          <a:bodyPr/>
          <a:lstStyle/>
          <a:p>
            <a:r>
              <a:rPr lang="en-GB" dirty="0"/>
              <a:t>The focus of this particular research study is to identify the issues  young children are facing due to the usage of e cigarettes and find  factors that are influencing them. </a:t>
            </a:r>
            <a:endParaRPr lang="en-US" dirty="0"/>
          </a:p>
        </p:txBody>
      </p:sp>
    </p:spTree>
    <p:extLst>
      <p:ext uri="{BB962C8B-B14F-4D97-AF65-F5344CB8AC3E}">
        <p14:creationId xmlns:p14="http://schemas.microsoft.com/office/powerpoint/2010/main" val="228251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B5AB8-5C26-C14B-B505-245E34A6A1C6}"/>
              </a:ext>
            </a:extLst>
          </p:cNvPr>
          <p:cNvSpPr>
            <a:spLocks noGrp="1"/>
          </p:cNvSpPr>
          <p:nvPr>
            <p:ph type="title"/>
          </p:nvPr>
        </p:nvSpPr>
        <p:spPr/>
        <p:txBody>
          <a:bodyPr>
            <a:normAutofit/>
          </a:bodyPr>
          <a:lstStyle/>
          <a:p>
            <a:r>
              <a:rPr lang="en-US" sz="3200" dirty="0"/>
              <a:t>Aim and Objectives</a:t>
            </a:r>
          </a:p>
        </p:txBody>
      </p:sp>
      <p:sp>
        <p:nvSpPr>
          <p:cNvPr id="3" name="Content Placeholder 2">
            <a:extLst>
              <a:ext uri="{FF2B5EF4-FFF2-40B4-BE49-F238E27FC236}">
                <a16:creationId xmlns:a16="http://schemas.microsoft.com/office/drawing/2014/main" id="{BA35E210-240A-6F44-B706-2FD59DD4AFEC}"/>
              </a:ext>
            </a:extLst>
          </p:cNvPr>
          <p:cNvSpPr>
            <a:spLocks noGrp="1"/>
          </p:cNvSpPr>
          <p:nvPr>
            <p:ph idx="1"/>
          </p:nvPr>
        </p:nvSpPr>
        <p:spPr/>
        <p:txBody>
          <a:bodyPr/>
          <a:lstStyle/>
          <a:p>
            <a:r>
              <a:rPr lang="en-GB" dirty="0"/>
              <a:t>To identify the fundamentals of e-cigarettes and their influence on users</a:t>
            </a:r>
          </a:p>
          <a:p>
            <a:r>
              <a:rPr lang="en-GB" dirty="0"/>
              <a:t>To analyse the impact of e-cigarettes on the children</a:t>
            </a:r>
          </a:p>
          <a:p>
            <a:r>
              <a:rPr lang="en-GB" dirty="0"/>
              <a:t>To evaluate factors that attracts children to e-cigarettes</a:t>
            </a:r>
          </a:p>
          <a:p>
            <a:r>
              <a:rPr lang="en-GB" dirty="0"/>
              <a:t>To assess strategies through which awareness among children can be increased regarding the influence of e- cigarettes</a:t>
            </a:r>
          </a:p>
          <a:p>
            <a:endParaRPr lang="en-US" dirty="0"/>
          </a:p>
        </p:txBody>
      </p:sp>
    </p:spTree>
    <p:extLst>
      <p:ext uri="{BB962C8B-B14F-4D97-AF65-F5344CB8AC3E}">
        <p14:creationId xmlns:p14="http://schemas.microsoft.com/office/powerpoint/2010/main" val="264480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E29B4-4402-BB4E-A4BF-13848C7D5EDA}"/>
              </a:ext>
            </a:extLst>
          </p:cNvPr>
          <p:cNvSpPr>
            <a:spLocks noGrp="1"/>
          </p:cNvSpPr>
          <p:nvPr>
            <p:ph type="title"/>
          </p:nvPr>
        </p:nvSpPr>
        <p:spPr/>
        <p:txBody>
          <a:bodyPr>
            <a:normAutofit/>
          </a:bodyPr>
          <a:lstStyle/>
          <a:p>
            <a:r>
              <a:rPr lang="en-US" sz="3200" dirty="0"/>
              <a:t>Methods</a:t>
            </a:r>
          </a:p>
        </p:txBody>
      </p:sp>
      <p:sp>
        <p:nvSpPr>
          <p:cNvPr id="3" name="Content Placeholder 2">
            <a:extLst>
              <a:ext uri="{FF2B5EF4-FFF2-40B4-BE49-F238E27FC236}">
                <a16:creationId xmlns:a16="http://schemas.microsoft.com/office/drawing/2014/main" id="{131B103C-9139-DF4F-809D-4477561CD43E}"/>
              </a:ext>
            </a:extLst>
          </p:cNvPr>
          <p:cNvSpPr>
            <a:spLocks noGrp="1"/>
          </p:cNvSpPr>
          <p:nvPr>
            <p:ph idx="1"/>
          </p:nvPr>
        </p:nvSpPr>
        <p:spPr/>
        <p:txBody>
          <a:bodyPr/>
          <a:lstStyle/>
          <a:p>
            <a:r>
              <a:rPr lang="en-US" dirty="0"/>
              <a:t>I used secondary research to complete my research</a:t>
            </a:r>
          </a:p>
          <a:p>
            <a:r>
              <a:rPr lang="en-US" dirty="0"/>
              <a:t>I used</a:t>
            </a:r>
            <a:r>
              <a:rPr lang="en-GB" dirty="0"/>
              <a:t> key words such as “influence of e-cigarettes on brain” and “prevention of addiction” </a:t>
            </a:r>
          </a:p>
          <a:p>
            <a:r>
              <a:rPr lang="en-GB" dirty="0"/>
              <a:t>E cigarettes and young children and adult </a:t>
            </a:r>
          </a:p>
          <a:p>
            <a:r>
              <a:rPr lang="en-GB" dirty="0"/>
              <a:t>Electronic cigarettes</a:t>
            </a:r>
          </a:p>
          <a:p>
            <a:r>
              <a:rPr lang="en-GB" dirty="0"/>
              <a:t>Smoking cessation</a:t>
            </a:r>
          </a:p>
          <a:p>
            <a:r>
              <a:rPr lang="en-GB" dirty="0"/>
              <a:t>Tobacco products</a:t>
            </a:r>
          </a:p>
          <a:p>
            <a:endParaRPr lang="en-GB" dirty="0"/>
          </a:p>
        </p:txBody>
      </p:sp>
    </p:spTree>
    <p:extLst>
      <p:ext uri="{BB962C8B-B14F-4D97-AF65-F5344CB8AC3E}">
        <p14:creationId xmlns:p14="http://schemas.microsoft.com/office/powerpoint/2010/main" val="2614707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E9D6-7BBD-6147-8292-EBC7075B9874}"/>
              </a:ext>
            </a:extLst>
          </p:cNvPr>
          <p:cNvSpPr>
            <a:spLocks noGrp="1"/>
          </p:cNvSpPr>
          <p:nvPr>
            <p:ph type="title"/>
          </p:nvPr>
        </p:nvSpPr>
        <p:spPr/>
        <p:txBody>
          <a:bodyPr>
            <a:normAutofit/>
          </a:bodyPr>
          <a:lstStyle/>
          <a:p>
            <a:r>
              <a:rPr lang="en-US" sz="3200" dirty="0"/>
              <a:t>Data Sources</a:t>
            </a:r>
          </a:p>
        </p:txBody>
      </p:sp>
      <p:sp>
        <p:nvSpPr>
          <p:cNvPr id="3" name="Content Placeholder 2">
            <a:extLst>
              <a:ext uri="{FF2B5EF4-FFF2-40B4-BE49-F238E27FC236}">
                <a16:creationId xmlns:a16="http://schemas.microsoft.com/office/drawing/2014/main" id="{145324E3-0516-A241-A8F7-478CF0076ECC}"/>
              </a:ext>
            </a:extLst>
          </p:cNvPr>
          <p:cNvSpPr>
            <a:spLocks noGrp="1"/>
          </p:cNvSpPr>
          <p:nvPr>
            <p:ph idx="1"/>
          </p:nvPr>
        </p:nvSpPr>
        <p:spPr/>
        <p:txBody>
          <a:bodyPr>
            <a:normAutofit lnSpcReduction="10000"/>
          </a:bodyPr>
          <a:lstStyle/>
          <a:p>
            <a:r>
              <a:rPr lang="en-GB" dirty="0"/>
              <a:t>Data had been collected from the online databases through Google scholar</a:t>
            </a:r>
            <a:r>
              <a:rPr lang="en-GB" dirty="0">
                <a:effectLst/>
              </a:rPr>
              <a:t> </a:t>
            </a:r>
          </a:p>
          <a:p>
            <a:r>
              <a:rPr lang="en-GB" dirty="0"/>
              <a:t>I collected data from updated scholar articles </a:t>
            </a:r>
          </a:p>
          <a:p>
            <a:r>
              <a:rPr lang="en-GB" b="1" i="1" dirty="0"/>
              <a:t>Inclusion Criteria</a:t>
            </a:r>
            <a:endParaRPr lang="en-GB" dirty="0"/>
          </a:p>
          <a:p>
            <a:r>
              <a:rPr lang="en-GB" dirty="0"/>
              <a:t>The articles were based on the influence of e-cigarettes on young children. Papers published after 2016, journal articles and papers with proper methodology was used for data collection.</a:t>
            </a:r>
          </a:p>
          <a:p>
            <a:r>
              <a:rPr lang="en-GB" b="1" i="1" dirty="0"/>
              <a:t>Exclusion criteria</a:t>
            </a:r>
            <a:endParaRPr lang="en-GB" dirty="0"/>
          </a:p>
          <a:p>
            <a:r>
              <a:rPr lang="en-GB" dirty="0"/>
              <a:t>Informal articles, articles without author and proper publishing houses were not selected</a:t>
            </a:r>
          </a:p>
          <a:p>
            <a:endParaRPr lang="en-US" dirty="0"/>
          </a:p>
        </p:txBody>
      </p:sp>
    </p:spTree>
    <p:extLst>
      <p:ext uri="{BB962C8B-B14F-4D97-AF65-F5344CB8AC3E}">
        <p14:creationId xmlns:p14="http://schemas.microsoft.com/office/powerpoint/2010/main" val="400959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7B048-EAB0-544A-8AAB-A3CC63C26A85}"/>
              </a:ext>
            </a:extLst>
          </p:cNvPr>
          <p:cNvSpPr>
            <a:spLocks noGrp="1"/>
          </p:cNvSpPr>
          <p:nvPr>
            <p:ph type="title"/>
          </p:nvPr>
        </p:nvSpPr>
        <p:spPr/>
        <p:txBody>
          <a:bodyPr>
            <a:normAutofit/>
          </a:bodyPr>
          <a:lstStyle/>
          <a:p>
            <a:r>
              <a:rPr lang="en-US" sz="3200" dirty="0"/>
              <a:t>Findings</a:t>
            </a:r>
          </a:p>
        </p:txBody>
      </p:sp>
      <p:sp>
        <p:nvSpPr>
          <p:cNvPr id="3" name="Content Placeholder 2">
            <a:extLst>
              <a:ext uri="{FF2B5EF4-FFF2-40B4-BE49-F238E27FC236}">
                <a16:creationId xmlns:a16="http://schemas.microsoft.com/office/drawing/2014/main" id="{1246E1EB-FB94-2948-984E-D7B1D80937B9}"/>
              </a:ext>
            </a:extLst>
          </p:cNvPr>
          <p:cNvSpPr>
            <a:spLocks noGrp="1"/>
          </p:cNvSpPr>
          <p:nvPr>
            <p:ph idx="1"/>
          </p:nvPr>
        </p:nvSpPr>
        <p:spPr/>
        <p:txBody>
          <a:bodyPr>
            <a:normAutofit/>
          </a:bodyPr>
          <a:lstStyle/>
          <a:p>
            <a:r>
              <a:rPr lang="en-GB" dirty="0"/>
              <a:t>E cigarettes effect brain development and respiratory diseases, cardiovascular problems, behavioural problems along with obesity</a:t>
            </a:r>
            <a:r>
              <a:rPr lang="en-GB" dirty="0">
                <a:effectLst/>
              </a:rPr>
              <a:t> </a:t>
            </a:r>
          </a:p>
          <a:p>
            <a:r>
              <a:rPr lang="en-GB" dirty="0"/>
              <a:t>Parents and peers smoking e cigarettes has an influence on the child</a:t>
            </a:r>
          </a:p>
          <a:p>
            <a:r>
              <a:rPr lang="en-GB" dirty="0"/>
              <a:t>Use of e cigarettes has increased while tobacco has decreased</a:t>
            </a:r>
          </a:p>
          <a:p>
            <a:r>
              <a:rPr lang="en-GB" dirty="0"/>
              <a:t> Advertisement do not disclose the fact that E-cigarettes contain nicotine</a:t>
            </a:r>
            <a:r>
              <a:rPr lang="en-GB" dirty="0">
                <a:effectLst/>
              </a:rPr>
              <a:t> </a:t>
            </a:r>
          </a:p>
          <a:p>
            <a:r>
              <a:rPr lang="en-US" dirty="0"/>
              <a:t>Children are more likely to start smoking e cigarettes due to its novelty aspect</a:t>
            </a:r>
          </a:p>
        </p:txBody>
      </p:sp>
    </p:spTree>
    <p:extLst>
      <p:ext uri="{BB962C8B-B14F-4D97-AF65-F5344CB8AC3E}">
        <p14:creationId xmlns:p14="http://schemas.microsoft.com/office/powerpoint/2010/main" val="3107649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1B1B6-A687-7D41-82CD-CBC00B19E22B}"/>
              </a:ext>
            </a:extLst>
          </p:cNvPr>
          <p:cNvSpPr>
            <a:spLocks noGrp="1"/>
          </p:cNvSpPr>
          <p:nvPr>
            <p:ph type="title"/>
          </p:nvPr>
        </p:nvSpPr>
        <p:spPr>
          <a:xfrm>
            <a:off x="772633" y="280064"/>
            <a:ext cx="10515600" cy="1325563"/>
          </a:xfrm>
        </p:spPr>
        <p:txBody>
          <a:bodyPr/>
          <a:lstStyle/>
          <a:p>
            <a:r>
              <a:rPr lang="en-US" sz="3200" dirty="0"/>
              <a:t>Key themes</a:t>
            </a:r>
            <a:br>
              <a:rPr lang="en-US" dirty="0"/>
            </a:br>
            <a:endParaRPr lang="en-US" dirty="0"/>
          </a:p>
        </p:txBody>
      </p:sp>
      <p:sp>
        <p:nvSpPr>
          <p:cNvPr id="3" name="Content Placeholder 2">
            <a:extLst>
              <a:ext uri="{FF2B5EF4-FFF2-40B4-BE49-F238E27FC236}">
                <a16:creationId xmlns:a16="http://schemas.microsoft.com/office/drawing/2014/main" id="{C7B64256-A8F0-264E-B024-4DE8268F0AAF}"/>
              </a:ext>
            </a:extLst>
          </p:cNvPr>
          <p:cNvSpPr>
            <a:spLocks noGrp="1"/>
          </p:cNvSpPr>
          <p:nvPr>
            <p:ph idx="1"/>
          </p:nvPr>
        </p:nvSpPr>
        <p:spPr/>
        <p:txBody>
          <a:bodyPr>
            <a:normAutofit fontScale="85000" lnSpcReduction="20000"/>
          </a:bodyPr>
          <a:lstStyle/>
          <a:p>
            <a:r>
              <a:rPr lang="en-US" dirty="0"/>
              <a:t>Unfortunately because e cigarettes is quite a recent thing, they didn’t have enough information into the actual effects of e cigarettes on young children. Early researches that were done, the next time they were gonna look back at the research was in September 2020. the harms on young children is not something that was discussed at the time, now quite possibly in 2020 they will investigate the harms and effects. But this is not a subject they looked into yet and I think they should look more into because as we know theres more and more giving up tobacco smoking but there are lot more people starting e cigarettes not just the ones that are trying to give up tobacco smoking but their people that have never smoked in their life and a lot of them tend to be young adults and children. why is this? This is what we need to investigate, this is where the research needs to be done and this is what I found, the flavor the cool looking gadget is attracting these youngsters. These are the things we need to compare but there is not enough information or research has not been over the years to  measure this. This is what something we can look forward to in the future.  </a:t>
            </a:r>
          </a:p>
        </p:txBody>
      </p:sp>
    </p:spTree>
    <p:extLst>
      <p:ext uri="{BB962C8B-B14F-4D97-AF65-F5344CB8AC3E}">
        <p14:creationId xmlns:p14="http://schemas.microsoft.com/office/powerpoint/2010/main" val="2571884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280A-BF1C-514A-9ECC-20DD97501F6A}"/>
              </a:ext>
            </a:extLst>
          </p:cNvPr>
          <p:cNvSpPr>
            <a:spLocks noGrp="1"/>
          </p:cNvSpPr>
          <p:nvPr>
            <p:ph type="title"/>
          </p:nvPr>
        </p:nvSpPr>
        <p:spPr/>
        <p:txBody>
          <a:bodyPr>
            <a:normAutofit/>
          </a:bodyPr>
          <a:lstStyle/>
          <a:p>
            <a:r>
              <a:rPr lang="en-US" sz="3200" dirty="0"/>
              <a:t>References</a:t>
            </a:r>
            <a:br>
              <a:rPr lang="en-US" sz="3200" dirty="0"/>
            </a:br>
            <a:endParaRPr lang="en-US" sz="3200" dirty="0"/>
          </a:p>
        </p:txBody>
      </p:sp>
      <p:sp>
        <p:nvSpPr>
          <p:cNvPr id="3" name="Content Placeholder 2">
            <a:extLst>
              <a:ext uri="{FF2B5EF4-FFF2-40B4-BE49-F238E27FC236}">
                <a16:creationId xmlns:a16="http://schemas.microsoft.com/office/drawing/2014/main" id="{FD692BF2-EF3D-8D44-8B6D-1B2EC8A93B63}"/>
              </a:ext>
            </a:extLst>
          </p:cNvPr>
          <p:cNvSpPr>
            <a:spLocks noGrp="1"/>
          </p:cNvSpPr>
          <p:nvPr>
            <p:ph idx="1"/>
          </p:nvPr>
        </p:nvSpPr>
        <p:spPr/>
        <p:txBody>
          <a:bodyPr>
            <a:normAutofit fontScale="92500" lnSpcReduction="10000"/>
          </a:bodyPr>
          <a:lstStyle/>
          <a:p>
            <a:r>
              <a:rPr lang="en-GB" sz="2400" dirty="0" err="1"/>
              <a:t>Olonoff</a:t>
            </a:r>
            <a:r>
              <a:rPr lang="en-GB" sz="2400" dirty="0"/>
              <a:t>, M., </a:t>
            </a:r>
            <a:r>
              <a:rPr lang="en-GB" sz="2400" dirty="0" err="1"/>
              <a:t>Niaura</a:t>
            </a:r>
            <a:r>
              <a:rPr lang="en-GB" sz="2400" dirty="0"/>
              <a:t>, R. and </a:t>
            </a:r>
            <a:r>
              <a:rPr lang="en-GB" sz="2400" dirty="0" err="1"/>
              <a:t>Hitsman</a:t>
            </a:r>
            <a:r>
              <a:rPr lang="en-GB" sz="2400" dirty="0"/>
              <a:t>, B., 2019. “Electronic Cigarettes” Are Not Cigarettes, and Why That Matters. </a:t>
            </a:r>
            <a:r>
              <a:rPr lang="en-GB" sz="2400" i="1" dirty="0"/>
              <a:t>Nicotine and Tobacco Research</a:t>
            </a:r>
            <a:r>
              <a:rPr lang="en-GB" sz="2400" dirty="0"/>
              <a:t>, </a:t>
            </a:r>
            <a:r>
              <a:rPr lang="en-GB" sz="2400" i="1" dirty="0"/>
              <a:t>21</a:t>
            </a:r>
            <a:r>
              <a:rPr lang="en-GB" sz="2400" dirty="0"/>
              <a:t>(10), pp.1441-1444.</a:t>
            </a:r>
          </a:p>
          <a:p>
            <a:r>
              <a:rPr lang="en-GB" sz="2400" dirty="0"/>
              <a:t>K. D. </a:t>
            </a:r>
            <a:r>
              <a:rPr lang="en-GB" sz="2400" dirty="0" err="1"/>
              <a:t>Volesky</a:t>
            </a:r>
            <a:r>
              <a:rPr lang="en-GB" sz="2400" dirty="0"/>
              <a:t>, P., 2020. </a:t>
            </a:r>
            <a:r>
              <a:rPr lang="en-GB" sz="2400" i="1" dirty="0"/>
              <a:t>Characteristics Of E-Cigarette Users And Their Perceptions Of The Benefits, Harms And Risks Of E-Cigarette Use: Survey Results From A Convenience Sample In Ottawa, Canada</a:t>
            </a:r>
            <a:r>
              <a:rPr lang="en-GB" sz="2400" dirty="0"/>
              <a:t>. [online] PubMed Central (PMC). Available at: &lt;</a:t>
            </a:r>
            <a:r>
              <a:rPr lang="en-GB" sz="2400" dirty="0">
                <a:hlinkClick r:id="rId2">
                  <a:extLst>
                    <a:ext uri="{A12FA001-AC4F-418D-AE19-62706E023703}">
                      <ahyp:hlinkClr xmlns:ahyp="http://schemas.microsoft.com/office/drawing/2018/hyperlinkcolor" val="tx"/>
                    </a:ext>
                  </a:extLst>
                </a:hlinkClick>
              </a:rPr>
              <a:t>https://www.ncbi.nlm.nih.gov/pmc/articles/PMC4962102/</a:t>
            </a:r>
            <a:r>
              <a:rPr lang="en-GB" sz="2400" dirty="0"/>
              <a:t>&gt; [Accessed 7 May 2020].</a:t>
            </a:r>
          </a:p>
          <a:p>
            <a:r>
              <a:rPr lang="en-GB" sz="2400" dirty="0" err="1"/>
              <a:t>Peterson.L</a:t>
            </a:r>
            <a:r>
              <a:rPr lang="en-GB" sz="2400" dirty="0"/>
              <a:t> and </a:t>
            </a:r>
            <a:r>
              <a:rPr lang="en-GB" sz="2400" dirty="0" err="1"/>
              <a:t>Hect</a:t>
            </a:r>
            <a:r>
              <a:rPr lang="en-GB" sz="2400" dirty="0"/>
              <a:t>, s., 2017. Tobacco, e-cigarettes, and child health. Current opinion in </a:t>
            </a:r>
            <a:r>
              <a:rPr lang="en-GB" sz="2400" dirty="0" err="1"/>
              <a:t>prediatrics</a:t>
            </a:r>
            <a:r>
              <a:rPr lang="en-GB" sz="2400" dirty="0"/>
              <a:t>, 29(2), pp.255-230</a:t>
            </a:r>
          </a:p>
          <a:p>
            <a:r>
              <a:rPr lang="en-GB" sz="2400" dirty="0"/>
              <a:t> </a:t>
            </a:r>
            <a:r>
              <a:rPr lang="en-IN" dirty="0"/>
              <a:t>Grana, R., </a:t>
            </a:r>
            <a:r>
              <a:rPr lang="en-IN" dirty="0" err="1"/>
              <a:t>Benowitz</a:t>
            </a:r>
            <a:r>
              <a:rPr lang="en-IN" dirty="0"/>
              <a:t>, N. and Glantz, S.A., 2014. E-cigarettes: a scientific review. </a:t>
            </a:r>
            <a:r>
              <a:rPr lang="en-IN" i="1" dirty="0"/>
              <a:t>Circulation</a:t>
            </a:r>
            <a:r>
              <a:rPr lang="en-IN" dirty="0"/>
              <a:t>, </a:t>
            </a:r>
            <a:r>
              <a:rPr lang="en-IN" i="1" dirty="0"/>
              <a:t>129</a:t>
            </a:r>
            <a:r>
              <a:rPr lang="en-IN" dirty="0"/>
              <a:t>(19), pp.1972-1986.</a:t>
            </a:r>
          </a:p>
          <a:p>
            <a:r>
              <a:rPr lang="en-GB" dirty="0" err="1"/>
              <a:t>Ecigarettereviewed.com</a:t>
            </a:r>
            <a:r>
              <a:rPr lang="en-GB" dirty="0"/>
              <a:t>. 2020. [online] Available at: &lt;https://</a:t>
            </a:r>
            <a:r>
              <a:rPr lang="en-GB" dirty="0" err="1"/>
              <a:t>ecigarettereviewed.com</a:t>
            </a:r>
            <a:r>
              <a:rPr lang="en-GB" dirty="0"/>
              <a:t>/beliefs-about-e-cigarettes-influence-experimentation&gt; [Accessed 12 May 2020].</a:t>
            </a:r>
            <a:endParaRPr lang="en-IN" dirty="0"/>
          </a:p>
          <a:p>
            <a:endParaRPr lang="en-GB" dirty="0"/>
          </a:p>
          <a:p>
            <a:endParaRPr lang="en-GB" sz="2400" dirty="0"/>
          </a:p>
          <a:p>
            <a:endParaRPr lang="en-GB" dirty="0"/>
          </a:p>
          <a:p>
            <a:endParaRPr lang="en-US" dirty="0"/>
          </a:p>
        </p:txBody>
      </p:sp>
    </p:spTree>
    <p:extLst>
      <p:ext uri="{BB962C8B-B14F-4D97-AF65-F5344CB8AC3E}">
        <p14:creationId xmlns:p14="http://schemas.microsoft.com/office/powerpoint/2010/main" val="9546144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876</TotalTime>
  <Words>773</Words>
  <Application>Microsoft Macintosh PowerPoint</Application>
  <PresentationFormat>Widescreen</PresentationFormat>
  <Paragraphs>54</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Literature Review Focus</vt:lpstr>
      <vt:lpstr>Introduction to Research Studies in Health and Social Care Rukshana Begum 1808389 Viva</vt:lpstr>
      <vt:lpstr>Focus of the study </vt:lpstr>
      <vt:lpstr>Aim and Objectives</vt:lpstr>
      <vt:lpstr>Methods</vt:lpstr>
      <vt:lpstr>Data Sources</vt:lpstr>
      <vt:lpstr>Findings</vt:lpstr>
      <vt:lpstr>Key themes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Studies in Health and Social Care Rukshana Begum 1808389 Viva</dc:title>
  <dc:creator>Rukshana Begum (1808389)</dc:creator>
  <cp:lastModifiedBy>Rukshana Begum (1808389)</cp:lastModifiedBy>
  <cp:revision>32</cp:revision>
  <dcterms:created xsi:type="dcterms:W3CDTF">2020-05-05T22:08:30Z</dcterms:created>
  <dcterms:modified xsi:type="dcterms:W3CDTF">2020-05-12T21:39:55Z</dcterms:modified>
</cp:coreProperties>
</file>