
<file path=[Content_Types].xml><?xml version="1.0" encoding="utf-8"?>
<Types xmlns="http://schemas.openxmlformats.org/package/2006/content-types"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58" r:id="rId5"/>
    <p:sldId id="260" r:id="rId6"/>
    <p:sldId id="262" r:id="rId7"/>
    <p:sldId id="264" r:id="rId8"/>
    <p:sldId id="263" r:id="rId9"/>
    <p:sldId id="265" r:id="rId10"/>
    <p:sldId id="268" r:id="rId11"/>
    <p:sldId id="266" r:id="rId12"/>
    <p:sldId id="267" r:id="rId13"/>
    <p:sldId id="269" r:id="rId14"/>
    <p:sldId id="270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677" autoAdjust="0"/>
    <p:restoredTop sz="94660"/>
  </p:normalViewPr>
  <p:slideViewPr>
    <p:cSldViewPr snapToGrid="0">
      <p:cViewPr varScale="1">
        <p:scale>
          <a:sx n="108" d="100"/>
          <a:sy n="108" d="100"/>
        </p:scale>
        <p:origin x="568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2BB32-D653-4B7F-8060-5BDB81FB9222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9EFE6E-272A-4E43-AC4F-93E63B628D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87496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2BB32-D653-4B7F-8060-5BDB81FB9222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9EFE6E-272A-4E43-AC4F-93E63B628D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33755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2BB32-D653-4B7F-8060-5BDB81FB9222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9EFE6E-272A-4E43-AC4F-93E63B628D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69206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2BB32-D653-4B7F-8060-5BDB81FB9222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9EFE6E-272A-4E43-AC4F-93E63B628D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64490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2BB32-D653-4B7F-8060-5BDB81FB9222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9EFE6E-272A-4E43-AC4F-93E63B628D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98955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2BB32-D653-4B7F-8060-5BDB81FB9222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9EFE6E-272A-4E43-AC4F-93E63B628D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29666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2BB32-D653-4B7F-8060-5BDB81FB9222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9EFE6E-272A-4E43-AC4F-93E63B628D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06587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2BB32-D653-4B7F-8060-5BDB81FB9222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9EFE6E-272A-4E43-AC4F-93E63B628D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02716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2BB32-D653-4B7F-8060-5BDB81FB9222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9EFE6E-272A-4E43-AC4F-93E63B628D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03164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2BB32-D653-4B7F-8060-5BDB81FB9222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9EFE6E-272A-4E43-AC4F-93E63B628D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8498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2BB32-D653-4B7F-8060-5BDB81FB9222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9EFE6E-272A-4E43-AC4F-93E63B628D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23510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2BB32-D653-4B7F-8060-5BDB81FB9222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9EFE6E-272A-4E43-AC4F-93E63B628DD8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9917008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2BB32-D653-4B7F-8060-5BDB81FB9222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9EFE6E-272A-4E43-AC4F-93E63B628D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8005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2BB32-D653-4B7F-8060-5BDB81FB9222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9EFE6E-272A-4E43-AC4F-93E63B628D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97114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2BB32-D653-4B7F-8060-5BDB81FB9222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9EFE6E-272A-4E43-AC4F-93E63B628D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3146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2BB32-D653-4B7F-8060-5BDB81FB9222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9EFE6E-272A-4E43-AC4F-93E63B628D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30087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2BB32-D653-4B7F-8060-5BDB81FB9222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9EFE6E-272A-4E43-AC4F-93E63B628D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4095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3ED2BB32-D653-4B7F-8060-5BDB81FB9222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9EFE6E-272A-4E43-AC4F-93E63B628D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208880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08/ijchm-05-2020-0423" TargetMode="External"/><Relationship Id="rId2" Type="http://schemas.openxmlformats.org/officeDocument/2006/relationships/hyperlink" Target="https://doi.org/10.1080/19368623.2020.1788231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i.org/10.1016/j.jdmm.2025.100991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108/ijchm-05-2022-055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51755" y="-583018"/>
            <a:ext cx="9544468" cy="3329581"/>
          </a:xfrm>
        </p:spPr>
        <p:txBody>
          <a:bodyPr>
            <a:noAutofit/>
          </a:bodyPr>
          <a:lstStyle/>
          <a:p>
            <a:r>
              <a:rPr lang="en-US" sz="4000" dirty="0"/>
              <a:t>The Strategic Shift: </a:t>
            </a:r>
            <a:br>
              <a:rPr lang="en-US" sz="4000" dirty="0"/>
            </a:br>
            <a:r>
              <a:rPr lang="en-US" sz="4000" dirty="0"/>
              <a:t>Adapting to Reduced Business Commuting in the Post-COVID Hotel Sector</a:t>
            </a:r>
            <a:endParaRPr lang="en-GB" sz="4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51755" y="2627810"/>
            <a:ext cx="8825658" cy="3932647"/>
          </a:xfrm>
        </p:spPr>
        <p:txBody>
          <a:bodyPr>
            <a:noAutofit/>
          </a:bodyPr>
          <a:lstStyle/>
          <a:p>
            <a:pPr algn="l"/>
            <a:endParaRPr lang="en-US" b="1" dirty="0">
              <a:solidFill>
                <a:schemeClr val="tx1"/>
              </a:solidFill>
            </a:endParaRPr>
          </a:p>
          <a:p>
            <a:pPr algn="l"/>
            <a:r>
              <a:rPr lang="en-US" b="1" dirty="0">
                <a:solidFill>
                  <a:schemeClr val="tx1"/>
                </a:solidFill>
              </a:rPr>
              <a:t>Name: Ionelia </a:t>
            </a:r>
            <a:r>
              <a:rPr lang="en-US" b="1" dirty="0" err="1">
                <a:solidFill>
                  <a:schemeClr val="tx1"/>
                </a:solidFill>
              </a:rPr>
              <a:t>popoiu</a:t>
            </a:r>
            <a:endParaRPr lang="en-US" b="1" dirty="0">
              <a:solidFill>
                <a:schemeClr val="tx1"/>
              </a:solidFill>
            </a:endParaRPr>
          </a:p>
          <a:p>
            <a:r>
              <a:rPr lang="en-US" b="1" dirty="0">
                <a:solidFill>
                  <a:schemeClr val="tx1"/>
                </a:solidFill>
              </a:rPr>
              <a:t>Student ID: 2243056</a:t>
            </a:r>
          </a:p>
          <a:p>
            <a:r>
              <a:rPr lang="en-US" b="1" dirty="0">
                <a:solidFill>
                  <a:schemeClr val="tx1"/>
                </a:solidFill>
              </a:rPr>
              <a:t>MODULE NAME: contemporary Themes in the hotel and hospitality sector </a:t>
            </a:r>
          </a:p>
          <a:p>
            <a:r>
              <a:rPr lang="en-US" b="1" dirty="0">
                <a:solidFill>
                  <a:schemeClr val="tx1"/>
                </a:solidFill>
              </a:rPr>
              <a:t>Module  CODE : BMIH6001</a:t>
            </a:r>
          </a:p>
          <a:p>
            <a:endParaRPr lang="en-GB" sz="1600" dirty="0">
              <a:solidFill>
                <a:schemeClr val="tx1"/>
              </a:solidFill>
            </a:endParaRPr>
          </a:p>
          <a:p>
            <a:r>
              <a:rPr lang="en-GB" sz="1200" dirty="0">
                <a:solidFill>
                  <a:schemeClr val="tx1"/>
                </a:solidFill>
              </a:rPr>
              <a:t>I confirm that I have not used any AI tools in the research and creation of this presentation. I confirm that I have not presented any AI generated materials as my own work. I confirm I have copies of my drafts, notes, and other resources I used, which I may be asked to provide in evidence.</a:t>
            </a:r>
          </a:p>
          <a:p>
            <a:r>
              <a:rPr lang="en-GB" sz="1200" dirty="0">
                <a:solidFill>
                  <a:schemeClr val="tx1"/>
                </a:solidFill>
              </a:rPr>
              <a:t> </a:t>
            </a:r>
          </a:p>
          <a:p>
            <a:pPr algn="l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68191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4293" y="1853248"/>
            <a:ext cx="8946541" cy="4195481"/>
          </a:xfrm>
        </p:spPr>
        <p:txBody>
          <a:bodyPr>
            <a:normAutofit lnSpcReduction="10000"/>
          </a:bodyPr>
          <a:lstStyle/>
          <a:p>
            <a:r>
              <a:rPr lang="en-US" dirty="0"/>
              <a:t>The pandemic gave rise to an environment where business commuting reduced and remote working increased (Cooper and Hall, 2023).</a:t>
            </a:r>
          </a:p>
          <a:p>
            <a:r>
              <a:rPr lang="en-US" dirty="0"/>
              <a:t>The meeting and technology adaptations that came with the ‘work from home’ culture during the pandemic showed that most of the business travels are unnecessary (Costa and Costa, 2022).</a:t>
            </a:r>
          </a:p>
          <a:p>
            <a:r>
              <a:rPr lang="en-US" b="1" dirty="0"/>
              <a:t>The Main Challenge:</a:t>
            </a:r>
            <a:r>
              <a:rPr lang="en-US" dirty="0"/>
              <a:t> Core corporate clientele and revenue from commuting clients have significantly reduced.</a:t>
            </a:r>
          </a:p>
          <a:p>
            <a:r>
              <a:rPr lang="en-US" b="1" dirty="0"/>
              <a:t>Expected shift</a:t>
            </a:r>
            <a:r>
              <a:rPr lang="en-US" dirty="0"/>
              <a:t>: Hotels must fundamentally reimagine their value proposition and their target markets to remain competitive in the hospitality sector.</a:t>
            </a:r>
          </a:p>
          <a:p>
            <a:r>
              <a:rPr lang="en-US" b="1" dirty="0"/>
              <a:t>Main Question: </a:t>
            </a:r>
            <a:r>
              <a:rPr lang="en-US" dirty="0"/>
              <a:t>How should the hotel industry adapt to a landscape where business travel has reduced?</a:t>
            </a:r>
          </a:p>
        </p:txBody>
      </p:sp>
    </p:spTree>
    <p:extLst>
      <p:ext uri="{BB962C8B-B14F-4D97-AF65-F5344CB8AC3E}">
        <p14:creationId xmlns:p14="http://schemas.microsoft.com/office/powerpoint/2010/main" val="2871343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Literature Review: Current Findings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5974" y="2056110"/>
            <a:ext cx="6787842" cy="4195481"/>
          </a:xfrm>
        </p:spPr>
        <p:txBody>
          <a:bodyPr/>
          <a:lstStyle/>
          <a:p>
            <a:r>
              <a:rPr lang="en-US" b="1" dirty="0"/>
              <a:t>Shift in Demographics: </a:t>
            </a:r>
            <a:r>
              <a:rPr lang="en-US" dirty="0"/>
              <a:t>Current findings show a rise in "Digital Nomads" replacing traditional business commuters (Dixit, 2020) .</a:t>
            </a:r>
          </a:p>
          <a:p>
            <a:r>
              <a:rPr lang="en-US" b="1" dirty="0"/>
              <a:t>Operational Pivot: </a:t>
            </a:r>
            <a:r>
              <a:rPr lang="en-US" dirty="0" err="1"/>
              <a:t>Chkoniya</a:t>
            </a:r>
            <a:r>
              <a:rPr lang="en-US" dirty="0"/>
              <a:t>, (2021) suggest that profitability now relies on personalized guest experiences rather than standardized corporate services.</a:t>
            </a:r>
          </a:p>
          <a:p>
            <a:r>
              <a:rPr lang="en-US" b="1" dirty="0"/>
              <a:t>Economic Strain: </a:t>
            </a:r>
            <a:r>
              <a:rPr lang="en-US" dirty="0"/>
              <a:t>Research highlights that while net-zero goals drive innovation, they impose financial pressure on smaller hotels adapting to these shifts (Cooper and Hall, 2023) </a:t>
            </a:r>
            <a:endParaRPr lang="en-GB" dirty="0"/>
          </a:p>
        </p:txBody>
      </p:sp>
      <p:pic>
        <p:nvPicPr>
          <p:cNvPr id="4" name="Image 0" descr="https://kimi-img.moonshot.cn/pub/slides/okc/ufij55egcbpwm/images/coworking_space.jpg">
            <a:extLst>
              <a:ext uri="{FF2B5EF4-FFF2-40B4-BE49-F238E27FC236}">
                <a16:creationId xmlns:a16="http://schemas.microsoft.com/office/drawing/2014/main" id="{91892636-284F-68AB-BD88-B684D1A11B3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343" b="19343"/>
          <a:stretch/>
        </p:blipFill>
        <p:spPr>
          <a:xfrm>
            <a:off x="6893038" y="2761741"/>
            <a:ext cx="5032988" cy="2083392"/>
          </a:xfrm>
          <a:prstGeom prst="roundRect">
            <a:avLst>
              <a:gd name="adj" fmla="val 1905"/>
            </a:avLst>
          </a:prstGeom>
        </p:spPr>
      </p:pic>
    </p:spTree>
    <p:extLst>
      <p:ext uri="{BB962C8B-B14F-4D97-AF65-F5344CB8AC3E}">
        <p14:creationId xmlns:p14="http://schemas.microsoft.com/office/powerpoint/2010/main" val="25722252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Literature Review: What Research Shows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668" y="2029167"/>
            <a:ext cx="8946541" cy="4195481"/>
          </a:xfrm>
        </p:spPr>
        <p:txBody>
          <a:bodyPr>
            <a:normAutofit lnSpcReduction="10000"/>
          </a:bodyPr>
          <a:lstStyle/>
          <a:p>
            <a:r>
              <a:rPr lang="en-US" dirty="0" err="1"/>
              <a:t>Gursoy</a:t>
            </a:r>
            <a:r>
              <a:rPr lang="en-US" dirty="0"/>
              <a:t> and Chi (2020) predict that Leisure demand will outpace the slow recovery of corporate travel.</a:t>
            </a:r>
          </a:p>
          <a:p>
            <a:r>
              <a:rPr lang="en-US" dirty="0"/>
              <a:t>Christou, </a:t>
            </a:r>
            <a:r>
              <a:rPr lang="en-US" dirty="0" err="1"/>
              <a:t>Simillidou</a:t>
            </a:r>
            <a:r>
              <a:rPr lang="en-US" dirty="0"/>
              <a:t> and </a:t>
            </a:r>
            <a:r>
              <a:rPr lang="en-US" dirty="0" err="1"/>
              <a:t>Stylianou</a:t>
            </a:r>
            <a:r>
              <a:rPr lang="en-US" dirty="0"/>
              <a:t> (2020) recommend early shift to "day-use offices" for local remote workers.</a:t>
            </a:r>
          </a:p>
          <a:p>
            <a:r>
              <a:rPr lang="en-GB" b="0" i="0" dirty="0">
                <a:effectLst/>
              </a:rPr>
              <a:t>Merkel, (2022) </a:t>
            </a:r>
            <a:r>
              <a:rPr lang="en-US" dirty="0"/>
              <a:t>advises hotels to repurpose spaces such as convert ballrooms to coworking.</a:t>
            </a:r>
          </a:p>
          <a:p>
            <a:r>
              <a:rPr lang="en-US" dirty="0"/>
              <a:t>Wilkesmann and Bassyiouny (2025) point to the rise of the "Bleisure" and "Workation" </a:t>
            </a:r>
            <a:r>
              <a:rPr lang="en-US" dirty="0" err="1"/>
              <a:t>traveller</a:t>
            </a:r>
            <a:r>
              <a:rPr lang="en-US" dirty="0"/>
              <a:t> as a primary target that hotels should target.</a:t>
            </a:r>
          </a:p>
          <a:p>
            <a:r>
              <a:rPr lang="en-US" i="0" dirty="0">
                <a:effectLst/>
              </a:rPr>
              <a:t>Liu-</a:t>
            </a:r>
            <a:r>
              <a:rPr lang="en-US" i="0" dirty="0" err="1">
                <a:effectLst/>
              </a:rPr>
              <a:t>Lastres</a:t>
            </a:r>
            <a:r>
              <a:rPr lang="en-US" i="0" dirty="0">
                <a:effectLst/>
              </a:rPr>
              <a:t>, Wen and Huang (2022)</a:t>
            </a:r>
            <a:r>
              <a:rPr lang="en-US" b="0" i="0" dirty="0">
                <a:effectLst/>
              </a:rPr>
              <a:t> advice hotels that in the new post-pandemic environment, success requires hyper-personalisation and local partnerships.</a:t>
            </a:r>
          </a:p>
        </p:txBody>
      </p:sp>
    </p:spTree>
    <p:extLst>
      <p:ext uri="{BB962C8B-B14F-4D97-AF65-F5344CB8AC3E}">
        <p14:creationId xmlns:p14="http://schemas.microsoft.com/office/powerpoint/2010/main" val="5911969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4293" y="2209801"/>
            <a:ext cx="8946541" cy="4195481"/>
          </a:xfrm>
        </p:spPr>
        <p:txBody>
          <a:bodyPr/>
          <a:lstStyle/>
          <a:p>
            <a:r>
              <a:rPr lang="en-US" b="1" dirty="0"/>
              <a:t>Research Approach:</a:t>
            </a:r>
            <a:r>
              <a:rPr lang="en-US" dirty="0"/>
              <a:t> the data was collected using qualitative data collection methods that focuses on secondary data from academic journals and industry reports.</a:t>
            </a:r>
          </a:p>
          <a:p>
            <a:r>
              <a:rPr lang="en-US" dirty="0"/>
              <a:t>Two analytic tools were used to analyse the new external and internal environment. They include: </a:t>
            </a:r>
          </a:p>
          <a:p>
            <a:r>
              <a:rPr lang="en-US" dirty="0"/>
              <a:t>PESTLE analysis for external environment analysis</a:t>
            </a:r>
          </a:p>
          <a:p>
            <a:r>
              <a:rPr lang="en-US" dirty="0"/>
              <a:t>SWOT Analysis to assess the impact on internal environments.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75368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Impact Analysis: PESTLE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1799" y="1452843"/>
            <a:ext cx="8946541" cy="4195481"/>
          </a:xfrm>
        </p:spPr>
        <p:txBody>
          <a:bodyPr>
            <a:normAutofit/>
          </a:bodyPr>
          <a:lstStyle/>
          <a:p>
            <a:r>
              <a:rPr lang="en-US" b="1" dirty="0"/>
              <a:t>Political:</a:t>
            </a:r>
            <a:r>
              <a:rPr lang="en-US" dirty="0"/>
              <a:t> Domestic tourism grants, regional development.</a:t>
            </a:r>
          </a:p>
          <a:p>
            <a:r>
              <a:rPr lang="en-US" b="1" dirty="0"/>
              <a:t>Economic:</a:t>
            </a:r>
            <a:r>
              <a:rPr lang="en-US" dirty="0"/>
              <a:t> Corporate savings, inflation, and high cost of living.</a:t>
            </a:r>
          </a:p>
          <a:p>
            <a:r>
              <a:rPr lang="en-US" b="1" dirty="0"/>
              <a:t>Social:</a:t>
            </a:r>
            <a:r>
              <a:rPr lang="en-US" dirty="0"/>
              <a:t> Normalisation of remote work</a:t>
            </a:r>
          </a:p>
          <a:p>
            <a:r>
              <a:rPr lang="en-US" b="1" dirty="0"/>
              <a:t>Technological:</a:t>
            </a:r>
            <a:r>
              <a:rPr lang="en-US" dirty="0"/>
              <a:t> the rise of WiFi as a utility, contactless meeting technology, experience platforms.</a:t>
            </a:r>
          </a:p>
          <a:p>
            <a:r>
              <a:rPr lang="en-US" b="1" dirty="0"/>
              <a:t>Legal:</a:t>
            </a:r>
            <a:r>
              <a:rPr lang="en-US" dirty="0"/>
              <a:t> Zoning for coworking</a:t>
            </a:r>
          </a:p>
          <a:p>
            <a:r>
              <a:rPr lang="en-US" b="1" dirty="0"/>
              <a:t>Environmental:</a:t>
            </a:r>
            <a:r>
              <a:rPr lang="en-US" dirty="0"/>
              <a:t> Leveraging sustainability of longer and local </a:t>
            </a:r>
          </a:p>
          <a:p>
            <a:pPr marL="0" indent="0">
              <a:buNone/>
            </a:pPr>
            <a:r>
              <a:rPr lang="en-US" dirty="0"/>
              <a:t>stays.</a:t>
            </a:r>
          </a:p>
        </p:txBody>
      </p:sp>
      <p:pic>
        <p:nvPicPr>
          <p:cNvPr id="4" name="Picture 2" descr="ISS Tools &amp; Methods | Pestel Analysis">
            <a:extLst>
              <a:ext uri="{FF2B5EF4-FFF2-40B4-BE49-F238E27FC236}">
                <a16:creationId xmlns:a16="http://schemas.microsoft.com/office/drawing/2014/main" id="{5FC2D5D4-BFDA-85AE-2FCC-A5367A05C6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54707" y="3210991"/>
            <a:ext cx="3112215" cy="3194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91920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Impact Analysis: SWOT Analysis - Strategic Positioning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8596" y="2038631"/>
            <a:ext cx="8946541" cy="4195481"/>
          </a:xfrm>
        </p:spPr>
        <p:txBody>
          <a:bodyPr/>
          <a:lstStyle/>
          <a:p>
            <a:r>
              <a:rPr lang="en-US" b="1" dirty="0"/>
              <a:t>Strengths</a:t>
            </a:r>
            <a:r>
              <a:rPr lang="en-US" dirty="0"/>
              <a:t>: Diversified service offerings.</a:t>
            </a:r>
          </a:p>
          <a:p>
            <a:r>
              <a:rPr lang="en-US" b="1" dirty="0"/>
              <a:t>Weaknesses</a:t>
            </a:r>
            <a:r>
              <a:rPr lang="en-US" dirty="0"/>
              <a:t>: High operational costs and historical reliance on corporate travel.</a:t>
            </a:r>
          </a:p>
          <a:p>
            <a:r>
              <a:rPr lang="en-US" b="1" dirty="0"/>
              <a:t>Opportunities:</a:t>
            </a:r>
            <a:r>
              <a:rPr lang="en-US" dirty="0"/>
              <a:t> Attracting remote workers and "</a:t>
            </a:r>
            <a:r>
              <a:rPr lang="en-US" dirty="0" err="1"/>
              <a:t>bleisure</a:t>
            </a:r>
            <a:r>
              <a:rPr lang="en-US" dirty="0"/>
              <a:t>" travelers through personalized experiences.</a:t>
            </a:r>
          </a:p>
          <a:p>
            <a:r>
              <a:rPr lang="en-US" b="1" dirty="0"/>
              <a:t>Threats:</a:t>
            </a:r>
            <a:r>
              <a:rPr lang="en-US" dirty="0"/>
              <a:t> Continued economic uncertainty and regulatory</a:t>
            </a:r>
          </a:p>
          <a:p>
            <a:pPr marL="0" indent="0">
              <a:buNone/>
            </a:pPr>
            <a:r>
              <a:rPr lang="en-US" dirty="0"/>
              <a:t>shifts.</a:t>
            </a:r>
            <a:endParaRPr lang="en-GB" dirty="0"/>
          </a:p>
        </p:txBody>
      </p:sp>
      <p:pic>
        <p:nvPicPr>
          <p:cNvPr id="4" name="Image 0" descr="https://kimi-img.moonshot.cn/pub/slides/okc/ufij55egcbpwm/images/analytical_framework.jpg">
            <a:extLst>
              <a:ext uri="{FF2B5EF4-FFF2-40B4-BE49-F238E27FC236}">
                <a16:creationId xmlns:a16="http://schemas.microsoft.com/office/drawing/2014/main" id="{A51D5326-5483-B81C-D823-6349DD00951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797" r="13797"/>
          <a:stretch/>
        </p:blipFill>
        <p:spPr>
          <a:xfrm>
            <a:off x="8198221" y="3742690"/>
            <a:ext cx="3705225" cy="2924175"/>
          </a:xfrm>
          <a:prstGeom prst="roundRect">
            <a:avLst>
              <a:gd name="adj" fmla="val 2606"/>
            </a:avLst>
          </a:prstGeom>
        </p:spPr>
      </p:pic>
    </p:spTree>
    <p:extLst>
      <p:ext uri="{BB962C8B-B14F-4D97-AF65-F5344CB8AC3E}">
        <p14:creationId xmlns:p14="http://schemas.microsoft.com/office/powerpoint/2010/main" val="37026742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Theme Impact: Industry Responses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industry has responded with adjustments and shifts that would enable hotels to continue thriving in the hotel and hospitality sector. Wilkesmann and Bassyiouny (2025) observe that they include: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Repurposing Space:</a:t>
            </a:r>
          </a:p>
          <a:p>
            <a:pPr marL="514350" indent="-514350">
              <a:buFont typeface="+mj-lt"/>
              <a:buAutoNum type="arabicPeriod"/>
            </a:pPr>
            <a:r>
              <a:rPr lang="en-GB" i="0" dirty="0">
                <a:effectLst/>
              </a:rPr>
              <a:t>"Bleisure" Packages</a:t>
            </a:r>
            <a:endParaRPr lang="en-US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Deep community integration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Experience-Driven Packages:</a:t>
            </a:r>
          </a:p>
          <a:p>
            <a:endParaRPr lang="en-GB" dirty="0"/>
          </a:p>
        </p:txBody>
      </p:sp>
      <p:pic>
        <p:nvPicPr>
          <p:cNvPr id="4" name="Image 0" descr="https://kimi-img.moonshot.cn/pub/slides/okc/ufij55egcbpwm/images/personalised_service.jpg">
            <a:extLst>
              <a:ext uri="{FF2B5EF4-FFF2-40B4-BE49-F238E27FC236}">
                <a16:creationId xmlns:a16="http://schemas.microsoft.com/office/drawing/2014/main" id="{D6C11BE1-4B70-3721-FE48-5BEBD1284CD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333" b="13333"/>
          <a:stretch/>
        </p:blipFill>
        <p:spPr>
          <a:xfrm>
            <a:off x="6668408" y="4395586"/>
            <a:ext cx="5339350" cy="2237442"/>
          </a:xfrm>
          <a:prstGeom prst="roundRect">
            <a:avLst>
              <a:gd name="adj" fmla="val 2484"/>
            </a:avLst>
          </a:prstGeom>
        </p:spPr>
      </p:pic>
    </p:spTree>
    <p:extLst>
      <p:ext uri="{BB962C8B-B14F-4D97-AF65-F5344CB8AC3E}">
        <p14:creationId xmlns:p14="http://schemas.microsoft.com/office/powerpoint/2010/main" val="41798412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Core Strategic Shifts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Hotels have notably shifted their core strategies in their target customer, product, and value proposition (</a:t>
            </a:r>
            <a:r>
              <a:rPr lang="en-US" dirty="0" err="1"/>
              <a:t>Batabyal</a:t>
            </a:r>
            <a:r>
              <a:rPr lang="en-US" dirty="0"/>
              <a:t> and Das, 2019). The shifts include: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Target Customer: From corporate commuter to leisure and </a:t>
            </a:r>
            <a:r>
              <a:rPr lang="en-US" dirty="0" err="1"/>
              <a:t>bleisure</a:t>
            </a:r>
            <a:r>
              <a:rPr lang="en-US" dirty="0"/>
              <a:t>, remote worker.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Product/Service: From functional room to flexible and tech-integrated experience hub.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Value Proposition: From convenience and efficiency to productivity, wellness and local immersion.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47348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Recommendations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Given the presented facts about the shift in hotel strategies post-</a:t>
            </a:r>
            <a:r>
              <a:rPr lang="en-US" dirty="0" err="1"/>
              <a:t>covid</a:t>
            </a:r>
            <a:r>
              <a:rPr lang="en-US" dirty="0"/>
              <a:t> with reduced business commuting, the presentation recommends that hotels should: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Develop integrated ‘work-leisure’ ecosystems.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Leverage data for hyper-personalisation.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Embrace sustainability as a core value driver.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78510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  <a:r>
              <a:rPr lang="en-GB" b="1" dirty="0"/>
              <a:t> 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The decline in commuting is a huge shift that demands a systemic change in how hotels operate.</a:t>
            </a:r>
          </a:p>
          <a:p>
            <a:r>
              <a:rPr lang="en-US" dirty="0"/>
              <a:t>Successful adaptation means adopting offers of experience and not just a provider of accommodation.</a:t>
            </a:r>
          </a:p>
          <a:p>
            <a:r>
              <a:rPr lang="en-US" dirty="0"/>
              <a:t>The integration of work and leisure is the new trend for guest experience design that hotels should integrate into their operations.</a:t>
            </a:r>
          </a:p>
          <a:p>
            <a:r>
              <a:rPr lang="en-US" dirty="0"/>
              <a:t>Future resilience depends on adaptability, diversification, and data-driven guest-centric offerings.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33563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References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Cooper, C. and Hall, C.M. (2023) </a:t>
            </a:r>
            <a:r>
              <a:rPr lang="en-US" i="1" dirty="0"/>
              <a:t>Contemporary tourism : an international approach. </a:t>
            </a:r>
            <a:r>
              <a:rPr lang="en-US" dirty="0"/>
              <a:t>5th ed. Oxford: </a:t>
            </a:r>
            <a:r>
              <a:rPr lang="en-US" dirty="0" err="1"/>
              <a:t>Goodfellow</a:t>
            </a:r>
            <a:r>
              <a:rPr lang="en-US" dirty="0"/>
              <a:t> Publishers Limited.</a:t>
            </a:r>
          </a:p>
          <a:p>
            <a:r>
              <a:rPr lang="en-US" dirty="0" err="1"/>
              <a:t>Chkoniya</a:t>
            </a:r>
            <a:r>
              <a:rPr lang="en-US" dirty="0"/>
              <a:t>, V. (ed.) (2021) </a:t>
            </a:r>
            <a:r>
              <a:rPr lang="en-US" i="1" dirty="0"/>
              <a:t>Handbook of research on applied data science and artificial intelligence in business and industry. </a:t>
            </a:r>
            <a:r>
              <a:rPr lang="en-US" dirty="0"/>
              <a:t>Hershey, Pennsylvania: IGI Global</a:t>
            </a:r>
          </a:p>
          <a:p>
            <a:r>
              <a:rPr lang="en-US" dirty="0"/>
              <a:t>Costa, V. and Costa, C. (</a:t>
            </a:r>
            <a:r>
              <a:rPr lang="en-US" dirty="0" err="1"/>
              <a:t>eds</a:t>
            </a:r>
            <a:r>
              <a:rPr lang="en-US" dirty="0"/>
              <a:t>) (2022) </a:t>
            </a:r>
            <a:r>
              <a:rPr lang="en-US" i="1" dirty="0"/>
              <a:t>Sustainability and competitiveness in the hospitality industry. </a:t>
            </a:r>
            <a:r>
              <a:rPr lang="en-US" dirty="0"/>
              <a:t>Hershey, Pennsylvania: Business Science Reference.</a:t>
            </a:r>
          </a:p>
          <a:p>
            <a:r>
              <a:rPr lang="en-US" dirty="0"/>
              <a:t>Dixit, S.K. (2020) ‘Managing hospitality organizations: achieving excellence in the guest experience (second edition): by Robert C. Ford and Michael C. </a:t>
            </a:r>
            <a:r>
              <a:rPr lang="en-US" dirty="0" err="1"/>
              <a:t>Sturman</a:t>
            </a:r>
            <a:r>
              <a:rPr lang="en-US" dirty="0"/>
              <a:t>, Sage Publications Inc., 2019, 544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63587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References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3776" y="1294411"/>
            <a:ext cx="9705469" cy="4965864"/>
          </a:xfrm>
        </p:spPr>
        <p:txBody>
          <a:bodyPr>
            <a:noAutofit/>
          </a:bodyPr>
          <a:lstStyle/>
          <a:p>
            <a:r>
              <a:rPr lang="en-US" dirty="0" err="1"/>
              <a:t>Gursoy</a:t>
            </a:r>
            <a:r>
              <a:rPr lang="en-US" dirty="0"/>
              <a:t>, D. and Chi, C.G. (2020) 'Effects of COVID-19 pandemic on hospitality industry: review of the current situations and a research agenda,' </a:t>
            </a:r>
            <a:r>
              <a:rPr lang="en-US" i="1" dirty="0"/>
              <a:t>Journal of Hospitality Marketing &amp; Management</a:t>
            </a:r>
            <a:r>
              <a:rPr lang="en-US" dirty="0"/>
              <a:t>, 29(5), pp. 527–529. </a:t>
            </a:r>
            <a:r>
              <a:rPr lang="en-US" dirty="0">
                <a:hlinkClick r:id="rId2"/>
              </a:rPr>
              <a:t>https://doi.org/10.1080/19368623.2020.1788231</a:t>
            </a:r>
            <a:r>
              <a:rPr lang="en-US" dirty="0"/>
              <a:t>.</a:t>
            </a:r>
          </a:p>
          <a:p>
            <a:r>
              <a:rPr lang="en-US" dirty="0"/>
              <a:t>Christou, P., </a:t>
            </a:r>
            <a:r>
              <a:rPr lang="en-US" dirty="0" err="1"/>
              <a:t>Simillidou</a:t>
            </a:r>
            <a:r>
              <a:rPr lang="en-US" dirty="0"/>
              <a:t>, A. and </a:t>
            </a:r>
            <a:r>
              <a:rPr lang="en-US" dirty="0" err="1"/>
              <a:t>Stylianou</a:t>
            </a:r>
            <a:r>
              <a:rPr lang="en-US" dirty="0"/>
              <a:t>, M.C. (2020) 'Tourists’ perceptions regarding the use of anthropomorphic robots in tourism and hospitality,' </a:t>
            </a:r>
            <a:r>
              <a:rPr lang="en-US" i="1" dirty="0"/>
              <a:t>International Journal of Contemporary Hospitality Management</a:t>
            </a:r>
            <a:r>
              <a:rPr lang="en-US" dirty="0"/>
              <a:t>, 32(11), pp. 3665–3683. </a:t>
            </a:r>
            <a:r>
              <a:rPr lang="en-US" dirty="0">
                <a:hlinkClick r:id="rId3"/>
              </a:rPr>
              <a:t>https://doi.org/10.1108/ijchm-05-2020-0423</a:t>
            </a:r>
            <a:r>
              <a:rPr lang="en-US" dirty="0"/>
              <a:t>. </a:t>
            </a:r>
          </a:p>
          <a:p>
            <a:r>
              <a:rPr lang="en-GB" b="0" i="0" dirty="0">
                <a:effectLst/>
                <a:latin typeface="Arial" panose="020B0604020202020204" pitchFamily="34" charset="0"/>
              </a:rPr>
              <a:t>Merkel, J., (2022) Coworking spaces as destinations and new stakeholders in hospitality ecosystems. </a:t>
            </a:r>
            <a:r>
              <a:rPr lang="en-GB" b="0" i="1" dirty="0" err="1">
                <a:effectLst/>
                <a:latin typeface="Arial" panose="020B0604020202020204" pitchFamily="34" charset="0"/>
              </a:rPr>
              <a:t>Pechlaner</a:t>
            </a:r>
            <a:r>
              <a:rPr lang="en-GB" b="0" i="1" dirty="0">
                <a:effectLst/>
                <a:latin typeface="Arial" panose="020B0604020202020204" pitchFamily="34" charset="0"/>
              </a:rPr>
              <a:t> H, </a:t>
            </a:r>
            <a:r>
              <a:rPr lang="en-GB" b="0" i="1" dirty="0" err="1">
                <a:effectLst/>
                <a:latin typeface="Arial" panose="020B0604020202020204" pitchFamily="34" charset="0"/>
              </a:rPr>
              <a:t>Olbrich</a:t>
            </a:r>
            <a:r>
              <a:rPr lang="en-GB" b="0" i="1" dirty="0">
                <a:effectLst/>
                <a:latin typeface="Arial" panose="020B0604020202020204" pitchFamily="34" charset="0"/>
              </a:rPr>
              <a:t> N, Philipp J, </a:t>
            </a:r>
            <a:r>
              <a:rPr lang="en-GB" b="0" i="1" dirty="0" err="1">
                <a:effectLst/>
                <a:latin typeface="Arial" panose="020B0604020202020204" pitchFamily="34" charset="0"/>
              </a:rPr>
              <a:t>Thees</a:t>
            </a:r>
            <a:r>
              <a:rPr lang="en-GB" b="0" i="1" dirty="0">
                <a:effectLst/>
                <a:latin typeface="Arial" panose="020B0604020202020204" pitchFamily="34" charset="0"/>
              </a:rPr>
              <a:t> H (2022) Towards an ecosystem of hospitality: location, city, destination. </a:t>
            </a:r>
            <a:r>
              <a:rPr lang="en-GB" b="0" i="1" dirty="0" err="1">
                <a:effectLst/>
                <a:latin typeface="Arial" panose="020B0604020202020204" pitchFamily="34" charset="0"/>
              </a:rPr>
              <a:t>Graffeg</a:t>
            </a:r>
            <a:r>
              <a:rPr lang="en-GB" b="0" i="1" dirty="0">
                <a:effectLst/>
                <a:latin typeface="Arial" panose="020B0604020202020204" pitchFamily="34" charset="0"/>
              </a:rPr>
              <a:t> Limited</a:t>
            </a:r>
            <a:r>
              <a:rPr lang="en-GB" b="0" i="0" dirty="0">
                <a:effectLst/>
                <a:latin typeface="Arial" panose="020B0604020202020204" pitchFamily="34" charset="0"/>
              </a:rPr>
              <a:t>, pp.140-147.</a:t>
            </a:r>
          </a:p>
          <a:p>
            <a:r>
              <a:rPr lang="en-US" dirty="0"/>
              <a:t>Wilkesmann, M. and Bassyiouny, M. (2025) 'From leisure to labor: How </a:t>
            </a:r>
            <a:r>
              <a:rPr lang="en-US" dirty="0" err="1"/>
              <a:t>workations</a:t>
            </a:r>
            <a:r>
              <a:rPr lang="en-US" dirty="0"/>
              <a:t> are reshaping hospitality and destination marketing in the era of New Work,' </a:t>
            </a:r>
            <a:r>
              <a:rPr lang="en-US" i="1" dirty="0"/>
              <a:t>Journal of Destination Marketing &amp; Management</a:t>
            </a:r>
            <a:r>
              <a:rPr lang="en-US" dirty="0"/>
              <a:t>, 36, p. 100991. </a:t>
            </a:r>
            <a:r>
              <a:rPr lang="en-US" dirty="0">
                <a:hlinkClick r:id="rId4"/>
              </a:rPr>
              <a:t>https://doi.org/10.1016/j.jdmm.2025.100991</a:t>
            </a:r>
            <a:r>
              <a:rPr lang="en-US" dirty="0"/>
              <a:t>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36393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Liu-</a:t>
            </a:r>
            <a:r>
              <a:rPr lang="en-US" dirty="0" err="1"/>
              <a:t>Lastres</a:t>
            </a:r>
            <a:r>
              <a:rPr lang="en-US" dirty="0"/>
              <a:t>, B., Wen, H. and Huang, W.-J. (2022) 'A reflection on the Great Resignation in the hospitality and tourism industry,' </a:t>
            </a:r>
            <a:r>
              <a:rPr lang="en-US" i="1" dirty="0"/>
              <a:t>International Journal of Contemporary Hospitality Management, </a:t>
            </a:r>
            <a:r>
              <a:rPr lang="en-US" dirty="0"/>
              <a:t>35(1), pp. 235–249. </a:t>
            </a:r>
            <a:r>
              <a:rPr lang="en-US" dirty="0">
                <a:hlinkClick r:id="rId2"/>
              </a:rPr>
              <a:t>https://doi.org/10.1108/ijchm-05-2022-0551</a:t>
            </a:r>
            <a:r>
              <a:rPr lang="en-US" dirty="0"/>
              <a:t>.</a:t>
            </a:r>
          </a:p>
          <a:p>
            <a:r>
              <a:rPr lang="en-US" dirty="0" err="1"/>
              <a:t>Batabyal</a:t>
            </a:r>
            <a:r>
              <a:rPr lang="en-US" dirty="0"/>
              <a:t>, D. and Das, D.K. (</a:t>
            </a:r>
            <a:r>
              <a:rPr lang="en-US" dirty="0" err="1"/>
              <a:t>eds</a:t>
            </a:r>
            <a:r>
              <a:rPr lang="en-US" dirty="0"/>
              <a:t>) (2019) </a:t>
            </a:r>
            <a:r>
              <a:rPr lang="en-US" i="1" dirty="0"/>
              <a:t>Global trends, practices, and challenges in contemporary tourism and hospitality management</a:t>
            </a:r>
            <a:r>
              <a:rPr lang="en-US" dirty="0"/>
              <a:t>. Hershey, Pennsylvania: Business Science Reference, an imprint of IGI Global.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240064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TM02836342[[fn=Ion]]</Template>
  <TotalTime>264</TotalTime>
  <Words>1277</Words>
  <Application>Microsoft Macintosh PowerPoint</Application>
  <PresentationFormat>Widescreen</PresentationFormat>
  <Paragraphs>78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Century Gothic</vt:lpstr>
      <vt:lpstr>Wingdings 3</vt:lpstr>
      <vt:lpstr>Ion</vt:lpstr>
      <vt:lpstr>The Strategic Shift:  Adapting to Reduced Business Commuting in the Post-COVID Hotel Sector</vt:lpstr>
      <vt:lpstr>Introduction </vt:lpstr>
      <vt:lpstr>Literature Review: Current Findings</vt:lpstr>
      <vt:lpstr>Literature Review: What Research Shows</vt:lpstr>
      <vt:lpstr>Methodology</vt:lpstr>
      <vt:lpstr>Impact Analysis: PESTLE Analysis</vt:lpstr>
      <vt:lpstr>Impact Analysis: SWOT Analysis - Strategic Positioning</vt:lpstr>
      <vt:lpstr>Theme Impact: Industry Responses</vt:lpstr>
      <vt:lpstr>The Core Strategic Shifts</vt:lpstr>
      <vt:lpstr>Recommendations </vt:lpstr>
      <vt:lpstr>Conclusion </vt:lpstr>
      <vt:lpstr>References </vt:lpstr>
      <vt:lpstr>References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Strategic Shift: Adapting to Reduced Business Commuting in the Post-COVID Hotel Sector</dc:title>
  <dc:creator>Renson</dc:creator>
  <cp:lastModifiedBy>Mihai Popoiu</cp:lastModifiedBy>
  <cp:revision>18</cp:revision>
  <dcterms:created xsi:type="dcterms:W3CDTF">2026-02-07T17:44:19Z</dcterms:created>
  <dcterms:modified xsi:type="dcterms:W3CDTF">2026-02-25T00:34:21Z</dcterms:modified>
</cp:coreProperties>
</file>