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5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59876" autoAdjust="0"/>
  </p:normalViewPr>
  <p:slideViewPr>
    <p:cSldViewPr snapToGrid="0">
      <p:cViewPr varScale="1">
        <p:scale>
          <a:sx n="68" d="100"/>
          <a:sy n="68" d="100"/>
        </p:scale>
        <p:origin x="66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17DF81-64ED-409C-B6F7-73BC1A132A78}" type="datetimeFigureOut">
              <a:rPr lang="en-GB" smtClean="0"/>
              <a:t>28/05/2024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292811-FE06-428A-BB6C-64B4AFB1DF9E}" type="slidenum">
              <a:rPr lang="en-GB" smtClean="0"/>
              <a:t>‹#›</a:t>
            </a:fld>
            <a:endParaRPr lang="en-GB"/>
          </a:p>
        </p:txBody>
      </p:sp>
    </p:spTree>
    <p:extLst>
      <p:ext uri="{BB962C8B-B14F-4D97-AF65-F5344CB8AC3E}">
        <p14:creationId xmlns:p14="http://schemas.microsoft.com/office/powerpoint/2010/main" val="1765863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‘green economy’ appears to have first been used by Pearce et al. (1989) in the title of their book, Blueprint for a Green Economy. However, the term ‘green economy’ is not explicitly defined or referred to in the book itself, which focuses on the concept of sustainable development. The term ‘green economy’ only became widely used following the global financial crisis of 2007–2008, which helped push it swiftly to the top of the political agenda. The financial crisis drove many countries into recession and into higher levels of debt, while also causing high numbers of job losses and widespread business failure. At the same time, it exacerbated a food crisis in many developing countries, as a result of rising food and fuel prices. These events coincided with increasing concern about the potential impacts of climate change caused by anthropogenic activities, particularly the increasing use of fossil fuels (UNEP, 2009). All these crises occurred against a backdrop of widespread and intensifying ecological degradation, and growing concern about its impact on human livelihoods (Millennium Ecosystem Assessment, 2005).</a:t>
            </a:r>
          </a:p>
          <a:p>
            <a:endParaRPr lang="en-GB" dirty="0"/>
          </a:p>
          <a:p>
            <a:r>
              <a:rPr lang="en-GB" dirty="0"/>
              <a:t>Development of the green economy was widely seen as offering a potential solution to these multiple global crises. For example, the United Nations Environmental Programme (UNEP) promoted the idea of ‘green stimulus packages’ as part of the economic recovery efforts, involving large-scale public investment in green technologies. In 2008, UNEP launched a ‘Green Economy Initiative’ to provide analysis and policy support for development of the green economy, and published A Global Green New Deal (</a:t>
            </a:r>
            <a:r>
              <a:rPr lang="en-GB" dirty="0" err="1"/>
              <a:t>Barbier</a:t>
            </a:r>
            <a:r>
              <a:rPr lang="en-GB" dirty="0"/>
              <a:t>, 2009, 2010). This identified the potential opportunity provided by these multiple crises, by supporting economic recovery while addressing other global challenges, such as reducing carbon dependency, protecting ecosystems and water resources, and alleviating poverty. This was identified as the only way of revitalising the global economy on a more sustained basis (</a:t>
            </a:r>
            <a:r>
              <a:rPr lang="en-GB" dirty="0" err="1"/>
              <a:t>Barbier</a:t>
            </a:r>
            <a:r>
              <a:rPr lang="en-GB" dirty="0"/>
              <a:t>, 2009). In 2011, UNEP’s Green Economy Initiative provided a detailed report on the green economy, with the aim of providing practical guidance to policy-makers (UNEP, 2011).</a:t>
            </a:r>
          </a:p>
          <a:p>
            <a:endParaRPr lang="en-GB" dirty="0"/>
          </a:p>
          <a:p>
            <a:r>
              <a:rPr lang="en-GB" dirty="0"/>
              <a:t>A number of other commentators similarly suggested that these events might offer an opportunity for a fundamental shift in the global economy (Homer-Dixon, 2007; Jones, 2009). At the same time, many authors have identified the numerous business opportunities that can be provided by the development of the green economy (Esty and Winston, 2006; </a:t>
            </a:r>
            <a:r>
              <a:rPr lang="en-GB" dirty="0" err="1"/>
              <a:t>Croston</a:t>
            </a:r>
            <a:r>
              <a:rPr lang="en-GB" dirty="0"/>
              <a:t>, 2008; </a:t>
            </a:r>
            <a:r>
              <a:rPr lang="en-GB" dirty="0" err="1"/>
              <a:t>Makower</a:t>
            </a:r>
            <a:r>
              <a:rPr lang="en-GB" dirty="0"/>
              <a:t>, 2009; Kane, 2010; </a:t>
            </a:r>
            <a:r>
              <a:rPr lang="en-GB" dirty="0" err="1"/>
              <a:t>Weybrecht</a:t>
            </a:r>
            <a:r>
              <a:rPr lang="en-GB" dirty="0"/>
              <a:t>, 2010). Today, the green economy is growing rapidly through the development of environmentally enhancing goods and services, including cleaner and more efficient technology, renewable energy, ecosystem- and biodiversity-based products and services, chemical and waste management, and the construction or retrofitting of ecologically friendly buildings (UNEP, 2011).</a:t>
            </a:r>
          </a:p>
          <a:p>
            <a:endParaRPr lang="en-GB" dirty="0"/>
          </a:p>
          <a:p>
            <a:r>
              <a:rPr lang="en-GB" dirty="0"/>
              <a:t>This lecture provides a brief introduction to the concept of a green economy, by considering how it might be defined and how it has become incorporated into policy. Some of the economic principles on which the green economy might be based are then briefly described, to provide a context for the rest of the book.</a:t>
            </a:r>
          </a:p>
        </p:txBody>
      </p:sp>
      <p:sp>
        <p:nvSpPr>
          <p:cNvPr id="4" name="Slide Number Placeholder 3"/>
          <p:cNvSpPr>
            <a:spLocks noGrp="1"/>
          </p:cNvSpPr>
          <p:nvPr>
            <p:ph type="sldNum" sz="quarter" idx="5"/>
          </p:nvPr>
        </p:nvSpPr>
        <p:spPr/>
        <p:txBody>
          <a:bodyPr/>
          <a:lstStyle/>
          <a:p>
            <a:fld id="{00292811-FE06-428A-BB6C-64B4AFB1DF9E}" type="slidenum">
              <a:rPr lang="en-GB" smtClean="0"/>
              <a:t>3</a:t>
            </a:fld>
            <a:endParaRPr lang="en-GB"/>
          </a:p>
        </p:txBody>
      </p:sp>
    </p:spTree>
    <p:extLst>
      <p:ext uri="{BB962C8B-B14F-4D97-AF65-F5344CB8AC3E}">
        <p14:creationId xmlns:p14="http://schemas.microsoft.com/office/powerpoint/2010/main" val="3092598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Definition of the green economy</a:t>
            </a:r>
          </a:p>
          <a:p>
            <a:r>
              <a:rPr lang="en-GB" dirty="0"/>
              <a:t>At the outset of its use, the term ‘green economy’ was treated as synonymous with the concept of sustainable development, as noted above (Pearce et al., 1989; Jacobs, 1991). More recently, a variety of other definitions have been proposed, some of which are:</a:t>
            </a:r>
          </a:p>
          <a:p>
            <a:endParaRPr lang="en-GB" dirty="0"/>
          </a:p>
          <a:p>
            <a:r>
              <a:rPr lang="en-GB" dirty="0"/>
              <a:t>UNEP (2011) defines a green economy as one that results in ‘improved human well-being and social equity, while significantly reducing environmental risks and ecological scarcities’. Put another way, a green economy is ‘low-carbon, resource efficient and socially inclusive’. Furthermore, ‘growth in income and employment are driven by public and private investments that reduce carbon emissions and pollution, enhance energy and resource efficiency, and prevent the loss of biodiversity and ecosystem services’.</a:t>
            </a:r>
          </a:p>
          <a:p>
            <a:endParaRPr lang="en-GB" dirty="0"/>
          </a:p>
          <a:p>
            <a:r>
              <a:rPr lang="en-GB"/>
              <a:t>UNEP (2024) </a:t>
            </a:r>
            <a:r>
              <a:rPr lang="en-GB" dirty="0"/>
              <a:t>A green economy is defined as low carbon, resource efficient and socially inclusive. </a:t>
            </a:r>
          </a:p>
          <a:p>
            <a:r>
              <a:rPr lang="en-GB" dirty="0"/>
              <a:t>In a green economy, growth in employment and income are driven by public and private investment into such economic activities, infrastructure and assets that allow reduced carbon emissions and pollution, enhanced energy and resource efficiency, and prevention of the loss of biodiversity and ecosystem services. https://www.unep.org/regions/asia-and-pacific/regional-initiatives/supporting-resource-efficiency/green-economy#:~:text=In%20a%20green%20economy%2C%20growth,of%20biodiversity%20and%20ecosystem%20services.</a:t>
            </a:r>
          </a:p>
          <a:p>
            <a:endParaRPr lang="en-GB" dirty="0"/>
          </a:p>
          <a:p>
            <a:endParaRPr lang="en-GB" dirty="0"/>
          </a:p>
          <a:p>
            <a:r>
              <a:rPr lang="en-GB" dirty="0"/>
              <a:t>The Green Economy Coalition (2012), which is a large multi-stakeholder alliance, defines the green economy as ‘one that generates a better quality of life for all within the ecological limits of the planet’. These authors highlight the need for green economies to improve human well-being, while also improving natural capital and systems.</a:t>
            </a:r>
          </a:p>
          <a:p>
            <a:endParaRPr lang="en-GB" dirty="0"/>
          </a:p>
          <a:p>
            <a:r>
              <a:rPr lang="en-GB" dirty="0"/>
              <a:t>The United Nations Conference on Trade and Development (UNCTAD, 2010) defines a green economy as ‘an economy that results in improved human well-being and reduced inequalities, while not exposing future generations to significant environmental risks and ecological scarcities. It seeks to bring long-term societal benefits to short-term activities aimed at mitigating environmental risks’.</a:t>
            </a:r>
          </a:p>
          <a:p>
            <a:endParaRPr lang="en-GB" dirty="0"/>
          </a:p>
          <a:p>
            <a:r>
              <a:rPr lang="en-GB" dirty="0"/>
              <a:t>The International Chamber of Commerce (2011) defines the green economy from a business perspective, as ‘an economy in which economic growth and environmental responsibility work together in a mutually reinforcing fashion while supporting progress on social development’.</a:t>
            </a:r>
          </a:p>
          <a:p>
            <a:endParaRPr lang="en-GB" dirty="0"/>
          </a:p>
          <a:p>
            <a:r>
              <a:rPr lang="en-GB" dirty="0"/>
              <a:t>The Danish 92 Group (2012) defines the green economy as:</a:t>
            </a:r>
          </a:p>
          <a:p>
            <a:r>
              <a:rPr lang="en-GB" dirty="0"/>
              <a:t>not a state but a process of transformation and a constant dynamic progression. The green economy does away with the systemic distortions and dysfunctionalities of the current mainstream economy and results in human well-being and equitable access to opportunity for all people, while safeguarding environmental and economic integrity in order to remain within the planet’s finite carrying capacity. The economy cannot be green without being equitable.</a:t>
            </a:r>
          </a:p>
          <a:p>
            <a:endParaRPr lang="en-GB" dirty="0"/>
          </a:p>
          <a:p>
            <a:r>
              <a:rPr lang="en-GB" dirty="0"/>
              <a:t>one that focuses on enabling people around the world to pursue and achieve lives that are meaningful to them, while minimizing humanity’s negative impacts on the environment. It is an economy that is measured against the yardsticks of human well-being and its productive base. It is an economy that is anchored by a passion for equity and a celebration of ingenuity.</a:t>
            </a:r>
          </a:p>
          <a:p>
            <a:endParaRPr lang="en-GB" dirty="0"/>
          </a:p>
          <a:p>
            <a:endParaRPr lang="en-GB" dirty="0"/>
          </a:p>
          <a:p>
            <a:endParaRPr lang="en-GB" dirty="0"/>
          </a:p>
          <a:p>
            <a:r>
              <a:rPr lang="en-GB" dirty="0"/>
              <a:t>Chapple (2008) defines the green economy as:</a:t>
            </a:r>
          </a:p>
          <a:p>
            <a:endParaRPr lang="en-GB" dirty="0"/>
          </a:p>
          <a:p>
            <a:r>
              <a:rPr lang="en-GB" dirty="0"/>
              <a:t>the clean energy economy, consisting primarily of four sectors: renewable energy (e.g. solar, wind, geothermal); green building and energy efficiency technology; energy-efficient infrastructure and transportation; and recycling and waste-to-energy. The green economy is not just about the ability to produce clean energy, but also technologies that allow cleaner production processes, as well as the growing market for products which consume less energy. Thus, it might include products, processes, and services that reduce environmental impact or improve natural resource use.</a:t>
            </a:r>
          </a:p>
          <a:p>
            <a:endParaRPr lang="en-GB" dirty="0"/>
          </a:p>
          <a:p>
            <a:r>
              <a:rPr lang="en-GB" dirty="0"/>
              <a:t>These different definitions highlight the lack of consensus about precisely what the green economy entails. Rather, this is an area of active debate. For many commentators, particularly those in the business community, the green economy is synonymous with the ‘clean energy’ economy, as described by Chapple (2008). Many of the definitions listed above, however, also refer to the goals of improving human well-being and social equity. Many also explicitly mention the environment, by referring to the concept of environmental limits or carrying capacity.</a:t>
            </a:r>
          </a:p>
          <a:p>
            <a:endParaRPr lang="en-GB" dirty="0"/>
          </a:p>
          <a:p>
            <a:r>
              <a:rPr lang="en-GB" dirty="0"/>
              <a:t>As noted by Peters and </a:t>
            </a:r>
            <a:r>
              <a:rPr lang="en-GB" dirty="0" err="1"/>
              <a:t>Britez</a:t>
            </a:r>
            <a:r>
              <a:rPr lang="en-GB" dirty="0"/>
              <a:t> (2010), the existence of various definitions indicates that the term ‘green economy’ is ambiguous and can contain multiple meanings. It is therefore important to consider what is being meant by people when they use the term, particularly when they do not provide an explicit definition. It is also important to remember that there is also a political dimension to the concept. For example, Peters and </a:t>
            </a:r>
            <a:r>
              <a:rPr lang="en-GB" dirty="0" err="1"/>
              <a:t>Britez</a:t>
            </a:r>
            <a:r>
              <a:rPr lang="en-GB" dirty="0"/>
              <a:t> caution that it could be used as an empty rhetoric device, to justify the political primacy of certain countries within the global economic system. A key issue, which is hidden within these definitions, is whether an effective green economy can be constructed within the current capitalist economic system, or whether the system requires a profound restructuring. This relates to the widely held view that green technology, such as forms of clean energy, are sufficient solutions for the current global environmental problems, widespread poverty and social inequality. The explicit incorporation of social equity and environmental quality in many definitions of the green economy is evidence of a counter-view.</a:t>
            </a:r>
          </a:p>
        </p:txBody>
      </p:sp>
      <p:sp>
        <p:nvSpPr>
          <p:cNvPr id="4" name="Slide Number Placeholder 3"/>
          <p:cNvSpPr>
            <a:spLocks noGrp="1"/>
          </p:cNvSpPr>
          <p:nvPr>
            <p:ph type="sldNum" sz="quarter" idx="5"/>
          </p:nvPr>
        </p:nvSpPr>
        <p:spPr/>
        <p:txBody>
          <a:bodyPr/>
          <a:lstStyle/>
          <a:p>
            <a:fld id="{00292811-FE06-428A-BB6C-64B4AFB1DF9E}" type="slidenum">
              <a:rPr lang="en-GB" smtClean="0"/>
              <a:t>4</a:t>
            </a:fld>
            <a:endParaRPr lang="en-GB"/>
          </a:p>
        </p:txBody>
      </p:sp>
    </p:spTree>
    <p:extLst>
      <p:ext uri="{BB962C8B-B14F-4D97-AF65-F5344CB8AC3E}">
        <p14:creationId xmlns:p14="http://schemas.microsoft.com/office/powerpoint/2010/main" val="3161797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related concepts have also been widely used, including ‘green growth’ and the ‘low carbon economy’. For example, in 2010, the Global Green Growth Institute (GGGI; http://gggi.org/) was established as a new international organisation, which is dedicated to pioneering and diffusing a new model of economic growth in developing and emerging countries, known as ‘green growth’. This simultaneously targets poverty reduction, job creation and social inclusion, together with environmental sustainability, including mitigation of climate change and biodiversity loss, and security of access to clean energy and water. Similarly at the G20 Seoul Summit in 2010, government leaders recognised green growth as an inherent part of sustainable development, focusing on creating enabling environments for the development of energy efficiency and clean energy technologies. These countries devoted some US$522 billion to such objectives as part of the fiscal stimulus measures undertaken in 2008–2009 (Allen and </a:t>
            </a:r>
            <a:r>
              <a:rPr lang="en-GB" dirty="0" err="1"/>
              <a:t>Clouth</a:t>
            </a:r>
            <a:r>
              <a:rPr lang="en-GB" dirty="0"/>
              <a:t>, 2012). A number of other international organisations have also focused on green growth, including the World Bank (2012) and the OECD (2011).</a:t>
            </a:r>
          </a:p>
          <a:p>
            <a:endParaRPr lang="en-GB" dirty="0"/>
          </a:p>
          <a:p>
            <a:r>
              <a:rPr lang="en-GB" dirty="0"/>
              <a:t>A range of different definitions for green growth have been proposed, including (Allen and </a:t>
            </a:r>
            <a:r>
              <a:rPr lang="en-GB" dirty="0" err="1"/>
              <a:t>Clouth</a:t>
            </a:r>
            <a:r>
              <a:rPr lang="en-GB" dirty="0"/>
              <a:t>, 2012):</a:t>
            </a:r>
          </a:p>
          <a:p>
            <a:endParaRPr lang="en-GB" dirty="0"/>
          </a:p>
          <a:p>
            <a:r>
              <a:rPr lang="en-GB" dirty="0"/>
              <a:t>UNESCAP: growth that emphasises environmentally sustainable economic progress to foster low-carbon, socially inclusive development.</a:t>
            </a:r>
          </a:p>
          <a:p>
            <a:r>
              <a:rPr lang="en-GB" dirty="0"/>
              <a:t>OECD: fostering economic growth and development, while ensuring that natural assets continue to provide the resources and environmental services on which our well-being relies.</a:t>
            </a:r>
          </a:p>
          <a:p>
            <a:r>
              <a:rPr lang="en-GB" dirty="0"/>
              <a:t>World Bank: growth that is efficient in its use of natural resources, clean in that it minimises pollution and environmental impacts, and resilient in that it accounts for natural hazards and the role of environmental management and natural capital in preventing physical disasters.</a:t>
            </a:r>
          </a:p>
          <a:p>
            <a:r>
              <a:rPr lang="en-GB" dirty="0"/>
              <a:t>GGGI: growth that sustains economic growth while at the same time ensuring climatic and environmental sustainability.</a:t>
            </a:r>
          </a:p>
        </p:txBody>
      </p:sp>
      <p:sp>
        <p:nvSpPr>
          <p:cNvPr id="4" name="Slide Number Placeholder 3"/>
          <p:cNvSpPr>
            <a:spLocks noGrp="1"/>
          </p:cNvSpPr>
          <p:nvPr>
            <p:ph type="sldNum" sz="quarter" idx="5"/>
          </p:nvPr>
        </p:nvSpPr>
        <p:spPr/>
        <p:txBody>
          <a:bodyPr/>
          <a:lstStyle/>
          <a:p>
            <a:fld id="{00292811-FE06-428A-BB6C-64B4AFB1DF9E}" type="slidenum">
              <a:rPr lang="en-GB" smtClean="0"/>
              <a:t>5</a:t>
            </a:fld>
            <a:endParaRPr lang="en-GB"/>
          </a:p>
        </p:txBody>
      </p:sp>
    </p:spTree>
    <p:extLst>
      <p:ext uri="{BB962C8B-B14F-4D97-AF65-F5344CB8AC3E}">
        <p14:creationId xmlns:p14="http://schemas.microsoft.com/office/powerpoint/2010/main" val="2802657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green economy has recently become the focus of policy development at both the national and international scales. Most significantly, it was one of the two main themes addressed at the UN Conference on Sustainable Development (Rio+20) in 2012. This international dialogue was supported by the development of a number of reports, notably that produced by UNEP (2011) entitled Towards a Green Economy: Pathways to Sustainable Development and Poverty Eradication. While establishing that the green economy was now part of mainstream political dialogue, the report sought to provide guidance to governments on policy development, while highlighting its potential value in achieving both economic development and poverty alleviation.</a:t>
            </a:r>
          </a:p>
          <a:p>
            <a:endParaRPr lang="en-GB" dirty="0"/>
          </a:p>
          <a:p>
            <a:r>
              <a:rPr lang="en-GB" dirty="0"/>
              <a:t>The principal outcome document of Rio+20 was a report entitled The Future We Want. This recognised the green economy as an important tool for achieving sustainable development, which ‘should contribute to eradicating poverty as well as sustained economic growth, enhancing social inclusion, improving human welfare and creating opportunities for employment and decent work for all, while maintaining the healthy functioning of the earth’s ecosystems’ (UNCSD, 2012). The document also encouraged countries to develop green economy policies, and provided some guidance for the development of such policies.</a:t>
            </a:r>
          </a:p>
          <a:p>
            <a:endParaRPr lang="en-GB" dirty="0"/>
          </a:p>
          <a:p>
            <a:r>
              <a:rPr lang="en-GB" dirty="0"/>
              <a:t>Some commentators have criticised the outcome of Rio+20 for lacking firm commitments from countries, and lacking detail on how to implement the green economy in practice (</a:t>
            </a:r>
            <a:r>
              <a:rPr lang="en-GB" dirty="0" err="1"/>
              <a:t>Barbier</a:t>
            </a:r>
            <a:r>
              <a:rPr lang="en-GB" dirty="0"/>
              <a:t>, 2012; Morrow, 2012; Borel-Saladin and </a:t>
            </a:r>
            <a:r>
              <a:rPr lang="en-GB" dirty="0" err="1"/>
              <a:t>Turok</a:t>
            </a:r>
            <a:r>
              <a:rPr lang="en-GB" dirty="0"/>
              <a:t>, 2013). However, many countries have subsequently begun to develop national strategies and plans for green economic development. These efforts are being supported by a range of international organisations, such as the OECD and the World Bank, as well as other UN agencies. At the European scale, the EU 2020 strategy aims to develop a ‘smart, green and inclusive economy’ (EC, 2010). At the national scale, green economic plans are under development in countries such as Indonesia, Brazil, Mexico, Ethiopia, Cambodia, Guyana, Kazakhstan, Mongolia, Papua New Guinea and the Philippines (Benson and Greenfield, 2012). Some countries have already made significant progress towards the development of such strategies. For example, South Korea has incorporated green growth into its national development strategy, and has dedicated 80 per cent of its fiscal stimulus plan to green growth projects. It is aiming to establish the first nationwide ‘smart grid’ system by 2030, increasing renewable energy to 11 per cent of energy supplies by 2030, and to construct 1 million green homes by 2020. In China, some US$140 billion is targeted at green investments, and its 12th Five-Year Plan (2011–2015) dedicates an entire section to green development (Benson and Greenfield, 2012). Other countries that have developed national strategies or plans for the green economy include Barbados, Canada, Grenada, Jordan, South Africa, France and the UK (Allen and </a:t>
            </a:r>
            <a:r>
              <a:rPr lang="en-GB" dirty="0" err="1"/>
              <a:t>Clouth</a:t>
            </a:r>
            <a:r>
              <a:rPr lang="en-GB" dirty="0"/>
              <a:t>, 2012).</a:t>
            </a:r>
          </a:p>
        </p:txBody>
      </p:sp>
      <p:sp>
        <p:nvSpPr>
          <p:cNvPr id="4" name="Slide Number Placeholder 3"/>
          <p:cNvSpPr>
            <a:spLocks noGrp="1"/>
          </p:cNvSpPr>
          <p:nvPr>
            <p:ph type="sldNum" sz="quarter" idx="5"/>
          </p:nvPr>
        </p:nvSpPr>
        <p:spPr/>
        <p:txBody>
          <a:bodyPr/>
          <a:lstStyle/>
          <a:p>
            <a:fld id="{00292811-FE06-428A-BB6C-64B4AFB1DF9E}" type="slidenum">
              <a:rPr lang="en-GB" smtClean="0"/>
              <a:t>6</a:t>
            </a:fld>
            <a:endParaRPr lang="en-GB"/>
          </a:p>
        </p:txBody>
      </p:sp>
    </p:spTree>
    <p:extLst>
      <p:ext uri="{BB962C8B-B14F-4D97-AF65-F5344CB8AC3E}">
        <p14:creationId xmlns:p14="http://schemas.microsoft.com/office/powerpoint/2010/main" val="3112836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green economy versus sustainable development</a:t>
            </a:r>
          </a:p>
          <a:p>
            <a:r>
              <a:rPr lang="en-GB" dirty="0"/>
              <a:t>The focus on the green economy at Rio+20 can be viewed in terms of an attempt to apply new thinking or new impetus to the concept of sustainable development, specifically by linking it to the concept of green growth (Morrow, 2012). This therefore raises the question – what is the relationship between the green economy and sustainable development?</a:t>
            </a:r>
          </a:p>
          <a:p>
            <a:endParaRPr lang="en-GB" dirty="0"/>
          </a:p>
          <a:p>
            <a:r>
              <a:rPr lang="en-GB" dirty="0"/>
              <a:t>Sustainable development is often defined as development that ‘meets the needs of the present without compromising the ability of future generations to meet their needs’. This definition comes from the report Our Common Future (often referred to as the Brundtland Report), which was published in 1987 (WCED, 1987). While this is often taken to be the standard definition of the concept, there are many others in the literature. The main components of sustainable development are generally agreed to be economic, environmental and social, which are often represented by three pillars or three interlocking circles (Figure 1.1a) (</a:t>
            </a:r>
            <a:r>
              <a:rPr lang="en-GB" dirty="0" err="1"/>
              <a:t>Kates</a:t>
            </a:r>
            <a:r>
              <a:rPr lang="en-GB" dirty="0"/>
              <a:t> et al., 2005; </a:t>
            </a:r>
            <a:r>
              <a:rPr lang="en-GB" dirty="0" err="1"/>
              <a:t>Dresner</a:t>
            </a:r>
            <a:r>
              <a:rPr lang="en-GB" dirty="0"/>
              <a:t>, 2008).</a:t>
            </a:r>
          </a:p>
        </p:txBody>
      </p:sp>
      <p:sp>
        <p:nvSpPr>
          <p:cNvPr id="4" name="Slide Number Placeholder 3"/>
          <p:cNvSpPr>
            <a:spLocks noGrp="1"/>
          </p:cNvSpPr>
          <p:nvPr>
            <p:ph type="sldNum" sz="quarter" idx="5"/>
          </p:nvPr>
        </p:nvSpPr>
        <p:spPr/>
        <p:txBody>
          <a:bodyPr/>
          <a:lstStyle/>
          <a:p>
            <a:fld id="{00292811-FE06-428A-BB6C-64B4AFB1DF9E}" type="slidenum">
              <a:rPr lang="en-GB" smtClean="0"/>
              <a:t>7</a:t>
            </a:fld>
            <a:endParaRPr lang="en-GB"/>
          </a:p>
        </p:txBody>
      </p:sp>
    </p:spTree>
    <p:extLst>
      <p:ext uri="{BB962C8B-B14F-4D97-AF65-F5344CB8AC3E}">
        <p14:creationId xmlns:p14="http://schemas.microsoft.com/office/powerpoint/2010/main" val="4267336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Sustainable development has been the subject of a number of milestones in international policy. Key among these is the United Nations Conference on Environment and Development (UNCED) held in Rio de Janeiro in 1992 (the so-called ‘Earth Summit’), which issued a declaration of principles, and developed Agenda 21, which provided a global action plan for future sustainable development. As a result of the Earth Summit, many national governments developed national policies or strategies for sustainable development. The commitment to sustainable development was reaffirmed in 2002, at the World Summit on Sustainable Development in Johannesburg, South Africa.</a:t>
            </a:r>
          </a:p>
          <a:p>
            <a:endParaRPr lang="en-GB" dirty="0"/>
          </a:p>
          <a:p>
            <a:r>
              <a:rPr lang="en-GB" dirty="0"/>
              <a:t>Another key policy initiative was the development of the Millennium Development Goals (MDGs). These were established as a direct result of the Millennium Summit in 2000, where the United Nations Millennium Declaration was adopted by many world leaders. The aim of the MDGs was to support development by improving social and economic conditions in the poorest countries, based on the recognition that there is a strong connection between poverty alleviation and sustainable development. The principal focus of the MDGs was on raising basic standards of living, which was addressed by concentrating on three areas of development: (1) strengthening human capital; (2) improving infrastructure; and (3) enhancing social, economic and political rights. The eight principal MDGs, which ranged from halving extreme poverty to providing universal primary education, defined targets to be met by 2015. A further MDG Summit took place in 2010. This concluded with the adoption of a global action plan, and the pledging of additional resources to support its implementation. While some progress has been made towards achieving the MDGs, overall this is very uneven and substantial challenges remain (</a:t>
            </a:r>
            <a:r>
              <a:rPr lang="en-GB" dirty="0" err="1"/>
              <a:t>Chibba</a:t>
            </a:r>
            <a:r>
              <a:rPr lang="en-GB" dirty="0"/>
              <a:t>, 2011).</a:t>
            </a:r>
          </a:p>
          <a:p>
            <a:endParaRPr lang="en-GB" dirty="0"/>
          </a:p>
          <a:p>
            <a:r>
              <a:rPr lang="en-GB" dirty="0"/>
              <a:t>The Agenda 2030 Sustainable Development Goals</a:t>
            </a:r>
          </a:p>
          <a:p>
            <a:endParaRPr lang="en-GB" dirty="0"/>
          </a:p>
          <a:p>
            <a:r>
              <a:rPr lang="en-GB" dirty="0"/>
              <a:t>In the wake of these policy processes, sustainable development has spread rapidly as a concept, and can now be considered a global movement that is central to the mission of many international organisations, national institutions, corporate enterprises and locales. This is despite the fact that the standard definition is highly ambiguous, resulting in a substantial and ongoing debate about what sustainable development really means in practice (</a:t>
            </a:r>
            <a:r>
              <a:rPr lang="en-GB" dirty="0" err="1"/>
              <a:t>Kates</a:t>
            </a:r>
            <a:r>
              <a:rPr lang="en-GB" dirty="0"/>
              <a:t> et al., 2005; </a:t>
            </a:r>
            <a:r>
              <a:rPr lang="en-GB" dirty="0" err="1"/>
              <a:t>Dresner</a:t>
            </a:r>
            <a:r>
              <a:rPr lang="en-GB" dirty="0"/>
              <a:t>, 2008). Many authors have also questioned how the concept is interpreted. For example, Dawe and Ryan (2003) highlight a weakness of considering its three components, economic, environmental and social, as equivalent. This implies that if a compromise can be reached between our economic needs, human well-being and the environment, we can simply continue along our current economic path. However, as these authors point out, humanity can have neither an economy nor social well-being without the environment. The environment should therefore be viewed as the foundation of any economy and of human well-being.</a:t>
            </a:r>
          </a:p>
          <a:p>
            <a:endParaRPr lang="en-GB" dirty="0"/>
          </a:p>
          <a:p>
            <a:endParaRPr lang="en-GB" dirty="0"/>
          </a:p>
          <a:p>
            <a:r>
              <a:rPr lang="en-GB" dirty="0"/>
              <a:t>Last bullet</a:t>
            </a:r>
          </a:p>
          <a:p>
            <a:endParaRPr lang="en-GB" dirty="0"/>
          </a:p>
          <a:p>
            <a:r>
              <a:rPr lang="en-GB" dirty="0"/>
              <a:t>The concept of sustainable development derived from the Brundtland Report attempted to reconcile social, economic and environmental concerns through achieving a balance between them. In practice, trade-offs between them are arguably inevitable (Morrow, 2012). Nevertheless, this concept of sustainability has been very successful in achieving buy-in by states and other participants, and its inherent flexibility or vagueness has helped to ensure its widespread support. Concerns remain, however, about the limited progress being made towards sustainable development, as highlighted by the environmental degradation that is occurring in many parts of the world (Millennium Ecosystem Assessment, 2005).</a:t>
            </a:r>
          </a:p>
          <a:p>
            <a:endParaRPr lang="en-GB" dirty="0"/>
          </a:p>
          <a:p>
            <a:r>
              <a:rPr lang="en-GB" dirty="0"/>
              <a:t>As sustainable development continues to be the overarching policy goal of the international community, the green economy is widely seen as a means of supporting its achievement (Allen and </a:t>
            </a:r>
            <a:r>
              <a:rPr lang="en-GB" dirty="0" err="1"/>
              <a:t>Clouth</a:t>
            </a:r>
            <a:r>
              <a:rPr lang="en-GB" dirty="0"/>
              <a:t>, 2012), or as an enabling component of it (UNCTAD, 2010). However, as noted by IUCN (2010), the concept of the green economy often carries a more distinctive meaning, which focuses specifically on the fundamental changes that are required to ensure that economic systems are made more sustainable. Similarly, for the Green Economy Coalition (2012), the green economy is about a different way of doing things.</a:t>
            </a:r>
          </a:p>
          <a:p>
            <a:endParaRPr lang="en-GB" dirty="0"/>
          </a:p>
        </p:txBody>
      </p:sp>
      <p:sp>
        <p:nvSpPr>
          <p:cNvPr id="4" name="Slide Number Placeholder 3"/>
          <p:cNvSpPr>
            <a:spLocks noGrp="1"/>
          </p:cNvSpPr>
          <p:nvPr>
            <p:ph type="sldNum" sz="quarter" idx="5"/>
          </p:nvPr>
        </p:nvSpPr>
        <p:spPr/>
        <p:txBody>
          <a:bodyPr/>
          <a:lstStyle/>
          <a:p>
            <a:fld id="{00292811-FE06-428A-BB6C-64B4AFB1DF9E}" type="slidenum">
              <a:rPr lang="en-GB" smtClean="0"/>
              <a:t>8</a:t>
            </a:fld>
            <a:endParaRPr lang="en-GB"/>
          </a:p>
        </p:txBody>
      </p:sp>
    </p:spTree>
    <p:extLst>
      <p:ext uri="{BB962C8B-B14F-4D97-AF65-F5344CB8AC3E}">
        <p14:creationId xmlns:p14="http://schemas.microsoft.com/office/powerpoint/2010/main" val="4859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Economics can be defined as a social science that seeks to explain the economic basis of human societies, or how societies decide what, how and for whom to produce (</a:t>
            </a:r>
            <a:r>
              <a:rPr lang="en-GB" dirty="0" err="1"/>
              <a:t>Begg</a:t>
            </a:r>
            <a:r>
              <a:rPr lang="en-GB" dirty="0"/>
              <a:t> et al., 2011). It therefore studies the choices that individuals, businesses, governments and societies make as they cope with the scarcity of resources, and the incentives that influence these choices (Parkin et al., 2012). The subject can be divided into two main themes. Micro-economics is the study of the choices that individuals and businesses make, the way these interact in markets and the influence of governments. In contrast, macro-economics is the study of the performance of national economies and the global economy.</a:t>
            </a:r>
          </a:p>
          <a:p>
            <a:endParaRPr lang="en-GB" dirty="0"/>
          </a:p>
          <a:p>
            <a:r>
              <a:rPr lang="en-GB" dirty="0"/>
              <a:t>There are two main types of economic system, the market economy and the command economy. In a market economy, resources are allocated through the mechanism of price, and resources are primarily owned and controlled by private companies and individuals. A market can be defined as an arrangement where buyers and sellers trade commodities and resources, usually in exchange for money. In a command economy, resources are allocated by a central planning authority, and major industries and resources are both owned and controlled by the state (Hardwick et al., 1999).</a:t>
            </a:r>
          </a:p>
          <a:p>
            <a:endParaRPr lang="en-GB" dirty="0"/>
          </a:p>
          <a:p>
            <a:r>
              <a:rPr lang="en-GB" dirty="0"/>
              <a:t>Mainstream (or orthodox) economics is referred to as neoclassical economics, which is based on three main assumptions (Weintraub, 2013):</a:t>
            </a:r>
          </a:p>
          <a:p>
            <a:endParaRPr lang="en-GB" dirty="0"/>
          </a:p>
          <a:p>
            <a:pPr marL="171450" indent="-171450">
              <a:buFont typeface="Arial" panose="020B0604020202020204" pitchFamily="34" charset="0"/>
              <a:buChar char="•"/>
            </a:pPr>
            <a:r>
              <a:rPr lang="en-GB" dirty="0"/>
              <a:t>People have rational preferences among outcomes.</a:t>
            </a:r>
          </a:p>
          <a:p>
            <a:pPr marL="171450" indent="-171450">
              <a:buFont typeface="Arial" panose="020B0604020202020204" pitchFamily="34" charset="0"/>
              <a:buChar char="•"/>
            </a:pPr>
            <a:r>
              <a:rPr lang="en-GB" dirty="0"/>
              <a:t>Individuals maximise utility (which is what they obtain from consuming goods), and firms maximise profits.</a:t>
            </a:r>
          </a:p>
          <a:p>
            <a:pPr marL="171450" indent="-171450">
              <a:buFont typeface="Arial" panose="020B0604020202020204" pitchFamily="34" charset="0"/>
              <a:buChar char="•"/>
            </a:pPr>
            <a:r>
              <a:rPr lang="en-GB" dirty="0"/>
              <a:t>People act independently on the basis of full and relevant information.</a:t>
            </a:r>
          </a:p>
        </p:txBody>
      </p:sp>
      <p:sp>
        <p:nvSpPr>
          <p:cNvPr id="4" name="Slide Number Placeholder 3"/>
          <p:cNvSpPr>
            <a:spLocks noGrp="1"/>
          </p:cNvSpPr>
          <p:nvPr>
            <p:ph type="sldNum" sz="quarter" idx="5"/>
          </p:nvPr>
        </p:nvSpPr>
        <p:spPr/>
        <p:txBody>
          <a:bodyPr/>
          <a:lstStyle/>
          <a:p>
            <a:fld id="{00292811-FE06-428A-BB6C-64B4AFB1DF9E}" type="slidenum">
              <a:rPr lang="en-GB" smtClean="0"/>
              <a:t>9</a:t>
            </a:fld>
            <a:endParaRPr lang="en-GB"/>
          </a:p>
        </p:txBody>
      </p:sp>
    </p:spTree>
    <p:extLst>
      <p:ext uri="{BB962C8B-B14F-4D97-AF65-F5344CB8AC3E}">
        <p14:creationId xmlns:p14="http://schemas.microsoft.com/office/powerpoint/2010/main" val="82013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these assumptions, neoclassical economists have developed a number of theories for understanding how scarce resources are allocated. These include profit maximisation by firms, and the use of supply and demand curves to understand production and consumption, respectively (Hardwick et al., 1999). The interactions between supply and demand determine the market price. While recognising that economic systems are dynamic, neoclassical economics focuses strongly on the concept of equilibria. A market equilibrium is considered to exist when the price and quantity of a commodity match the expectations of both producers and consumers; the quantities demanded and supplied are equal.</a:t>
            </a:r>
          </a:p>
          <a:p>
            <a:endParaRPr lang="en-GB" dirty="0"/>
          </a:p>
          <a:p>
            <a:r>
              <a:rPr lang="en-GB" dirty="0"/>
              <a:t>According to neoclassical theory, economic decisions are made on the basis of maximising utility, to ensure that the preferences of as many ‘agents’ as possible are fulfilled to the maximum extent possible, given the limitation of available resources (Cato, 2011). In this context, agents are those actors or decision-makers involved in economic activity, such as individual consumers or firms. According to this theory, the economy is expected to grow indefinitely (ibid.), for example, as a result of developments in technology. Economic growth is the major objective of many governments, as it can lead to an increased standard of living, and can potentially eliminate poverty (Hardwick et al., 1999). However, economic growth can also lead to negative impacts, both on people and the environment.</a:t>
            </a:r>
          </a:p>
          <a:p>
            <a:endParaRPr lang="en-GB" dirty="0"/>
          </a:p>
          <a:p>
            <a:r>
              <a:rPr lang="en-GB" dirty="0"/>
              <a:t>One of the defining features of neoclassical economics is the belief that the market economy is superior to other forms of economic organisation, because of its superior efficiency. Economic efficiency is achieved when the available resources are used to produce goods and services at the lowest possible cost, and in the quantities that will provide the greatest possible value or benefit (Parkin et al., 2012). The relationships between costs and benefits can be assessed through a cost-benefit analysis, which is often used to evaluate the relative merits of different decisions or policy options (Cato, 2011).</a:t>
            </a:r>
          </a:p>
          <a:p>
            <a:endParaRPr lang="en-GB" dirty="0"/>
          </a:p>
          <a:p>
            <a:r>
              <a:rPr lang="en-GB" dirty="0"/>
              <a:t>Further details of neoclassical economics are provided by introductory texts such as </a:t>
            </a:r>
            <a:r>
              <a:rPr lang="en-GB" dirty="0" err="1"/>
              <a:t>Begg</a:t>
            </a:r>
            <a:r>
              <a:rPr lang="en-GB" dirty="0"/>
              <a:t> et al. (2011), Parkin et al. (2012) and Hardwick et al. (1999).</a:t>
            </a:r>
          </a:p>
          <a:p>
            <a:endParaRPr lang="en-GB" dirty="0"/>
          </a:p>
          <a:p>
            <a:r>
              <a:rPr lang="en-GB" dirty="0"/>
              <a:t>A number of authors have criticised neoclassical economic approaches, particularly in the wake of the recent financial crisis. For example Colander et al. (2009) highlighted the failure of the economics profession to predict the crisis, or to fully appreciate its extent. This was attributed to a failure in economic theory and associated models, which failed to capture the inherent dynamics of economic systems and the instability that accompanies its complex dynamics. The theoretical focus on the allocation of scarce resources was considered to be ‘short-sighted and misleading’, and was associated with a failure to fully appreciate the role of the increasing connectivity of the financial system and the interactions between actors. The authors conclude that the dominant economic paradigm has ‘no solid methodological basis’, and generally performs only modestly.</a:t>
            </a:r>
          </a:p>
          <a:p>
            <a:endParaRPr lang="en-GB" dirty="0"/>
          </a:p>
          <a:p>
            <a:r>
              <a:rPr lang="en-GB" dirty="0"/>
              <a:t>Similarly, Aldred (2009) provides a detailed critique of economics, highlighting the limitations of a dogmatic focus on economic growth, which widely pervades government policy. Rather, he suggests, outcomes such as improved quality of life, human well-being and happiness should be the principal objectives of such policy. These outcomes do not necessarily result from increased consumption, despite its assumed importance in economic theory. Aldred also questions the increasing monetisation of many aspects of human life, which erodes the intrinsic values that people hold, such as those arising from moral convictions. For example, rather than viewing climate change mitigation as a purely economic decision amenable to cost-benefit analysis, he argues that such mitigation should be viewed as a political and ethical decision that has major implications for future generations. Aldred highlights the fact that the assumptions underpinning neoclassical economics are often flawed, and argues strongly that it draws on hidden ethical assumptions, which should instead be made explicit.</a:t>
            </a:r>
          </a:p>
        </p:txBody>
      </p:sp>
      <p:sp>
        <p:nvSpPr>
          <p:cNvPr id="4" name="Slide Number Placeholder 3"/>
          <p:cNvSpPr>
            <a:spLocks noGrp="1"/>
          </p:cNvSpPr>
          <p:nvPr>
            <p:ph type="sldNum" sz="quarter" idx="5"/>
          </p:nvPr>
        </p:nvSpPr>
        <p:spPr/>
        <p:txBody>
          <a:bodyPr/>
          <a:lstStyle/>
          <a:p>
            <a:fld id="{00292811-FE06-428A-BB6C-64B4AFB1DF9E}" type="slidenum">
              <a:rPr lang="en-GB" smtClean="0"/>
              <a:t>10</a:t>
            </a:fld>
            <a:endParaRPr lang="en-GB"/>
          </a:p>
        </p:txBody>
      </p:sp>
    </p:spTree>
    <p:extLst>
      <p:ext uri="{BB962C8B-B14F-4D97-AF65-F5344CB8AC3E}">
        <p14:creationId xmlns:p14="http://schemas.microsoft.com/office/powerpoint/2010/main" val="1608294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Ecological economics</a:t>
            </a:r>
          </a:p>
          <a:p>
            <a:r>
              <a:rPr lang="en-GB" dirty="0"/>
              <a:t>In recent decades, ecological economics has developed as an academic discipline that examines the interactions between economic systems and ecological systems (Common and </a:t>
            </a:r>
            <a:r>
              <a:rPr lang="en-GB" dirty="0" err="1"/>
              <a:t>Stagl</a:t>
            </a:r>
            <a:r>
              <a:rPr lang="en-GB" dirty="0"/>
              <a:t>, 2005). This field developed as a response to the fact that neoclassical economics has largely ignored the natural environment. Two sub-disciplines of neoclassical economics have developed since the 1970s, namely environmental economics and natural resource economics. These respectively consider the relationship between the economy and the environment, including environmental pollution, and the extraction of natural resources. However, ecological economics differs from these two sub-disciplines by explicitly viewing economic activity as occurring within an environmental context, rather than viewing the environment as a sub-set of the human economy. Ecological economics therefore considers the economy to be a subsystem of nature, whereas neoclassical approaches take an opposing view (Common and </a:t>
            </a:r>
            <a:r>
              <a:rPr lang="en-GB" dirty="0" err="1"/>
              <a:t>Stagl</a:t>
            </a:r>
            <a:r>
              <a:rPr lang="en-GB" dirty="0"/>
              <a:t>, 2005; Faber, 2008).</a:t>
            </a:r>
          </a:p>
          <a:p>
            <a:endParaRPr lang="en-GB" dirty="0"/>
          </a:p>
          <a:p>
            <a:r>
              <a:rPr lang="en-GB" dirty="0"/>
              <a:t>Some of the defining features of ecological economics include:</a:t>
            </a:r>
          </a:p>
          <a:p>
            <a:endParaRPr lang="en-GB" dirty="0"/>
          </a:p>
          <a:p>
            <a:pPr marL="171450" indent="-171450">
              <a:buFont typeface="Arial" panose="020B0604020202020204" pitchFamily="34" charset="0"/>
              <a:buChar char="•"/>
            </a:pPr>
            <a:r>
              <a:rPr lang="en-GB" dirty="0"/>
              <a:t>An emphasis on preserving natural capital, or the stock of natural ecosystems that provides goods and services to people. This is because natural capital cannot readily be substituted by human-made capital, as assumed by neoclassical economics.</a:t>
            </a:r>
          </a:p>
          <a:p>
            <a:pPr marL="171450" indent="-171450">
              <a:buFont typeface="Arial" panose="020B0604020202020204" pitchFamily="34" charset="0"/>
              <a:buChar char="•"/>
            </a:pPr>
            <a:r>
              <a:rPr lang="en-GB" dirty="0"/>
              <a:t>A belief that economic growth cannot continue indefinitely. Ultimately, growth will be limited by the carrying capacity of the Earth’s ecosystems and the fact that natural resources are finite. Many ecological economists envisage a steady state economy, with zero growth.</a:t>
            </a:r>
          </a:p>
          <a:p>
            <a:pPr marL="171450" indent="-171450">
              <a:buFont typeface="Arial" panose="020B0604020202020204" pitchFamily="34" charset="0"/>
              <a:buChar char="•"/>
            </a:pPr>
            <a:r>
              <a:rPr lang="en-GB" dirty="0"/>
              <a:t>Consideration of the scale of the economy relative to the ecosystems on which it depends.</a:t>
            </a:r>
          </a:p>
          <a:p>
            <a:pPr marL="171450" indent="-171450">
              <a:buFont typeface="Arial" panose="020B0604020202020204" pitchFamily="34" charset="0"/>
              <a:buChar char="•"/>
            </a:pPr>
            <a:r>
              <a:rPr lang="en-GB" dirty="0"/>
              <a:t>A focus on the economics of sustainable development, including the equitable distribution of goods and services, the incorporation of social values in decision-making, and improvement of human well-being.</a:t>
            </a:r>
          </a:p>
          <a:p>
            <a:r>
              <a:rPr lang="en-GB" dirty="0"/>
              <a:t>In addition, ecological economics is concerned about incorporating moral values into economic decisions, and considering their ethical implications, such as the rights of future generations and treatment of the poor (</a:t>
            </a:r>
            <a:r>
              <a:rPr lang="en-GB" dirty="0" err="1"/>
              <a:t>Spash</a:t>
            </a:r>
            <a:r>
              <a:rPr lang="en-GB" dirty="0"/>
              <a:t>, 1999). Many of these issues are highly relevant to the green economy, and are considered later in this book. However, as noted by Daly and Farley (2011), ecological economics has largely been an academic endeavour to date, and has had relatively little impact on mainstream economic thinking. Detailed accounts of ecological economics are provided by Common and </a:t>
            </a:r>
            <a:r>
              <a:rPr lang="en-GB" dirty="0" err="1"/>
              <a:t>Stagl</a:t>
            </a:r>
            <a:r>
              <a:rPr lang="en-GB" dirty="0"/>
              <a:t> (2005), Daly and Farley (2011) and </a:t>
            </a:r>
            <a:r>
              <a:rPr lang="en-GB" dirty="0" err="1"/>
              <a:t>Shmelev</a:t>
            </a:r>
            <a:r>
              <a:rPr lang="en-GB" dirty="0"/>
              <a:t> (2012); see also </a:t>
            </a:r>
            <a:r>
              <a:rPr lang="en-GB" dirty="0" err="1"/>
              <a:t>Barbier</a:t>
            </a:r>
            <a:r>
              <a:rPr lang="en-GB" dirty="0"/>
              <a:t> and </a:t>
            </a:r>
            <a:r>
              <a:rPr lang="en-GB" dirty="0" err="1"/>
              <a:t>Markandya</a:t>
            </a:r>
            <a:r>
              <a:rPr lang="en-GB" dirty="0"/>
              <a:t> (2012).</a:t>
            </a:r>
          </a:p>
        </p:txBody>
      </p:sp>
      <p:sp>
        <p:nvSpPr>
          <p:cNvPr id="4" name="Slide Number Placeholder 3"/>
          <p:cNvSpPr>
            <a:spLocks noGrp="1"/>
          </p:cNvSpPr>
          <p:nvPr>
            <p:ph type="sldNum" sz="quarter" idx="5"/>
          </p:nvPr>
        </p:nvSpPr>
        <p:spPr/>
        <p:txBody>
          <a:bodyPr/>
          <a:lstStyle/>
          <a:p>
            <a:fld id="{00292811-FE06-428A-BB6C-64B4AFB1DF9E}" type="slidenum">
              <a:rPr lang="en-GB" smtClean="0"/>
              <a:t>11</a:t>
            </a:fld>
            <a:endParaRPr lang="en-GB"/>
          </a:p>
        </p:txBody>
      </p:sp>
    </p:spTree>
    <p:extLst>
      <p:ext uri="{BB962C8B-B14F-4D97-AF65-F5344CB8AC3E}">
        <p14:creationId xmlns:p14="http://schemas.microsoft.com/office/powerpoint/2010/main" val="626706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contrast to ecological economics, green economics has not developed primarily as an academic discipline, but has emerged from the grassroots. As a consequence, it is arguably more diverse and more loosely defined than the other approaches to economics described above. Cato (2009) provides a valuable synthesis of different concepts and ideas, and traces the historical development of green economics through the contributions of key individuals. These include E. F. Schumacher, whose seminal book, Small Is Beautiful (Schumacher, 1973), continues to exert a powerful influence over much green thinking. For many, its emphasis on the local scale, on embedding economic activity in neighbourhoods, communities and local culture, and on keeping supply chains short, remains central to the green ethos.</a:t>
            </a:r>
          </a:p>
          <a:p>
            <a:endParaRPr lang="en-GB" dirty="0"/>
          </a:p>
          <a:p>
            <a:r>
              <a:rPr lang="en-GB" dirty="0"/>
              <a:t>Cato (2011) indicates that green economics differs from neoclassical economics in the following ways (Figure 1.1b):</a:t>
            </a:r>
          </a:p>
          <a:p>
            <a:endParaRPr lang="en-GB" dirty="0"/>
          </a:p>
          <a:p>
            <a:pPr marL="171450" indent="-171450">
              <a:buFont typeface="Arial" panose="020B0604020202020204" pitchFamily="34" charset="0"/>
              <a:buChar char="•"/>
            </a:pPr>
            <a:r>
              <a:rPr lang="en-GB" dirty="0"/>
              <a:t>It seeks to include the perspectives of those who are marginalised within the present economic structure, including women and the world’s poor, as well as the needs of planet Earth.</a:t>
            </a:r>
          </a:p>
          <a:p>
            <a:pPr marL="171450" indent="-171450">
              <a:buFont typeface="Arial" panose="020B0604020202020204" pitchFamily="34" charset="0"/>
              <a:buChar char="•"/>
            </a:pPr>
            <a:r>
              <a:rPr lang="en-GB" dirty="0"/>
              <a:t>It is inherently concerned with social justice; issues such as equality and justice take precedence over considerations such as economic efficiency.</a:t>
            </a:r>
          </a:p>
          <a:p>
            <a:pPr marL="171450" indent="-171450">
              <a:buFont typeface="Arial" panose="020B0604020202020204" pitchFamily="34" charset="0"/>
              <a:buChar char="•"/>
            </a:pPr>
            <a:r>
              <a:rPr lang="en-GB" dirty="0"/>
              <a:t>It has emerged from the work of environmental campaigners and green politicians, and is grounded in the process of building a sustainable economy in practice rather than in abstract theory.</a:t>
            </a:r>
          </a:p>
          <a:p>
            <a:pPr marL="171450" indent="-171450">
              <a:buFont typeface="Arial" panose="020B0604020202020204" pitchFamily="34" charset="0"/>
              <a:buChar char="•"/>
            </a:pPr>
            <a:r>
              <a:rPr lang="en-GB" dirty="0"/>
              <a:t>It aims to move away from the focus on economic growth towards a steady-state economy.</a:t>
            </a:r>
          </a:p>
          <a:p>
            <a:pPr marL="171450" indent="-171450">
              <a:buFont typeface="Arial" panose="020B0604020202020204" pitchFamily="34" charset="0"/>
              <a:buChar char="•"/>
            </a:pPr>
            <a:r>
              <a:rPr lang="en-GB" dirty="0"/>
              <a:t>It supports a shift away from the market economy to a focus on human interactions, involving an increased role for mutual and community-based economic activity, occurring within a framework of strict international regulation of environmental and social standards.</a:t>
            </a:r>
          </a:p>
          <a:p>
            <a:pPr marL="171450" indent="-171450">
              <a:buFont typeface="Arial" panose="020B0604020202020204" pitchFamily="34" charset="0"/>
              <a:buChar char="•"/>
            </a:pPr>
            <a:r>
              <a:rPr lang="en-GB" dirty="0"/>
              <a:t>It encourages a shift towards localisation, involving the development of locally based economies, each embedded in its environmental and cultural context, and each aiming for self-sufficiency in basic resources.</a:t>
            </a:r>
          </a:p>
        </p:txBody>
      </p:sp>
      <p:sp>
        <p:nvSpPr>
          <p:cNvPr id="4" name="Slide Number Placeholder 3"/>
          <p:cNvSpPr>
            <a:spLocks noGrp="1"/>
          </p:cNvSpPr>
          <p:nvPr>
            <p:ph type="sldNum" sz="quarter" idx="5"/>
          </p:nvPr>
        </p:nvSpPr>
        <p:spPr/>
        <p:txBody>
          <a:bodyPr/>
          <a:lstStyle/>
          <a:p>
            <a:fld id="{00292811-FE06-428A-BB6C-64B4AFB1DF9E}" type="slidenum">
              <a:rPr lang="en-GB" smtClean="0"/>
              <a:t>12</a:t>
            </a:fld>
            <a:endParaRPr lang="en-GB"/>
          </a:p>
        </p:txBody>
      </p:sp>
    </p:spTree>
    <p:extLst>
      <p:ext uri="{BB962C8B-B14F-4D97-AF65-F5344CB8AC3E}">
        <p14:creationId xmlns:p14="http://schemas.microsoft.com/office/powerpoint/2010/main" val="3270374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these ideas (from last slide) are shared with ecological economics. For example, the concept of the economy being embedded within the natural environment is common to both approaches (Figure 1.2). However, Cato (2009) draws a distinction between green and ecological economics, highlighting the more academic and scientific nature of the latter, and its greater focus on measurement and valuation, often using techniques from neoclassical economics. A further key distinction is the explicit link between green economics, environmentalism and green politics. According to Cato, for many green economists, there is a need for massive, significant changes to the way our economic lives are organised, including new ways of thinking about economics itself. The outcome might be an economy that is not capitalist; that is not dominated by transnational corporations; that does not focus solely on monetary exchange, work and production; and will not be globalised. Such radical proposals have been a feature of green politics for some time, though as Cato (2009) points out, Green Parties that have been elected into government positions have often become less radical as a result.</a:t>
            </a:r>
          </a:p>
        </p:txBody>
      </p:sp>
      <p:sp>
        <p:nvSpPr>
          <p:cNvPr id="4" name="Slide Number Placeholder 3"/>
          <p:cNvSpPr>
            <a:spLocks noGrp="1"/>
          </p:cNvSpPr>
          <p:nvPr>
            <p:ph type="sldNum" sz="quarter" idx="5"/>
          </p:nvPr>
        </p:nvSpPr>
        <p:spPr/>
        <p:txBody>
          <a:bodyPr/>
          <a:lstStyle/>
          <a:p>
            <a:fld id="{00292811-FE06-428A-BB6C-64B4AFB1DF9E}" type="slidenum">
              <a:rPr lang="en-GB" smtClean="0"/>
              <a:t>13</a:t>
            </a:fld>
            <a:endParaRPr lang="en-GB"/>
          </a:p>
        </p:txBody>
      </p:sp>
    </p:spTree>
    <p:extLst>
      <p:ext uri="{BB962C8B-B14F-4D97-AF65-F5344CB8AC3E}">
        <p14:creationId xmlns:p14="http://schemas.microsoft.com/office/powerpoint/2010/main" val="1459785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economy and the environment</a:t>
            </a:r>
          </a:p>
          <a:p>
            <a:r>
              <a:rPr lang="en-GB" dirty="0"/>
              <a:t>As noted above, the economy and the environment can be viewed as two interdependent systems (Figure 1.2). What happens in the economy affects the environment, and changes in the environment affect the economy. Specifically, there are four classes of service that the environment provides to the economy (Common and </a:t>
            </a:r>
            <a:r>
              <a:rPr lang="en-GB" dirty="0" err="1"/>
              <a:t>Stagl</a:t>
            </a:r>
            <a:r>
              <a:rPr lang="en-GB" dirty="0"/>
              <a:t>, 2005):</a:t>
            </a:r>
          </a:p>
          <a:p>
            <a:endParaRPr lang="en-GB" dirty="0"/>
          </a:p>
          <a:p>
            <a:pPr marL="171450" indent="-171450">
              <a:buFont typeface="Arial" panose="020B0604020202020204" pitchFamily="34" charset="0"/>
              <a:buChar char="•"/>
            </a:pPr>
            <a:r>
              <a:rPr lang="en-GB" dirty="0"/>
              <a:t>Resource supply: Resources (often referred to as natural resources) are extracted from the environment and used in economic production. Renewable resources are those that can be replaced after they are harvested, such as those derived from biotic populations, which can reproduce. Non-renewable resources, such as minerals and fossil fuels, cannot be replaced over timescales relevant to human interest.</a:t>
            </a:r>
          </a:p>
          <a:p>
            <a:pPr marL="171450" indent="-171450">
              <a:buFont typeface="Arial" panose="020B0604020202020204" pitchFamily="34" charset="0"/>
              <a:buChar char="•"/>
            </a:pPr>
            <a:r>
              <a:rPr lang="en-GB" dirty="0"/>
              <a:t>Waste sink: Wastes arise from both production and consumption in the economy, but ultimately derive from resources. Following the law of the conservation of matter, the mass of wastes inserted into the environment must equal the mass of resources extracted from it.</a:t>
            </a:r>
          </a:p>
          <a:p>
            <a:pPr marL="171450" indent="-171450">
              <a:buFont typeface="Arial" panose="020B0604020202020204" pitchFamily="34" charset="0"/>
              <a:buChar char="•"/>
            </a:pPr>
            <a:r>
              <a:rPr lang="en-GB" dirty="0"/>
              <a:t>Amenity: The environment provides humans with sources of pleasure and stimulation, such as swimming in the ocean, hiking in nature reserves and other forms of recreation.</a:t>
            </a:r>
          </a:p>
          <a:p>
            <a:pPr marL="171450" indent="-171450">
              <a:buFont typeface="Arial" panose="020B0604020202020204" pitchFamily="34" charset="0"/>
              <a:buChar char="•"/>
            </a:pPr>
            <a:r>
              <a:rPr lang="en-GB" dirty="0"/>
              <a:t>Life support: The maintenance of the conditions necessary for human life is a precondition for human economic activity.</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Many of the processes in both the economic and ecological systems can be considered in terms of stocks and flows. A stock is a quantity measured at a specific point in time, and a flow is measured over an interval of time, in other words, it is analogous to a rate. For example, a country may have capital stocks referring to the total value of equipment, buildings and other assets. The gross domestic product (GDP) refers to the amount of money spent over a time period (such as a year), and is therefore a flow variable.</a:t>
            </a:r>
          </a:p>
          <a:p>
            <a:endParaRPr lang="en-GB" dirty="0"/>
          </a:p>
        </p:txBody>
      </p:sp>
      <p:sp>
        <p:nvSpPr>
          <p:cNvPr id="4" name="Slide Number Placeholder 3"/>
          <p:cNvSpPr>
            <a:spLocks noGrp="1"/>
          </p:cNvSpPr>
          <p:nvPr>
            <p:ph type="sldNum" sz="quarter" idx="5"/>
          </p:nvPr>
        </p:nvSpPr>
        <p:spPr/>
        <p:txBody>
          <a:bodyPr/>
          <a:lstStyle/>
          <a:p>
            <a:fld id="{00292811-FE06-428A-BB6C-64B4AFB1DF9E}" type="slidenum">
              <a:rPr lang="en-GB" smtClean="0"/>
              <a:t>14</a:t>
            </a:fld>
            <a:endParaRPr lang="en-GB"/>
          </a:p>
        </p:txBody>
      </p:sp>
    </p:spTree>
    <p:extLst>
      <p:ext uri="{BB962C8B-B14F-4D97-AF65-F5344CB8AC3E}">
        <p14:creationId xmlns:p14="http://schemas.microsoft.com/office/powerpoint/2010/main" val="13506483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basic activities that comprise an economy are consumption, production and investment, defined as follows (Common and </a:t>
            </a:r>
            <a:r>
              <a:rPr lang="en-GB" dirty="0" err="1"/>
              <a:t>Stagl</a:t>
            </a:r>
            <a:r>
              <a:rPr lang="en-GB" dirty="0"/>
              <a:t>, 2005):</a:t>
            </a:r>
          </a:p>
          <a:p>
            <a:endParaRPr lang="en-GB" dirty="0"/>
          </a:p>
          <a:p>
            <a:pPr marL="171450" indent="-171450">
              <a:buFont typeface="Arial" panose="020B0604020202020204" pitchFamily="34" charset="0"/>
              <a:buChar char="•"/>
            </a:pPr>
            <a:r>
              <a:rPr lang="en-GB" dirty="0"/>
              <a:t>Consumption is the use by humans of goods and services (or commodities) to satisfy their needs and wants. This includes both consumption of physical materials and energy, but also non-material services such as the aesthetic value of a painting displayed in an art gallery.</a:t>
            </a:r>
          </a:p>
          <a:p>
            <a:pPr marL="171450" indent="-171450">
              <a:buFont typeface="Arial" panose="020B0604020202020204" pitchFamily="34" charset="0"/>
              <a:buChar char="•"/>
            </a:pPr>
            <a:r>
              <a:rPr lang="en-GB" dirty="0"/>
              <a:t>Production refers to the creation of the goods and services that people consume, undertaken by firms. Production may require several kinds of inputs, including labour, energy, and the raw materials or natural resources extracted from the environment.</a:t>
            </a:r>
          </a:p>
          <a:p>
            <a:pPr marL="171450" indent="-171450">
              <a:buFont typeface="Arial" panose="020B0604020202020204" pitchFamily="34" charset="0"/>
              <a:buChar char="•"/>
            </a:pPr>
            <a:r>
              <a:rPr lang="en-GB" dirty="0"/>
              <a:t>Investment refers to that part of production added to the capital stock rather than consumed. In economics this refers to the accumulation of physical entities, such as factories, machinery and houses. In finance, investment involves putting money into an asset with the expectation of capital appreciation and/or interest earnings.</a:t>
            </a:r>
          </a:p>
          <a:p>
            <a:endParaRPr lang="en-GB" dirty="0"/>
          </a:p>
          <a:p>
            <a:endParaRPr lang="en-GB" dirty="0"/>
          </a:p>
        </p:txBody>
      </p:sp>
      <p:sp>
        <p:nvSpPr>
          <p:cNvPr id="4" name="Slide Number Placeholder 3"/>
          <p:cNvSpPr>
            <a:spLocks noGrp="1"/>
          </p:cNvSpPr>
          <p:nvPr>
            <p:ph type="sldNum" sz="quarter" idx="5"/>
          </p:nvPr>
        </p:nvSpPr>
        <p:spPr/>
        <p:txBody>
          <a:bodyPr/>
          <a:lstStyle/>
          <a:p>
            <a:fld id="{00292811-FE06-428A-BB6C-64B4AFB1DF9E}" type="slidenum">
              <a:rPr lang="en-GB" smtClean="0"/>
              <a:t>15</a:t>
            </a:fld>
            <a:endParaRPr lang="en-GB"/>
          </a:p>
        </p:txBody>
      </p:sp>
    </p:spTree>
    <p:extLst>
      <p:ext uri="{BB962C8B-B14F-4D97-AF65-F5344CB8AC3E}">
        <p14:creationId xmlns:p14="http://schemas.microsoft.com/office/powerpoint/2010/main" val="2426890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capital stock of an economy includes: (1) the durable or physical capital used in production, and includes tools, machinery, vehicles and roads, etc.; (2) human capital, referring to the stock of knowledge and skills held by individuals, used to produce economic value through labour; (3) intellectual capital, which is the knowledge and skills used by the economy but not embodied in particular individuals, but held in books and other cultural artefacts; and (4) social capital, which is the set of institutions and customs that organise economic activity. In addition, (5) natural capital refers to those stocks in the environment that deliver services to the economy. This brief overview of the main elements of an economy immediately highlights some of the potential environmental impacts that can arise through economic activity. These include the use of non-renewable natural resources as inputs to production, and the harmful effects of waste emissions on the environment, referred to as pollution. </a:t>
            </a:r>
          </a:p>
          <a:p>
            <a:endParaRPr lang="en-GB" dirty="0"/>
          </a:p>
        </p:txBody>
      </p:sp>
      <p:sp>
        <p:nvSpPr>
          <p:cNvPr id="4" name="Slide Number Placeholder 3"/>
          <p:cNvSpPr>
            <a:spLocks noGrp="1"/>
          </p:cNvSpPr>
          <p:nvPr>
            <p:ph type="sldNum" sz="quarter" idx="5"/>
          </p:nvPr>
        </p:nvSpPr>
        <p:spPr/>
        <p:txBody>
          <a:bodyPr/>
          <a:lstStyle/>
          <a:p>
            <a:fld id="{00292811-FE06-428A-BB6C-64B4AFB1DF9E}" type="slidenum">
              <a:rPr lang="en-GB" smtClean="0"/>
              <a:t>16</a:t>
            </a:fld>
            <a:endParaRPr lang="en-GB"/>
          </a:p>
        </p:txBody>
      </p:sp>
    </p:spTree>
    <p:extLst>
      <p:ext uri="{BB962C8B-B14F-4D97-AF65-F5344CB8AC3E}">
        <p14:creationId xmlns:p14="http://schemas.microsoft.com/office/powerpoint/2010/main" val="657403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222B0-DFD5-8A3B-8B8D-BD28FB8D8C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EFB4CA-F9C7-1FEE-B71B-D762042D90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25BB83-D8DA-2077-321D-41FC2B13CD06}"/>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5" name="Footer Placeholder 4">
            <a:extLst>
              <a:ext uri="{FF2B5EF4-FFF2-40B4-BE49-F238E27FC236}">
                <a16:creationId xmlns:a16="http://schemas.microsoft.com/office/drawing/2014/main" id="{15082DB9-F41D-0810-7668-E4BBD4136C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90A58F-34FF-3AD4-F7CF-483A350587B7}"/>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786386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2FF5-A080-BE5F-0934-FC866C307E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7ED3A2-3BC2-0B2D-650F-3FAE41184D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F55A2E-C9E5-3C70-BA07-C96073F20066}"/>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5" name="Footer Placeholder 4">
            <a:extLst>
              <a:ext uri="{FF2B5EF4-FFF2-40B4-BE49-F238E27FC236}">
                <a16:creationId xmlns:a16="http://schemas.microsoft.com/office/drawing/2014/main" id="{BF5A4C5F-CA2E-02AE-BF0E-629FD8ABD3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B663B4-DC55-DE4C-5878-FBFDFC8D3F14}"/>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438825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9E3DB-F52E-F2C3-2A8B-C2545800CC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CCA98D-1268-04C5-1A64-7DFCAA01C62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DA6E3E-A06F-6B2C-EFBC-03B85C1274FC}"/>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5" name="Footer Placeholder 4">
            <a:extLst>
              <a:ext uri="{FF2B5EF4-FFF2-40B4-BE49-F238E27FC236}">
                <a16:creationId xmlns:a16="http://schemas.microsoft.com/office/drawing/2014/main" id="{F68E277F-54F2-D6A1-6390-07576FC78E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897675-6175-8DB6-315C-7A3CEE9244CF}"/>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1017997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BEBA1-E46B-94AE-E657-D8F816C729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55B386-B7C6-1A47-9662-7F53C11F4C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EC4D5C-DC0E-6DFA-6EC7-872E7811F7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6F946B-8B72-9510-AD71-9DDD16CC35C1}"/>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6" name="Footer Placeholder 5">
            <a:extLst>
              <a:ext uri="{FF2B5EF4-FFF2-40B4-BE49-F238E27FC236}">
                <a16:creationId xmlns:a16="http://schemas.microsoft.com/office/drawing/2014/main" id="{643C8CB7-B7C5-2EF8-0015-988E38DB85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0BFC93-6533-822E-3B91-B92D81F36612}"/>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1430547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D0553-6D10-245D-5A49-8E4026FD50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C04B0E-68E5-6B91-4E7D-6F75F593E2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FA8DA9-D951-9331-8B22-4835FEDEBD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C21CCDC-20F1-8C42-759F-9C5B9A45F7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6541E7-641E-9E4A-7898-74EC586EC8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BD7F4A-FCA8-4B79-C22F-1A30AC321F45}"/>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8" name="Footer Placeholder 7">
            <a:extLst>
              <a:ext uri="{FF2B5EF4-FFF2-40B4-BE49-F238E27FC236}">
                <a16:creationId xmlns:a16="http://schemas.microsoft.com/office/drawing/2014/main" id="{49AE072C-EB75-7FA4-E1F5-FED3693B90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8130D71-2F0D-BC5A-8225-80D0362DBC33}"/>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2152950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AE72D-7370-B934-B87F-AB6C271F0E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9315F6-4D0D-08B0-2A5B-2DABD5076917}"/>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4" name="Footer Placeholder 3">
            <a:extLst>
              <a:ext uri="{FF2B5EF4-FFF2-40B4-BE49-F238E27FC236}">
                <a16:creationId xmlns:a16="http://schemas.microsoft.com/office/drawing/2014/main" id="{0221C22C-EDCE-5156-4E7C-69FDE40E50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39D45D-5C5F-9116-13A3-CBB585453BFB}"/>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4164278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B09852-C515-E801-1880-FF81E131D16A}"/>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3" name="Footer Placeholder 2">
            <a:extLst>
              <a:ext uri="{FF2B5EF4-FFF2-40B4-BE49-F238E27FC236}">
                <a16:creationId xmlns:a16="http://schemas.microsoft.com/office/drawing/2014/main" id="{C15BC649-3FF0-7D66-482C-64039F9CA2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B35896-697F-9E9B-854D-FCB8CB659CC7}"/>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2595713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6D9CB-4413-D4A8-6E4C-C28A58E434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B63EF0-C669-A945-B3A2-BBB2CF95C9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B3ABF2-C586-1254-81C7-E14A262E7D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E0B393-A98D-8A91-56F2-878AC44477D0}"/>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6" name="Footer Placeholder 5">
            <a:extLst>
              <a:ext uri="{FF2B5EF4-FFF2-40B4-BE49-F238E27FC236}">
                <a16:creationId xmlns:a16="http://schemas.microsoft.com/office/drawing/2014/main" id="{0F45822C-4F12-9563-BF2B-15D62591D6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A736B2-6F42-088D-439B-2B7A604AFE41}"/>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3056198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7EBF-A9F6-8AB8-CDD0-A6DD3A2842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36E5510-7AB7-666A-3F59-096963D02A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D9F5F8-83CA-14DF-5CFE-34B9D65A43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FBC362-BD11-493B-1FF3-79195BF46B6E}"/>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6" name="Footer Placeholder 5">
            <a:extLst>
              <a:ext uri="{FF2B5EF4-FFF2-40B4-BE49-F238E27FC236}">
                <a16:creationId xmlns:a16="http://schemas.microsoft.com/office/drawing/2014/main" id="{522AC2B7-DD5D-2A87-03D5-AB7CCBBCAB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2414E0-95C6-CFD7-710E-12822768F4E1}"/>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1757173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6F5D2-6C06-EF8A-7657-E65F971CDD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B01419-0440-2056-7D44-813AF9FAD2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4C1DF1-3B41-8B0D-81C0-7DFF231934C8}"/>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5" name="Footer Placeholder 4">
            <a:extLst>
              <a:ext uri="{FF2B5EF4-FFF2-40B4-BE49-F238E27FC236}">
                <a16:creationId xmlns:a16="http://schemas.microsoft.com/office/drawing/2014/main" id="{BF4D30DB-1F84-0E52-0344-5D7FDDF75F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AA5F9F-D8DB-0989-D88E-20AD567DE86A}"/>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676640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B7CEC1-BE93-DD41-258E-B638CF7AD1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46AE3E-2112-AFF2-7A42-FBE525B74B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7FBEF1-952D-55FC-0CE8-D09FC542DBA1}"/>
              </a:ext>
            </a:extLst>
          </p:cNvPr>
          <p:cNvSpPr>
            <a:spLocks noGrp="1"/>
          </p:cNvSpPr>
          <p:nvPr>
            <p:ph type="dt" sz="half" idx="10"/>
          </p:nvPr>
        </p:nvSpPr>
        <p:spPr/>
        <p:txBody>
          <a:bodyPr/>
          <a:lstStyle/>
          <a:p>
            <a:fld id="{E84ADBC4-E932-4B11-9F07-A2D70EECC9B1}" type="datetimeFigureOut">
              <a:rPr lang="en-GB" smtClean="0"/>
              <a:t>28/05/2024</a:t>
            </a:fld>
            <a:endParaRPr lang="en-GB"/>
          </a:p>
        </p:txBody>
      </p:sp>
      <p:sp>
        <p:nvSpPr>
          <p:cNvPr id="5" name="Footer Placeholder 4">
            <a:extLst>
              <a:ext uri="{FF2B5EF4-FFF2-40B4-BE49-F238E27FC236}">
                <a16:creationId xmlns:a16="http://schemas.microsoft.com/office/drawing/2014/main" id="{943369FC-54C7-8F1D-E5AD-28052CAE32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2F106-0C83-F253-E645-81AE8E8B913A}"/>
              </a:ext>
            </a:extLst>
          </p:cNvPr>
          <p:cNvSpPr>
            <a:spLocks noGrp="1"/>
          </p:cNvSpPr>
          <p:nvPr>
            <p:ph type="sldNum" sz="quarter" idx="12"/>
          </p:nvPr>
        </p:nvSpPr>
        <p:spPr/>
        <p:txBody>
          <a:bodyPr/>
          <a:lstStyle/>
          <a:p>
            <a:fld id="{26047393-32F6-42D7-903B-6D3C20033DF1}" type="slidenum">
              <a:rPr lang="en-GB" smtClean="0"/>
              <a:t>‹#›</a:t>
            </a:fld>
            <a:endParaRPr lang="en-GB"/>
          </a:p>
        </p:txBody>
      </p:sp>
    </p:spTree>
    <p:extLst>
      <p:ext uri="{BB962C8B-B14F-4D97-AF65-F5344CB8AC3E}">
        <p14:creationId xmlns:p14="http://schemas.microsoft.com/office/powerpoint/2010/main" val="22678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40DF50-FC6A-8B26-172D-6C022AD74D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640CF1-DB4D-0A50-14E8-922A3456CE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3562B6-7007-BA79-AAC2-BE1DCDC573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4ADBC4-E932-4B11-9F07-A2D70EECC9B1}" type="datetimeFigureOut">
              <a:rPr lang="en-GB" smtClean="0"/>
              <a:t>28/05/2024</a:t>
            </a:fld>
            <a:endParaRPr lang="en-GB"/>
          </a:p>
        </p:txBody>
      </p:sp>
      <p:sp>
        <p:nvSpPr>
          <p:cNvPr id="5" name="Footer Placeholder 4">
            <a:extLst>
              <a:ext uri="{FF2B5EF4-FFF2-40B4-BE49-F238E27FC236}">
                <a16:creationId xmlns:a16="http://schemas.microsoft.com/office/drawing/2014/main" id="{378E4FEC-CDB7-7D88-619A-7FF7DED314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F84093-1EA8-BABC-5ED8-0A36ECB146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6047393-32F6-42D7-903B-6D3C20033DF1}" type="slidenum">
              <a:rPr lang="en-GB" smtClean="0"/>
              <a:t>‹#›</a:t>
            </a:fld>
            <a:endParaRPr lang="en-GB"/>
          </a:p>
        </p:txBody>
      </p:sp>
    </p:spTree>
    <p:extLst>
      <p:ext uri="{BB962C8B-B14F-4D97-AF65-F5344CB8AC3E}">
        <p14:creationId xmlns:p14="http://schemas.microsoft.com/office/powerpoint/2010/main" val="17439183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vH5-rZGeTTU?feature=oembed" TargetMode="Externa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5BCB-AB27-5F6B-A609-5DD87CCB38A9}"/>
              </a:ext>
            </a:extLst>
          </p:cNvPr>
          <p:cNvSpPr>
            <a:spLocks noGrp="1"/>
          </p:cNvSpPr>
          <p:nvPr>
            <p:ph type="ctrTitle"/>
          </p:nvPr>
        </p:nvSpPr>
        <p:spPr/>
        <p:txBody>
          <a:bodyPr/>
          <a:lstStyle/>
          <a:p>
            <a:r>
              <a:rPr lang="en-GB" dirty="0"/>
              <a:t>The Green Economy</a:t>
            </a:r>
          </a:p>
        </p:txBody>
      </p:sp>
      <p:sp>
        <p:nvSpPr>
          <p:cNvPr id="3" name="Subtitle 2">
            <a:extLst>
              <a:ext uri="{FF2B5EF4-FFF2-40B4-BE49-F238E27FC236}">
                <a16:creationId xmlns:a16="http://schemas.microsoft.com/office/drawing/2014/main" id="{F40D68DD-4F28-3755-26C5-90C091C5616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49174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119C4-0795-4259-CD7B-F77166FA87A5}"/>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1CE82985-9B5F-6DCD-B642-00D2273C8BFF}"/>
              </a:ext>
            </a:extLst>
          </p:cNvPr>
          <p:cNvSpPr>
            <a:spLocks noGrp="1"/>
          </p:cNvSpPr>
          <p:nvPr>
            <p:ph idx="1"/>
          </p:nvPr>
        </p:nvSpPr>
        <p:spPr/>
        <p:txBody>
          <a:bodyPr/>
          <a:lstStyle/>
          <a:p>
            <a:r>
              <a:rPr lang="en-GB" dirty="0"/>
              <a:t>Introduction to what The Green Economy is</a:t>
            </a:r>
          </a:p>
          <a:p>
            <a:r>
              <a:rPr lang="en-GB" dirty="0"/>
              <a:t>How The Green Economy may be incorporated into policy</a:t>
            </a:r>
          </a:p>
          <a:p>
            <a:r>
              <a:rPr lang="en-GB" dirty="0"/>
              <a:t>Economic principles on which the </a:t>
            </a:r>
            <a:r>
              <a:rPr lang="en-GB" dirty="0" err="1"/>
              <a:t>The</a:t>
            </a:r>
            <a:r>
              <a:rPr lang="en-GB" dirty="0"/>
              <a:t> Green Economy is based.</a:t>
            </a:r>
          </a:p>
        </p:txBody>
      </p:sp>
    </p:spTree>
    <p:extLst>
      <p:ext uri="{BB962C8B-B14F-4D97-AF65-F5344CB8AC3E}">
        <p14:creationId xmlns:p14="http://schemas.microsoft.com/office/powerpoint/2010/main" val="1329176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6459C-8988-4FE9-F9C2-4A22ADD6F55B}"/>
              </a:ext>
            </a:extLst>
          </p:cNvPr>
          <p:cNvSpPr>
            <a:spLocks noGrp="1"/>
          </p:cNvSpPr>
          <p:nvPr>
            <p:ph type="title"/>
          </p:nvPr>
        </p:nvSpPr>
        <p:spPr/>
        <p:txBody>
          <a:bodyPr/>
          <a:lstStyle/>
          <a:p>
            <a:r>
              <a:rPr lang="en-GB" dirty="0"/>
              <a:t>The Green Economy Definition</a:t>
            </a:r>
          </a:p>
        </p:txBody>
      </p:sp>
      <p:sp>
        <p:nvSpPr>
          <p:cNvPr id="3" name="Content Placeholder 2">
            <a:extLst>
              <a:ext uri="{FF2B5EF4-FFF2-40B4-BE49-F238E27FC236}">
                <a16:creationId xmlns:a16="http://schemas.microsoft.com/office/drawing/2014/main" id="{A1D9C473-454C-169C-954A-FA816F4CE294}"/>
              </a:ext>
            </a:extLst>
          </p:cNvPr>
          <p:cNvSpPr>
            <a:spLocks noGrp="1"/>
          </p:cNvSpPr>
          <p:nvPr>
            <p:ph idx="1"/>
          </p:nvPr>
        </p:nvSpPr>
        <p:spPr/>
        <p:txBody>
          <a:bodyPr/>
          <a:lstStyle/>
          <a:p>
            <a:r>
              <a:rPr lang="en-GB" dirty="0"/>
              <a:t>The first use of the term “Green Economy” in the book Blueprint for a Green Economy used by Pearce et al. (1989)</a:t>
            </a:r>
          </a:p>
          <a:p>
            <a:r>
              <a:rPr lang="en-GB" dirty="0"/>
              <a:t> The United Nations Environmental Programme (UNEP) promoted the idea of ‘green stimulus packages’</a:t>
            </a:r>
          </a:p>
        </p:txBody>
      </p:sp>
    </p:spTree>
    <p:extLst>
      <p:ext uri="{BB962C8B-B14F-4D97-AF65-F5344CB8AC3E}">
        <p14:creationId xmlns:p14="http://schemas.microsoft.com/office/powerpoint/2010/main" val="1920113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E0E20-2374-7334-3A16-681C089723DB}"/>
              </a:ext>
            </a:extLst>
          </p:cNvPr>
          <p:cNvSpPr>
            <a:spLocks noGrp="1"/>
          </p:cNvSpPr>
          <p:nvPr>
            <p:ph type="title"/>
          </p:nvPr>
        </p:nvSpPr>
        <p:spPr/>
        <p:txBody>
          <a:bodyPr/>
          <a:lstStyle/>
          <a:p>
            <a:r>
              <a:rPr lang="en-GB" dirty="0"/>
              <a:t>The Green Economy Definition</a:t>
            </a:r>
          </a:p>
        </p:txBody>
      </p:sp>
      <p:sp>
        <p:nvSpPr>
          <p:cNvPr id="3" name="Content Placeholder 2">
            <a:extLst>
              <a:ext uri="{FF2B5EF4-FFF2-40B4-BE49-F238E27FC236}">
                <a16:creationId xmlns:a16="http://schemas.microsoft.com/office/drawing/2014/main" id="{A5E00D84-E701-30CA-E7D8-27AFFCD3FA7C}"/>
              </a:ext>
            </a:extLst>
          </p:cNvPr>
          <p:cNvSpPr>
            <a:spLocks noGrp="1"/>
          </p:cNvSpPr>
          <p:nvPr>
            <p:ph idx="1"/>
          </p:nvPr>
        </p:nvSpPr>
        <p:spPr/>
        <p:txBody>
          <a:bodyPr>
            <a:normAutofit fontScale="92500" lnSpcReduction="10000"/>
          </a:bodyPr>
          <a:lstStyle/>
          <a:p>
            <a:r>
              <a:rPr lang="en-GB" dirty="0"/>
              <a:t>UNEP (2011)</a:t>
            </a:r>
          </a:p>
          <a:p>
            <a:r>
              <a:rPr lang="en-GB" dirty="0"/>
              <a:t>UNEP (2024) - Environment, U. (2024) </a:t>
            </a:r>
          </a:p>
          <a:p>
            <a:r>
              <a:rPr lang="en-GB" dirty="0"/>
              <a:t>The Green Economy Coalition (2012)</a:t>
            </a:r>
          </a:p>
          <a:p>
            <a:r>
              <a:rPr lang="en-GB" dirty="0"/>
              <a:t> The United Nations Conference on Trade and Development (UNCTAD, 2010)</a:t>
            </a:r>
          </a:p>
          <a:p>
            <a:r>
              <a:rPr lang="en-GB" dirty="0"/>
              <a:t>The International Chamber of Commerce (2011) </a:t>
            </a:r>
          </a:p>
          <a:p>
            <a:r>
              <a:rPr lang="en-GB" dirty="0"/>
              <a:t>The Danish 92 Group (2012) </a:t>
            </a:r>
          </a:p>
          <a:p>
            <a:r>
              <a:rPr lang="en-GB" dirty="0"/>
              <a:t>Chapple (2008) defines the green economy as</a:t>
            </a:r>
          </a:p>
          <a:p>
            <a:pPr marL="0" indent="0">
              <a:buNone/>
            </a:pPr>
            <a:r>
              <a:rPr lang="en-GB" dirty="0"/>
              <a:t>The existence of various definitions indicates that the term ‘green economy’ is ambiguous and can contain multiple meanings. </a:t>
            </a:r>
          </a:p>
        </p:txBody>
      </p:sp>
    </p:spTree>
    <p:extLst>
      <p:ext uri="{BB962C8B-B14F-4D97-AF65-F5344CB8AC3E}">
        <p14:creationId xmlns:p14="http://schemas.microsoft.com/office/powerpoint/2010/main" val="4192919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A9E19-D593-909A-F32C-D9B3F8A24833}"/>
              </a:ext>
            </a:extLst>
          </p:cNvPr>
          <p:cNvSpPr>
            <a:spLocks noGrp="1"/>
          </p:cNvSpPr>
          <p:nvPr>
            <p:ph type="title"/>
          </p:nvPr>
        </p:nvSpPr>
        <p:spPr/>
        <p:txBody>
          <a:bodyPr/>
          <a:lstStyle/>
          <a:p>
            <a:r>
              <a:rPr lang="en-GB" dirty="0"/>
              <a:t>What is Green Growth?</a:t>
            </a:r>
          </a:p>
        </p:txBody>
      </p:sp>
      <p:sp>
        <p:nvSpPr>
          <p:cNvPr id="3" name="Content Placeholder 2">
            <a:extLst>
              <a:ext uri="{FF2B5EF4-FFF2-40B4-BE49-F238E27FC236}">
                <a16:creationId xmlns:a16="http://schemas.microsoft.com/office/drawing/2014/main" id="{993B2235-F9FB-0690-F8DE-889973F5A398}"/>
              </a:ext>
            </a:extLst>
          </p:cNvPr>
          <p:cNvSpPr>
            <a:spLocks noGrp="1"/>
          </p:cNvSpPr>
          <p:nvPr>
            <p:ph idx="1"/>
          </p:nvPr>
        </p:nvSpPr>
        <p:spPr/>
        <p:txBody>
          <a:bodyPr/>
          <a:lstStyle/>
          <a:p>
            <a:r>
              <a:rPr lang="en-GB" dirty="0"/>
              <a:t>UNESCAP</a:t>
            </a:r>
          </a:p>
          <a:p>
            <a:r>
              <a:rPr lang="en-GB" dirty="0"/>
              <a:t>OECD</a:t>
            </a:r>
          </a:p>
          <a:p>
            <a:r>
              <a:rPr lang="en-GB" dirty="0"/>
              <a:t>World Bank</a:t>
            </a:r>
          </a:p>
          <a:p>
            <a:r>
              <a:rPr lang="en-GB" dirty="0"/>
              <a:t>Green Growth Initiative</a:t>
            </a:r>
          </a:p>
          <a:p>
            <a:endParaRPr lang="en-GB" dirty="0"/>
          </a:p>
          <a:p>
            <a:r>
              <a:rPr lang="en-GB" dirty="0"/>
              <a:t>Low Carbon Development originates in the United Nations Framework Convention on Climate Change (UNFCCC) adopted in 1992</a:t>
            </a:r>
          </a:p>
        </p:txBody>
      </p:sp>
    </p:spTree>
    <p:extLst>
      <p:ext uri="{BB962C8B-B14F-4D97-AF65-F5344CB8AC3E}">
        <p14:creationId xmlns:p14="http://schemas.microsoft.com/office/powerpoint/2010/main" val="3481014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D9E8E-A78D-551D-78BB-707AC25EC777}"/>
              </a:ext>
            </a:extLst>
          </p:cNvPr>
          <p:cNvSpPr>
            <a:spLocks noGrp="1"/>
          </p:cNvSpPr>
          <p:nvPr>
            <p:ph type="title"/>
          </p:nvPr>
        </p:nvSpPr>
        <p:spPr/>
        <p:txBody>
          <a:bodyPr/>
          <a:lstStyle/>
          <a:p>
            <a:r>
              <a:rPr lang="en-GB" dirty="0"/>
              <a:t>Policy context</a:t>
            </a:r>
          </a:p>
        </p:txBody>
      </p:sp>
      <p:sp>
        <p:nvSpPr>
          <p:cNvPr id="3" name="Content Placeholder 2">
            <a:extLst>
              <a:ext uri="{FF2B5EF4-FFF2-40B4-BE49-F238E27FC236}">
                <a16:creationId xmlns:a16="http://schemas.microsoft.com/office/drawing/2014/main" id="{5D6CBF14-B386-3E8D-F012-2B126471BC2B}"/>
              </a:ext>
            </a:extLst>
          </p:cNvPr>
          <p:cNvSpPr>
            <a:spLocks noGrp="1"/>
          </p:cNvSpPr>
          <p:nvPr>
            <p:ph idx="1"/>
          </p:nvPr>
        </p:nvSpPr>
        <p:spPr/>
        <p:txBody>
          <a:bodyPr/>
          <a:lstStyle/>
          <a:p>
            <a:r>
              <a:rPr lang="en-GB" dirty="0"/>
              <a:t>The green economy has recently become the focus of policy development at both the national and international scales.</a:t>
            </a:r>
          </a:p>
          <a:p>
            <a:r>
              <a:rPr lang="en-GB" dirty="0"/>
              <a:t>The principal outcome document of Rio+20 was a report entitled The Future We Want. </a:t>
            </a:r>
          </a:p>
          <a:p>
            <a:r>
              <a:rPr lang="en-GB" dirty="0"/>
              <a:t>Many countries have subsequently begun to develop national strategies and plans for green economic development</a:t>
            </a:r>
          </a:p>
          <a:p>
            <a:endParaRPr lang="en-GB" dirty="0"/>
          </a:p>
          <a:p>
            <a:endParaRPr lang="en-GB" dirty="0"/>
          </a:p>
        </p:txBody>
      </p:sp>
    </p:spTree>
    <p:extLst>
      <p:ext uri="{BB962C8B-B14F-4D97-AF65-F5344CB8AC3E}">
        <p14:creationId xmlns:p14="http://schemas.microsoft.com/office/powerpoint/2010/main" val="3854014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5A6B6-D160-4962-0ED4-7633D8DF335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dirty="0">
                <a:solidFill>
                  <a:srgbClr val="FFFFFF"/>
                </a:solidFill>
                <a:latin typeface="+mj-lt"/>
                <a:ea typeface="+mj-ea"/>
                <a:cs typeface="+mj-cs"/>
              </a:rPr>
              <a:t>The green economy versus sustainable development</a:t>
            </a:r>
          </a:p>
        </p:txBody>
      </p:sp>
      <p:pic>
        <p:nvPicPr>
          <p:cNvPr id="4" name="Content Placeholder 3">
            <a:extLst>
              <a:ext uri="{FF2B5EF4-FFF2-40B4-BE49-F238E27FC236}">
                <a16:creationId xmlns:a16="http://schemas.microsoft.com/office/drawing/2014/main" id="{0AA11A7E-6598-A520-F8EC-0F0582414C47}"/>
              </a:ext>
            </a:extLst>
          </p:cNvPr>
          <p:cNvPicPr>
            <a:picLocks noGrp="1" noChangeAspect="1"/>
          </p:cNvPicPr>
          <p:nvPr>
            <p:ph idx="1"/>
          </p:nvPr>
        </p:nvPicPr>
        <p:blipFill rotWithShape="1">
          <a:blip r:embed="rId3"/>
          <a:srcRect l="31021" t="31896" r="35520" b="15690"/>
          <a:stretch/>
        </p:blipFill>
        <p:spPr bwMode="auto">
          <a:xfrm>
            <a:off x="4874080" y="251170"/>
            <a:ext cx="6449784" cy="6491611"/>
          </a:xfrm>
          <a:prstGeom prst="rect">
            <a:avLst/>
          </a:prstGeom>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638019AA-7E98-1382-A32E-A03F2B3BE761}"/>
              </a:ext>
            </a:extLst>
          </p:cNvPr>
          <p:cNvSpPr txBox="1"/>
          <p:nvPr/>
        </p:nvSpPr>
        <p:spPr>
          <a:xfrm>
            <a:off x="1028700" y="6422164"/>
            <a:ext cx="6094638" cy="369332"/>
          </a:xfrm>
          <a:prstGeom prst="rect">
            <a:avLst/>
          </a:prstGeom>
          <a:noFill/>
        </p:spPr>
        <p:txBody>
          <a:bodyPr wrap="square">
            <a:spAutoFit/>
          </a:bodyPr>
          <a:lstStyle/>
          <a:p>
            <a:r>
              <a:rPr lang="it-IT" dirty="0"/>
              <a:t>Newton, A. C., &amp; Cantarello, E. (2014). </a:t>
            </a:r>
            <a:endParaRPr lang="en-GB" dirty="0"/>
          </a:p>
        </p:txBody>
      </p:sp>
    </p:spTree>
    <p:extLst>
      <p:ext uri="{BB962C8B-B14F-4D97-AF65-F5344CB8AC3E}">
        <p14:creationId xmlns:p14="http://schemas.microsoft.com/office/powerpoint/2010/main" val="967240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90744-7D5F-D3B4-5DC4-1A475D570D10}"/>
              </a:ext>
            </a:extLst>
          </p:cNvPr>
          <p:cNvSpPr>
            <a:spLocks noGrp="1"/>
          </p:cNvSpPr>
          <p:nvPr>
            <p:ph type="title"/>
          </p:nvPr>
        </p:nvSpPr>
        <p:spPr>
          <a:xfrm>
            <a:off x="630936" y="639520"/>
            <a:ext cx="3429000" cy="1719072"/>
          </a:xfrm>
        </p:spPr>
        <p:txBody>
          <a:bodyPr anchor="b">
            <a:normAutofit/>
          </a:bodyPr>
          <a:lstStyle/>
          <a:p>
            <a:r>
              <a:rPr lang="en-GB" sz="3000"/>
              <a:t>The green economy versus sustainable development</a:t>
            </a:r>
          </a:p>
        </p:txBody>
      </p:sp>
      <p:sp>
        <p:nvSpPr>
          <p:cNvPr id="1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EA70F7-92D4-3400-CA7E-3426AA819FC7}"/>
              </a:ext>
            </a:extLst>
          </p:cNvPr>
          <p:cNvSpPr>
            <a:spLocks noGrp="1"/>
          </p:cNvSpPr>
          <p:nvPr>
            <p:ph idx="1"/>
          </p:nvPr>
        </p:nvSpPr>
        <p:spPr>
          <a:xfrm>
            <a:off x="204107" y="2807208"/>
            <a:ext cx="4229100" cy="3410712"/>
          </a:xfrm>
        </p:spPr>
        <p:txBody>
          <a:bodyPr anchor="t">
            <a:normAutofit/>
          </a:bodyPr>
          <a:lstStyle/>
          <a:p>
            <a:r>
              <a:rPr lang="en-GB" sz="2200" dirty="0"/>
              <a:t>Agenda 21</a:t>
            </a:r>
          </a:p>
          <a:p>
            <a:r>
              <a:rPr lang="en-GB" sz="2200" dirty="0"/>
              <a:t>Millennium Development Goals</a:t>
            </a:r>
          </a:p>
          <a:p>
            <a:r>
              <a:rPr lang="en-GB" sz="2200" dirty="0"/>
              <a:t>Agenda 2030 – </a:t>
            </a:r>
          </a:p>
          <a:p>
            <a:pPr marL="0" indent="0">
              <a:buNone/>
            </a:pPr>
            <a:r>
              <a:rPr lang="en-GB" sz="2200" dirty="0"/>
              <a:t>Sustainable Development Goals </a:t>
            </a:r>
          </a:p>
          <a:p>
            <a:r>
              <a:rPr lang="en-GB" sz="2200" dirty="0"/>
              <a:t>The Green economy often carries a more distinctive meaning than Sustainable Development</a:t>
            </a:r>
          </a:p>
        </p:txBody>
      </p:sp>
      <p:pic>
        <p:nvPicPr>
          <p:cNvPr id="4" name="Online Media 3" title="Priorities for the implementation of the 2030 Agenda">
            <a:hlinkClick r:id="" action="ppaction://media"/>
            <a:extLst>
              <a:ext uri="{FF2B5EF4-FFF2-40B4-BE49-F238E27FC236}">
                <a16:creationId xmlns:a16="http://schemas.microsoft.com/office/drawing/2014/main" id="{137A5B05-369C-2F5F-FC7E-50EDE37B9BA2}"/>
              </a:ext>
            </a:extLst>
          </p:cNvPr>
          <p:cNvPicPr>
            <a:picLocks noRot="1" noChangeAspect="1"/>
          </p:cNvPicPr>
          <p:nvPr>
            <a:videoFile r:link="rId1"/>
          </p:nvPr>
        </p:nvPicPr>
        <p:blipFill>
          <a:blip r:embed="rId4"/>
          <a:stretch>
            <a:fillRect/>
          </a:stretch>
        </p:blipFill>
        <p:spPr>
          <a:xfrm>
            <a:off x="4654296" y="1478699"/>
            <a:ext cx="6903720" cy="3900601"/>
          </a:xfrm>
          <a:prstGeom prst="rect">
            <a:avLst/>
          </a:prstGeom>
        </p:spPr>
      </p:pic>
    </p:spTree>
    <p:extLst>
      <p:ext uri="{BB962C8B-B14F-4D97-AF65-F5344CB8AC3E}">
        <p14:creationId xmlns:p14="http://schemas.microsoft.com/office/powerpoint/2010/main" val="4046656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3DB3-CE4D-C5C5-AF4C-82D39A479EBC}"/>
              </a:ext>
            </a:extLst>
          </p:cNvPr>
          <p:cNvSpPr>
            <a:spLocks noGrp="1"/>
          </p:cNvSpPr>
          <p:nvPr>
            <p:ph type="title"/>
          </p:nvPr>
        </p:nvSpPr>
        <p:spPr/>
        <p:txBody>
          <a:bodyPr/>
          <a:lstStyle/>
          <a:p>
            <a:r>
              <a:rPr lang="en-GB" dirty="0"/>
              <a:t>Neoclassical economics</a:t>
            </a:r>
          </a:p>
        </p:txBody>
      </p:sp>
      <p:sp>
        <p:nvSpPr>
          <p:cNvPr id="3" name="Content Placeholder 2">
            <a:extLst>
              <a:ext uri="{FF2B5EF4-FFF2-40B4-BE49-F238E27FC236}">
                <a16:creationId xmlns:a16="http://schemas.microsoft.com/office/drawing/2014/main" id="{985AEB1C-60BA-C739-EB08-73BA69E8CA9E}"/>
              </a:ext>
            </a:extLst>
          </p:cNvPr>
          <p:cNvSpPr>
            <a:spLocks noGrp="1"/>
          </p:cNvSpPr>
          <p:nvPr>
            <p:ph idx="1"/>
          </p:nvPr>
        </p:nvSpPr>
        <p:spPr/>
        <p:txBody>
          <a:bodyPr>
            <a:normAutofit/>
          </a:bodyPr>
          <a:lstStyle/>
          <a:p>
            <a:r>
              <a:rPr lang="en-GB" dirty="0"/>
              <a:t>Economics can be defined as a social science that seeks to explain the economic basis of human societies, or how societies decide what, how and for whom to produce (</a:t>
            </a:r>
            <a:r>
              <a:rPr lang="en-GB" dirty="0" err="1"/>
              <a:t>Begg</a:t>
            </a:r>
            <a:r>
              <a:rPr lang="en-GB" dirty="0"/>
              <a:t> et al., 2011). </a:t>
            </a:r>
          </a:p>
          <a:p>
            <a:r>
              <a:rPr lang="en-GB" dirty="0"/>
              <a:t>Mainstream (or orthodox) economics is referred to as neoclassical economics, which is based on three main assumptions (Weintraub, 2013):</a:t>
            </a:r>
          </a:p>
          <a:p>
            <a:pPr lvl="1"/>
            <a:r>
              <a:rPr lang="en-GB" dirty="0"/>
              <a:t>People have rational preferences among outcomes.</a:t>
            </a:r>
          </a:p>
          <a:p>
            <a:pPr lvl="1"/>
            <a:r>
              <a:rPr lang="en-GB" dirty="0"/>
              <a:t>Individuals maximise utility (which is what they obtain from consuming goods), and firms maximise profits.</a:t>
            </a:r>
          </a:p>
          <a:p>
            <a:pPr lvl="1"/>
            <a:r>
              <a:rPr lang="en-GB" dirty="0"/>
              <a:t>People act independently on the basis of full and relevant information.</a:t>
            </a:r>
          </a:p>
        </p:txBody>
      </p:sp>
    </p:spTree>
    <p:extLst>
      <p:ext uri="{BB962C8B-B14F-4D97-AF65-F5344CB8AC3E}">
        <p14:creationId xmlns:p14="http://schemas.microsoft.com/office/powerpoint/2010/main" val="2154456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02829-7F9A-02EA-8F5A-2D6CB3AA44C1}"/>
              </a:ext>
            </a:extLst>
          </p:cNvPr>
          <p:cNvSpPr>
            <a:spLocks noGrp="1"/>
          </p:cNvSpPr>
          <p:nvPr>
            <p:ph type="title"/>
          </p:nvPr>
        </p:nvSpPr>
        <p:spPr/>
        <p:txBody>
          <a:bodyPr/>
          <a:lstStyle/>
          <a:p>
            <a:r>
              <a:rPr lang="en-GB" dirty="0"/>
              <a:t>Neoclassical economics</a:t>
            </a:r>
          </a:p>
        </p:txBody>
      </p:sp>
      <p:sp>
        <p:nvSpPr>
          <p:cNvPr id="3" name="Content Placeholder 2">
            <a:extLst>
              <a:ext uri="{FF2B5EF4-FFF2-40B4-BE49-F238E27FC236}">
                <a16:creationId xmlns:a16="http://schemas.microsoft.com/office/drawing/2014/main" id="{76DBC095-D72E-4E71-8ADF-C25C62EBC3D5}"/>
              </a:ext>
            </a:extLst>
          </p:cNvPr>
          <p:cNvSpPr>
            <a:spLocks noGrp="1"/>
          </p:cNvSpPr>
          <p:nvPr>
            <p:ph idx="1"/>
          </p:nvPr>
        </p:nvSpPr>
        <p:spPr/>
        <p:txBody>
          <a:bodyPr>
            <a:normAutofit fontScale="85000" lnSpcReduction="20000"/>
          </a:bodyPr>
          <a:lstStyle/>
          <a:p>
            <a:pPr marL="0" indent="0">
              <a:buNone/>
            </a:pPr>
            <a:r>
              <a:rPr lang="en-GB" dirty="0"/>
              <a:t>Based on these three assumptions Neoclassical economists have developed the following theories to understand how scarce resources are allocated:</a:t>
            </a:r>
          </a:p>
          <a:p>
            <a:r>
              <a:rPr lang="en-GB" dirty="0"/>
              <a:t>Profit maximisation</a:t>
            </a:r>
          </a:p>
          <a:p>
            <a:r>
              <a:rPr lang="en-GB" dirty="0"/>
              <a:t>Use of Supply and Demand tools to understand production &amp; consumption with market equilibrium.</a:t>
            </a:r>
          </a:p>
          <a:p>
            <a:endParaRPr lang="en-GB" dirty="0"/>
          </a:p>
          <a:p>
            <a:pPr marL="0" indent="0">
              <a:buNone/>
            </a:pPr>
            <a:r>
              <a:rPr lang="en-GB" dirty="0"/>
              <a:t>According to neoclassical theory, economic decisions are made on the basis of maximising utility, to ensure that the preferences of as many ‘agents’ as possible are fulfilled to the maximum extent possible, given the limitation of available resources </a:t>
            </a:r>
          </a:p>
          <a:p>
            <a:pPr marL="0" indent="0">
              <a:buNone/>
            </a:pPr>
            <a:endParaRPr lang="en-GB" dirty="0"/>
          </a:p>
          <a:p>
            <a:pPr marL="0" indent="0">
              <a:buNone/>
            </a:pPr>
            <a:r>
              <a:rPr lang="en-GB" dirty="0"/>
              <a:t>Criticisms of neoclassical approaches</a:t>
            </a:r>
          </a:p>
        </p:txBody>
      </p:sp>
    </p:spTree>
    <p:extLst>
      <p:ext uri="{BB962C8B-B14F-4D97-AF65-F5344CB8AC3E}">
        <p14:creationId xmlns:p14="http://schemas.microsoft.com/office/powerpoint/2010/main" val="1778058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F81D9-31DE-9182-220A-D0D1445DC5C9}"/>
              </a:ext>
            </a:extLst>
          </p:cNvPr>
          <p:cNvSpPr>
            <a:spLocks noGrp="1"/>
          </p:cNvSpPr>
          <p:nvPr>
            <p:ph type="title"/>
          </p:nvPr>
        </p:nvSpPr>
        <p:spPr/>
        <p:txBody>
          <a:bodyPr/>
          <a:lstStyle/>
          <a:p>
            <a:r>
              <a:rPr lang="en-GB" dirty="0"/>
              <a:t>Ecological Economics</a:t>
            </a:r>
          </a:p>
        </p:txBody>
      </p:sp>
      <p:sp>
        <p:nvSpPr>
          <p:cNvPr id="3" name="Content Placeholder 2">
            <a:extLst>
              <a:ext uri="{FF2B5EF4-FFF2-40B4-BE49-F238E27FC236}">
                <a16:creationId xmlns:a16="http://schemas.microsoft.com/office/drawing/2014/main" id="{0B04D5B5-A1F4-1D74-F583-8C855382615D}"/>
              </a:ext>
            </a:extLst>
          </p:cNvPr>
          <p:cNvSpPr>
            <a:spLocks noGrp="1"/>
          </p:cNvSpPr>
          <p:nvPr>
            <p:ph idx="1"/>
          </p:nvPr>
        </p:nvSpPr>
        <p:spPr/>
        <p:txBody>
          <a:bodyPr>
            <a:normAutofit lnSpcReduction="10000"/>
          </a:bodyPr>
          <a:lstStyle/>
          <a:p>
            <a:pPr marL="0" indent="0">
              <a:buNone/>
            </a:pPr>
            <a:r>
              <a:rPr lang="en-GB" dirty="0"/>
              <a:t>In recent decades, ecological economics has developed as an academic discipline that examines the interactions between economic systems and ecological systems</a:t>
            </a:r>
          </a:p>
          <a:p>
            <a:pPr marL="0" indent="0">
              <a:buNone/>
            </a:pPr>
            <a:endParaRPr lang="en-GB" dirty="0"/>
          </a:p>
          <a:p>
            <a:pPr marL="0" indent="0">
              <a:buNone/>
            </a:pPr>
            <a:r>
              <a:rPr lang="en-GB" dirty="0"/>
              <a:t>Some of the defining features of ecological economics include:</a:t>
            </a:r>
          </a:p>
          <a:p>
            <a:pPr lvl="1"/>
            <a:r>
              <a:rPr lang="en-GB" dirty="0"/>
              <a:t>An emphasis on preserving natural capital, or the stock of natural ecosystems that provides goods and services to people. </a:t>
            </a:r>
          </a:p>
          <a:p>
            <a:pPr lvl="1"/>
            <a:r>
              <a:rPr lang="en-GB" dirty="0"/>
              <a:t>A belief that economic growth cannot continue indefinitely. </a:t>
            </a:r>
          </a:p>
          <a:p>
            <a:pPr lvl="1"/>
            <a:r>
              <a:rPr lang="en-GB" dirty="0"/>
              <a:t>A focus on the economics of sustainable development, including the equitable distribution of goods and services, the incorporation of social values in decision-making, and improvement of human well-being.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53088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EE84D-949C-0BC9-F68A-C678C3D69096}"/>
              </a:ext>
            </a:extLst>
          </p:cNvPr>
          <p:cNvSpPr>
            <a:spLocks noGrp="1"/>
          </p:cNvSpPr>
          <p:nvPr>
            <p:ph type="title"/>
          </p:nvPr>
        </p:nvSpPr>
        <p:spPr>
          <a:xfrm>
            <a:off x="630936" y="640080"/>
            <a:ext cx="4818888" cy="1481328"/>
          </a:xfrm>
        </p:spPr>
        <p:txBody>
          <a:bodyPr anchor="b">
            <a:normAutofit/>
          </a:bodyPr>
          <a:lstStyle/>
          <a:p>
            <a:r>
              <a:rPr lang="en-GB" sz="5000"/>
              <a:t>Green Economics</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2868CC-4C1B-317E-93BA-2D541D79C1F4}"/>
              </a:ext>
            </a:extLst>
          </p:cNvPr>
          <p:cNvSpPr>
            <a:spLocks noGrp="1"/>
          </p:cNvSpPr>
          <p:nvPr>
            <p:ph idx="1"/>
          </p:nvPr>
        </p:nvSpPr>
        <p:spPr>
          <a:xfrm>
            <a:off x="253093" y="2528643"/>
            <a:ext cx="6256999" cy="4213097"/>
          </a:xfrm>
        </p:spPr>
        <p:txBody>
          <a:bodyPr anchor="t">
            <a:normAutofit/>
          </a:bodyPr>
          <a:lstStyle/>
          <a:p>
            <a:pPr marL="0" indent="0">
              <a:buNone/>
            </a:pPr>
            <a:r>
              <a:rPr lang="en-GB" sz="1400" dirty="0"/>
              <a:t>Differs from Neoclassical Economics in the following ways</a:t>
            </a:r>
          </a:p>
          <a:p>
            <a:pPr marL="0" indent="0">
              <a:buNone/>
            </a:pPr>
            <a:endParaRPr lang="en-GB" sz="1200" dirty="0"/>
          </a:p>
          <a:p>
            <a:pPr lvl="1"/>
            <a:r>
              <a:rPr lang="en-GB" sz="1200" dirty="0"/>
              <a:t>It seeks to include the perspectives of those who are marginalised within the present economic structure, including women and the world’s poor, as well as the needs of planet Earth.</a:t>
            </a:r>
          </a:p>
          <a:p>
            <a:pPr lvl="1"/>
            <a:r>
              <a:rPr lang="en-GB" sz="1200" dirty="0"/>
              <a:t>It is inherently concerned with social justice; issues such as equality and justice take precedence over considerations such as economic efficiency.</a:t>
            </a:r>
          </a:p>
          <a:p>
            <a:pPr lvl="1"/>
            <a:r>
              <a:rPr lang="en-GB" sz="1200" dirty="0"/>
              <a:t>It has emerged from the work of environmental campaigners and green politicians, and is grounded in the process of building a sustainable economy in practice rather than in abstract theory.</a:t>
            </a:r>
          </a:p>
          <a:p>
            <a:pPr lvl="1"/>
            <a:r>
              <a:rPr lang="en-GB" sz="1200" dirty="0"/>
              <a:t>It aims to move away from the focus on economic growth towards a steady-state economy.</a:t>
            </a:r>
          </a:p>
          <a:p>
            <a:pPr lvl="1"/>
            <a:r>
              <a:rPr lang="en-GB" sz="1200" dirty="0"/>
              <a:t>It supports a shift away from the market economy to a focus on human interactions, involving an increased role for mutual and community-based economic activity, occurring within a framework of strict international regulation of environmental and social standards.</a:t>
            </a:r>
          </a:p>
          <a:p>
            <a:pPr lvl="1"/>
            <a:r>
              <a:rPr lang="en-GB" sz="1200" dirty="0"/>
              <a:t>It encourages a shift towards localisation, involving the development of locally based economies, each embedded in its environmental and cultural context, and each aiming for self-sufficiency in basic resources.</a:t>
            </a:r>
          </a:p>
          <a:p>
            <a:endParaRPr lang="en-GB" sz="1000" dirty="0"/>
          </a:p>
        </p:txBody>
      </p:sp>
      <p:pic>
        <p:nvPicPr>
          <p:cNvPr id="4" name="Picture 3">
            <a:extLst>
              <a:ext uri="{FF2B5EF4-FFF2-40B4-BE49-F238E27FC236}">
                <a16:creationId xmlns:a16="http://schemas.microsoft.com/office/drawing/2014/main" id="{0C7B5CB1-A5D2-6BF5-A733-30652380AC96}"/>
              </a:ext>
            </a:extLst>
          </p:cNvPr>
          <p:cNvPicPr>
            <a:picLocks noChangeAspect="1"/>
          </p:cNvPicPr>
          <p:nvPr/>
        </p:nvPicPr>
        <p:blipFill rotWithShape="1">
          <a:blip r:embed="rId3"/>
          <a:srcRect l="31797" t="21208" r="37624" b="30652"/>
          <a:stretch/>
        </p:blipFill>
        <p:spPr bwMode="auto">
          <a:xfrm>
            <a:off x="6621562" y="668190"/>
            <a:ext cx="5458968" cy="5521619"/>
          </a:xfrm>
          <a:prstGeom prst="rect">
            <a:avLst/>
          </a:prstGeom>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32CCA256-F072-0327-B9DD-478E45B321A9}"/>
              </a:ext>
            </a:extLst>
          </p:cNvPr>
          <p:cNvSpPr txBox="1"/>
          <p:nvPr/>
        </p:nvSpPr>
        <p:spPr>
          <a:xfrm>
            <a:off x="6510092" y="6211668"/>
            <a:ext cx="6094638" cy="646331"/>
          </a:xfrm>
          <a:prstGeom prst="rect">
            <a:avLst/>
          </a:prstGeom>
          <a:noFill/>
        </p:spPr>
        <p:txBody>
          <a:bodyPr wrap="square">
            <a:spAutoFit/>
          </a:bodyPr>
          <a:lstStyle/>
          <a:p>
            <a:r>
              <a:rPr lang="en-GB" dirty="0"/>
              <a:t>Figure Illustration of how the economy links with the environment Source: Cato (2011)</a:t>
            </a:r>
          </a:p>
        </p:txBody>
      </p:sp>
    </p:spTree>
    <p:extLst>
      <p:ext uri="{BB962C8B-B14F-4D97-AF65-F5344CB8AC3E}">
        <p14:creationId xmlns:p14="http://schemas.microsoft.com/office/powerpoint/2010/main" val="70118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76AE4-C8C6-2CAE-5AE4-237AB185DC1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Green Economics</a:t>
            </a:r>
          </a:p>
        </p:txBody>
      </p:sp>
      <p:pic>
        <p:nvPicPr>
          <p:cNvPr id="4" name="Content Placeholder 3" descr="A screen shot of a computer screen">
            <a:extLst>
              <a:ext uri="{FF2B5EF4-FFF2-40B4-BE49-F238E27FC236}">
                <a16:creationId xmlns:a16="http://schemas.microsoft.com/office/drawing/2014/main" id="{2825527E-4122-E242-32C1-3A09BD8A2756}"/>
              </a:ext>
            </a:extLst>
          </p:cNvPr>
          <p:cNvPicPr>
            <a:picLocks noGrp="1" noChangeAspect="1"/>
          </p:cNvPicPr>
          <p:nvPr>
            <p:ph idx="1"/>
          </p:nvPr>
        </p:nvPicPr>
        <p:blipFill rotWithShape="1">
          <a:blip r:embed="rId3"/>
          <a:srcRect l="23710" t="12069" r="23665"/>
          <a:stretch/>
        </p:blipFill>
        <p:spPr bwMode="auto">
          <a:xfrm>
            <a:off x="4841422" y="71132"/>
            <a:ext cx="6321878" cy="6786868"/>
          </a:xfrm>
          <a:prstGeom prst="rect">
            <a:avLst/>
          </a:prstGeom>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64C23DB7-9C5D-EC8C-83BE-836075F34007}"/>
              </a:ext>
            </a:extLst>
          </p:cNvPr>
          <p:cNvSpPr txBox="1"/>
          <p:nvPr/>
        </p:nvSpPr>
        <p:spPr>
          <a:xfrm>
            <a:off x="116341" y="5873529"/>
            <a:ext cx="6094638" cy="646331"/>
          </a:xfrm>
          <a:prstGeom prst="rect">
            <a:avLst/>
          </a:prstGeom>
          <a:noFill/>
        </p:spPr>
        <p:txBody>
          <a:bodyPr wrap="square">
            <a:spAutoFit/>
          </a:bodyPr>
          <a:lstStyle/>
          <a:p>
            <a:r>
              <a:rPr lang="en-GB" dirty="0"/>
              <a:t>Figure Illustration of how the economy links with the environment Source: Cato (2011)</a:t>
            </a:r>
          </a:p>
        </p:txBody>
      </p:sp>
    </p:spTree>
    <p:extLst>
      <p:ext uri="{BB962C8B-B14F-4D97-AF65-F5344CB8AC3E}">
        <p14:creationId xmlns:p14="http://schemas.microsoft.com/office/powerpoint/2010/main" val="1220441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667AB-B81B-5267-AC48-D772C60D5F66}"/>
              </a:ext>
            </a:extLst>
          </p:cNvPr>
          <p:cNvSpPr>
            <a:spLocks noGrp="1"/>
          </p:cNvSpPr>
          <p:nvPr>
            <p:ph type="title"/>
          </p:nvPr>
        </p:nvSpPr>
        <p:spPr/>
        <p:txBody>
          <a:bodyPr/>
          <a:lstStyle/>
          <a:p>
            <a:r>
              <a:rPr lang="en-GB" dirty="0"/>
              <a:t>The Economy &amp; The Environment</a:t>
            </a:r>
          </a:p>
        </p:txBody>
      </p:sp>
      <p:sp>
        <p:nvSpPr>
          <p:cNvPr id="3" name="Content Placeholder 2">
            <a:extLst>
              <a:ext uri="{FF2B5EF4-FFF2-40B4-BE49-F238E27FC236}">
                <a16:creationId xmlns:a16="http://schemas.microsoft.com/office/drawing/2014/main" id="{92E993B7-8F7C-EF55-139C-6DC874ABBBB8}"/>
              </a:ext>
            </a:extLst>
          </p:cNvPr>
          <p:cNvSpPr>
            <a:spLocks noGrp="1"/>
          </p:cNvSpPr>
          <p:nvPr>
            <p:ph idx="1"/>
          </p:nvPr>
        </p:nvSpPr>
        <p:spPr>
          <a:xfrm>
            <a:off x="838200" y="1445079"/>
            <a:ext cx="10515600" cy="4731884"/>
          </a:xfrm>
        </p:spPr>
        <p:txBody>
          <a:bodyPr>
            <a:normAutofit/>
          </a:bodyPr>
          <a:lstStyle/>
          <a:p>
            <a:pPr marL="0" indent="0">
              <a:buNone/>
            </a:pPr>
            <a:r>
              <a:rPr lang="en-GB" sz="2400" dirty="0"/>
              <a:t>What happens in the economy affects the environment, and changes in the environment affect the economy. Specifically, there are four classes of service that the environment provides to the economy (Common and </a:t>
            </a:r>
            <a:r>
              <a:rPr lang="en-GB" sz="2400" dirty="0" err="1"/>
              <a:t>Stagl</a:t>
            </a:r>
            <a:r>
              <a:rPr lang="en-GB" sz="2400" dirty="0"/>
              <a:t>, 2005):</a:t>
            </a:r>
          </a:p>
          <a:p>
            <a:r>
              <a:rPr lang="en-GB" sz="2400" dirty="0"/>
              <a:t>Resource supply</a:t>
            </a:r>
          </a:p>
          <a:p>
            <a:r>
              <a:rPr lang="en-GB" sz="2400" dirty="0"/>
              <a:t>Waste sink</a:t>
            </a:r>
          </a:p>
          <a:p>
            <a:r>
              <a:rPr lang="en-GB" sz="2400" dirty="0"/>
              <a:t>Amenity</a:t>
            </a:r>
          </a:p>
          <a:p>
            <a:r>
              <a:rPr lang="en-GB" sz="2400" dirty="0"/>
              <a:t>Life support</a:t>
            </a:r>
          </a:p>
          <a:p>
            <a:endParaRPr lang="en-GB" sz="2400" dirty="0"/>
          </a:p>
          <a:p>
            <a:pPr marL="0" indent="0">
              <a:buNone/>
            </a:pPr>
            <a:r>
              <a:rPr lang="en-GB" sz="2400" dirty="0"/>
              <a:t>Many of the processes in both the economic and ecological systems can be considered in terms of stocks and flows</a:t>
            </a:r>
          </a:p>
          <a:p>
            <a:endParaRPr lang="en-GB" dirty="0"/>
          </a:p>
        </p:txBody>
      </p:sp>
    </p:spTree>
    <p:extLst>
      <p:ext uri="{BB962C8B-B14F-4D97-AF65-F5344CB8AC3E}">
        <p14:creationId xmlns:p14="http://schemas.microsoft.com/office/powerpoint/2010/main" val="1914096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42201-B22E-1129-F793-5F4401493F07}"/>
              </a:ext>
            </a:extLst>
          </p:cNvPr>
          <p:cNvSpPr>
            <a:spLocks noGrp="1"/>
          </p:cNvSpPr>
          <p:nvPr>
            <p:ph type="title"/>
          </p:nvPr>
        </p:nvSpPr>
        <p:spPr/>
        <p:txBody>
          <a:bodyPr/>
          <a:lstStyle/>
          <a:p>
            <a:r>
              <a:rPr lang="en-GB" dirty="0"/>
              <a:t>The Economy &amp; The Environment</a:t>
            </a:r>
          </a:p>
        </p:txBody>
      </p:sp>
      <p:sp>
        <p:nvSpPr>
          <p:cNvPr id="3" name="Content Placeholder 2">
            <a:extLst>
              <a:ext uri="{FF2B5EF4-FFF2-40B4-BE49-F238E27FC236}">
                <a16:creationId xmlns:a16="http://schemas.microsoft.com/office/drawing/2014/main" id="{0DB8C8C2-AFF5-E036-1743-F170DEEE4B11}"/>
              </a:ext>
            </a:extLst>
          </p:cNvPr>
          <p:cNvSpPr>
            <a:spLocks noGrp="1"/>
          </p:cNvSpPr>
          <p:nvPr>
            <p:ph idx="1"/>
          </p:nvPr>
        </p:nvSpPr>
        <p:spPr/>
        <p:txBody>
          <a:bodyPr>
            <a:normAutofit/>
          </a:bodyPr>
          <a:lstStyle/>
          <a:p>
            <a:pPr marL="0" indent="0">
              <a:buNone/>
            </a:pPr>
            <a:r>
              <a:rPr lang="en-GB" dirty="0"/>
              <a:t>The basic activities that comprise an economy are consumption, production and investment, defined as follows </a:t>
            </a:r>
          </a:p>
          <a:p>
            <a:pPr lvl="1"/>
            <a:r>
              <a:rPr lang="en-GB" dirty="0"/>
              <a:t>Consumption is the use by humans of goods and services (or commodities) to satisfy their needs and wants. </a:t>
            </a:r>
          </a:p>
          <a:p>
            <a:pPr lvl="1"/>
            <a:r>
              <a:rPr lang="en-GB" dirty="0"/>
              <a:t>Production refers to the creation of the goods and services that people consume, undertaken by firms. </a:t>
            </a:r>
          </a:p>
          <a:p>
            <a:pPr lvl="1"/>
            <a:r>
              <a:rPr lang="en-GB" dirty="0"/>
              <a:t>Investment refers to that part of production added to the capital stock rather than consumed. </a:t>
            </a:r>
          </a:p>
          <a:p>
            <a:pPr lvl="1"/>
            <a:endParaRPr lang="en-GB" dirty="0"/>
          </a:p>
          <a:p>
            <a:pPr marL="0" indent="0">
              <a:buNone/>
            </a:pPr>
            <a:r>
              <a:rPr lang="en-GB" dirty="0"/>
              <a:t>Capital Stock of an Economy</a:t>
            </a:r>
          </a:p>
          <a:p>
            <a:pPr marL="0" indent="0">
              <a:buNone/>
            </a:pPr>
            <a:endParaRPr lang="en-GB" dirty="0"/>
          </a:p>
          <a:p>
            <a:pPr lvl="1"/>
            <a:endParaRPr lang="en-GB" dirty="0"/>
          </a:p>
        </p:txBody>
      </p:sp>
    </p:spTree>
    <p:extLst>
      <p:ext uri="{BB962C8B-B14F-4D97-AF65-F5344CB8AC3E}">
        <p14:creationId xmlns:p14="http://schemas.microsoft.com/office/powerpoint/2010/main" val="2890346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B7602-0CDA-84E4-09DA-6F30EF83B996}"/>
              </a:ext>
            </a:extLst>
          </p:cNvPr>
          <p:cNvSpPr>
            <a:spLocks noGrp="1"/>
          </p:cNvSpPr>
          <p:nvPr>
            <p:ph type="title"/>
          </p:nvPr>
        </p:nvSpPr>
        <p:spPr/>
        <p:txBody>
          <a:bodyPr/>
          <a:lstStyle/>
          <a:p>
            <a:r>
              <a:rPr lang="en-GB" dirty="0"/>
              <a:t>The Economy &amp; The Environment</a:t>
            </a:r>
          </a:p>
        </p:txBody>
      </p:sp>
      <p:sp>
        <p:nvSpPr>
          <p:cNvPr id="3" name="Content Placeholder 2">
            <a:extLst>
              <a:ext uri="{FF2B5EF4-FFF2-40B4-BE49-F238E27FC236}">
                <a16:creationId xmlns:a16="http://schemas.microsoft.com/office/drawing/2014/main" id="{51336B79-391E-419C-A261-DF8A0EEE97E9}"/>
              </a:ext>
            </a:extLst>
          </p:cNvPr>
          <p:cNvSpPr>
            <a:spLocks noGrp="1"/>
          </p:cNvSpPr>
          <p:nvPr>
            <p:ph idx="1"/>
          </p:nvPr>
        </p:nvSpPr>
        <p:spPr/>
        <p:txBody>
          <a:bodyPr>
            <a:normAutofit fontScale="85000" lnSpcReduction="20000"/>
          </a:bodyPr>
          <a:lstStyle/>
          <a:p>
            <a:pPr marL="0" indent="0">
              <a:buNone/>
            </a:pPr>
            <a:r>
              <a:rPr lang="en-GB" dirty="0"/>
              <a:t>Capital Stock of an Economy</a:t>
            </a:r>
          </a:p>
          <a:p>
            <a:pPr marL="0" indent="0">
              <a:buNone/>
            </a:pPr>
            <a:endParaRPr lang="en-GB" dirty="0"/>
          </a:p>
          <a:p>
            <a:pPr marL="514350" indent="-514350">
              <a:buFont typeface="+mj-lt"/>
              <a:buAutoNum type="arabicPeriod"/>
            </a:pPr>
            <a:r>
              <a:rPr lang="en-GB" dirty="0"/>
              <a:t>the durable or physical capital used in production, and includes tools, machinery, vehicles and roads, etc.; </a:t>
            </a:r>
          </a:p>
          <a:p>
            <a:pPr marL="514350" indent="-514350">
              <a:buFont typeface="+mj-lt"/>
              <a:buAutoNum type="arabicPeriod"/>
            </a:pPr>
            <a:r>
              <a:rPr lang="en-GB" dirty="0"/>
              <a:t>human capital, referring to the stock of knowledge and skills held by individuals, used to produce economic value through labour; </a:t>
            </a:r>
          </a:p>
          <a:p>
            <a:pPr marL="514350" indent="-514350">
              <a:buFont typeface="+mj-lt"/>
              <a:buAutoNum type="arabicPeriod"/>
            </a:pPr>
            <a:r>
              <a:rPr lang="en-GB" dirty="0"/>
              <a:t>intellectual capital, which is the knowledge and skills used by the economy but not embodied in particular individuals, but held in books and other cultural artefacts; </a:t>
            </a:r>
          </a:p>
          <a:p>
            <a:pPr marL="514350" indent="-514350">
              <a:buFont typeface="+mj-lt"/>
              <a:buAutoNum type="arabicPeriod"/>
            </a:pPr>
            <a:r>
              <a:rPr lang="en-GB" dirty="0"/>
              <a:t>social capital, which is the set of institutions and customs that organise economic activity.</a:t>
            </a:r>
          </a:p>
          <a:p>
            <a:pPr marL="514350" indent="-514350">
              <a:buFont typeface="+mj-lt"/>
              <a:buAutoNum type="arabicPeriod"/>
            </a:pPr>
            <a:r>
              <a:rPr lang="en-GB" dirty="0"/>
              <a:t>natural capital refers to those stocks in the environment that deliver services to the economy. </a:t>
            </a:r>
          </a:p>
        </p:txBody>
      </p:sp>
    </p:spTree>
    <p:extLst>
      <p:ext uri="{BB962C8B-B14F-4D97-AF65-F5344CB8AC3E}">
        <p14:creationId xmlns:p14="http://schemas.microsoft.com/office/powerpoint/2010/main" val="32067110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119C4-0795-4259-CD7B-F77166FA87A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CE82985-9B5F-6DCD-B642-00D2273C8BFF}"/>
              </a:ext>
            </a:extLst>
          </p:cNvPr>
          <p:cNvSpPr>
            <a:spLocks noGrp="1"/>
          </p:cNvSpPr>
          <p:nvPr>
            <p:ph idx="1"/>
          </p:nvPr>
        </p:nvSpPr>
        <p:spPr/>
        <p:txBody>
          <a:bodyPr/>
          <a:lstStyle/>
          <a:p>
            <a:r>
              <a:rPr lang="en-GB" dirty="0"/>
              <a:t>Introduction to what The Green Economy is</a:t>
            </a:r>
          </a:p>
          <a:p>
            <a:r>
              <a:rPr lang="en-GB" dirty="0"/>
              <a:t>How The Green Economy may be incorporated into policy</a:t>
            </a:r>
          </a:p>
          <a:p>
            <a:r>
              <a:rPr lang="en-GB" dirty="0"/>
              <a:t>Economic principles on which the </a:t>
            </a:r>
            <a:r>
              <a:rPr lang="en-GB" dirty="0" err="1"/>
              <a:t>The</a:t>
            </a:r>
            <a:r>
              <a:rPr lang="en-GB" dirty="0"/>
              <a:t> Green Economy is based.</a:t>
            </a:r>
          </a:p>
        </p:txBody>
      </p:sp>
    </p:spTree>
    <p:extLst>
      <p:ext uri="{BB962C8B-B14F-4D97-AF65-F5344CB8AC3E}">
        <p14:creationId xmlns:p14="http://schemas.microsoft.com/office/powerpoint/2010/main" val="1411970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B974C-47DC-A134-4D86-3CDAEEB6613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7E5063E-9730-69CD-7F03-B005B7812CB1}"/>
              </a:ext>
            </a:extLst>
          </p:cNvPr>
          <p:cNvSpPr>
            <a:spLocks noGrp="1"/>
          </p:cNvSpPr>
          <p:nvPr>
            <p:ph idx="1"/>
          </p:nvPr>
        </p:nvSpPr>
        <p:spPr>
          <a:xfrm>
            <a:off x="838200" y="2013404"/>
            <a:ext cx="10515600" cy="4351338"/>
          </a:xfrm>
        </p:spPr>
        <p:txBody>
          <a:bodyPr>
            <a:normAutofit fontScale="47500" lnSpcReduction="20000"/>
          </a:bodyPr>
          <a:lstStyle/>
          <a:p>
            <a:pPr marL="0" indent="0">
              <a:buNone/>
            </a:pPr>
            <a:r>
              <a:rPr lang="en-GB" dirty="0" err="1"/>
              <a:t>Begg</a:t>
            </a:r>
            <a:r>
              <a:rPr lang="en-GB" dirty="0"/>
              <a:t>, D., </a:t>
            </a:r>
            <a:r>
              <a:rPr lang="en-GB" dirty="0" err="1"/>
              <a:t>Vernasca</a:t>
            </a:r>
            <a:r>
              <a:rPr lang="en-GB" dirty="0"/>
              <a:t>, G., Fischer, S. and Dornbusch, R. 2011. Economics, 10th </a:t>
            </a:r>
            <a:r>
              <a:rPr lang="en-GB" dirty="0" err="1"/>
              <a:t>edn</a:t>
            </a:r>
            <a:r>
              <a:rPr lang="en-GB" dirty="0"/>
              <a:t>, McGraw-Hill, Maidenhead.</a:t>
            </a:r>
          </a:p>
          <a:p>
            <a:pPr marL="0" indent="0">
              <a:buNone/>
            </a:pPr>
            <a:r>
              <a:rPr lang="en-GB" dirty="0"/>
              <a:t>Cato, M. S. 2011. Environment and Economy, Routledge, London.</a:t>
            </a:r>
          </a:p>
          <a:p>
            <a:pPr marL="0" indent="0">
              <a:buNone/>
            </a:pPr>
            <a:r>
              <a:rPr lang="en-GB" dirty="0"/>
              <a:t>Chapple, K. 2008. Defining the Green Economy: A Primer on Green Economic Development, </a:t>
            </a:r>
            <a:r>
              <a:rPr lang="en-GB" dirty="0" err="1"/>
              <a:t>Center</a:t>
            </a:r>
            <a:r>
              <a:rPr lang="en-GB" dirty="0"/>
              <a:t> for Community Innovation, University of California, Berkeley, CA.</a:t>
            </a:r>
          </a:p>
          <a:p>
            <a:pPr marL="0" indent="0">
              <a:buNone/>
            </a:pPr>
            <a:r>
              <a:rPr lang="en-GB" dirty="0"/>
              <a:t>Common, M. and </a:t>
            </a:r>
            <a:r>
              <a:rPr lang="en-GB" dirty="0" err="1"/>
              <a:t>Stagl</a:t>
            </a:r>
            <a:r>
              <a:rPr lang="en-GB" dirty="0"/>
              <a:t>, S. 2005. Ecological Economics: An Introduction, Cambridge University Press, Cambridge.</a:t>
            </a:r>
          </a:p>
          <a:p>
            <a:pPr marL="0" indent="0">
              <a:buNone/>
            </a:pPr>
            <a:r>
              <a:rPr lang="en-GB" dirty="0"/>
              <a:t>Danish 92 Group 2012. Building an Equitable Green Economy, The Danish 92 Group Forum for Sustainable Development, Copenhagen.</a:t>
            </a:r>
          </a:p>
          <a:p>
            <a:pPr marL="0" indent="0">
              <a:buNone/>
            </a:pPr>
            <a:r>
              <a:rPr lang="en-GB" dirty="0"/>
              <a:t>Green Economy Coalition 2012. The Green Economy Pocket Book, The Green Economy Coalition, IIED, London.</a:t>
            </a:r>
          </a:p>
          <a:p>
            <a:pPr marL="0" indent="0">
              <a:buNone/>
            </a:pPr>
            <a:r>
              <a:rPr lang="en-GB" dirty="0"/>
              <a:t>Environment, U. </a:t>
            </a:r>
            <a:r>
              <a:rPr lang="en-GB"/>
              <a:t>(2024) </a:t>
            </a:r>
            <a:r>
              <a:rPr lang="en-GB" dirty="0"/>
              <a:t>Green economy, UNEP. Available at: https://www.unep.org/regions/asia-and-pacific/regional-initiatives/supporting-resource-efficiency/green-economy (Accessed: 23 May 2024). </a:t>
            </a:r>
          </a:p>
          <a:p>
            <a:pPr marL="0" indent="0">
              <a:buNone/>
            </a:pPr>
            <a:r>
              <a:rPr lang="en-GB" dirty="0"/>
              <a:t>International Chamber of Commerce 2011. The ICC Task Force on Green Economy, International Chamber of Commerce, Paris.</a:t>
            </a:r>
          </a:p>
          <a:p>
            <a:pPr marL="0" indent="0">
              <a:buNone/>
            </a:pPr>
            <a:r>
              <a:rPr lang="en-GB" dirty="0"/>
              <a:t>Newton, A. C., &amp; </a:t>
            </a:r>
            <a:r>
              <a:rPr lang="en-GB" dirty="0" err="1"/>
              <a:t>Cantarello</a:t>
            </a:r>
            <a:r>
              <a:rPr lang="en-GB" dirty="0"/>
              <a:t>, E. (2014). An Introduction to the Green Economy. Taylor &amp; Francis.</a:t>
            </a:r>
          </a:p>
          <a:p>
            <a:pPr marL="0" indent="0">
              <a:buNone/>
            </a:pPr>
            <a:r>
              <a:rPr lang="en-GB" dirty="0"/>
              <a:t>Pearce, D.W., </a:t>
            </a:r>
            <a:r>
              <a:rPr lang="en-GB" dirty="0" err="1"/>
              <a:t>Markandya</a:t>
            </a:r>
            <a:r>
              <a:rPr lang="en-GB" dirty="0"/>
              <a:t>, A. and </a:t>
            </a:r>
            <a:r>
              <a:rPr lang="en-GB" dirty="0" err="1"/>
              <a:t>Barbier</a:t>
            </a:r>
            <a:r>
              <a:rPr lang="en-GB" dirty="0"/>
              <a:t>, E. 1989. Blueprint for a Green Economy, Earthscan, London.</a:t>
            </a:r>
          </a:p>
          <a:p>
            <a:pPr marL="0" indent="0">
              <a:buNone/>
            </a:pPr>
            <a:r>
              <a:rPr lang="en-GB" dirty="0"/>
              <a:t>UNCTAD 2010. The Green Economy: Trade and Sustainable Development Implications. Background Note Prepared by the UNCTAD Secretariat, United Nations, New York.</a:t>
            </a:r>
          </a:p>
          <a:p>
            <a:pPr marL="0" indent="0">
              <a:buNone/>
            </a:pPr>
            <a:r>
              <a:rPr lang="en-GB" dirty="0"/>
              <a:t>UNEP 2011. Towards a Green Economy: Pathways to Sustainable Development and Poverty Eradication, UNEP, Geneva.</a:t>
            </a:r>
          </a:p>
          <a:p>
            <a:pPr marL="0" indent="0">
              <a:buNone/>
            </a:pPr>
            <a:r>
              <a:rPr lang="en-GB" dirty="0"/>
              <a:t>Weintraub, E. R. 2013. Neoclassical economics, in The Concise </a:t>
            </a:r>
            <a:r>
              <a:rPr lang="en-GB" dirty="0" err="1"/>
              <a:t>Encyclopedia</a:t>
            </a:r>
            <a:r>
              <a:rPr lang="en-GB" dirty="0"/>
              <a:t> of Economics. Available at: www.econlib.org/library/Enc1/NeoclassicalEconomics.html </a:t>
            </a:r>
          </a:p>
        </p:txBody>
      </p:sp>
    </p:spTree>
    <p:extLst>
      <p:ext uri="{BB962C8B-B14F-4D97-AF65-F5344CB8AC3E}">
        <p14:creationId xmlns:p14="http://schemas.microsoft.com/office/powerpoint/2010/main" val="1146520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143</TotalTime>
  <Words>7480</Words>
  <Application>Microsoft Office PowerPoint</Application>
  <PresentationFormat>Widescreen</PresentationFormat>
  <Paragraphs>247</Paragraphs>
  <Slides>18</Slides>
  <Notes>14</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The Green Economy</vt:lpstr>
      <vt:lpstr>Objectives</vt:lpstr>
      <vt:lpstr>The Green Economy Definition</vt:lpstr>
      <vt:lpstr>The Green Economy Definition</vt:lpstr>
      <vt:lpstr>What is Green Growth?</vt:lpstr>
      <vt:lpstr>Policy context</vt:lpstr>
      <vt:lpstr>The green economy versus sustainable development</vt:lpstr>
      <vt:lpstr>The green economy versus sustainable development</vt:lpstr>
      <vt:lpstr>Neoclassical economics</vt:lpstr>
      <vt:lpstr>Neoclassical economics</vt:lpstr>
      <vt:lpstr>Ecological Economics</vt:lpstr>
      <vt:lpstr>Green Economics</vt:lpstr>
      <vt:lpstr>Green Economics</vt:lpstr>
      <vt:lpstr>The Economy &amp; The Environment</vt:lpstr>
      <vt:lpstr>The Economy &amp; The Environment</vt:lpstr>
      <vt:lpstr>The Economy &amp; The Environment</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Green Economy</dc:title>
  <dc:creator>Anthony Burns</dc:creator>
  <cp:lastModifiedBy>Anthony Burns</cp:lastModifiedBy>
  <cp:revision>32</cp:revision>
  <dcterms:created xsi:type="dcterms:W3CDTF">2024-05-23T08:32:44Z</dcterms:created>
  <dcterms:modified xsi:type="dcterms:W3CDTF">2024-05-28T18:53:02Z</dcterms:modified>
</cp:coreProperties>
</file>