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4" r:id="rId5"/>
    <p:sldId id="265" r:id="rId6"/>
    <p:sldId id="266" r:id="rId7"/>
    <p:sldId id="259" r:id="rId8"/>
    <p:sldId id="261" r:id="rId9"/>
    <p:sldId id="260" r:id="rId10"/>
    <p:sldId id="262" r:id="rId11"/>
    <p:sldId id="267" r:id="rId12"/>
    <p:sldId id="263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88AE963-8C6B-4243-AAD6-19C2FC74D838}" v="878" dt="2019-11-25T23:31:33.86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slide" Target="slides/slide7.xml" Id="rId8" /><Relationship Type="http://schemas.openxmlformats.org/officeDocument/2006/relationships/slide" Target="slides/slide12.xml" Id="rId13" /><Relationship Type="http://schemas.openxmlformats.org/officeDocument/2006/relationships/slide" Target="slides/slide2.xml" Id="rId3" /><Relationship Type="http://schemas.openxmlformats.org/officeDocument/2006/relationships/slide" Target="slides/slide6.xml" Id="rId7" /><Relationship Type="http://schemas.openxmlformats.org/officeDocument/2006/relationships/slide" Target="slides/slide11.xml" Id="rId12" /><Relationship Type="http://schemas.openxmlformats.org/officeDocument/2006/relationships/tableStyles" Target="tableStyles.xml" Id="rId17" /><Relationship Type="http://schemas.openxmlformats.org/officeDocument/2006/relationships/slide" Target="slides/slide1.xml" Id="rId2" /><Relationship Type="http://schemas.openxmlformats.org/officeDocument/2006/relationships/theme" Target="theme/theme1.xml" Id="rId16" /><Relationship Type="http://schemas.openxmlformats.org/officeDocument/2006/relationships/slideMaster" Target="slideMasters/slideMaster1.xml" Id="rId1" /><Relationship Type="http://schemas.openxmlformats.org/officeDocument/2006/relationships/slide" Target="slides/slide5.xml" Id="rId6" /><Relationship Type="http://schemas.openxmlformats.org/officeDocument/2006/relationships/slide" Target="slides/slide10.xml" Id="rId11" /><Relationship Type="http://schemas.openxmlformats.org/officeDocument/2006/relationships/slide" Target="slides/slide4.xml" Id="rId5" /><Relationship Type="http://schemas.openxmlformats.org/officeDocument/2006/relationships/viewProps" Target="viewProps.xml" Id="rId15" /><Relationship Type="http://schemas.openxmlformats.org/officeDocument/2006/relationships/slide" Target="slides/slide9.xml" Id="rId10" /><Relationship Type="http://schemas.microsoft.com/office/2015/10/relationships/revisionInfo" Target="revisionInfo.xml" Id="rId19" /><Relationship Type="http://schemas.openxmlformats.org/officeDocument/2006/relationships/slide" Target="slides/slide3.xml" Id="rId4" /><Relationship Type="http://schemas.openxmlformats.org/officeDocument/2006/relationships/slide" Target="slides/slide8.xml" Id="rId9" /><Relationship Type="http://schemas.openxmlformats.org/officeDocument/2006/relationships/presProps" Target="presProps.xml" Id="rId14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11/25/2019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11/25/2019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11/25/2019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11/25/2019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11/25/2019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11/25/2019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11/25/2019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<Relationships xmlns="http://schemas.openxmlformats.org/package/2006/relationships"><Relationship Id="rId3" Type="http://schemas.openxmlformats.org/officeDocument/2006/relationships/image" Target="../media/image2.jpeg" /><Relationship Id="rId2" Type="http://schemas.openxmlformats.org/officeDocument/2006/relationships/hyperlink" Target="https://www.goal.com,[2017,may,21" TargetMode="External" /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traveltips.usatoday.com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oredpanda.com/qatar-2022-world-cup-human-rights-sponsor-anti-advertisement/?utm_source=google&amp;utm_medium=organic&amp;utm_campaign=organic" TargetMode="External"/><Relationship Id="rId2" Type="http://schemas.openxmlformats.org/officeDocument/2006/relationships/hyperlink" Target="http://www.creativeaction.co.uk/portfolio_page/qatar-2022-brand-development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A picture containing red, shirt&#10;&#10;Description generated with very high confidence">
            <a:extLst>
              <a:ext uri="{FF2B5EF4-FFF2-40B4-BE49-F238E27FC236}">
                <a16:creationId xmlns:a16="http://schemas.microsoft.com/office/drawing/2014/main" id="{06B8532E-22CA-492A-AE06-447E1BE91E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" y="2088"/>
            <a:ext cx="12196174" cy="6860609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4840288"/>
            <a:ext cx="9144000" cy="1855787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US" sz="2800">
                <a:cs typeface="Calibri"/>
              </a:rPr>
              <a:t>By Ash James (1904631)</a:t>
            </a:r>
          </a:p>
          <a:p>
            <a:r>
              <a:rPr lang="en-US" sz="2800">
                <a:cs typeface="Calibri"/>
              </a:rPr>
              <a:t>Chris briggs (1903008)</a:t>
            </a:r>
          </a:p>
          <a:p>
            <a:r>
              <a:rPr lang="en-US" sz="2800">
                <a:cs typeface="Calibri"/>
              </a:rPr>
              <a:t>Evan Daley (</a:t>
            </a:r>
            <a:r>
              <a:rPr lang="en-US" sz="2800">
                <a:ea typeface="+mn-lt"/>
                <a:cs typeface="+mn-lt"/>
              </a:rPr>
              <a:t>1903810)</a:t>
            </a:r>
          </a:p>
          <a:p>
            <a:r>
              <a:rPr lang="en-US" sz="2800">
                <a:cs typeface="Calibri"/>
              </a:rPr>
              <a:t>Owen Smith (1905121)</a:t>
            </a:r>
            <a:endParaRPr lang="en-US" sz="28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5A49F2-19D4-4FA4-8976-4941FCAA48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803325"/>
            <a:ext cx="5314536" cy="1325563"/>
          </a:xfrm>
        </p:spPr>
        <p:txBody>
          <a:bodyPr>
            <a:normAutofit/>
          </a:bodyPr>
          <a:lstStyle/>
          <a:p>
            <a:r>
              <a:rPr lang="en-US">
                <a:ea typeface="+mj-lt"/>
                <a:cs typeface="+mj-lt"/>
              </a:rPr>
              <a:t>Main Marketing points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D47CA5-4EA1-475A-AFBA-9279A06CEE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2279018"/>
            <a:ext cx="5314543" cy="337592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1800">
                <a:ea typeface="+mn-lt"/>
                <a:cs typeface="+mn-lt"/>
              </a:rPr>
              <a:t>•‘Infinite dreams. One goal.’</a:t>
            </a:r>
            <a:endParaRPr lang="en-US" sz="1800">
              <a:cs typeface="Calibri" panose="020F0502020204030204"/>
            </a:endParaRPr>
          </a:p>
          <a:p>
            <a:pPr marL="0" indent="0">
              <a:buNone/>
            </a:pPr>
            <a:r>
              <a:rPr lang="en-US" sz="1800">
                <a:ea typeface="+mn-lt"/>
                <a:cs typeface="+mn-lt"/>
              </a:rPr>
              <a:t>• to visualise the ambitions, passion and unity of Qatar as a nation.</a:t>
            </a:r>
            <a:endParaRPr lang="en-US" sz="1800">
              <a:cs typeface="Calibri" panose="020F0502020204030204"/>
            </a:endParaRPr>
          </a:p>
          <a:p>
            <a:pPr marL="0" indent="0">
              <a:buNone/>
            </a:pPr>
            <a:r>
              <a:rPr lang="en-US" sz="1800">
                <a:ea typeface="+mn-lt"/>
                <a:cs typeface="+mn-lt"/>
              </a:rPr>
              <a:t>•Looking to bring the eastern and Western world together and truly embrace the motto of FIFA; ‘For the game, For the world.’</a:t>
            </a:r>
            <a:endParaRPr lang="en-US" sz="1800">
              <a:cs typeface="Calibri" panose="020F0502020204030204"/>
            </a:endParaRPr>
          </a:p>
          <a:p>
            <a:endParaRPr lang="en-US" sz="1800">
              <a:cs typeface="Calibri" panose="020F0502020204030204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8278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6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AB7E2BBF-446A-4691-B63A-AABE6ABC48B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5478" b="1"/>
          <a:stretch/>
        </p:blipFill>
        <p:spPr>
          <a:xfrm>
            <a:off x="6750141" y="-2"/>
            <a:ext cx="5441859" cy="5654940"/>
          </a:xfrm>
          <a:custGeom>
            <a:avLst/>
            <a:gdLst>
              <a:gd name="connsiteX0" fmla="*/ 1041368 w 5441859"/>
              <a:gd name="connsiteY0" fmla="*/ 0 h 5654940"/>
              <a:gd name="connsiteX1" fmla="*/ 5441859 w 5441859"/>
              <a:gd name="connsiteY1" fmla="*/ 0 h 5654940"/>
              <a:gd name="connsiteX2" fmla="*/ 5441859 w 5441859"/>
              <a:gd name="connsiteY2" fmla="*/ 4820612 h 5654940"/>
              <a:gd name="connsiteX3" fmla="*/ 5285166 w 5441859"/>
              <a:gd name="connsiteY3" fmla="*/ 4957981 h 5654940"/>
              <a:gd name="connsiteX4" fmla="*/ 3267719 w 5441859"/>
              <a:gd name="connsiteY4" fmla="*/ 5654940 h 5654940"/>
              <a:gd name="connsiteX5" fmla="*/ 0 w 5441859"/>
              <a:gd name="connsiteY5" fmla="*/ 2387221 h 5654940"/>
              <a:gd name="connsiteX6" fmla="*/ 957093 w 5441859"/>
              <a:gd name="connsiteY6" fmla="*/ 76595 h 5654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441859" h="5654940">
                <a:moveTo>
                  <a:pt x="1041368" y="0"/>
                </a:moveTo>
                <a:lnTo>
                  <a:pt x="5441859" y="0"/>
                </a:lnTo>
                <a:lnTo>
                  <a:pt x="5441859" y="4820612"/>
                </a:lnTo>
                <a:lnTo>
                  <a:pt x="5285166" y="4957981"/>
                </a:lnTo>
                <a:cubicBezTo>
                  <a:pt x="4729628" y="5394557"/>
                  <a:pt x="4029081" y="5654940"/>
                  <a:pt x="3267719" y="5654940"/>
                </a:cubicBezTo>
                <a:cubicBezTo>
                  <a:pt x="1463008" y="5654940"/>
                  <a:pt x="0" y="4191932"/>
                  <a:pt x="0" y="2387221"/>
                </a:cubicBezTo>
                <a:cubicBezTo>
                  <a:pt x="0" y="1484866"/>
                  <a:pt x="365752" y="667936"/>
                  <a:pt x="957093" y="7659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49653326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6BDC05-6F69-4DFE-AA63-823EA691E4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803325"/>
            <a:ext cx="5314536" cy="1325563"/>
          </a:xfrm>
        </p:spPr>
        <p:txBody>
          <a:bodyPr>
            <a:normAutofit/>
          </a:bodyPr>
          <a:lstStyle/>
          <a:p>
            <a:r>
              <a:rPr lang="en-US">
                <a:ea typeface="+mj-lt"/>
                <a:cs typeface="+mj-lt"/>
              </a:rPr>
              <a:t>Struggling to advertise?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032618-1ED0-4E68-864C-BD8581D13D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2279018"/>
            <a:ext cx="5314543" cy="337592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1800">
                <a:ea typeface="+mn-lt"/>
                <a:cs typeface="+mn-lt"/>
              </a:rPr>
              <a:t>•With the World cup being held in such a controversial country it has really  caused chaos among sponsors.</a:t>
            </a:r>
            <a:endParaRPr lang="en-US" sz="1800">
              <a:cs typeface="Calibri" panose="020F0502020204030204"/>
            </a:endParaRPr>
          </a:p>
          <a:p>
            <a:pPr marL="0" indent="0">
              <a:buNone/>
            </a:pPr>
            <a:r>
              <a:rPr lang="en-US" sz="1800">
                <a:ea typeface="+mn-lt"/>
                <a:cs typeface="+mn-lt"/>
              </a:rPr>
              <a:t>•A few people have begun drawing and sharing anti-advertisements featuring major sponsors that continue to support the World Cup.</a:t>
            </a:r>
            <a:endParaRPr lang="en-US" sz="1800">
              <a:cs typeface="Calibri" panose="020F0502020204030204"/>
            </a:endParaRPr>
          </a:p>
          <a:p>
            <a:pPr marL="0" indent="0">
              <a:buNone/>
            </a:pPr>
            <a:r>
              <a:rPr lang="en-US" sz="1800">
                <a:ea typeface="+mn-lt"/>
                <a:cs typeface="+mn-lt"/>
              </a:rPr>
              <a:t>•900 workers have died during construction of the stadia for the world cup. Many estimate that this figure will rise to 4,000.</a:t>
            </a:r>
            <a:endParaRPr lang="en-US" sz="1800">
              <a:cs typeface="Calibri" panose="020F0502020204030204"/>
            </a:endParaRPr>
          </a:p>
          <a:p>
            <a:endParaRPr lang="en-US" sz="1800">
              <a:cs typeface="Calibri" panose="020F0502020204030204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8278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4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63A4FEBA-A8E6-40E0-AE18-F379D0C624C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5478" b="1"/>
          <a:stretch/>
        </p:blipFill>
        <p:spPr>
          <a:xfrm>
            <a:off x="6750141" y="-2"/>
            <a:ext cx="5441859" cy="5654940"/>
          </a:xfrm>
          <a:custGeom>
            <a:avLst/>
            <a:gdLst>
              <a:gd name="connsiteX0" fmla="*/ 1041368 w 5441859"/>
              <a:gd name="connsiteY0" fmla="*/ 0 h 5654940"/>
              <a:gd name="connsiteX1" fmla="*/ 5441859 w 5441859"/>
              <a:gd name="connsiteY1" fmla="*/ 0 h 5654940"/>
              <a:gd name="connsiteX2" fmla="*/ 5441859 w 5441859"/>
              <a:gd name="connsiteY2" fmla="*/ 4820612 h 5654940"/>
              <a:gd name="connsiteX3" fmla="*/ 5285166 w 5441859"/>
              <a:gd name="connsiteY3" fmla="*/ 4957981 h 5654940"/>
              <a:gd name="connsiteX4" fmla="*/ 3267719 w 5441859"/>
              <a:gd name="connsiteY4" fmla="*/ 5654940 h 5654940"/>
              <a:gd name="connsiteX5" fmla="*/ 0 w 5441859"/>
              <a:gd name="connsiteY5" fmla="*/ 2387221 h 5654940"/>
              <a:gd name="connsiteX6" fmla="*/ 957093 w 5441859"/>
              <a:gd name="connsiteY6" fmla="*/ 76595 h 5654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441859" h="5654940">
                <a:moveTo>
                  <a:pt x="1041368" y="0"/>
                </a:moveTo>
                <a:lnTo>
                  <a:pt x="5441859" y="0"/>
                </a:lnTo>
                <a:lnTo>
                  <a:pt x="5441859" y="4820612"/>
                </a:lnTo>
                <a:lnTo>
                  <a:pt x="5285166" y="4957981"/>
                </a:lnTo>
                <a:cubicBezTo>
                  <a:pt x="4729628" y="5394557"/>
                  <a:pt x="4029081" y="5654940"/>
                  <a:pt x="3267719" y="5654940"/>
                </a:cubicBezTo>
                <a:cubicBezTo>
                  <a:pt x="1463008" y="5654940"/>
                  <a:pt x="0" y="4191932"/>
                  <a:pt x="0" y="2387221"/>
                </a:cubicBezTo>
                <a:cubicBezTo>
                  <a:pt x="0" y="1484866"/>
                  <a:pt x="365752" y="667936"/>
                  <a:pt x="957093" y="7659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79248969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A38429-FB5D-4F9B-BE3D-FC83B0659A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803325"/>
            <a:ext cx="5314536" cy="1325563"/>
          </a:xfrm>
        </p:spPr>
        <p:txBody>
          <a:bodyPr>
            <a:normAutofit/>
          </a:bodyPr>
          <a:lstStyle/>
          <a:p>
            <a:r>
              <a:rPr lang="en-US" b="1" u="sng">
                <a:ea typeface="+mj-lt"/>
                <a:cs typeface="+mj-lt"/>
              </a:rPr>
              <a:t>The Wealth of Qatar 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5F694A-511D-44BB-BF96-474442B2ED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2279018"/>
            <a:ext cx="5314543" cy="337592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800">
                <a:ea typeface="+mn-lt"/>
                <a:cs typeface="+mn-lt"/>
              </a:rPr>
              <a:t>•GDP of 192 billion US dollars.</a:t>
            </a:r>
            <a:endParaRPr lang="en-US" sz="1800">
              <a:cs typeface="Calibri" panose="020F0502020204030204"/>
            </a:endParaRPr>
          </a:p>
          <a:p>
            <a:r>
              <a:rPr lang="en-US" sz="1800">
                <a:ea typeface="+mn-lt"/>
                <a:cs typeface="+mn-lt"/>
              </a:rPr>
              <a:t>•25,000 millionaires/billionaires </a:t>
            </a:r>
            <a:endParaRPr lang="en-US" sz="1800"/>
          </a:p>
          <a:p>
            <a:r>
              <a:rPr lang="en-US" sz="1800">
                <a:ea typeface="+mn-lt"/>
                <a:cs typeface="+mn-lt"/>
              </a:rPr>
              <a:t>•The Richest man in Qatar is Sheikh Abdullah Bin Mohamed Bin Saud Al Thani with a net worth of over 4 billion US dollars</a:t>
            </a:r>
            <a:endParaRPr lang="en-US" sz="1800"/>
          </a:p>
          <a:p>
            <a:endParaRPr lang="en-US" sz="1800">
              <a:cs typeface="Calibri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8278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4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21FBF5BD-4700-415E-9277-5A8A1919AFD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5478" b="1"/>
          <a:stretch/>
        </p:blipFill>
        <p:spPr>
          <a:xfrm>
            <a:off x="6750141" y="-2"/>
            <a:ext cx="5441859" cy="5654940"/>
          </a:xfrm>
          <a:custGeom>
            <a:avLst/>
            <a:gdLst>
              <a:gd name="connsiteX0" fmla="*/ 1041368 w 5441859"/>
              <a:gd name="connsiteY0" fmla="*/ 0 h 5654940"/>
              <a:gd name="connsiteX1" fmla="*/ 5441859 w 5441859"/>
              <a:gd name="connsiteY1" fmla="*/ 0 h 5654940"/>
              <a:gd name="connsiteX2" fmla="*/ 5441859 w 5441859"/>
              <a:gd name="connsiteY2" fmla="*/ 4820612 h 5654940"/>
              <a:gd name="connsiteX3" fmla="*/ 5285166 w 5441859"/>
              <a:gd name="connsiteY3" fmla="*/ 4957981 h 5654940"/>
              <a:gd name="connsiteX4" fmla="*/ 3267719 w 5441859"/>
              <a:gd name="connsiteY4" fmla="*/ 5654940 h 5654940"/>
              <a:gd name="connsiteX5" fmla="*/ 0 w 5441859"/>
              <a:gd name="connsiteY5" fmla="*/ 2387221 h 5654940"/>
              <a:gd name="connsiteX6" fmla="*/ 957093 w 5441859"/>
              <a:gd name="connsiteY6" fmla="*/ 76595 h 5654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441859" h="5654940">
                <a:moveTo>
                  <a:pt x="1041368" y="0"/>
                </a:moveTo>
                <a:lnTo>
                  <a:pt x="5441859" y="0"/>
                </a:lnTo>
                <a:lnTo>
                  <a:pt x="5441859" y="4820612"/>
                </a:lnTo>
                <a:lnTo>
                  <a:pt x="5285166" y="4957981"/>
                </a:lnTo>
                <a:cubicBezTo>
                  <a:pt x="4729628" y="5394557"/>
                  <a:pt x="4029081" y="5654940"/>
                  <a:pt x="3267719" y="5654940"/>
                </a:cubicBezTo>
                <a:cubicBezTo>
                  <a:pt x="1463008" y="5654940"/>
                  <a:pt x="0" y="4191932"/>
                  <a:pt x="0" y="2387221"/>
                </a:cubicBezTo>
                <a:cubicBezTo>
                  <a:pt x="0" y="1484866"/>
                  <a:pt x="365752" y="667936"/>
                  <a:pt x="957093" y="7659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7393967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C966B4-8645-4890-ABB1-D726D418B6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803325"/>
            <a:ext cx="5314536" cy="1325563"/>
          </a:xfrm>
        </p:spPr>
        <p:txBody>
          <a:bodyPr>
            <a:normAutofit/>
          </a:bodyPr>
          <a:lstStyle/>
          <a:p>
            <a:r>
              <a:rPr lang="en-US">
                <a:cs typeface="Calibri Light"/>
              </a:rPr>
              <a:t>How much has it cost?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EE2339-B299-4A39-8AF0-FDBA0D84C0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2279018"/>
            <a:ext cx="5314543" cy="337592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800">
                <a:ea typeface="+mn-lt"/>
                <a:cs typeface="+mn-lt"/>
              </a:rPr>
              <a:t>•£138 billion so far and that figure is expected to rise.</a:t>
            </a:r>
            <a:endParaRPr lang="en-US" sz="1800">
              <a:cs typeface="Calibri" panose="020F0502020204030204"/>
            </a:endParaRPr>
          </a:p>
          <a:p>
            <a:r>
              <a:rPr lang="en-US" sz="1800">
                <a:ea typeface="+mn-lt"/>
                <a:cs typeface="+mn-lt"/>
              </a:rPr>
              <a:t>•Previous world cup costs</a:t>
            </a:r>
            <a:endParaRPr lang="en-US" sz="1800"/>
          </a:p>
          <a:p>
            <a:r>
              <a:rPr lang="en-US" sz="1800">
                <a:ea typeface="+mn-lt"/>
                <a:cs typeface="+mn-lt"/>
              </a:rPr>
              <a:t>-Russia 2018 cost around £18 billion</a:t>
            </a:r>
            <a:endParaRPr lang="en-US" sz="1800"/>
          </a:p>
          <a:p>
            <a:r>
              <a:rPr lang="en-US" sz="1800">
                <a:ea typeface="+mn-lt"/>
                <a:cs typeface="+mn-lt"/>
              </a:rPr>
              <a:t>-Brazil 2014 cost around  £15 billion </a:t>
            </a:r>
            <a:endParaRPr lang="en-US" sz="1800"/>
          </a:p>
          <a:p>
            <a:endParaRPr lang="en-US" sz="1800">
              <a:cs typeface="Calibri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8278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4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40D2C1B6-27B8-411D-A1C4-A0C1B4018CB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5478" b="1"/>
          <a:stretch/>
        </p:blipFill>
        <p:spPr>
          <a:xfrm>
            <a:off x="6750141" y="-2"/>
            <a:ext cx="5441859" cy="5654940"/>
          </a:xfrm>
          <a:custGeom>
            <a:avLst/>
            <a:gdLst>
              <a:gd name="connsiteX0" fmla="*/ 1041368 w 5441859"/>
              <a:gd name="connsiteY0" fmla="*/ 0 h 5654940"/>
              <a:gd name="connsiteX1" fmla="*/ 5441859 w 5441859"/>
              <a:gd name="connsiteY1" fmla="*/ 0 h 5654940"/>
              <a:gd name="connsiteX2" fmla="*/ 5441859 w 5441859"/>
              <a:gd name="connsiteY2" fmla="*/ 4820612 h 5654940"/>
              <a:gd name="connsiteX3" fmla="*/ 5285166 w 5441859"/>
              <a:gd name="connsiteY3" fmla="*/ 4957981 h 5654940"/>
              <a:gd name="connsiteX4" fmla="*/ 3267719 w 5441859"/>
              <a:gd name="connsiteY4" fmla="*/ 5654940 h 5654940"/>
              <a:gd name="connsiteX5" fmla="*/ 0 w 5441859"/>
              <a:gd name="connsiteY5" fmla="*/ 2387221 h 5654940"/>
              <a:gd name="connsiteX6" fmla="*/ 957093 w 5441859"/>
              <a:gd name="connsiteY6" fmla="*/ 76595 h 5654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441859" h="5654940">
                <a:moveTo>
                  <a:pt x="1041368" y="0"/>
                </a:moveTo>
                <a:lnTo>
                  <a:pt x="5441859" y="0"/>
                </a:lnTo>
                <a:lnTo>
                  <a:pt x="5441859" y="4820612"/>
                </a:lnTo>
                <a:lnTo>
                  <a:pt x="5285166" y="4957981"/>
                </a:lnTo>
                <a:cubicBezTo>
                  <a:pt x="4729628" y="5394557"/>
                  <a:pt x="4029081" y="5654940"/>
                  <a:pt x="3267719" y="5654940"/>
                </a:cubicBezTo>
                <a:cubicBezTo>
                  <a:pt x="1463008" y="5654940"/>
                  <a:pt x="0" y="4191932"/>
                  <a:pt x="0" y="2387221"/>
                </a:cubicBezTo>
                <a:cubicBezTo>
                  <a:pt x="0" y="1484866"/>
                  <a:pt x="365752" y="667936"/>
                  <a:pt x="957093" y="7659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670858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1715C8-881C-431C-AA14-FBDD1AC11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803325"/>
            <a:ext cx="5314536" cy="1325563"/>
          </a:xfrm>
        </p:spPr>
        <p:txBody>
          <a:bodyPr>
            <a:normAutofit/>
          </a:bodyPr>
          <a:lstStyle/>
          <a:p>
            <a:r>
              <a:rPr lang="en-US" b="1" u="sng">
                <a:ea typeface="+mj-lt"/>
                <a:cs typeface="+mj-lt"/>
              </a:rPr>
              <a:t>How much will it cost for the fans?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F6706D-B44C-4953-B051-8588159D26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2279018"/>
            <a:ext cx="5314543" cy="337592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800">
                <a:ea typeface="+mn-lt"/>
                <a:cs typeface="+mn-lt"/>
              </a:rPr>
              <a:t>•Average flight £200-£300 one way between November and December.</a:t>
            </a:r>
            <a:endParaRPr lang="en-US" sz="1800">
              <a:cs typeface="Calibri" panose="020F0502020204030204"/>
            </a:endParaRPr>
          </a:p>
          <a:p>
            <a:r>
              <a:rPr lang="en-US" sz="1800">
                <a:ea typeface="+mn-lt"/>
                <a:cs typeface="+mn-lt"/>
              </a:rPr>
              <a:t>•The hotel room price per night can range from £69-100 for a 3-star hotel. </a:t>
            </a:r>
            <a:endParaRPr lang="en-US" sz="1800"/>
          </a:p>
          <a:p>
            <a:endParaRPr lang="en-US" sz="1800">
              <a:cs typeface="Calibri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8278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4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4B296C20-90CD-4439-B237-05B263A8A80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5478" b="1"/>
          <a:stretch/>
        </p:blipFill>
        <p:spPr>
          <a:xfrm>
            <a:off x="6750141" y="-2"/>
            <a:ext cx="5441859" cy="5654940"/>
          </a:xfrm>
          <a:custGeom>
            <a:avLst/>
            <a:gdLst>
              <a:gd name="connsiteX0" fmla="*/ 1041368 w 5441859"/>
              <a:gd name="connsiteY0" fmla="*/ 0 h 5654940"/>
              <a:gd name="connsiteX1" fmla="*/ 5441859 w 5441859"/>
              <a:gd name="connsiteY1" fmla="*/ 0 h 5654940"/>
              <a:gd name="connsiteX2" fmla="*/ 5441859 w 5441859"/>
              <a:gd name="connsiteY2" fmla="*/ 4820612 h 5654940"/>
              <a:gd name="connsiteX3" fmla="*/ 5285166 w 5441859"/>
              <a:gd name="connsiteY3" fmla="*/ 4957981 h 5654940"/>
              <a:gd name="connsiteX4" fmla="*/ 3267719 w 5441859"/>
              <a:gd name="connsiteY4" fmla="*/ 5654940 h 5654940"/>
              <a:gd name="connsiteX5" fmla="*/ 0 w 5441859"/>
              <a:gd name="connsiteY5" fmla="*/ 2387221 h 5654940"/>
              <a:gd name="connsiteX6" fmla="*/ 957093 w 5441859"/>
              <a:gd name="connsiteY6" fmla="*/ 76595 h 5654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441859" h="5654940">
                <a:moveTo>
                  <a:pt x="1041368" y="0"/>
                </a:moveTo>
                <a:lnTo>
                  <a:pt x="5441859" y="0"/>
                </a:lnTo>
                <a:lnTo>
                  <a:pt x="5441859" y="4820612"/>
                </a:lnTo>
                <a:lnTo>
                  <a:pt x="5285166" y="4957981"/>
                </a:lnTo>
                <a:cubicBezTo>
                  <a:pt x="4729628" y="5394557"/>
                  <a:pt x="4029081" y="5654940"/>
                  <a:pt x="3267719" y="5654940"/>
                </a:cubicBezTo>
                <a:cubicBezTo>
                  <a:pt x="1463008" y="5654940"/>
                  <a:pt x="0" y="4191932"/>
                  <a:pt x="0" y="2387221"/>
                </a:cubicBezTo>
                <a:cubicBezTo>
                  <a:pt x="0" y="1484866"/>
                  <a:pt x="365752" y="667936"/>
                  <a:pt x="957093" y="7659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9501124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6EC6827C-96A8-4D7E-942E-51850A7A0ECC}"/>
              </a:ext>
            </a:extLst>
          </p:cNvPr>
          <p:cNvSpPr txBox="1"/>
          <p:nvPr/>
        </p:nvSpPr>
        <p:spPr>
          <a:xfrm>
            <a:off x="762001" y="803325"/>
            <a:ext cx="5314536" cy="1325563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>
                <a:latin typeface="+mj-lt"/>
                <a:ea typeface="+mj-ea"/>
                <a:cs typeface="+mj-cs"/>
              </a:rPr>
              <a:t>World Cup stadiums in Qatar 2022</a:t>
            </a:r>
            <a:endParaRPr lang="en-US" sz="4400">
              <a:latin typeface="+mj-lt"/>
              <a:ea typeface="+mj-ea"/>
              <a:cs typeface="+mj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3BC642-9BCD-4CDB-A90F-A627DD5C3FE7}"/>
              </a:ext>
            </a:extLst>
          </p:cNvPr>
          <p:cNvSpPr txBox="1"/>
          <p:nvPr/>
        </p:nvSpPr>
        <p:spPr>
          <a:xfrm>
            <a:off x="762000" y="2279018"/>
            <a:ext cx="5314543" cy="3375920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◦9 New built stadiums and 3 renovations.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◦The new lusail stadium will host both opening and closing ceremonies and matches.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◦Controversy with the workers not being paid 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◦Tragedies within the development and building of the stadiums.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◦Cooling down technology 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Bali, Rahul.(2017), ‘2022 world cup: cooling technology’,[online].Available: </a:t>
            </a:r>
            <a:r>
              <a:rPr lang="en-US" dirty="0">
                <a:hlinkClick r:id="rId2"/>
              </a:rPr>
              <a:t>https://www.goal.com,[2017,may,21</a:t>
            </a:r>
            <a:r>
              <a:rPr lang="en-US" dirty="0"/>
              <a:t>]</a:t>
            </a:r>
            <a:endParaRPr lang="en-US" dirty="0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8278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2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79D6A1DB-7AE2-4277-A946-FD7EDEC5118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45478" b="1"/>
          <a:stretch/>
        </p:blipFill>
        <p:spPr>
          <a:xfrm>
            <a:off x="6750141" y="-2"/>
            <a:ext cx="5441859" cy="5654940"/>
          </a:xfrm>
          <a:custGeom>
            <a:avLst/>
            <a:gdLst>
              <a:gd name="connsiteX0" fmla="*/ 1041368 w 5441859"/>
              <a:gd name="connsiteY0" fmla="*/ 0 h 5654940"/>
              <a:gd name="connsiteX1" fmla="*/ 5441859 w 5441859"/>
              <a:gd name="connsiteY1" fmla="*/ 0 h 5654940"/>
              <a:gd name="connsiteX2" fmla="*/ 5441859 w 5441859"/>
              <a:gd name="connsiteY2" fmla="*/ 4820612 h 5654940"/>
              <a:gd name="connsiteX3" fmla="*/ 5285166 w 5441859"/>
              <a:gd name="connsiteY3" fmla="*/ 4957981 h 5654940"/>
              <a:gd name="connsiteX4" fmla="*/ 3267719 w 5441859"/>
              <a:gd name="connsiteY4" fmla="*/ 5654940 h 5654940"/>
              <a:gd name="connsiteX5" fmla="*/ 0 w 5441859"/>
              <a:gd name="connsiteY5" fmla="*/ 2387221 h 5654940"/>
              <a:gd name="connsiteX6" fmla="*/ 957093 w 5441859"/>
              <a:gd name="connsiteY6" fmla="*/ 76595 h 5654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441859" h="5654940">
                <a:moveTo>
                  <a:pt x="1041368" y="0"/>
                </a:moveTo>
                <a:lnTo>
                  <a:pt x="5441859" y="0"/>
                </a:lnTo>
                <a:lnTo>
                  <a:pt x="5441859" y="4820612"/>
                </a:lnTo>
                <a:lnTo>
                  <a:pt x="5285166" y="4957981"/>
                </a:lnTo>
                <a:cubicBezTo>
                  <a:pt x="4729628" y="5394557"/>
                  <a:pt x="4029081" y="5654940"/>
                  <a:pt x="3267719" y="5654940"/>
                </a:cubicBezTo>
                <a:cubicBezTo>
                  <a:pt x="1463008" y="5654940"/>
                  <a:pt x="0" y="4191932"/>
                  <a:pt x="0" y="2387221"/>
                </a:cubicBezTo>
                <a:cubicBezTo>
                  <a:pt x="0" y="1484866"/>
                  <a:pt x="365752" y="667936"/>
                  <a:pt x="957093" y="7659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26430822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3A71DD-9E52-4A3B-816A-90F61C385A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803325"/>
            <a:ext cx="5314536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Stadiums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FEB355C-04E9-4E73-AEE8-A9D1576DA174}"/>
              </a:ext>
            </a:extLst>
          </p:cNvPr>
          <p:cNvSpPr txBox="1"/>
          <p:nvPr/>
        </p:nvSpPr>
        <p:spPr>
          <a:xfrm>
            <a:off x="386219" y="1903237"/>
            <a:ext cx="6525392" cy="447194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/>
              <a:t>Education city stadium</a:t>
            </a:r>
            <a:endParaRPr lang="en-US" sz="1200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/>
              <a:t>Capacity 45,350</a:t>
            </a:r>
            <a:endParaRPr lang="en-US" sz="1200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/>
              <a:t> Doha port stadium  </a:t>
            </a:r>
            <a:endParaRPr lang="en-US" sz="1200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dirty="0"/>
              <a:t> </a:t>
            </a:r>
            <a:r>
              <a:rPr lang="en-US" sz="1200"/>
              <a:t>capacity 44,000</a:t>
            </a:r>
            <a:endParaRPr lang="en-US" sz="1200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dirty="0"/>
              <a:t> </a:t>
            </a:r>
            <a:r>
              <a:rPr lang="en-US" sz="1200"/>
              <a:t>Sports city stadium </a:t>
            </a:r>
            <a:endParaRPr lang="en-US" sz="1200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/>
              <a:t>Capacity 47,560</a:t>
            </a:r>
            <a:endParaRPr lang="en-US" sz="1200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dirty="0"/>
              <a:t> </a:t>
            </a:r>
            <a:r>
              <a:rPr lang="en-US" sz="1200"/>
              <a:t>Al-sallal </a:t>
            </a:r>
            <a:endParaRPr lang="en-US" sz="1200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/>
              <a:t>Capacity 45,120</a:t>
            </a:r>
            <a:endParaRPr lang="en-US" sz="1200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dirty="0"/>
              <a:t> </a:t>
            </a:r>
            <a:r>
              <a:rPr lang="en-US" sz="1200"/>
              <a:t>Al-khor </a:t>
            </a:r>
            <a:endParaRPr lang="en-US" sz="1200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/>
              <a:t>Capacity 45,330</a:t>
            </a:r>
            <a:endParaRPr lang="en-US" sz="1200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/>
              <a:t>Al-gharaffa stadium </a:t>
            </a:r>
            <a:endParaRPr lang="en-US" sz="1200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dirty="0"/>
              <a:t> </a:t>
            </a:r>
            <a:r>
              <a:rPr lang="en-US" sz="1200"/>
              <a:t>capacity 44,700  </a:t>
            </a:r>
            <a:endParaRPr lang="en-US" sz="1200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/>
              <a:t>Al-wakrah </a:t>
            </a:r>
            <a:endParaRPr lang="en-US" sz="1200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/>
              <a:t>Capacity 45,120</a:t>
            </a:r>
            <a:endParaRPr lang="en-US" sz="1200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/>
              <a:t>Al-shamal </a:t>
            </a:r>
            <a:endParaRPr lang="en-US" sz="1200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/>
              <a:t>Capacity  45,152</a:t>
            </a:r>
            <a:endParaRPr lang="en-US" sz="1200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/>
              <a:t>Khalifa international stadium </a:t>
            </a:r>
            <a:endParaRPr lang="en-US" sz="1200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/>
              <a:t>Capacity 68,030</a:t>
            </a:r>
            <a:endParaRPr lang="en-US" sz="1200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/>
              <a:t>Al-rayhann</a:t>
            </a:r>
            <a:endParaRPr lang="en-US" sz="1200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/>
              <a:t>Capacity 44,740</a:t>
            </a:r>
            <a:endParaRPr lang="en-US" sz="1200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60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8278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6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9C6EFB2B-A938-4B0D-99A2-0225C5595B7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5478" b="1"/>
          <a:stretch/>
        </p:blipFill>
        <p:spPr>
          <a:xfrm>
            <a:off x="6750141" y="-2"/>
            <a:ext cx="5441859" cy="5654940"/>
          </a:xfrm>
          <a:custGeom>
            <a:avLst/>
            <a:gdLst>
              <a:gd name="connsiteX0" fmla="*/ 1041368 w 5441859"/>
              <a:gd name="connsiteY0" fmla="*/ 0 h 5654940"/>
              <a:gd name="connsiteX1" fmla="*/ 5441859 w 5441859"/>
              <a:gd name="connsiteY1" fmla="*/ 0 h 5654940"/>
              <a:gd name="connsiteX2" fmla="*/ 5441859 w 5441859"/>
              <a:gd name="connsiteY2" fmla="*/ 4820612 h 5654940"/>
              <a:gd name="connsiteX3" fmla="*/ 5285166 w 5441859"/>
              <a:gd name="connsiteY3" fmla="*/ 4957981 h 5654940"/>
              <a:gd name="connsiteX4" fmla="*/ 3267719 w 5441859"/>
              <a:gd name="connsiteY4" fmla="*/ 5654940 h 5654940"/>
              <a:gd name="connsiteX5" fmla="*/ 0 w 5441859"/>
              <a:gd name="connsiteY5" fmla="*/ 2387221 h 5654940"/>
              <a:gd name="connsiteX6" fmla="*/ 957093 w 5441859"/>
              <a:gd name="connsiteY6" fmla="*/ 76595 h 5654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441859" h="5654940">
                <a:moveTo>
                  <a:pt x="1041368" y="0"/>
                </a:moveTo>
                <a:lnTo>
                  <a:pt x="5441859" y="0"/>
                </a:lnTo>
                <a:lnTo>
                  <a:pt x="5441859" y="4820612"/>
                </a:lnTo>
                <a:lnTo>
                  <a:pt x="5285166" y="4957981"/>
                </a:lnTo>
                <a:cubicBezTo>
                  <a:pt x="4729628" y="5394557"/>
                  <a:pt x="4029081" y="5654940"/>
                  <a:pt x="3267719" y="5654940"/>
                </a:cubicBezTo>
                <a:cubicBezTo>
                  <a:pt x="1463008" y="5654940"/>
                  <a:pt x="0" y="4191932"/>
                  <a:pt x="0" y="2387221"/>
                </a:cubicBezTo>
                <a:cubicBezTo>
                  <a:pt x="0" y="1484866"/>
                  <a:pt x="365752" y="667936"/>
                  <a:pt x="957093" y="76595"/>
                </a:cubicBezTo>
                <a:close/>
              </a:path>
            </a:pathLst>
          </a:cu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884D9F9-2A33-4160-9383-5C99DD417FA6}"/>
              </a:ext>
            </a:extLst>
          </p:cNvPr>
          <p:cNvSpPr txBox="1"/>
          <p:nvPr/>
        </p:nvSpPr>
        <p:spPr>
          <a:xfrm>
            <a:off x="2814181" y="1906044"/>
            <a:ext cx="2743200" cy="53860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GB" sz="1200">
                <a:latin typeface="Selawik Light"/>
              </a:rPr>
              <a:t>Al-rayhann</a:t>
            </a:r>
          </a:p>
          <a:p>
            <a:pPr>
              <a:spcAft>
                <a:spcPts val="600"/>
              </a:spcAft>
            </a:pPr>
            <a:r>
              <a:rPr lang="en-GB" sz="1200">
                <a:latin typeface="Selawik Light"/>
              </a:rPr>
              <a:t>Capacity 44,740</a:t>
            </a:r>
          </a:p>
        </p:txBody>
      </p:sp>
    </p:spTree>
    <p:extLst>
      <p:ext uri="{BB962C8B-B14F-4D97-AF65-F5344CB8AC3E}">
        <p14:creationId xmlns:p14="http://schemas.microsoft.com/office/powerpoint/2010/main" val="270502896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9C171D-5126-4057-905A-418C8C3FC8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803325"/>
            <a:ext cx="5314536" cy="1325563"/>
          </a:xfrm>
        </p:spPr>
        <p:txBody>
          <a:bodyPr>
            <a:normAutofit/>
          </a:bodyPr>
          <a:lstStyle/>
          <a:p>
            <a:r>
              <a:rPr lang="en-US">
                <a:cs typeface="Calibri Light"/>
              </a:rPr>
              <a:t>Corruption 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8024E4-E95C-47A8-A57A-E9638A243C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2279018"/>
            <a:ext cx="5314543" cy="337592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800">
                <a:cs typeface="Calibri"/>
              </a:rPr>
              <a:t>2022 world cup candidaters were: Qatar, Australia, South Korea, Japan &amp; USA</a:t>
            </a:r>
          </a:p>
          <a:p>
            <a:endParaRPr lang="en-US" sz="1800">
              <a:cs typeface="Calibri"/>
            </a:endParaRPr>
          </a:p>
          <a:p>
            <a:r>
              <a:rPr lang="en-US" sz="1800">
                <a:ea typeface="+mn-lt"/>
                <a:cs typeface="+mn-lt"/>
              </a:rPr>
              <a:t>The average temperature between June and September is 45⁰C and temperatures can reach highs of 50⁰C</a:t>
            </a:r>
          </a:p>
          <a:p>
            <a:endParaRPr lang="en-US" sz="1800">
              <a:cs typeface="Calibri"/>
            </a:endParaRPr>
          </a:p>
          <a:p>
            <a:r>
              <a:rPr lang="en-US" sz="1800">
                <a:ea typeface="+mn-lt"/>
                <a:cs typeface="+mn-lt"/>
              </a:rPr>
              <a:t>Winter is ideal as temperatures are unlikely to dip below 15⁰C but could still reach 30⁰C</a:t>
            </a:r>
            <a:endParaRPr lang="en-US" sz="1800">
              <a:cs typeface="Calibri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8278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4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F80EF17B-7E21-4786-8E08-A74A827E78D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5478" b="1"/>
          <a:stretch/>
        </p:blipFill>
        <p:spPr>
          <a:xfrm>
            <a:off x="6750141" y="-2"/>
            <a:ext cx="5441859" cy="5654940"/>
          </a:xfrm>
          <a:custGeom>
            <a:avLst/>
            <a:gdLst>
              <a:gd name="connsiteX0" fmla="*/ 1041368 w 5441859"/>
              <a:gd name="connsiteY0" fmla="*/ 0 h 5654940"/>
              <a:gd name="connsiteX1" fmla="*/ 5441859 w 5441859"/>
              <a:gd name="connsiteY1" fmla="*/ 0 h 5654940"/>
              <a:gd name="connsiteX2" fmla="*/ 5441859 w 5441859"/>
              <a:gd name="connsiteY2" fmla="*/ 4820612 h 5654940"/>
              <a:gd name="connsiteX3" fmla="*/ 5285166 w 5441859"/>
              <a:gd name="connsiteY3" fmla="*/ 4957981 h 5654940"/>
              <a:gd name="connsiteX4" fmla="*/ 3267719 w 5441859"/>
              <a:gd name="connsiteY4" fmla="*/ 5654940 h 5654940"/>
              <a:gd name="connsiteX5" fmla="*/ 0 w 5441859"/>
              <a:gd name="connsiteY5" fmla="*/ 2387221 h 5654940"/>
              <a:gd name="connsiteX6" fmla="*/ 957093 w 5441859"/>
              <a:gd name="connsiteY6" fmla="*/ 76595 h 5654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441859" h="5654940">
                <a:moveTo>
                  <a:pt x="1041368" y="0"/>
                </a:moveTo>
                <a:lnTo>
                  <a:pt x="5441859" y="0"/>
                </a:lnTo>
                <a:lnTo>
                  <a:pt x="5441859" y="4820612"/>
                </a:lnTo>
                <a:lnTo>
                  <a:pt x="5285166" y="4957981"/>
                </a:lnTo>
                <a:cubicBezTo>
                  <a:pt x="4729628" y="5394557"/>
                  <a:pt x="4029081" y="5654940"/>
                  <a:pt x="3267719" y="5654940"/>
                </a:cubicBezTo>
                <a:cubicBezTo>
                  <a:pt x="1463008" y="5654940"/>
                  <a:pt x="0" y="4191932"/>
                  <a:pt x="0" y="2387221"/>
                </a:cubicBezTo>
                <a:cubicBezTo>
                  <a:pt x="0" y="1484866"/>
                  <a:pt x="365752" y="667936"/>
                  <a:pt x="957093" y="7659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71568730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B47FE3-E998-4F92-A1C6-BDFE0FBCD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803325"/>
            <a:ext cx="5314536" cy="1325563"/>
          </a:xfrm>
        </p:spPr>
        <p:txBody>
          <a:bodyPr>
            <a:normAutofit/>
          </a:bodyPr>
          <a:lstStyle/>
          <a:p>
            <a:r>
              <a:rPr lang="en-US">
                <a:cs typeface="Calibri Light"/>
              </a:rPr>
              <a:t>Refrences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3E26B6-6C38-4B77-A73C-7FC1FD9A4C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2279018"/>
            <a:ext cx="5981293" cy="3995045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r>
              <a:rPr lang="en-US" sz="1200">
                <a:cs typeface="Calibri"/>
              </a:rPr>
              <a:t>◦180 migrant workers are dying and furthermore are being significantly being injured due too poor construction practices. </a:t>
            </a:r>
            <a:r>
              <a:rPr lang="en-US" sz="1200" dirty="0">
                <a:cs typeface="Calibri"/>
              </a:rPr>
              <a:t>https://www.bbc.co.uk/sport/av/football/31595500  </a:t>
            </a:r>
          </a:p>
          <a:p>
            <a:r>
              <a:rPr lang="en-US" sz="1200">
                <a:cs typeface="Calibri"/>
              </a:rPr>
              <a:t>◦In 2017 a British man fell to death whilst on construction on a stadium</a:t>
            </a:r>
          </a:p>
          <a:p>
            <a:r>
              <a:rPr lang="en-US" sz="1200">
                <a:cs typeface="Calibri"/>
              </a:rPr>
              <a:t>  2017), ‘British man falls to death whilst on construction on stadium’,[online].Available:    https://www.bbc.co.uk,[2017,january,20]</a:t>
            </a:r>
          </a:p>
          <a:p>
            <a:r>
              <a:rPr lang="en-US" sz="1200">
                <a:cs typeface="Calibri"/>
              </a:rPr>
              <a:t>◦</a:t>
            </a:r>
          </a:p>
          <a:p>
            <a:r>
              <a:rPr lang="en-US" sz="1200">
                <a:cs typeface="Calibri"/>
              </a:rPr>
              <a:t>◦ Qatar failing to protect workers rights</a:t>
            </a:r>
          </a:p>
          <a:p>
            <a:r>
              <a:rPr lang="en-US" sz="1200">
                <a:cs typeface="Calibri"/>
              </a:rPr>
              <a:t>2019), ‘World Cup 2022;Qatar still failing to protect workers 'rights, says Amnesty international’,[online].Available: https://www.bbc.co.uk,[2019,September ,19]</a:t>
            </a:r>
          </a:p>
          <a:p>
            <a:r>
              <a:rPr lang="en-US" sz="1200">
                <a:cs typeface="Calibri"/>
              </a:rPr>
              <a:t>◦Qatar migrants describe the conditions as ‘pathetic’</a:t>
            </a:r>
          </a:p>
          <a:p>
            <a:r>
              <a:rPr lang="en-US" sz="1200">
                <a:cs typeface="Calibri"/>
              </a:rPr>
              <a:t>2015), ‘Qatar workers describe conditions as ‘pathetic’’,[online].Available: https://www.bbc.co.uk,[2015, may ,21]</a:t>
            </a:r>
          </a:p>
          <a:p>
            <a:r>
              <a:rPr lang="en-US" sz="1200">
                <a:cs typeface="Calibri"/>
              </a:rPr>
              <a:t>Money spent on the stadiums </a:t>
            </a:r>
          </a:p>
          <a:p>
            <a:r>
              <a:rPr lang="en-US" sz="1200">
                <a:cs typeface="Calibri"/>
              </a:rPr>
              <a:t>◦£160bn will be spent in total on infrastructure </a:t>
            </a:r>
          </a:p>
          <a:p>
            <a:r>
              <a:rPr lang="en-US" sz="1200">
                <a:cs typeface="Calibri"/>
              </a:rPr>
              <a:t>◦2017), ‘Qatar spending $500m a week on world cup stadium infrastructure ’,[online].Available: </a:t>
            </a:r>
            <a:r>
              <a:rPr lang="en-US" sz="1200" dirty="0">
                <a:cs typeface="Calibri"/>
              </a:rPr>
              <a:t>https://www.bbc.co.uk,[2017,February,8]</a:t>
            </a:r>
          </a:p>
          <a:p>
            <a:r>
              <a:rPr lang="en-US" sz="1200">
                <a:cs typeface="Calibri"/>
              </a:rPr>
              <a:t>◦</a:t>
            </a:r>
          </a:p>
          <a:p>
            <a:r>
              <a:rPr lang="en-US" sz="1200">
                <a:cs typeface="Calibri"/>
              </a:rPr>
              <a:t>◦Difference between the past 2 previous hosts</a:t>
            </a:r>
            <a:endParaRPr lang="en-US" sz="1200"/>
          </a:p>
          <a:p>
            <a:endParaRPr lang="en-US" sz="700">
              <a:cs typeface="Calibri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8278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4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B25987AF-1235-4FDF-BA0E-F4EFC507D62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5478" b="1"/>
          <a:stretch/>
        </p:blipFill>
        <p:spPr>
          <a:xfrm>
            <a:off x="6750141" y="-2"/>
            <a:ext cx="5441859" cy="5654940"/>
          </a:xfrm>
          <a:custGeom>
            <a:avLst/>
            <a:gdLst>
              <a:gd name="connsiteX0" fmla="*/ 1041368 w 5441859"/>
              <a:gd name="connsiteY0" fmla="*/ 0 h 5654940"/>
              <a:gd name="connsiteX1" fmla="*/ 5441859 w 5441859"/>
              <a:gd name="connsiteY1" fmla="*/ 0 h 5654940"/>
              <a:gd name="connsiteX2" fmla="*/ 5441859 w 5441859"/>
              <a:gd name="connsiteY2" fmla="*/ 4820612 h 5654940"/>
              <a:gd name="connsiteX3" fmla="*/ 5285166 w 5441859"/>
              <a:gd name="connsiteY3" fmla="*/ 4957981 h 5654940"/>
              <a:gd name="connsiteX4" fmla="*/ 3267719 w 5441859"/>
              <a:gd name="connsiteY4" fmla="*/ 5654940 h 5654940"/>
              <a:gd name="connsiteX5" fmla="*/ 0 w 5441859"/>
              <a:gd name="connsiteY5" fmla="*/ 2387221 h 5654940"/>
              <a:gd name="connsiteX6" fmla="*/ 957093 w 5441859"/>
              <a:gd name="connsiteY6" fmla="*/ 76595 h 5654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441859" h="5654940">
                <a:moveTo>
                  <a:pt x="1041368" y="0"/>
                </a:moveTo>
                <a:lnTo>
                  <a:pt x="5441859" y="0"/>
                </a:lnTo>
                <a:lnTo>
                  <a:pt x="5441859" y="4820612"/>
                </a:lnTo>
                <a:lnTo>
                  <a:pt x="5285166" y="4957981"/>
                </a:lnTo>
                <a:cubicBezTo>
                  <a:pt x="4729628" y="5394557"/>
                  <a:pt x="4029081" y="5654940"/>
                  <a:pt x="3267719" y="5654940"/>
                </a:cubicBezTo>
                <a:cubicBezTo>
                  <a:pt x="1463008" y="5654940"/>
                  <a:pt x="0" y="4191932"/>
                  <a:pt x="0" y="2387221"/>
                </a:cubicBezTo>
                <a:cubicBezTo>
                  <a:pt x="0" y="1484866"/>
                  <a:pt x="365752" y="667936"/>
                  <a:pt x="957093" y="7659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8700329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720478-4C5F-46A6-A0F9-1406F28A72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803325"/>
            <a:ext cx="5314536" cy="1325563"/>
          </a:xfrm>
        </p:spPr>
        <p:txBody>
          <a:bodyPr>
            <a:normAutofit/>
          </a:bodyPr>
          <a:lstStyle/>
          <a:p>
            <a:r>
              <a:rPr lang="en-US">
                <a:cs typeface="Calibri Light"/>
              </a:rPr>
              <a:t>Refrences 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DEFE98-55B8-42E9-B864-D3DD60FC64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2279018"/>
            <a:ext cx="5314543" cy="337592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700" b="1" u="sng">
                <a:ea typeface="+mn-lt"/>
                <a:cs typeface="+mn-lt"/>
              </a:rPr>
              <a:t>References</a:t>
            </a:r>
            <a:endParaRPr lang="en-US" sz="1700">
              <a:cs typeface="Calibri" panose="020F0502020204030204"/>
            </a:endParaRPr>
          </a:p>
          <a:p>
            <a:r>
              <a:rPr lang="en-US" sz="1700">
                <a:ea typeface="+mn-lt"/>
                <a:cs typeface="+mn-lt"/>
              </a:rPr>
              <a:t>Gordon, J, (2017), ‘WINTER OF DISCONTENT When is the Qatar World Cup 2022 and how will the Premier League be affected? Here’s what we know’, </a:t>
            </a:r>
            <a:r>
              <a:rPr lang="en-US" sz="1700" u="sng">
                <a:ea typeface="+mn-lt"/>
                <a:cs typeface="+mn-lt"/>
              </a:rPr>
              <a:t>The Sun.</a:t>
            </a:r>
            <a:endParaRPr lang="en-US" sz="1700"/>
          </a:p>
          <a:p>
            <a:r>
              <a:rPr lang="en-US" sz="1700">
                <a:ea typeface="+mn-lt"/>
                <a:cs typeface="+mn-lt"/>
              </a:rPr>
              <a:t>Jackson, J. (2010), ‘Qatar wins 2022 World Cup bid’, </a:t>
            </a:r>
            <a:r>
              <a:rPr lang="en-US" sz="1700" u="sng">
                <a:ea typeface="+mn-lt"/>
                <a:cs typeface="+mn-lt"/>
              </a:rPr>
              <a:t>The Guardian.</a:t>
            </a:r>
            <a:endParaRPr lang="en-US" sz="1700"/>
          </a:p>
          <a:p>
            <a:r>
              <a:rPr lang="en-US" sz="1700">
                <a:ea typeface="+mn-lt"/>
                <a:cs typeface="+mn-lt"/>
              </a:rPr>
              <a:t>LaRock, H. (2018), ‘Average Temperature and Rain Fall in Qatar’, [Online]. Available: </a:t>
            </a:r>
            <a:r>
              <a:rPr lang="en-US" sz="1700">
                <a:ea typeface="+mn-lt"/>
                <a:cs typeface="+mn-lt"/>
                <a:hlinkClick r:id="rId2"/>
              </a:rPr>
              <a:t>https://traveltips.usatoday.com/</a:t>
            </a:r>
            <a:r>
              <a:rPr lang="en-US" sz="1700">
                <a:ea typeface="+mn-lt"/>
                <a:cs typeface="+mn-lt"/>
              </a:rPr>
              <a:t> [2019, November 3]</a:t>
            </a:r>
            <a:endParaRPr lang="en-US" sz="1700"/>
          </a:p>
          <a:p>
            <a:r>
              <a:rPr lang="en-US" sz="1700">
                <a:ea typeface="+mn-lt"/>
                <a:cs typeface="+mn-lt"/>
              </a:rPr>
              <a:t>Laughland, O. (2017), ‘Fifa official took bribes to back Qatar's 2022 World Cup bid, court hears’, </a:t>
            </a:r>
            <a:r>
              <a:rPr lang="en-US" sz="1700" u="sng">
                <a:ea typeface="+mn-lt"/>
                <a:cs typeface="+mn-lt"/>
              </a:rPr>
              <a:t>The Guardian.</a:t>
            </a:r>
            <a:endParaRPr lang="en-US" sz="1700"/>
          </a:p>
          <a:p>
            <a:endParaRPr lang="en-US" sz="1700">
              <a:cs typeface="Calibri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8278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5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0E1A771E-62A9-46BC-97C7-FDE55BE37AA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45478" b="1"/>
          <a:stretch/>
        </p:blipFill>
        <p:spPr>
          <a:xfrm>
            <a:off x="6750141" y="-2"/>
            <a:ext cx="5441859" cy="5654940"/>
          </a:xfrm>
          <a:custGeom>
            <a:avLst/>
            <a:gdLst>
              <a:gd name="connsiteX0" fmla="*/ 1041368 w 5441859"/>
              <a:gd name="connsiteY0" fmla="*/ 0 h 5654940"/>
              <a:gd name="connsiteX1" fmla="*/ 5441859 w 5441859"/>
              <a:gd name="connsiteY1" fmla="*/ 0 h 5654940"/>
              <a:gd name="connsiteX2" fmla="*/ 5441859 w 5441859"/>
              <a:gd name="connsiteY2" fmla="*/ 4820612 h 5654940"/>
              <a:gd name="connsiteX3" fmla="*/ 5285166 w 5441859"/>
              <a:gd name="connsiteY3" fmla="*/ 4957981 h 5654940"/>
              <a:gd name="connsiteX4" fmla="*/ 3267719 w 5441859"/>
              <a:gd name="connsiteY4" fmla="*/ 5654940 h 5654940"/>
              <a:gd name="connsiteX5" fmla="*/ 0 w 5441859"/>
              <a:gd name="connsiteY5" fmla="*/ 2387221 h 5654940"/>
              <a:gd name="connsiteX6" fmla="*/ 957093 w 5441859"/>
              <a:gd name="connsiteY6" fmla="*/ 76595 h 5654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441859" h="5654940">
                <a:moveTo>
                  <a:pt x="1041368" y="0"/>
                </a:moveTo>
                <a:lnTo>
                  <a:pt x="5441859" y="0"/>
                </a:lnTo>
                <a:lnTo>
                  <a:pt x="5441859" y="4820612"/>
                </a:lnTo>
                <a:lnTo>
                  <a:pt x="5285166" y="4957981"/>
                </a:lnTo>
                <a:cubicBezTo>
                  <a:pt x="4729628" y="5394557"/>
                  <a:pt x="4029081" y="5654940"/>
                  <a:pt x="3267719" y="5654940"/>
                </a:cubicBezTo>
                <a:cubicBezTo>
                  <a:pt x="1463008" y="5654940"/>
                  <a:pt x="0" y="4191932"/>
                  <a:pt x="0" y="2387221"/>
                </a:cubicBezTo>
                <a:cubicBezTo>
                  <a:pt x="0" y="1484866"/>
                  <a:pt x="365752" y="667936"/>
                  <a:pt x="957093" y="7659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31649063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2E808A-25BE-4587-A1D1-0EC17688E4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803325"/>
            <a:ext cx="5314536" cy="1325563"/>
          </a:xfrm>
        </p:spPr>
        <p:txBody>
          <a:bodyPr>
            <a:normAutofit/>
          </a:bodyPr>
          <a:lstStyle/>
          <a:p>
            <a:r>
              <a:rPr lang="en-US">
                <a:cs typeface="Calibri Light"/>
              </a:rPr>
              <a:t>bibliography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708F1F-1660-4574-89C2-A6B0F5E370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2279018"/>
            <a:ext cx="5314543" cy="337592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800">
                <a:ea typeface="+mn-lt"/>
                <a:cs typeface="+mn-lt"/>
              </a:rPr>
              <a:t>Action, C. (2019, November 25). CreativeAction.co.uk. Retrieved from A Celebtration of Football: </a:t>
            </a:r>
            <a:r>
              <a:rPr lang="en-US" sz="1800">
                <a:ea typeface="+mn-lt"/>
                <a:cs typeface="+mn-lt"/>
                <a:hlinkClick r:id="rId2"/>
              </a:rPr>
              <a:t>http://www.creativeaction.co.uk/portfolio_page/qatar-2022-brand-development/</a:t>
            </a:r>
            <a:endParaRPr lang="en-US" sz="1800">
              <a:cs typeface="Calibri" panose="020F0502020204030204"/>
            </a:endParaRPr>
          </a:p>
          <a:p>
            <a:r>
              <a:rPr lang="en-US" sz="1800">
                <a:ea typeface="+mn-lt"/>
                <a:cs typeface="+mn-lt"/>
              </a:rPr>
              <a:t>Dovas. (2019, November 25). People Make Anti-Logos To Urge Sponsors To Withdraw From Qatar 2022 World Cup. Retrieved from Boredpanda: </a:t>
            </a:r>
            <a:r>
              <a:rPr lang="en-US" sz="1800">
                <a:ea typeface="+mn-lt"/>
                <a:cs typeface="+mn-lt"/>
                <a:hlinkClick r:id="rId3"/>
              </a:rPr>
              <a:t>https://www.boredpanda.com/qatar-2022-world-cup-human-rights-sponsor-anti-advertisement/?utm_source=google&amp;utm_medium=organic&amp;utm_campaign=organic</a:t>
            </a:r>
            <a:endParaRPr lang="en-US" sz="1800"/>
          </a:p>
          <a:p>
            <a:endParaRPr lang="en-US" sz="1800">
              <a:cs typeface="Calibri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8278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4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D45CF7EE-AB48-4A9F-AD92-48E10254823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45478" b="1"/>
          <a:stretch/>
        </p:blipFill>
        <p:spPr>
          <a:xfrm>
            <a:off x="6750141" y="-2"/>
            <a:ext cx="5441859" cy="5654940"/>
          </a:xfrm>
          <a:custGeom>
            <a:avLst/>
            <a:gdLst>
              <a:gd name="connsiteX0" fmla="*/ 1041368 w 5441859"/>
              <a:gd name="connsiteY0" fmla="*/ 0 h 5654940"/>
              <a:gd name="connsiteX1" fmla="*/ 5441859 w 5441859"/>
              <a:gd name="connsiteY1" fmla="*/ 0 h 5654940"/>
              <a:gd name="connsiteX2" fmla="*/ 5441859 w 5441859"/>
              <a:gd name="connsiteY2" fmla="*/ 4820612 h 5654940"/>
              <a:gd name="connsiteX3" fmla="*/ 5285166 w 5441859"/>
              <a:gd name="connsiteY3" fmla="*/ 4957981 h 5654940"/>
              <a:gd name="connsiteX4" fmla="*/ 3267719 w 5441859"/>
              <a:gd name="connsiteY4" fmla="*/ 5654940 h 5654940"/>
              <a:gd name="connsiteX5" fmla="*/ 0 w 5441859"/>
              <a:gd name="connsiteY5" fmla="*/ 2387221 h 5654940"/>
              <a:gd name="connsiteX6" fmla="*/ 957093 w 5441859"/>
              <a:gd name="connsiteY6" fmla="*/ 76595 h 5654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441859" h="5654940">
                <a:moveTo>
                  <a:pt x="1041368" y="0"/>
                </a:moveTo>
                <a:lnTo>
                  <a:pt x="5441859" y="0"/>
                </a:lnTo>
                <a:lnTo>
                  <a:pt x="5441859" y="4820612"/>
                </a:lnTo>
                <a:lnTo>
                  <a:pt x="5285166" y="4957981"/>
                </a:lnTo>
                <a:cubicBezTo>
                  <a:pt x="4729628" y="5394557"/>
                  <a:pt x="4029081" y="5654940"/>
                  <a:pt x="3267719" y="5654940"/>
                </a:cubicBezTo>
                <a:cubicBezTo>
                  <a:pt x="1463008" y="5654940"/>
                  <a:pt x="0" y="4191932"/>
                  <a:pt x="0" y="2387221"/>
                </a:cubicBezTo>
                <a:cubicBezTo>
                  <a:pt x="0" y="1484866"/>
                  <a:pt x="365752" y="667936"/>
                  <a:pt x="957093" y="7659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4572143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PowerPoint Presentation</vt:lpstr>
      <vt:lpstr>Main Marketing points</vt:lpstr>
      <vt:lpstr>Struggling to advertise?</vt:lpstr>
      <vt:lpstr>The Wealth of Qatar </vt:lpstr>
      <vt:lpstr>How much has it cost?</vt:lpstr>
      <vt:lpstr>How much will it cost for the fans?</vt:lpstr>
      <vt:lpstr>PowerPoint Presentation</vt:lpstr>
      <vt:lpstr>Stadiums </vt:lpstr>
      <vt:lpstr>Corruption </vt:lpstr>
      <vt:lpstr>Refrences</vt:lpstr>
      <vt:lpstr>Refrences </vt:lpstr>
      <vt:lpstr>bibliography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281</cp:revision>
  <dcterms:created xsi:type="dcterms:W3CDTF">2019-11-25T21:36:22Z</dcterms:created>
  <dcterms:modified xsi:type="dcterms:W3CDTF">2019-11-25T23:31:34Z</dcterms:modified>
</cp:coreProperties>
</file>