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9" r:id="rId4"/>
  </p:sldMasterIdLst>
  <p:notesMasterIdLst>
    <p:notesMasterId r:id="rId37"/>
  </p:notesMasterIdLst>
  <p:handoutMasterIdLst>
    <p:handoutMasterId r:id="rId38"/>
  </p:handoutMasterIdLst>
  <p:sldIdLst>
    <p:sldId id="256" r:id="rId5"/>
    <p:sldId id="257" r:id="rId6"/>
    <p:sldId id="278" r:id="rId7"/>
    <p:sldId id="277" r:id="rId8"/>
    <p:sldId id="284" r:id="rId9"/>
    <p:sldId id="258" r:id="rId10"/>
    <p:sldId id="261" r:id="rId11"/>
    <p:sldId id="275" r:id="rId12"/>
    <p:sldId id="274" r:id="rId13"/>
    <p:sldId id="272" r:id="rId14"/>
    <p:sldId id="273" r:id="rId15"/>
    <p:sldId id="279" r:id="rId16"/>
    <p:sldId id="285" r:id="rId17"/>
    <p:sldId id="269" r:id="rId18"/>
    <p:sldId id="283" r:id="rId19"/>
    <p:sldId id="259" r:id="rId20"/>
    <p:sldId id="276" r:id="rId21"/>
    <p:sldId id="281" r:id="rId22"/>
    <p:sldId id="290" r:id="rId23"/>
    <p:sldId id="268" r:id="rId24"/>
    <p:sldId id="289" r:id="rId25"/>
    <p:sldId id="263" r:id="rId26"/>
    <p:sldId id="288" r:id="rId27"/>
    <p:sldId id="287" r:id="rId28"/>
    <p:sldId id="264" r:id="rId29"/>
    <p:sldId id="282" r:id="rId30"/>
    <p:sldId id="291" r:id="rId31"/>
    <p:sldId id="292" r:id="rId32"/>
    <p:sldId id="293" r:id="rId33"/>
    <p:sldId id="294" r:id="rId34"/>
    <p:sldId id="271" r:id="rId35"/>
    <p:sldId id="27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95356" autoAdjust="0"/>
  </p:normalViewPr>
  <p:slideViewPr>
    <p:cSldViewPr snapToGrid="0" showGuides="1">
      <p:cViewPr varScale="1">
        <p:scale>
          <a:sx n="87" d="100"/>
          <a:sy n="87" d="100"/>
        </p:scale>
        <p:origin x="24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2" d="100"/>
          <a:sy n="92" d="100"/>
        </p:scale>
        <p:origin x="3732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BF1F3F-C210-6945-B3C0-652FDABB7776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B33C680-A81C-AF4B-BFF9-F758923E34FE}">
      <dgm:prSet phldrT="[Text]" phldr="0"/>
      <dgm:spPr/>
      <dgm:t>
        <a:bodyPr/>
        <a:lstStyle/>
        <a:p>
          <a:r>
            <a:rPr lang="en-US" dirty="0"/>
            <a:t>Affected pitch and maintained a bleat noise</a:t>
          </a:r>
          <a:endParaRPr lang="en-GB" dirty="0"/>
        </a:p>
      </dgm:t>
    </dgm:pt>
    <dgm:pt modelId="{8CB0813F-BFFE-8B4E-8CDC-D2462BC0D986}" type="parTrans" cxnId="{9495347F-460A-6745-810D-C1BA122CFACC}">
      <dgm:prSet/>
      <dgm:spPr/>
      <dgm:t>
        <a:bodyPr/>
        <a:lstStyle/>
        <a:p>
          <a:endParaRPr lang="en-GB"/>
        </a:p>
      </dgm:t>
    </dgm:pt>
    <dgm:pt modelId="{20461C98-22D4-1042-91D5-3A8C8F8E157B}" type="sibTrans" cxnId="{9495347F-460A-6745-810D-C1BA122CFACC}">
      <dgm:prSet/>
      <dgm:spPr/>
      <dgm:t>
        <a:bodyPr/>
        <a:lstStyle/>
        <a:p>
          <a:endParaRPr lang="en-GB"/>
        </a:p>
      </dgm:t>
    </dgm:pt>
    <dgm:pt modelId="{3671081D-3E94-1C43-B4B7-02CCFC2226CF}">
      <dgm:prSet phldrT="[Text]" phldr="0"/>
      <dgm:spPr/>
      <dgm:t>
        <a:bodyPr/>
        <a:lstStyle/>
        <a:p>
          <a:r>
            <a:rPr lang="en-US" dirty="0"/>
            <a:t>Confidence </a:t>
          </a:r>
          <a:r>
            <a:rPr lang="en-US"/>
            <a:t>level dropped</a:t>
          </a:r>
          <a:endParaRPr lang="en-GB" dirty="0"/>
        </a:p>
      </dgm:t>
    </dgm:pt>
    <dgm:pt modelId="{D920DA49-BE43-BA47-8450-59900EB523E9}" type="parTrans" cxnId="{A586C649-DE7B-3948-A1F8-9FBD0690A40C}">
      <dgm:prSet/>
      <dgm:spPr/>
      <dgm:t>
        <a:bodyPr/>
        <a:lstStyle/>
        <a:p>
          <a:endParaRPr lang="en-GB"/>
        </a:p>
      </dgm:t>
    </dgm:pt>
    <dgm:pt modelId="{06EF59FE-649A-4E4E-ABBA-8C3E0AF387EB}" type="sibTrans" cxnId="{A586C649-DE7B-3948-A1F8-9FBD0690A40C}">
      <dgm:prSet/>
      <dgm:spPr/>
      <dgm:t>
        <a:bodyPr/>
        <a:lstStyle/>
        <a:p>
          <a:endParaRPr lang="en-GB"/>
        </a:p>
      </dgm:t>
    </dgm:pt>
    <dgm:pt modelId="{BC863618-8E6C-104E-B2BC-31D057CB876F}">
      <dgm:prSet phldrT="[Text]" phldr="0"/>
      <dgm:spPr/>
      <dgm:t>
        <a:bodyPr/>
        <a:lstStyle/>
        <a:p>
          <a:r>
            <a:rPr lang="en-US" dirty="0"/>
            <a:t>Maintain high voice</a:t>
          </a:r>
          <a:endParaRPr lang="en-GB" dirty="0"/>
        </a:p>
      </dgm:t>
    </dgm:pt>
    <dgm:pt modelId="{5C9FA896-B3F9-9B44-8F6C-0B681AF23CBD}" type="parTrans" cxnId="{3F590ACC-BE5A-FA45-A221-B526A2DF6D4A}">
      <dgm:prSet/>
      <dgm:spPr/>
      <dgm:t>
        <a:bodyPr/>
        <a:lstStyle/>
        <a:p>
          <a:endParaRPr lang="en-GB"/>
        </a:p>
      </dgm:t>
    </dgm:pt>
    <dgm:pt modelId="{0302BAD6-8DDA-FA4E-9ECF-500BF0E72096}" type="sibTrans" cxnId="{3F590ACC-BE5A-FA45-A221-B526A2DF6D4A}">
      <dgm:prSet/>
      <dgm:spPr/>
      <dgm:t>
        <a:bodyPr/>
        <a:lstStyle/>
        <a:p>
          <a:endParaRPr lang="en-GB"/>
        </a:p>
      </dgm:t>
    </dgm:pt>
    <dgm:pt modelId="{C7EBE819-DB02-EE49-BAC7-E55688514DB4}">
      <dgm:prSet phldrT="[Text]" phldr="0"/>
      <dgm:spPr/>
      <dgm:t>
        <a:bodyPr/>
        <a:lstStyle/>
        <a:p>
          <a:r>
            <a:rPr lang="en-US" dirty="0"/>
            <a:t>Ability to do my job</a:t>
          </a:r>
          <a:endParaRPr lang="en-GB" dirty="0"/>
        </a:p>
      </dgm:t>
    </dgm:pt>
    <dgm:pt modelId="{22068E57-E497-2D41-B247-228A1814F318}" type="parTrans" cxnId="{F7F9F8CB-C507-A24C-AE69-651EC3C11F14}">
      <dgm:prSet/>
      <dgm:spPr/>
      <dgm:t>
        <a:bodyPr/>
        <a:lstStyle/>
        <a:p>
          <a:endParaRPr lang="en-GB"/>
        </a:p>
      </dgm:t>
    </dgm:pt>
    <dgm:pt modelId="{33D62889-5DEC-F243-AC6B-47CAD31A858F}" type="sibTrans" cxnId="{F7F9F8CB-C507-A24C-AE69-651EC3C11F14}">
      <dgm:prSet/>
      <dgm:spPr/>
      <dgm:t>
        <a:bodyPr/>
        <a:lstStyle/>
        <a:p>
          <a:endParaRPr lang="en-GB"/>
        </a:p>
      </dgm:t>
    </dgm:pt>
    <dgm:pt modelId="{5AB2F2E3-9962-5347-B2E5-E61ED7A230CF}">
      <dgm:prSet phldrT="[Text]" phldr="0"/>
      <dgm:spPr/>
      <dgm:t>
        <a:bodyPr/>
        <a:lstStyle/>
        <a:p>
          <a:r>
            <a:rPr lang="en-US" dirty="0"/>
            <a:t>Trembling </a:t>
          </a:r>
          <a:endParaRPr lang="en-GB" dirty="0"/>
        </a:p>
      </dgm:t>
    </dgm:pt>
    <dgm:pt modelId="{CB715C55-90B7-9B4D-9472-94F93E30C825}" type="parTrans" cxnId="{6CA8BCD0-4CEA-3243-8247-F46FCF67EF7A}">
      <dgm:prSet/>
      <dgm:spPr/>
      <dgm:t>
        <a:bodyPr/>
        <a:lstStyle/>
        <a:p>
          <a:endParaRPr lang="en-GB"/>
        </a:p>
      </dgm:t>
    </dgm:pt>
    <dgm:pt modelId="{6B38D3F8-32A5-2C42-B188-B7B17607B5CF}" type="sibTrans" cxnId="{6CA8BCD0-4CEA-3243-8247-F46FCF67EF7A}">
      <dgm:prSet/>
      <dgm:spPr/>
      <dgm:t>
        <a:bodyPr/>
        <a:lstStyle/>
        <a:p>
          <a:endParaRPr lang="en-GB"/>
        </a:p>
      </dgm:t>
    </dgm:pt>
    <dgm:pt modelId="{6C6FC762-D60B-BD4E-980B-8D68823E30AE}" type="pres">
      <dgm:prSet presAssocID="{BBBF1F3F-C210-6945-B3C0-652FDABB7776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78E29C49-CDD1-6E42-A2C9-1E71BA9F68B6}" type="pres">
      <dgm:prSet presAssocID="{9B33C680-A81C-AF4B-BFF9-F758923E34FE}" presName="Accent1" presStyleCnt="0"/>
      <dgm:spPr/>
    </dgm:pt>
    <dgm:pt modelId="{22BB8776-C91F-E244-8B56-D09E706FDE20}" type="pres">
      <dgm:prSet presAssocID="{9B33C680-A81C-AF4B-BFF9-F758923E34FE}" presName="Accent" presStyleLbl="node1" presStyleIdx="0" presStyleCnt="5"/>
      <dgm:spPr/>
    </dgm:pt>
    <dgm:pt modelId="{AFE37322-9FE5-0041-A695-2EF860F3E3C0}" type="pres">
      <dgm:prSet presAssocID="{9B33C680-A81C-AF4B-BFF9-F758923E34FE}" presName="Parent1" presStyleLbl="revTx" presStyleIdx="0" presStyleCnt="5">
        <dgm:presLayoutVars>
          <dgm:chMax val="1"/>
          <dgm:chPref val="1"/>
          <dgm:bulletEnabled val="1"/>
        </dgm:presLayoutVars>
      </dgm:prSet>
      <dgm:spPr/>
    </dgm:pt>
    <dgm:pt modelId="{741088E7-E4E7-6349-A939-EA2110CD8435}" type="pres">
      <dgm:prSet presAssocID="{BC863618-8E6C-104E-B2BC-31D057CB876F}" presName="Accent2" presStyleCnt="0"/>
      <dgm:spPr/>
    </dgm:pt>
    <dgm:pt modelId="{7A57FDB1-5E8B-0040-AC4C-0749D3DF2338}" type="pres">
      <dgm:prSet presAssocID="{BC863618-8E6C-104E-B2BC-31D057CB876F}" presName="Accent" presStyleLbl="node1" presStyleIdx="1" presStyleCnt="5"/>
      <dgm:spPr/>
    </dgm:pt>
    <dgm:pt modelId="{EB99D2BD-5D89-3B40-956F-EBAAB09D2167}" type="pres">
      <dgm:prSet presAssocID="{BC863618-8E6C-104E-B2BC-31D057CB876F}" presName="Parent2" presStyleLbl="revTx" presStyleIdx="1" presStyleCnt="5">
        <dgm:presLayoutVars>
          <dgm:chMax val="1"/>
          <dgm:chPref val="1"/>
          <dgm:bulletEnabled val="1"/>
        </dgm:presLayoutVars>
      </dgm:prSet>
      <dgm:spPr/>
    </dgm:pt>
    <dgm:pt modelId="{05A8C623-1C6D-524A-B84B-A636A48AC627}" type="pres">
      <dgm:prSet presAssocID="{5AB2F2E3-9962-5347-B2E5-E61ED7A230CF}" presName="Accent3" presStyleCnt="0"/>
      <dgm:spPr/>
    </dgm:pt>
    <dgm:pt modelId="{080E5B9C-3830-F641-8DA9-B42C9F4A2C8F}" type="pres">
      <dgm:prSet presAssocID="{5AB2F2E3-9962-5347-B2E5-E61ED7A230CF}" presName="Accent" presStyleLbl="node1" presStyleIdx="2" presStyleCnt="5"/>
      <dgm:spPr/>
    </dgm:pt>
    <dgm:pt modelId="{8DA4CC4B-FF87-B34F-A6BE-2CAC1D6B0D2F}" type="pres">
      <dgm:prSet presAssocID="{5AB2F2E3-9962-5347-B2E5-E61ED7A230CF}" presName="Parent3" presStyleLbl="revTx" presStyleIdx="2" presStyleCnt="5">
        <dgm:presLayoutVars>
          <dgm:chMax val="1"/>
          <dgm:chPref val="1"/>
          <dgm:bulletEnabled val="1"/>
        </dgm:presLayoutVars>
      </dgm:prSet>
      <dgm:spPr/>
    </dgm:pt>
    <dgm:pt modelId="{AAF80C79-F614-D245-B8E2-6AB7B54C693B}" type="pres">
      <dgm:prSet presAssocID="{C7EBE819-DB02-EE49-BAC7-E55688514DB4}" presName="Accent4" presStyleCnt="0"/>
      <dgm:spPr/>
    </dgm:pt>
    <dgm:pt modelId="{A414929F-13F0-EE4C-84E8-3A488F00508B}" type="pres">
      <dgm:prSet presAssocID="{C7EBE819-DB02-EE49-BAC7-E55688514DB4}" presName="Accent" presStyleLbl="node1" presStyleIdx="3" presStyleCnt="5"/>
      <dgm:spPr/>
    </dgm:pt>
    <dgm:pt modelId="{BEECF9EB-DE6C-A54F-BFBF-8FC5F1D5F52A}" type="pres">
      <dgm:prSet presAssocID="{C7EBE819-DB02-EE49-BAC7-E55688514DB4}" presName="Parent4" presStyleLbl="revTx" presStyleIdx="3" presStyleCnt="5">
        <dgm:presLayoutVars>
          <dgm:chMax val="1"/>
          <dgm:chPref val="1"/>
          <dgm:bulletEnabled val="1"/>
        </dgm:presLayoutVars>
      </dgm:prSet>
      <dgm:spPr/>
    </dgm:pt>
    <dgm:pt modelId="{50BE2E8B-BADB-4847-828E-AEDD81731108}" type="pres">
      <dgm:prSet presAssocID="{3671081D-3E94-1C43-B4B7-02CCFC2226CF}" presName="Accent5" presStyleCnt="0"/>
      <dgm:spPr/>
    </dgm:pt>
    <dgm:pt modelId="{D5BBAFD7-05F8-F345-9A3F-950CD1D0B757}" type="pres">
      <dgm:prSet presAssocID="{3671081D-3E94-1C43-B4B7-02CCFC2226CF}" presName="Accent" presStyleLbl="node1" presStyleIdx="4" presStyleCnt="5"/>
      <dgm:spPr/>
    </dgm:pt>
    <dgm:pt modelId="{41B608F1-D39D-CB46-920A-8BFE9F9B718E}" type="pres">
      <dgm:prSet presAssocID="{3671081D-3E94-1C43-B4B7-02CCFC2226CF}" presName="Parent5" presStyleLbl="revTx" presStyleIdx="4" presStyleCnt="5">
        <dgm:presLayoutVars>
          <dgm:chMax val="1"/>
          <dgm:chPref val="1"/>
          <dgm:bulletEnabled val="1"/>
        </dgm:presLayoutVars>
      </dgm:prSet>
      <dgm:spPr/>
    </dgm:pt>
  </dgm:ptLst>
  <dgm:cxnLst>
    <dgm:cxn modelId="{BFB8192A-05E8-D845-88B1-21EBE2F7D181}" type="presOf" srcId="{BC863618-8E6C-104E-B2BC-31D057CB876F}" destId="{EB99D2BD-5D89-3B40-956F-EBAAB09D2167}" srcOrd="0" destOrd="0" presId="urn:microsoft.com/office/officeart/2009/layout/CircleArrowProcess"/>
    <dgm:cxn modelId="{0645F939-A48B-D244-9DE3-7C930D5AC07E}" type="presOf" srcId="{3671081D-3E94-1C43-B4B7-02CCFC2226CF}" destId="{41B608F1-D39D-CB46-920A-8BFE9F9B718E}" srcOrd="0" destOrd="0" presId="urn:microsoft.com/office/officeart/2009/layout/CircleArrowProcess"/>
    <dgm:cxn modelId="{C7959063-83BE-484B-9FFA-82EA84BC3095}" type="presOf" srcId="{5AB2F2E3-9962-5347-B2E5-E61ED7A230CF}" destId="{8DA4CC4B-FF87-B34F-A6BE-2CAC1D6B0D2F}" srcOrd="0" destOrd="0" presId="urn:microsoft.com/office/officeart/2009/layout/CircleArrowProcess"/>
    <dgm:cxn modelId="{A586C649-DE7B-3948-A1F8-9FBD0690A40C}" srcId="{BBBF1F3F-C210-6945-B3C0-652FDABB7776}" destId="{3671081D-3E94-1C43-B4B7-02CCFC2226CF}" srcOrd="4" destOrd="0" parTransId="{D920DA49-BE43-BA47-8450-59900EB523E9}" sibTransId="{06EF59FE-649A-4E4E-ABBA-8C3E0AF387EB}"/>
    <dgm:cxn modelId="{AC76C86D-511D-E641-85D5-0E5DA5F597C3}" type="presOf" srcId="{9B33C680-A81C-AF4B-BFF9-F758923E34FE}" destId="{AFE37322-9FE5-0041-A695-2EF860F3E3C0}" srcOrd="0" destOrd="0" presId="urn:microsoft.com/office/officeart/2009/layout/CircleArrowProcess"/>
    <dgm:cxn modelId="{CE8E037E-3E93-2446-AC99-998B91BA2334}" type="presOf" srcId="{C7EBE819-DB02-EE49-BAC7-E55688514DB4}" destId="{BEECF9EB-DE6C-A54F-BFBF-8FC5F1D5F52A}" srcOrd="0" destOrd="0" presId="urn:microsoft.com/office/officeart/2009/layout/CircleArrowProcess"/>
    <dgm:cxn modelId="{9495347F-460A-6745-810D-C1BA122CFACC}" srcId="{BBBF1F3F-C210-6945-B3C0-652FDABB7776}" destId="{9B33C680-A81C-AF4B-BFF9-F758923E34FE}" srcOrd="0" destOrd="0" parTransId="{8CB0813F-BFFE-8B4E-8CDC-D2462BC0D986}" sibTransId="{20461C98-22D4-1042-91D5-3A8C8F8E157B}"/>
    <dgm:cxn modelId="{1FABB4C8-D39C-8240-9FC3-52E9AF17AEFF}" type="presOf" srcId="{BBBF1F3F-C210-6945-B3C0-652FDABB7776}" destId="{6C6FC762-D60B-BD4E-980B-8D68823E30AE}" srcOrd="0" destOrd="0" presId="urn:microsoft.com/office/officeart/2009/layout/CircleArrowProcess"/>
    <dgm:cxn modelId="{F7F9F8CB-C507-A24C-AE69-651EC3C11F14}" srcId="{BBBF1F3F-C210-6945-B3C0-652FDABB7776}" destId="{C7EBE819-DB02-EE49-BAC7-E55688514DB4}" srcOrd="3" destOrd="0" parTransId="{22068E57-E497-2D41-B247-228A1814F318}" sibTransId="{33D62889-5DEC-F243-AC6B-47CAD31A858F}"/>
    <dgm:cxn modelId="{3F590ACC-BE5A-FA45-A221-B526A2DF6D4A}" srcId="{BBBF1F3F-C210-6945-B3C0-652FDABB7776}" destId="{BC863618-8E6C-104E-B2BC-31D057CB876F}" srcOrd="1" destOrd="0" parTransId="{5C9FA896-B3F9-9B44-8F6C-0B681AF23CBD}" sibTransId="{0302BAD6-8DDA-FA4E-9ECF-500BF0E72096}"/>
    <dgm:cxn modelId="{6CA8BCD0-4CEA-3243-8247-F46FCF67EF7A}" srcId="{BBBF1F3F-C210-6945-B3C0-652FDABB7776}" destId="{5AB2F2E3-9962-5347-B2E5-E61ED7A230CF}" srcOrd="2" destOrd="0" parTransId="{CB715C55-90B7-9B4D-9472-94F93E30C825}" sibTransId="{6B38D3F8-32A5-2C42-B188-B7B17607B5CF}"/>
    <dgm:cxn modelId="{D3C1FC68-D614-2E4B-B329-1C923D1840C2}" type="presParOf" srcId="{6C6FC762-D60B-BD4E-980B-8D68823E30AE}" destId="{78E29C49-CDD1-6E42-A2C9-1E71BA9F68B6}" srcOrd="0" destOrd="0" presId="urn:microsoft.com/office/officeart/2009/layout/CircleArrowProcess"/>
    <dgm:cxn modelId="{767210AE-B820-A246-977C-9551D460C6EA}" type="presParOf" srcId="{78E29C49-CDD1-6E42-A2C9-1E71BA9F68B6}" destId="{22BB8776-C91F-E244-8B56-D09E706FDE20}" srcOrd="0" destOrd="0" presId="urn:microsoft.com/office/officeart/2009/layout/CircleArrowProcess"/>
    <dgm:cxn modelId="{4A3B97CA-7C69-DB41-B437-8B056B486A9D}" type="presParOf" srcId="{6C6FC762-D60B-BD4E-980B-8D68823E30AE}" destId="{AFE37322-9FE5-0041-A695-2EF860F3E3C0}" srcOrd="1" destOrd="0" presId="urn:microsoft.com/office/officeart/2009/layout/CircleArrowProcess"/>
    <dgm:cxn modelId="{7598FD7F-6890-8743-9961-89D5A139C50F}" type="presParOf" srcId="{6C6FC762-D60B-BD4E-980B-8D68823E30AE}" destId="{741088E7-E4E7-6349-A939-EA2110CD8435}" srcOrd="2" destOrd="0" presId="urn:microsoft.com/office/officeart/2009/layout/CircleArrowProcess"/>
    <dgm:cxn modelId="{DA323C5B-E252-484D-9E41-311EC5F74FE0}" type="presParOf" srcId="{741088E7-E4E7-6349-A939-EA2110CD8435}" destId="{7A57FDB1-5E8B-0040-AC4C-0749D3DF2338}" srcOrd="0" destOrd="0" presId="urn:microsoft.com/office/officeart/2009/layout/CircleArrowProcess"/>
    <dgm:cxn modelId="{0A430A36-1EF3-524F-8CD2-35A26AE579B1}" type="presParOf" srcId="{6C6FC762-D60B-BD4E-980B-8D68823E30AE}" destId="{EB99D2BD-5D89-3B40-956F-EBAAB09D2167}" srcOrd="3" destOrd="0" presId="urn:microsoft.com/office/officeart/2009/layout/CircleArrowProcess"/>
    <dgm:cxn modelId="{B16382FB-66D7-D94F-9AAA-0680BAA104C3}" type="presParOf" srcId="{6C6FC762-D60B-BD4E-980B-8D68823E30AE}" destId="{05A8C623-1C6D-524A-B84B-A636A48AC627}" srcOrd="4" destOrd="0" presId="urn:microsoft.com/office/officeart/2009/layout/CircleArrowProcess"/>
    <dgm:cxn modelId="{FCDF64AC-B920-9946-AF27-5BEA97D66CB2}" type="presParOf" srcId="{05A8C623-1C6D-524A-B84B-A636A48AC627}" destId="{080E5B9C-3830-F641-8DA9-B42C9F4A2C8F}" srcOrd="0" destOrd="0" presId="urn:microsoft.com/office/officeart/2009/layout/CircleArrowProcess"/>
    <dgm:cxn modelId="{D8ED239B-5E4B-604D-A2C5-3B16D41938DA}" type="presParOf" srcId="{6C6FC762-D60B-BD4E-980B-8D68823E30AE}" destId="{8DA4CC4B-FF87-B34F-A6BE-2CAC1D6B0D2F}" srcOrd="5" destOrd="0" presId="urn:microsoft.com/office/officeart/2009/layout/CircleArrowProcess"/>
    <dgm:cxn modelId="{13F68BB4-DF82-984D-8890-570E73766E1F}" type="presParOf" srcId="{6C6FC762-D60B-BD4E-980B-8D68823E30AE}" destId="{AAF80C79-F614-D245-B8E2-6AB7B54C693B}" srcOrd="6" destOrd="0" presId="urn:microsoft.com/office/officeart/2009/layout/CircleArrowProcess"/>
    <dgm:cxn modelId="{C74DA8A3-082F-EB4D-B4E0-7ED2EE1F8C6C}" type="presParOf" srcId="{AAF80C79-F614-D245-B8E2-6AB7B54C693B}" destId="{A414929F-13F0-EE4C-84E8-3A488F00508B}" srcOrd="0" destOrd="0" presId="urn:microsoft.com/office/officeart/2009/layout/CircleArrowProcess"/>
    <dgm:cxn modelId="{1CA8CB59-839F-9F4B-AD7D-DEF1E49CD083}" type="presParOf" srcId="{6C6FC762-D60B-BD4E-980B-8D68823E30AE}" destId="{BEECF9EB-DE6C-A54F-BFBF-8FC5F1D5F52A}" srcOrd="7" destOrd="0" presId="urn:microsoft.com/office/officeart/2009/layout/CircleArrowProcess"/>
    <dgm:cxn modelId="{0BD48901-244D-CE4D-9BA4-12C83D519B4D}" type="presParOf" srcId="{6C6FC762-D60B-BD4E-980B-8D68823E30AE}" destId="{50BE2E8B-BADB-4847-828E-AEDD81731108}" srcOrd="8" destOrd="0" presId="urn:microsoft.com/office/officeart/2009/layout/CircleArrowProcess"/>
    <dgm:cxn modelId="{63F26A7F-F7A6-514C-AA1C-9754BEAAC4A9}" type="presParOf" srcId="{50BE2E8B-BADB-4847-828E-AEDD81731108}" destId="{D5BBAFD7-05F8-F345-9A3F-950CD1D0B757}" srcOrd="0" destOrd="0" presId="urn:microsoft.com/office/officeart/2009/layout/CircleArrowProcess"/>
    <dgm:cxn modelId="{860BFBC8-C13D-BD43-97B5-DF696393DA14}" type="presParOf" srcId="{6C6FC762-D60B-BD4E-980B-8D68823E30AE}" destId="{41B608F1-D39D-CB46-920A-8BFE9F9B718E}" srcOrd="9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B8776-C91F-E244-8B56-D09E706FDE20}">
      <dsp:nvSpPr>
        <dsp:cNvPr id="0" name=""/>
        <dsp:cNvSpPr/>
      </dsp:nvSpPr>
      <dsp:spPr>
        <a:xfrm>
          <a:off x="1496773" y="0"/>
          <a:ext cx="1569624" cy="1569703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37322-9FE5-0041-A695-2EF860F3E3C0}">
      <dsp:nvSpPr>
        <dsp:cNvPr id="0" name=""/>
        <dsp:cNvSpPr/>
      </dsp:nvSpPr>
      <dsp:spPr>
        <a:xfrm>
          <a:off x="1843321" y="568498"/>
          <a:ext cx="875939" cy="437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Affected pitch and maintained a bleat noise</a:t>
          </a:r>
          <a:endParaRPr lang="en-GB" sz="1000" kern="1200" dirty="0"/>
        </a:p>
      </dsp:txBody>
      <dsp:txXfrm>
        <a:off x="1843321" y="568498"/>
        <a:ext cx="875939" cy="437774"/>
      </dsp:txXfrm>
    </dsp:sp>
    <dsp:sp modelId="{7A57FDB1-5E8B-0040-AC4C-0749D3DF2338}">
      <dsp:nvSpPr>
        <dsp:cNvPr id="0" name=""/>
        <dsp:cNvSpPr/>
      </dsp:nvSpPr>
      <dsp:spPr>
        <a:xfrm>
          <a:off x="1060717" y="901895"/>
          <a:ext cx="1569624" cy="1569703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9D2BD-5D89-3B40-956F-EBAAB09D2167}">
      <dsp:nvSpPr>
        <dsp:cNvPr id="0" name=""/>
        <dsp:cNvSpPr/>
      </dsp:nvSpPr>
      <dsp:spPr>
        <a:xfrm>
          <a:off x="1405498" y="1472420"/>
          <a:ext cx="875939" cy="437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Maintain high voice</a:t>
          </a:r>
          <a:endParaRPr lang="en-GB" sz="1000" kern="1200" dirty="0"/>
        </a:p>
      </dsp:txBody>
      <dsp:txXfrm>
        <a:off x="1405498" y="1472420"/>
        <a:ext cx="875939" cy="437774"/>
      </dsp:txXfrm>
    </dsp:sp>
    <dsp:sp modelId="{080E5B9C-3830-F641-8DA9-B42C9F4A2C8F}">
      <dsp:nvSpPr>
        <dsp:cNvPr id="0" name=""/>
        <dsp:cNvSpPr/>
      </dsp:nvSpPr>
      <dsp:spPr>
        <a:xfrm>
          <a:off x="1496773" y="1807844"/>
          <a:ext cx="1569624" cy="1569703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4CC4B-FF87-B34F-A6BE-2CAC1D6B0D2F}">
      <dsp:nvSpPr>
        <dsp:cNvPr id="0" name=""/>
        <dsp:cNvSpPr/>
      </dsp:nvSpPr>
      <dsp:spPr>
        <a:xfrm>
          <a:off x="1843321" y="2375836"/>
          <a:ext cx="875939" cy="437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Trembling </a:t>
          </a:r>
          <a:endParaRPr lang="en-GB" sz="1000" kern="1200" dirty="0"/>
        </a:p>
      </dsp:txBody>
      <dsp:txXfrm>
        <a:off x="1843321" y="2375836"/>
        <a:ext cx="875939" cy="437774"/>
      </dsp:txXfrm>
    </dsp:sp>
    <dsp:sp modelId="{A414929F-13F0-EE4C-84E8-3A488F00508B}">
      <dsp:nvSpPr>
        <dsp:cNvPr id="0" name=""/>
        <dsp:cNvSpPr/>
      </dsp:nvSpPr>
      <dsp:spPr>
        <a:xfrm>
          <a:off x="1060717" y="2711260"/>
          <a:ext cx="1569624" cy="1569703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CF9EB-DE6C-A54F-BFBF-8FC5F1D5F52A}">
      <dsp:nvSpPr>
        <dsp:cNvPr id="0" name=""/>
        <dsp:cNvSpPr/>
      </dsp:nvSpPr>
      <dsp:spPr>
        <a:xfrm>
          <a:off x="1405498" y="3279759"/>
          <a:ext cx="875939" cy="437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Ability to do my job</a:t>
          </a:r>
          <a:endParaRPr lang="en-GB" sz="1000" kern="1200" dirty="0"/>
        </a:p>
      </dsp:txBody>
      <dsp:txXfrm>
        <a:off x="1405498" y="3279759"/>
        <a:ext cx="875939" cy="437774"/>
      </dsp:txXfrm>
    </dsp:sp>
    <dsp:sp modelId="{D5BBAFD7-05F8-F345-9A3F-950CD1D0B757}">
      <dsp:nvSpPr>
        <dsp:cNvPr id="0" name=""/>
        <dsp:cNvSpPr/>
      </dsp:nvSpPr>
      <dsp:spPr>
        <a:xfrm>
          <a:off x="1608363" y="3717533"/>
          <a:ext cx="1348505" cy="1349296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608F1-D39D-CB46-920A-8BFE9F9B718E}">
      <dsp:nvSpPr>
        <dsp:cNvPr id="0" name=""/>
        <dsp:cNvSpPr/>
      </dsp:nvSpPr>
      <dsp:spPr>
        <a:xfrm>
          <a:off x="1843321" y="4183681"/>
          <a:ext cx="875939" cy="437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Confidence </a:t>
          </a:r>
          <a:r>
            <a:rPr lang="en-US" sz="1000" kern="1200"/>
            <a:t>level dropped</a:t>
          </a:r>
          <a:endParaRPr lang="en-GB" sz="1000" kern="1200" dirty="0"/>
        </a:p>
      </dsp:txBody>
      <dsp:txXfrm>
        <a:off x="1843321" y="4183681"/>
        <a:ext cx="875939" cy="437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3/15/2024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3/15/2024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>
                <a:cs typeface="Arial" pitchFamily="34" charset="0"/>
              </a:rPr>
              <a:t>NOTE: </a:t>
            </a:r>
            <a:r>
              <a:rPr lang="en-US" sz="1200" dirty="0">
                <a:cs typeface="Arial" pitchFamily="34" charset="0"/>
              </a:rPr>
              <a:t>Want a different image on this slide? Select the picture and delete it. Now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551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805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810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0916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024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99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894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560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87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094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8375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8578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3200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221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493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73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2169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881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975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" name="Picture Placeholder 10" title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pic>
        <p:nvPicPr>
          <p:cNvPr id="10" name="Picture 9" title="Ribbon tab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77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543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  <p:sldLayoutId id="214748384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fr-FR" sz="2800" dirty="0" err="1"/>
              <a:t>Exploring</a:t>
            </a:r>
            <a:r>
              <a:rPr lang="fr-FR" sz="2800" dirty="0"/>
              <a:t> Confidence</a:t>
            </a:r>
            <a:r>
              <a:rPr lang="en-US" sz="2800" dirty="0"/>
              <a:t> </a:t>
            </a:r>
            <a:r>
              <a:rPr lang="fr-FR" sz="2800" dirty="0"/>
              <a:t>in </a:t>
            </a:r>
            <a:r>
              <a:rPr lang="fr-FR" sz="2800" dirty="0" err="1"/>
              <a:t>Professional</a:t>
            </a:r>
            <a:r>
              <a:rPr lang="fr-FR" sz="2800" dirty="0"/>
              <a:t> </a:t>
            </a:r>
            <a:r>
              <a:rPr lang="fr-FR" sz="2800" dirty="0" err="1"/>
              <a:t>Singers</a:t>
            </a:r>
            <a:r>
              <a:rPr lang="fr-FR" sz="2800" dirty="0"/>
              <a:t> with </a:t>
            </a:r>
            <a:br>
              <a:rPr lang="en-US" sz="2800" dirty="0"/>
            </a:br>
            <a:r>
              <a:rPr lang="fr-FR" sz="2800" dirty="0" err="1"/>
              <a:t>Laryngeal</a:t>
            </a:r>
            <a:r>
              <a:rPr lang="fr-FR" sz="2800" dirty="0"/>
              <a:t> dystonia</a:t>
            </a:r>
            <a:endParaRPr lang="en-US" sz="2800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6A7BD285-3B6B-479A-9852-92A253444B8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983" b="983"/>
          <a:stretch/>
        </p:blipFill>
        <p:spPr/>
      </p:pic>
      <p:sp>
        <p:nvSpPr>
          <p:cNvPr id="7" name="Subtitle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fr-FR" sz="1600" b="1" dirty="0"/>
              <a:t>Karen Wierzba (2030625)</a:t>
            </a:r>
          </a:p>
          <a:p>
            <a:endParaRPr lang="fr-FR" sz="1600" dirty="0"/>
          </a:p>
          <a:p>
            <a:r>
              <a:rPr lang="fr-FR" sz="1600" b="1" i="1" u="sng" dirty="0"/>
              <a:t>B</a:t>
            </a:r>
            <a:r>
              <a:rPr lang="en-US" sz="1600" b="1" i="1" u="sng" dirty="0"/>
              <a:t>MPF </a:t>
            </a:r>
            <a:r>
              <a:rPr lang="fr-FR" sz="1600" b="1" i="1" u="sng" dirty="0"/>
              <a:t>7010</a:t>
            </a:r>
            <a:endParaRPr lang="en-US" sz="1600" b="1" i="1" u="sng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0CF77A-9C9B-8FC6-214B-8BC6F63639FC}"/>
              </a:ext>
            </a:extLst>
          </p:cNvPr>
          <p:cNvSpPr txBox="1"/>
          <p:nvPr/>
        </p:nvSpPr>
        <p:spPr>
          <a:xfrm>
            <a:off x="10231651" y="4342538"/>
            <a:ext cx="1020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dirty="0"/>
              <a:t>Designed by </a:t>
            </a:r>
            <a:r>
              <a:rPr lang="en-US" sz="1200" dirty="0" err="1"/>
              <a:t>KWierzba</a:t>
            </a:r>
            <a:r>
              <a:rPr lang="en-US" sz="1200" dirty="0"/>
              <a:t> &amp; </a:t>
            </a:r>
          </a:p>
          <a:p>
            <a:pPr algn="l"/>
            <a:r>
              <a:rPr lang="en-US" sz="1200" dirty="0"/>
              <a:t>S </a:t>
            </a:r>
            <a:r>
              <a:rPr lang="en-US" sz="1200" dirty="0" err="1"/>
              <a:t>Ovadia</a:t>
            </a:r>
            <a:endParaRPr lang="en-FR" sz="1200" dirty="0"/>
          </a:p>
        </p:txBody>
      </p:sp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59538" y="-1"/>
            <a:ext cx="9980682" cy="1788583"/>
          </a:xfrm>
        </p:spPr>
        <p:txBody>
          <a:bodyPr>
            <a:normAutofit fontScale="90000"/>
          </a:bodyPr>
          <a:lstStyle/>
          <a:p>
            <a:pPr algn="ctr"/>
            <a:br>
              <a:rPr lang="fr-FR" dirty="0"/>
            </a:br>
            <a:br>
              <a:rPr lang="en-US" dirty="0"/>
            </a:br>
            <a:r>
              <a:rPr lang="fr-FR" sz="2600" dirty="0" err="1"/>
              <a:t>During</a:t>
            </a:r>
            <a:r>
              <a:rPr lang="fr-FR" sz="2600" dirty="0"/>
              <a:t> this </a:t>
            </a:r>
            <a:r>
              <a:rPr lang="fr-FR" sz="2600" dirty="0" err="1"/>
              <a:t>presentation</a:t>
            </a:r>
            <a:r>
              <a:rPr lang="fr-FR" sz="2600" dirty="0"/>
              <a:t>:</a:t>
            </a:r>
            <a:br>
              <a:rPr lang="en-US" sz="2600" dirty="0"/>
            </a:br>
            <a:br>
              <a:rPr lang="en-US" sz="2600" dirty="0"/>
            </a:br>
            <a:r>
              <a:rPr lang="en-US" sz="2600" dirty="0"/>
              <a:t>Aims/intentions: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59538" y="2501515"/>
            <a:ext cx="10443644" cy="3218101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00000"/>
              </a:lnSpc>
            </a:pPr>
            <a:r>
              <a:rPr lang="en-US" sz="4000" dirty="0"/>
              <a:t>An Introduction</a:t>
            </a:r>
          </a:p>
          <a:p>
            <a:pPr algn="ctr">
              <a:lnSpc>
                <a:spcPct val="100000"/>
              </a:lnSpc>
            </a:pPr>
            <a:r>
              <a:rPr lang="fr-FR" sz="4000" dirty="0" err="1"/>
              <a:t>Laryngeal</a:t>
            </a:r>
            <a:r>
              <a:rPr lang="fr-FR" sz="4000" dirty="0"/>
              <a:t> </a:t>
            </a:r>
            <a:r>
              <a:rPr lang="fr-FR" sz="4000" dirty="0" err="1"/>
              <a:t>Dystonia</a:t>
            </a:r>
            <a:r>
              <a:rPr lang="en-US" sz="4000" dirty="0"/>
              <a:t>, Confidence Loss in Singers</a:t>
            </a:r>
          </a:p>
          <a:p>
            <a:pPr algn="ctr">
              <a:lnSpc>
                <a:spcPct val="100000"/>
              </a:lnSpc>
            </a:pPr>
            <a:r>
              <a:rPr lang="en-US" sz="4000" dirty="0"/>
              <a:t>M</a:t>
            </a:r>
            <a:r>
              <a:rPr lang="fr-FR" sz="4000" dirty="0" err="1"/>
              <a:t>anagement</a:t>
            </a:r>
            <a:r>
              <a:rPr lang="fr-FR" sz="4000" dirty="0"/>
              <a:t> and </a:t>
            </a:r>
            <a:r>
              <a:rPr lang="fr-FR" sz="4000" dirty="0" err="1"/>
              <a:t>treatment</a:t>
            </a:r>
            <a:endParaRPr lang="en-US" sz="4000" dirty="0"/>
          </a:p>
          <a:p>
            <a:pPr algn="ctr">
              <a:lnSpc>
                <a:spcPct val="100000"/>
              </a:lnSpc>
            </a:pPr>
            <a:endParaRPr lang="en-US" sz="3200" dirty="0"/>
          </a:p>
          <a:p>
            <a:pPr algn="ctr">
              <a:lnSpc>
                <a:spcPct val="100000"/>
              </a:lnSpc>
            </a:pPr>
            <a:r>
              <a:rPr lang="en-US" sz="3200" dirty="0"/>
              <a:t>MY RESEARCH</a:t>
            </a:r>
          </a:p>
          <a:p>
            <a:pPr marL="0" indent="0" algn="ctr">
              <a:lnSpc>
                <a:spcPct val="100000"/>
              </a:lnSpc>
              <a:buNone/>
            </a:pPr>
            <a:endParaRPr lang="fr-FR" sz="3200" b="1" dirty="0"/>
          </a:p>
          <a:p>
            <a:pPr algn="ctr"/>
            <a:r>
              <a:rPr lang="en-US" sz="2800" b="1" dirty="0"/>
              <a:t>Is there a method to lessen diagnostic time therefore affecting confidence loss ?</a:t>
            </a:r>
            <a:endParaRPr lang="fr-FR" sz="2800" b="1" dirty="0"/>
          </a:p>
          <a:p>
            <a:pPr algn="ctr"/>
            <a:endParaRPr lang="fr-FR" sz="1600" b="1" dirty="0"/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9794F6-53C8-73DE-C06D-506246EE9C8F}"/>
              </a:ext>
            </a:extLst>
          </p:cNvPr>
          <p:cNvSpPr txBox="1"/>
          <p:nvPr/>
        </p:nvSpPr>
        <p:spPr>
          <a:xfrm>
            <a:off x="238613" y="476973"/>
            <a:ext cx="2820932" cy="2536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/>
              <a:t>Mother, sister, daughter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Singer 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Conductor 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Pianist 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Pedagogue/</a:t>
            </a:r>
            <a:r>
              <a:rPr lang="en-US" dirty="0" err="1"/>
              <a:t>Andragogue</a:t>
            </a:r>
            <a:endParaRPr lang="en-US" dirty="0"/>
          </a:p>
          <a:p>
            <a:pPr algn="l">
              <a:lnSpc>
                <a:spcPct val="150000"/>
              </a:lnSpc>
            </a:pPr>
            <a:r>
              <a:rPr lang="en-US" dirty="0"/>
              <a:t>Researcher</a:t>
            </a:r>
            <a:endParaRPr lang="en-FR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28B37B-33BF-879D-FB4F-43447BEEAD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1040"/>
          <a:stretch/>
        </p:blipFill>
        <p:spPr>
          <a:xfrm>
            <a:off x="3410389" y="675990"/>
            <a:ext cx="1952206" cy="34828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FB6100-6AAF-6929-6142-5E1C9E8EA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091" y="668366"/>
            <a:ext cx="2351050" cy="46314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D37591-E313-48C8-24A0-5DE0A6971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3440" y="675990"/>
            <a:ext cx="2733612" cy="5095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07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982C935-6478-0D03-22E4-AE7224584C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3067414"/>
              </p:ext>
            </p:extLst>
          </p:nvPr>
        </p:nvGraphicFramePr>
        <p:xfrm>
          <a:off x="307879" y="528193"/>
          <a:ext cx="4127115" cy="5066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2A19DE0-87BB-C8C2-4A9D-6206B93DD941}"/>
              </a:ext>
            </a:extLst>
          </p:cNvPr>
          <p:cNvSpPr txBox="1"/>
          <p:nvPr/>
        </p:nvSpPr>
        <p:spPr>
          <a:xfrm>
            <a:off x="5200842" y="1630447"/>
            <a:ext cx="1828800" cy="31393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/>
              <a:t>Sweating</a:t>
            </a:r>
          </a:p>
          <a:p>
            <a:pPr algn="ctr">
              <a:lnSpc>
                <a:spcPct val="150000"/>
              </a:lnSpc>
            </a:pPr>
            <a:r>
              <a:rPr lang="en-US" sz="2400" dirty="0"/>
              <a:t>Helplessness</a:t>
            </a:r>
          </a:p>
          <a:p>
            <a:pPr algn="ctr">
              <a:lnSpc>
                <a:spcPct val="150000"/>
              </a:lnSpc>
            </a:pPr>
            <a:r>
              <a:rPr lang="en-US" sz="2400" dirty="0"/>
              <a:t>Depression</a:t>
            </a:r>
          </a:p>
          <a:p>
            <a:pPr algn="ctr">
              <a:lnSpc>
                <a:spcPct val="150000"/>
              </a:lnSpc>
            </a:pPr>
            <a:r>
              <a:rPr lang="en-US" sz="2400" dirty="0"/>
              <a:t>Anxiety </a:t>
            </a:r>
          </a:p>
          <a:p>
            <a:pPr algn="ctr">
              <a:lnSpc>
                <a:spcPct val="150000"/>
              </a:lnSpc>
            </a:pPr>
            <a:r>
              <a:rPr lang="en-US" sz="2400" dirty="0"/>
              <a:t>Distancing</a:t>
            </a:r>
          </a:p>
          <a:p>
            <a:pPr algn="l"/>
            <a:endParaRPr lang="en-FR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C43D3DD-238E-8F65-94DB-C4920E1D9D08}"/>
              </a:ext>
            </a:extLst>
          </p:cNvPr>
          <p:cNvCxnSpPr>
            <a:cxnSpLocks/>
          </p:cNvCxnSpPr>
          <p:nvPr/>
        </p:nvCxnSpPr>
        <p:spPr>
          <a:xfrm>
            <a:off x="3713788" y="3128819"/>
            <a:ext cx="1096818" cy="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62A7D50-16AA-8EB7-383C-7E7008EB4C90}"/>
              </a:ext>
            </a:extLst>
          </p:cNvPr>
          <p:cNvCxnSpPr>
            <a:cxnSpLocks/>
          </p:cNvCxnSpPr>
          <p:nvPr/>
        </p:nvCxnSpPr>
        <p:spPr>
          <a:xfrm flipV="1">
            <a:off x="7262860" y="2269224"/>
            <a:ext cx="1116061" cy="56572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AEB76B1-9A2B-F1EB-AE37-A87DC462949B}"/>
              </a:ext>
            </a:extLst>
          </p:cNvPr>
          <p:cNvCxnSpPr>
            <a:cxnSpLocks/>
          </p:cNvCxnSpPr>
          <p:nvPr/>
        </p:nvCxnSpPr>
        <p:spPr>
          <a:xfrm>
            <a:off x="7262860" y="2831794"/>
            <a:ext cx="1184562" cy="731903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D23B016B-F8CA-A0C4-78F0-FF3EEE27DA64}"/>
              </a:ext>
            </a:extLst>
          </p:cNvPr>
          <p:cNvSpPr txBox="1"/>
          <p:nvPr/>
        </p:nvSpPr>
        <p:spPr>
          <a:xfrm>
            <a:off x="9019309" y="1110111"/>
            <a:ext cx="22952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dirty="0"/>
              <a:t>Seek professional help</a:t>
            </a:r>
            <a:endParaRPr lang="en-FR" sz="28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D4443EA-C05F-0A7A-9BEB-A7E0A5D36F78}"/>
              </a:ext>
            </a:extLst>
          </p:cNvPr>
          <p:cNvSpPr txBox="1"/>
          <p:nvPr/>
        </p:nvSpPr>
        <p:spPr>
          <a:xfrm>
            <a:off x="9019309" y="3128819"/>
            <a:ext cx="25453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dirty="0"/>
              <a:t>Begin investigating  about voice science : </a:t>
            </a:r>
          </a:p>
          <a:p>
            <a:pPr algn="l"/>
            <a:r>
              <a:rPr lang="en-US" sz="2800" dirty="0"/>
              <a:t>MA at the VSC</a:t>
            </a:r>
            <a:endParaRPr lang="en-FR" sz="28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C21C72D-F632-44CB-06CD-5821C0CC0807}"/>
              </a:ext>
            </a:extLst>
          </p:cNvPr>
          <p:cNvSpPr txBox="1"/>
          <p:nvPr/>
        </p:nvSpPr>
        <p:spPr>
          <a:xfrm>
            <a:off x="4446538" y="224280"/>
            <a:ext cx="4127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January 2020 – the ONSET</a:t>
            </a:r>
            <a:endParaRPr lang="en-FR" sz="2000" dirty="0"/>
          </a:p>
        </p:txBody>
      </p:sp>
    </p:spTree>
    <p:extLst>
      <p:ext uri="{BB962C8B-B14F-4D97-AF65-F5344CB8AC3E}">
        <p14:creationId xmlns:p14="http://schemas.microsoft.com/office/powerpoint/2010/main" val="282777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DD4F7-A60C-AC2F-5585-A35DA530B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1715" y="731213"/>
            <a:ext cx="5532328" cy="2366818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dirty="0"/>
              <a:t>GOALS/OBJECTIVES: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Prospective study</a:t>
            </a:r>
            <a:br>
              <a:rPr lang="en-US" dirty="0"/>
            </a:br>
            <a:r>
              <a:rPr lang="en-US" dirty="0"/>
              <a:t>create a model ?</a:t>
            </a:r>
            <a:br>
              <a:rPr lang="en-US" dirty="0"/>
            </a:br>
            <a:r>
              <a:rPr lang="en-US" dirty="0"/>
              <a:t>Qualitative research: </a:t>
            </a:r>
            <a:r>
              <a:rPr lang="en-US" i="1" dirty="0">
                <a:solidFill>
                  <a:schemeClr val="accent2">
                    <a:lumMod val="50000"/>
                  </a:schemeClr>
                </a:solidFill>
              </a:rPr>
              <a:t>ethnography paradigm </a:t>
            </a:r>
            <a:r>
              <a:rPr lang="en-US" sz="1600" i="1" dirty="0">
                <a:solidFill>
                  <a:schemeClr val="accent2">
                    <a:lumMod val="50000"/>
                  </a:schemeClr>
                </a:solidFill>
              </a:rPr>
              <a:t>(black 2021) </a:t>
            </a:r>
            <a:r>
              <a:rPr lang="en-US" sz="1600" i="1" u="sng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en-FR" sz="16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886F864-7D9C-03A2-AEFC-9EAFA0481DC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7987" b="17987"/>
          <a:stretch/>
        </p:blipFill>
        <p:spPr>
          <a:xfrm>
            <a:off x="7504546" y="538788"/>
            <a:ext cx="3983181" cy="477212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A6E58A-EF4C-27A8-30D2-ACB63D8F9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273" y="3429000"/>
            <a:ext cx="6490021" cy="2011724"/>
          </a:xfrm>
        </p:spPr>
        <p:txBody>
          <a:bodyPr>
            <a:normAutofit fontScale="92500" lnSpcReduction="20000"/>
          </a:bodyPr>
          <a:lstStyle/>
          <a:p>
            <a:r>
              <a:rPr lang="en-US" sz="2400" dirty="0"/>
              <a:t>Help singers help themselves by raising awareness based on experiential evidence</a:t>
            </a:r>
          </a:p>
          <a:p>
            <a:r>
              <a:rPr lang="en-US" sz="2400" dirty="0"/>
              <a:t>Help teachers understand laryngeal dystonia onset and why self study may help their students engage in healthier somatic activity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DEBD84-9509-78D9-002C-79609B303BBA}"/>
              </a:ext>
            </a:extLst>
          </p:cNvPr>
          <p:cNvSpPr txBox="1"/>
          <p:nvPr/>
        </p:nvSpPr>
        <p:spPr>
          <a:xfrm>
            <a:off x="6088173" y="5256058"/>
            <a:ext cx="2302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Porges, 2022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1172345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362" y="538788"/>
            <a:ext cx="9603275" cy="1049235"/>
          </a:xfrm>
        </p:spPr>
        <p:txBody>
          <a:bodyPr anchor="t">
            <a:normAutofit fontScale="90000"/>
          </a:bodyPr>
          <a:lstStyle/>
          <a:p>
            <a:pPr algn="ctr"/>
            <a:r>
              <a:rPr lang="fr-FR" sz="4400" dirty="0"/>
              <a:t>LD</a:t>
            </a:r>
            <a:r>
              <a:rPr lang="en-US" sz="4400" dirty="0"/>
              <a:t> in the literature</a:t>
            </a:r>
            <a:r>
              <a:rPr lang="fr-FR" sz="4400" dirty="0"/>
              <a:t> </a:t>
            </a:r>
            <a:br>
              <a:rPr lang="en-US" sz="4400" dirty="0"/>
            </a:br>
            <a:r>
              <a:rPr lang="en-GB" sz="2000" b="0" i="0" dirty="0">
                <a:solidFill>
                  <a:srgbClr val="000000"/>
                </a:solidFill>
                <a:effectLst/>
              </a:rPr>
              <a:t>(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Simonyan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, 2021;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Vidakovic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, 2022; Creighton, 2015; Oliveira, 2023).</a:t>
            </a:r>
            <a:r>
              <a:rPr lang="en-GB" sz="4400" b="0" i="0" dirty="0">
                <a:solidFill>
                  <a:srgbClr val="000000"/>
                </a:solidFill>
                <a:effectLst/>
              </a:rPr>
              <a:t> </a:t>
            </a:r>
            <a:br>
              <a:rPr lang="en-GB" sz="4400" dirty="0">
                <a:solidFill>
                  <a:srgbClr val="000000"/>
                </a:solidFill>
                <a:effectLst/>
              </a:rPr>
            </a:br>
            <a:endParaRPr lang="en-US" sz="4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10ECD-2F07-3C8E-3DDD-C741BBFD8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067" y="2424545"/>
            <a:ext cx="5926206" cy="3040303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buFont typeface="Wingdings" pitchFamily="2" charset="2"/>
              <a:buChar char="§"/>
            </a:pPr>
            <a:r>
              <a:rPr lang="en-US" sz="2400" dirty="0">
                <a:solidFill>
                  <a:schemeClr val="bg1">
                    <a:lumMod val="10000"/>
                  </a:schemeClr>
                </a:solidFill>
              </a:rPr>
              <a:t>laryngeal motor disfunction </a:t>
            </a:r>
            <a:endParaRPr lang="fr-FR" sz="2400" dirty="0">
              <a:solidFill>
                <a:schemeClr val="bg1">
                  <a:lumMod val="10000"/>
                </a:schemeClr>
              </a:solidFill>
            </a:endParaRPr>
          </a:p>
          <a:p>
            <a:pPr marL="342900" indent="-342900">
              <a:lnSpc>
                <a:spcPct val="100000"/>
              </a:lnSpc>
              <a:buFont typeface="Wingdings" pitchFamily="2" charset="2"/>
              <a:buChar char="§"/>
            </a:pPr>
            <a:r>
              <a:rPr lang="en-US" sz="2400" dirty="0">
                <a:solidFill>
                  <a:schemeClr val="bg1">
                    <a:lumMod val="10000"/>
                  </a:schemeClr>
                </a:solidFill>
              </a:rPr>
              <a:t>Idiopathic n</a:t>
            </a:r>
            <a:r>
              <a:rPr lang="fr-FR" sz="2400" dirty="0" err="1">
                <a:solidFill>
                  <a:schemeClr val="bg1">
                    <a:lumMod val="10000"/>
                  </a:schemeClr>
                </a:solidFill>
              </a:rPr>
              <a:t>eurological</a:t>
            </a:r>
            <a:r>
              <a:rPr lang="fr-FR" sz="24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fr-FR" sz="2400" dirty="0" err="1">
                <a:solidFill>
                  <a:schemeClr val="bg1">
                    <a:lumMod val="10000"/>
                  </a:schemeClr>
                </a:solidFill>
              </a:rPr>
              <a:t>disorder</a:t>
            </a:r>
            <a:endParaRPr lang="en-US" sz="2400" dirty="0">
              <a:solidFill>
                <a:schemeClr val="bg1">
                  <a:lumMod val="10000"/>
                </a:schemeClr>
              </a:solidFill>
            </a:endParaRPr>
          </a:p>
          <a:p>
            <a:pPr marL="342900" indent="-342900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400" b="0" i="0" dirty="0" err="1">
                <a:solidFill>
                  <a:schemeClr val="bg1">
                    <a:lumMod val="10000"/>
                  </a:schemeClr>
                </a:solidFill>
                <a:effectLst/>
              </a:rPr>
              <a:t>Characteriz</a:t>
            </a:r>
            <a:r>
              <a:rPr lang="en-US" sz="2400" dirty="0" err="1">
                <a:solidFill>
                  <a:schemeClr val="bg1">
                    <a:lumMod val="10000"/>
                  </a:schemeClr>
                </a:solidFill>
              </a:rPr>
              <a:t>ations</a:t>
            </a:r>
            <a:r>
              <a:rPr lang="en-US" sz="2400" dirty="0">
                <a:solidFill>
                  <a:schemeClr val="bg1">
                    <a:lumMod val="10000"/>
                  </a:schemeClr>
                </a:solidFill>
              </a:rPr>
              <a:t> </a:t>
            </a:r>
          </a:p>
          <a:p>
            <a:pPr marL="342900" indent="-342900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L</a:t>
            </a:r>
            <a:r>
              <a:rPr lang="en-US" sz="2400" b="0" i="0" dirty="0">
                <a:solidFill>
                  <a:srgbClr val="000000"/>
                </a:solidFill>
                <a:effectLst/>
              </a:rPr>
              <a:t>D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reveals </a:t>
            </a:r>
            <a:r>
              <a:rPr lang="en-US" sz="2400" b="0" i="0" dirty="0">
                <a:solidFill>
                  <a:srgbClr val="000000"/>
                </a:solidFill>
                <a:effectLst/>
              </a:rPr>
              <a:t>l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ack of validated diagnostic markers and outcome measures</a:t>
            </a: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800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82DCE-703F-69D9-6A29-013CB9BFB821}"/>
              </a:ext>
            </a:extLst>
          </p:cNvPr>
          <p:cNvSpPr txBox="1"/>
          <p:nvPr/>
        </p:nvSpPr>
        <p:spPr>
          <a:xfrm>
            <a:off x="6556698" y="2424545"/>
            <a:ext cx="5065726" cy="3040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FR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BD145C-6F55-B7CC-FF87-0D5FF327B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6698" y="2072408"/>
            <a:ext cx="5065726" cy="339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27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DCC40A4-5B28-8041-AA79-8083AA65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526572" y="527574"/>
            <a:ext cx="3296288" cy="3245045"/>
          </a:xfrm>
        </p:spPr>
        <p:txBody>
          <a:bodyPr vert="horz" lIns="91440" tIns="45720" rIns="91440" bIns="0" rtlCol="0" anchor="t">
            <a:normAutofit/>
          </a:bodyPr>
          <a:lstStyle/>
          <a:p>
            <a:pPr algn="ctr"/>
            <a:r>
              <a:rPr lang="en-US" sz="2800" dirty="0"/>
              <a:t>LD types</a:t>
            </a:r>
            <a:br>
              <a:rPr lang="en-US" sz="2800" dirty="0"/>
            </a:br>
            <a:br>
              <a:rPr lang="en-US" sz="2800" dirty="0"/>
            </a:br>
            <a:r>
              <a:rPr lang="en-US" sz="1800" dirty="0"/>
              <a:t>LD – Task specific</a:t>
            </a:r>
            <a:br>
              <a:rPr lang="en-US" sz="1800" dirty="0"/>
            </a:br>
            <a:r>
              <a:rPr lang="en-US" sz="1800" dirty="0"/>
              <a:t> </a:t>
            </a:r>
            <a:br>
              <a:rPr lang="en-US" sz="1800" dirty="0"/>
            </a:br>
            <a:r>
              <a:rPr lang="en-US" sz="1800" dirty="0"/>
              <a:t>Vocal tremor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Essential or dystonic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Muscle tension dysphonia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BAB790A-4C9C-0781-A38C-F2838FAB1B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7510" y="599971"/>
            <a:ext cx="7051535" cy="491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0AD63-4BD5-2155-D54B-EAADC5D2B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Detecting LD: </a:t>
            </a:r>
            <a:endParaRPr lang="en-FR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66A26-298E-2A87-6404-4424799EC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14723"/>
          </a:xfrm>
        </p:spPr>
        <p:txBody>
          <a:bodyPr>
            <a:normAutofit/>
          </a:bodyPr>
          <a:lstStyle/>
          <a:p>
            <a:r>
              <a:rPr lang="en-US" sz="2400" dirty="0"/>
              <a:t>Auditory or perceptual characteristics – WHO HEARS IT FIRST? WHO SEES IT? </a:t>
            </a:r>
          </a:p>
          <a:p>
            <a:r>
              <a:rPr lang="en-US" sz="2400" dirty="0"/>
              <a:t>ENT:</a:t>
            </a:r>
          </a:p>
          <a:p>
            <a:pPr lvl="1"/>
            <a:r>
              <a:rPr lang="en-US" sz="2400" dirty="0"/>
              <a:t>Electromyography – for measuring neurological characteristics</a:t>
            </a:r>
          </a:p>
          <a:p>
            <a:pPr lvl="1"/>
            <a:r>
              <a:rPr lang="en-US" sz="2400" dirty="0" err="1"/>
              <a:t>Stroboscopy</a:t>
            </a:r>
            <a:r>
              <a:rPr lang="en-US" sz="2400" dirty="0"/>
              <a:t> – measures airflow, suppleness, tension in </a:t>
            </a:r>
            <a:r>
              <a:rPr lang="en-US" sz="2400" dirty="0" err="1"/>
              <a:t>vocalis</a:t>
            </a:r>
            <a:r>
              <a:rPr lang="en-US" sz="2400" dirty="0"/>
              <a:t> muscles</a:t>
            </a:r>
          </a:p>
        </p:txBody>
      </p:sp>
    </p:spTree>
    <p:extLst>
      <p:ext uri="{BB962C8B-B14F-4D97-AF65-F5344CB8AC3E}">
        <p14:creationId xmlns:p14="http://schemas.microsoft.com/office/powerpoint/2010/main" val="405867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6F28B-AC36-839E-639B-F172A564A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4000" dirty="0">
                <a:solidFill>
                  <a:srgbClr val="C00000"/>
                </a:solidFill>
              </a:rPr>
              <a:t>the singer ❤️ leads the team  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5CB16-C424-4499-7205-61A207C1F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789" y="2036570"/>
            <a:ext cx="10740421" cy="393681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/>
              <a:t>SINGING or VOICE  TEACHER !!!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GENERAL PRACTITIONER 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SPEECH LANGUAGE VOICE PATHOLOGIST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NEUROLOGIST</a:t>
            </a:r>
          </a:p>
          <a:p>
            <a:pPr>
              <a:lnSpc>
                <a:spcPct val="100000"/>
              </a:lnSpc>
            </a:pPr>
            <a:r>
              <a:rPr lang="en-US" sz="2400" dirty="0" err="1"/>
              <a:t>Scorr</a:t>
            </a:r>
            <a:r>
              <a:rPr lang="en-US" sz="2400" dirty="0"/>
              <a:t> (2021) reports a severe drop in confidence and impaired quality of life in patients with laryngeal dystonia. 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PSYCHOTHERAPIST              (</a:t>
            </a:r>
            <a:r>
              <a:rPr lang="en-US" sz="2400" dirty="0" err="1"/>
              <a:t>Simonyan</a:t>
            </a:r>
            <a:r>
              <a:rPr lang="en-US" sz="2400" dirty="0"/>
              <a:t>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06C4C6-4EF8-4F7F-ABC3-FDD77A8D09BE}"/>
              </a:ext>
            </a:extLst>
          </p:cNvPr>
          <p:cNvSpPr txBox="1"/>
          <p:nvPr/>
        </p:nvSpPr>
        <p:spPr>
          <a:xfrm>
            <a:off x="410914" y="249218"/>
            <a:ext cx="2081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dirty="0"/>
              <a:t>5,5 YEARS</a:t>
            </a:r>
            <a:endParaRPr lang="en-FR" sz="3200" dirty="0"/>
          </a:p>
        </p:txBody>
      </p:sp>
      <p:cxnSp>
        <p:nvCxnSpPr>
          <p:cNvPr id="7" name="Connector: Curved 6">
            <a:extLst>
              <a:ext uri="{FF2B5EF4-FFF2-40B4-BE49-F238E27FC236}">
                <a16:creationId xmlns:a16="http://schemas.microsoft.com/office/drawing/2014/main" id="{D10C1419-2E00-2337-7960-91035862B1A4}"/>
              </a:ext>
            </a:extLst>
          </p:cNvPr>
          <p:cNvCxnSpPr>
            <a:cxnSpLocks/>
          </p:cNvCxnSpPr>
          <p:nvPr/>
        </p:nvCxnSpPr>
        <p:spPr>
          <a:xfrm rot="10800000" flipV="1">
            <a:off x="7196667" y="1494655"/>
            <a:ext cx="1369360" cy="1083830"/>
          </a:xfrm>
          <a:prstGeom prst="curvedConnector3">
            <a:avLst>
              <a:gd name="adj1" fmla="val -42744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822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F9DFF-5E4E-16D2-3C63-B7199DF63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Confidence in the literature</a:t>
            </a:r>
            <a:endParaRPr lang="en-FR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149D85-C375-206E-79CA-A8C0A620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28" y="2012565"/>
            <a:ext cx="8447424" cy="283287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US" dirty="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0000"/>
              </a:lnSpc>
            </a:pPr>
            <a:r>
              <a:rPr lang="en-US" dirty="0"/>
              <a:t>Confidence designates reflexivity,  personally and subjectively (</a:t>
            </a:r>
            <a:r>
              <a:rPr lang="en-US" dirty="0" err="1"/>
              <a:t>Budin</a:t>
            </a:r>
            <a:r>
              <a:rPr lang="en-US" dirty="0"/>
              <a:t>, 2017)</a:t>
            </a:r>
          </a:p>
          <a:p>
            <a:pPr>
              <a:lnSpc>
                <a:spcPct val="110000"/>
              </a:lnSpc>
            </a:pPr>
            <a:r>
              <a:rPr lang="en-US" dirty="0"/>
              <a:t>Neural representation of confidence can be measured by metacognitive abstraction (</a:t>
            </a:r>
            <a:r>
              <a:rPr lang="en-US" dirty="0" err="1"/>
              <a:t>Pouget</a:t>
            </a:r>
            <a:r>
              <a:rPr lang="en-US" dirty="0"/>
              <a:t>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EC9123-E6CA-FFD9-E790-1A9B5626A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9164" y="2225398"/>
            <a:ext cx="2083873" cy="3534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7FA2098-2CE7-7890-DB60-18F80342E8A6}"/>
              </a:ext>
            </a:extLst>
          </p:cNvPr>
          <p:cNvSpPr txBox="1"/>
          <p:nvPr/>
        </p:nvSpPr>
        <p:spPr>
          <a:xfrm>
            <a:off x="11613037" y="3326772"/>
            <a:ext cx="461665" cy="24327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dirty="0"/>
              <a:t>Photo by K Wierzba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410658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78100-3F7B-4A5F-0228-058CFB3EA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18" y="207250"/>
            <a:ext cx="5532328" cy="1501016"/>
          </a:xfrm>
        </p:spPr>
        <p:txBody>
          <a:bodyPr anchor="b">
            <a:normAutofit/>
          </a:bodyPr>
          <a:lstStyle/>
          <a:p>
            <a:r>
              <a:rPr lang="fr-FR" dirty="0" err="1"/>
              <a:t>Arousal</a:t>
            </a:r>
            <a:r>
              <a:rPr lang="fr-FR" dirty="0"/>
              <a:t> State </a:t>
            </a:r>
            <a:r>
              <a:rPr lang="fr-FR" dirty="0" err="1"/>
              <a:t>during</a:t>
            </a:r>
            <a:r>
              <a:rPr lang="fr-FR" dirty="0"/>
              <a:t> performance  </a:t>
            </a:r>
            <a:endParaRPr lang="en-FR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610AE18-F8D0-31E5-A1FB-F42FA144B2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8862" y="3289055"/>
            <a:ext cx="5524404" cy="224751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fr-FR" sz="2800" dirty="0" err="1"/>
              <a:t>Sensory</a:t>
            </a:r>
            <a:r>
              <a:rPr lang="fr-FR" sz="2800" dirty="0"/>
              <a:t> </a:t>
            </a:r>
            <a:r>
              <a:rPr lang="fr-FR" sz="2800" dirty="0" err="1"/>
              <a:t>processing</a:t>
            </a:r>
            <a:r>
              <a:rPr lang="fr-FR" sz="2800" dirty="0"/>
              <a:t> is </a:t>
            </a:r>
            <a:r>
              <a:rPr lang="fr-FR" sz="2800" dirty="0" err="1"/>
              <a:t>illustrated</a:t>
            </a:r>
            <a:r>
              <a:rPr lang="fr-FR" sz="2800" dirty="0"/>
              <a:t> </a:t>
            </a:r>
            <a:r>
              <a:rPr lang="fr-FR" sz="2800" dirty="0" err="1"/>
              <a:t>here</a:t>
            </a:r>
            <a:r>
              <a:rPr lang="fr-FR" sz="2800" dirty="0"/>
              <a:t> by </a:t>
            </a:r>
            <a:r>
              <a:rPr lang="en-US" sz="2800" dirty="0"/>
              <a:t>relating the effect of task difficulty to network testing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1BEE59C-F576-EF15-822F-A55B0D943229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F4C073F-1B27-6C6E-4E0B-F1A9AEB945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7021" y="310889"/>
            <a:ext cx="5301615" cy="542456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FD00039-9CD8-0311-73BC-884574A3A038}"/>
              </a:ext>
            </a:extLst>
          </p:cNvPr>
          <p:cNvSpPr txBox="1"/>
          <p:nvPr/>
        </p:nvSpPr>
        <p:spPr>
          <a:xfrm>
            <a:off x="4710580" y="525836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/>
              <a:t>Sörensen</a:t>
            </a:r>
            <a:r>
              <a:rPr lang="en-US" dirty="0"/>
              <a:t>, 2022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260264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DE34D77-7144-DEAF-5E1C-9BF99087651E}"/>
              </a:ext>
            </a:extLst>
          </p:cNvPr>
          <p:cNvSpPr txBox="1"/>
          <p:nvPr/>
        </p:nvSpPr>
        <p:spPr>
          <a:xfrm>
            <a:off x="8559395" y="2151726"/>
            <a:ext cx="16302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Allostasis</a:t>
            </a:r>
          </a:p>
          <a:p>
            <a:pPr algn="l"/>
            <a:r>
              <a:rPr lang="en-US" b="1" dirty="0"/>
              <a:t>process</a:t>
            </a:r>
          </a:p>
          <a:p>
            <a:pPr algn="l"/>
            <a:r>
              <a:rPr lang="en-US" dirty="0"/>
              <a:t>In which the body responds to stressors in order to regain:</a:t>
            </a:r>
            <a:endParaRPr lang="en-F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500207-F694-E36A-8872-C263FCAAC412}"/>
              </a:ext>
            </a:extLst>
          </p:cNvPr>
          <p:cNvSpPr txBox="1"/>
          <p:nvPr/>
        </p:nvSpPr>
        <p:spPr>
          <a:xfrm>
            <a:off x="2810807" y="1145150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>
                <a:solidFill>
                  <a:srgbClr val="00B050"/>
                </a:solidFill>
              </a:rPr>
              <a:t>Reaction (+/-) from outer or inner stimulus </a:t>
            </a:r>
            <a:endParaRPr lang="en-FR" b="1" dirty="0">
              <a:solidFill>
                <a:srgbClr val="00B05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DF2218-DCBE-3643-D36A-88555ADC30B0}"/>
              </a:ext>
            </a:extLst>
          </p:cNvPr>
          <p:cNvSpPr txBox="1"/>
          <p:nvPr/>
        </p:nvSpPr>
        <p:spPr>
          <a:xfrm>
            <a:off x="506580" y="1404620"/>
            <a:ext cx="16302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 dirty="0">
                <a:solidFill>
                  <a:schemeClr val="bg1">
                    <a:lumMod val="10000"/>
                  </a:schemeClr>
                </a:solidFill>
              </a:rPr>
              <a:t>Action</a:t>
            </a:r>
          </a:p>
          <a:p>
            <a:pPr algn="l"/>
            <a:r>
              <a:rPr lang="en-US" sz="2000" b="1" dirty="0">
                <a:solidFill>
                  <a:schemeClr val="bg1">
                    <a:lumMod val="10000"/>
                  </a:schemeClr>
                </a:solidFill>
              </a:rPr>
              <a:t>Experience</a:t>
            </a:r>
            <a:r>
              <a:rPr lang="en-US" sz="2000" dirty="0"/>
              <a:t> </a:t>
            </a:r>
            <a:endParaRPr lang="en-FR" sz="20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16BA208-C098-3DD4-A39E-8F0CC7D1FDC1}"/>
              </a:ext>
            </a:extLst>
          </p:cNvPr>
          <p:cNvCxnSpPr>
            <a:cxnSpLocks/>
          </p:cNvCxnSpPr>
          <p:nvPr/>
        </p:nvCxnSpPr>
        <p:spPr>
          <a:xfrm flipV="1">
            <a:off x="2136793" y="1809009"/>
            <a:ext cx="697489" cy="342717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Content Placeholder 5">
            <a:extLst>
              <a:ext uri="{FF2B5EF4-FFF2-40B4-BE49-F238E27FC236}">
                <a16:creationId xmlns:a16="http://schemas.microsoft.com/office/drawing/2014/main" id="{C23CA117-2944-3DE1-6348-B5087F6B2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5411781" y="823683"/>
            <a:ext cx="2649264" cy="1624173"/>
          </a:xfrm>
          <a:prstGeom prst="rect">
            <a:avLst/>
          </a:prstGeom>
          <a:noFill/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CC9F2C6-C675-7DAE-EF9D-BCD62435408E}"/>
              </a:ext>
            </a:extLst>
          </p:cNvPr>
          <p:cNvSpPr txBox="1"/>
          <p:nvPr/>
        </p:nvSpPr>
        <p:spPr>
          <a:xfrm>
            <a:off x="9969220" y="1173788"/>
            <a:ext cx="2170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homeostasis</a:t>
            </a:r>
            <a:endParaRPr lang="en-FR" sz="2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AB28E1ED-E20A-7228-3446-813BA7E11FD0}"/>
              </a:ext>
            </a:extLst>
          </p:cNvPr>
          <p:cNvCxnSpPr>
            <a:cxnSpLocks/>
            <a:stCxn id="4" idx="3"/>
          </p:cNvCxnSpPr>
          <p:nvPr/>
        </p:nvCxnSpPr>
        <p:spPr>
          <a:xfrm>
            <a:off x="4639607" y="1606815"/>
            <a:ext cx="529186" cy="202194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619BF823-795E-E94F-50E5-2906A32FFE72}"/>
              </a:ext>
            </a:extLst>
          </p:cNvPr>
          <p:cNvCxnSpPr>
            <a:cxnSpLocks/>
          </p:cNvCxnSpPr>
          <p:nvPr/>
        </p:nvCxnSpPr>
        <p:spPr>
          <a:xfrm flipV="1">
            <a:off x="9969220" y="1893789"/>
            <a:ext cx="393980" cy="69663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48D6982-0173-64C9-A074-84B9548E1695}"/>
              </a:ext>
            </a:extLst>
          </p:cNvPr>
          <p:cNvCxnSpPr>
            <a:cxnSpLocks/>
          </p:cNvCxnSpPr>
          <p:nvPr/>
        </p:nvCxnSpPr>
        <p:spPr>
          <a:xfrm>
            <a:off x="8061045" y="2447856"/>
            <a:ext cx="420721" cy="284484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586EABA7-751D-FC06-924B-4A3727759B45}"/>
              </a:ext>
            </a:extLst>
          </p:cNvPr>
          <p:cNvSpPr txBox="1"/>
          <p:nvPr/>
        </p:nvSpPr>
        <p:spPr>
          <a:xfrm>
            <a:off x="1005481" y="3831095"/>
            <a:ext cx="70555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/>
              <a:t>Human perception = confidence </a:t>
            </a:r>
          </a:p>
          <a:p>
            <a:pPr algn="l"/>
            <a:r>
              <a:rPr lang="en-US" sz="2400" dirty="0"/>
              <a:t>This physiological mechanism guides awareness helping us to make decisions. Interoceptive prediction reflects an integration </a:t>
            </a:r>
            <a:r>
              <a:rPr lang="en-US" sz="2400"/>
              <a:t>of singing sensory </a:t>
            </a:r>
            <a:r>
              <a:rPr lang="en-US" sz="2400" dirty="0"/>
              <a:t>precision. Our senses are aroused or not. (Cardoso, 2021)</a:t>
            </a:r>
            <a:endParaRPr lang="en-FR" sz="2400" dirty="0"/>
          </a:p>
        </p:txBody>
      </p:sp>
    </p:spTree>
    <p:extLst>
      <p:ext uri="{BB962C8B-B14F-4D97-AF65-F5344CB8AC3E}">
        <p14:creationId xmlns:p14="http://schemas.microsoft.com/office/powerpoint/2010/main" val="60679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C6080-4999-F30C-95C9-21C1E5497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en-US" dirty="0"/>
              <a:t>PROFESSIONAL SINGING </a:t>
            </a:r>
            <a:br>
              <a:rPr lang="en-US" dirty="0"/>
            </a:br>
            <a:r>
              <a:rPr lang="en-US" sz="2400" dirty="0"/>
              <a:t>why does it matter to this study?</a:t>
            </a:r>
            <a:endParaRPr lang="en-FR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B23302-C2C4-C63C-6DFE-9AE449E98EF2}"/>
              </a:ext>
            </a:extLst>
          </p:cNvPr>
          <p:cNvSpPr txBox="1"/>
          <p:nvPr/>
        </p:nvSpPr>
        <p:spPr>
          <a:xfrm>
            <a:off x="1720974" y="2252095"/>
            <a:ext cx="482145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US" sz="2800" dirty="0"/>
              <a:t>Grape (2003) in professional singers, there is less </a:t>
            </a:r>
            <a:r>
              <a:rPr lang="en-US" sz="2800" b="1" i="1" dirty="0"/>
              <a:t>pleasure</a:t>
            </a:r>
            <a:r>
              <a:rPr lang="en-US" sz="2800" dirty="0"/>
              <a:t> due to difficulty in singing tasks and the relationship to perfectionist aspects in performing </a:t>
            </a:r>
          </a:p>
          <a:p>
            <a:pPr algn="l"/>
            <a:endParaRPr lang="en-US" sz="28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26D169-FC01-1BB6-C0D3-6D7342594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831666" y="2359552"/>
            <a:ext cx="2908753" cy="289363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EF95927-1A18-95F1-48D6-4EF7EF79C20F}"/>
              </a:ext>
            </a:extLst>
          </p:cNvPr>
          <p:cNvSpPr txBox="1"/>
          <p:nvPr/>
        </p:nvSpPr>
        <p:spPr>
          <a:xfrm>
            <a:off x="10824021" y="2695697"/>
            <a:ext cx="461665" cy="24327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dirty="0"/>
              <a:t>Photo by K Wierzba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3430302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096F2-40F4-F9F2-20C5-F5B8B9CD3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217" y="804890"/>
            <a:ext cx="9605635" cy="594248"/>
          </a:xfrm>
        </p:spPr>
        <p:txBody>
          <a:bodyPr/>
          <a:lstStyle/>
          <a:p>
            <a:pPr algn="ctr"/>
            <a:r>
              <a:rPr lang="fr-FR" dirty="0"/>
              <a:t> LD </a:t>
            </a:r>
            <a:r>
              <a:rPr lang="en-US" dirty="0"/>
              <a:t>for</a:t>
            </a:r>
            <a:r>
              <a:rPr lang="fr-FR" dirty="0"/>
              <a:t> a </a:t>
            </a:r>
            <a:r>
              <a:rPr lang="en-US" dirty="0"/>
              <a:t>professional </a:t>
            </a:r>
            <a:r>
              <a:rPr lang="fr-FR" dirty="0"/>
              <a:t>singer</a:t>
            </a:r>
            <a:r>
              <a:rPr lang="en-US" dirty="0"/>
              <a:t>: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39181-C1D2-69E1-717B-8F9F9F763F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8636" y="1605103"/>
            <a:ext cx="7081212" cy="42660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r>
              <a:rPr lang="en-US" sz="2800" b="1" dirty="0"/>
              <a:t>Y</a:t>
            </a:r>
            <a:r>
              <a:rPr lang="fr-FR" sz="2800" b="1" dirty="0" err="1"/>
              <a:t>ears</a:t>
            </a:r>
            <a:r>
              <a:rPr lang="fr-FR" sz="2800" b="1" dirty="0"/>
              <a:t> </a:t>
            </a:r>
            <a:r>
              <a:rPr lang="fr-FR" sz="2800" b="1" dirty="0" err="1"/>
              <a:t>without</a:t>
            </a:r>
            <a:r>
              <a:rPr lang="fr-FR" sz="2800" b="1" dirty="0"/>
              <a:t> </a:t>
            </a:r>
            <a:r>
              <a:rPr lang="fr-FR" sz="2800" b="1" dirty="0" err="1"/>
              <a:t>familiar</a:t>
            </a:r>
            <a:r>
              <a:rPr lang="fr-FR" sz="2800" b="1" dirty="0"/>
              <a:t> </a:t>
            </a:r>
            <a:r>
              <a:rPr lang="en-US" sz="2800" b="1" dirty="0"/>
              <a:t>singing sensations</a:t>
            </a:r>
          </a:p>
          <a:p>
            <a:pPr>
              <a:lnSpc>
                <a:spcPct val="100000"/>
              </a:lnSpc>
            </a:pPr>
            <a:r>
              <a:rPr lang="fr-FR" sz="2800" b="1" dirty="0"/>
              <a:t>Perception </a:t>
            </a:r>
            <a:r>
              <a:rPr lang="fr-FR" sz="2800" b="1" dirty="0" err="1"/>
              <a:t>chang</a:t>
            </a:r>
            <a:r>
              <a:rPr lang="en-US" sz="2800" b="1" dirty="0"/>
              <a:t>es</a:t>
            </a:r>
            <a:endParaRPr lang="fr-FR" sz="2800" b="1" dirty="0"/>
          </a:p>
          <a:p>
            <a:pPr>
              <a:lnSpc>
                <a:spcPct val="100000"/>
              </a:lnSpc>
            </a:pPr>
            <a:r>
              <a:rPr lang="en-US" sz="2800" b="1" dirty="0"/>
              <a:t>E</a:t>
            </a:r>
            <a:r>
              <a:rPr lang="fr-FR" sz="2800" b="1" dirty="0" err="1"/>
              <a:t>mbodi</a:t>
            </a:r>
            <a:r>
              <a:rPr lang="en-US" sz="2800" b="1" dirty="0" err="1"/>
              <a:t>ment</a:t>
            </a:r>
            <a:r>
              <a:rPr lang="fr-FR" sz="2800" b="1" dirty="0"/>
              <a:t> </a:t>
            </a:r>
            <a:r>
              <a:rPr lang="en-US" sz="2800" b="1" dirty="0"/>
              <a:t>changes </a:t>
            </a:r>
          </a:p>
          <a:p>
            <a:pPr>
              <a:lnSpc>
                <a:spcPct val="100000"/>
              </a:lnSpc>
            </a:pPr>
            <a:r>
              <a:rPr lang="en-US" sz="2800" b="1" dirty="0"/>
              <a:t>Homeostasis or emotional regulation becomes challenging</a:t>
            </a:r>
            <a:endParaRPr lang="fr-FR" sz="2800" b="1" dirty="0"/>
          </a:p>
          <a:p>
            <a:pPr lvl="1"/>
            <a:r>
              <a:rPr lang="fr-FR" sz="2800" b="1" dirty="0"/>
              <a:t>(</a:t>
            </a:r>
            <a:r>
              <a:rPr lang="fr-FR" sz="2800" b="1" dirty="0" err="1"/>
              <a:t>Kuttma</a:t>
            </a:r>
            <a:r>
              <a:rPr lang="fr-FR" sz="2800" b="1" dirty="0"/>
              <a:t>, 2014</a:t>
            </a:r>
            <a:r>
              <a:rPr lang="en-US" sz="2800" b="1" dirty="0"/>
              <a:t>;  Harris, 2023)</a:t>
            </a:r>
          </a:p>
        </p:txBody>
      </p:sp>
    </p:spTree>
    <p:extLst>
      <p:ext uri="{BB962C8B-B14F-4D97-AF65-F5344CB8AC3E}">
        <p14:creationId xmlns:p14="http://schemas.microsoft.com/office/powerpoint/2010/main" val="264686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30D69-601E-1F5E-B4F6-26135A59D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485" y="523310"/>
            <a:ext cx="3896642" cy="5475530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The research plan:</a:t>
            </a:r>
            <a:br>
              <a:rPr lang="en-US" sz="6000" dirty="0">
                <a:solidFill>
                  <a:srgbClr val="FFFFFF"/>
                </a:solidFill>
              </a:rPr>
            </a:br>
            <a:br>
              <a:rPr lang="en-US" sz="2800" dirty="0"/>
            </a:br>
            <a:endParaRPr lang="en-FR" sz="2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81124-7C9C-C82A-0F81-F8DFFC4CB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365607"/>
            <a:ext cx="7320921" cy="5790936"/>
          </a:xfrm>
        </p:spPr>
        <p:txBody>
          <a:bodyPr anchor="t"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br>
              <a:rPr lang="en-US" sz="1800" b="1" dirty="0">
                <a:solidFill>
                  <a:srgbClr val="FFFFFF"/>
                </a:solidFill>
              </a:rPr>
            </a:br>
            <a:r>
              <a:rPr lang="en-US" sz="3200" b="1" dirty="0"/>
              <a:t>Questions about combining  SYMPTOMS and STUDY: </a:t>
            </a:r>
            <a:br>
              <a:rPr lang="en-US" sz="3200" b="1" dirty="0"/>
            </a:br>
            <a:r>
              <a:rPr lang="en-US" sz="3200" b="1" dirty="0"/>
              <a:t>Singers and their Practitioners !!</a:t>
            </a:r>
            <a:br>
              <a:rPr lang="en-US" sz="3200" b="1" dirty="0"/>
            </a:br>
            <a:br>
              <a:rPr lang="en-US" sz="3200" b="1" dirty="0"/>
            </a:br>
            <a:br>
              <a:rPr lang="en-US" sz="3200" b="1" dirty="0"/>
            </a:br>
            <a:br>
              <a:rPr lang="en-US" sz="3200" b="1" dirty="0"/>
            </a:br>
            <a:r>
              <a:rPr lang="en-US" sz="3200" b="1" dirty="0"/>
              <a:t>A Method = ARTS PRAXIS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3200" b="1" dirty="0"/>
              <a:t>PRACTICE in RESEARCH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3200" b="1" dirty="0"/>
              <a:t>(Nelson, 2022)</a:t>
            </a:r>
            <a:endParaRPr lang="en-FR" sz="3200" b="1" dirty="0"/>
          </a:p>
        </p:txBody>
      </p:sp>
    </p:spTree>
    <p:extLst>
      <p:ext uri="{BB962C8B-B14F-4D97-AF65-F5344CB8AC3E}">
        <p14:creationId xmlns:p14="http://schemas.microsoft.com/office/powerpoint/2010/main" val="2285613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341D7B-9084-5886-9AFF-047E34C2B1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6888" y="78028"/>
            <a:ext cx="11812657" cy="52521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6DA434-B2BB-8DCA-29BE-7D288537403C}"/>
              </a:ext>
            </a:extLst>
          </p:cNvPr>
          <p:cNvSpPr txBox="1"/>
          <p:nvPr/>
        </p:nvSpPr>
        <p:spPr>
          <a:xfrm>
            <a:off x="6096000" y="5618402"/>
            <a:ext cx="5305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Graphic by Karen Wierzba </a:t>
            </a:r>
            <a:endParaRPr lang="en-F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686EEE-D58C-CD9D-1793-DA1B2E5506B0}"/>
              </a:ext>
            </a:extLst>
          </p:cNvPr>
          <p:cNvSpPr txBox="1"/>
          <p:nvPr/>
        </p:nvSpPr>
        <p:spPr>
          <a:xfrm>
            <a:off x="1500524" y="0"/>
            <a:ext cx="8563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EUREKA !!!!!</a:t>
            </a:r>
            <a:endParaRPr lang="en-FR" sz="48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8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07DC2AE-0B9E-AD68-9670-2D28E1E84474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2"/>
          <a:srcRect l="15204" t="21426" r="14593" b="26025"/>
          <a:stretch/>
        </p:blipFill>
        <p:spPr>
          <a:xfrm>
            <a:off x="1943486" y="-92766"/>
            <a:ext cx="7312120" cy="6950766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1304F0-D77B-7084-8716-97643260E56B}"/>
              </a:ext>
            </a:extLst>
          </p:cNvPr>
          <p:cNvSpPr txBox="1"/>
          <p:nvPr/>
        </p:nvSpPr>
        <p:spPr>
          <a:xfrm>
            <a:off x="10114973" y="4079009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Flower model by Karen Wierzba drawn by Sylvia </a:t>
            </a:r>
            <a:r>
              <a:rPr lang="en-US" dirty="0" err="1"/>
              <a:t>Ovadia</a:t>
            </a:r>
            <a:endParaRPr lang="en-US" dirty="0"/>
          </a:p>
          <a:p>
            <a:pPr algn="l"/>
            <a:r>
              <a:rPr lang="en-US" dirty="0"/>
              <a:t>Appendix 5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239561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B11AE5-5CE5-2055-86F5-F24D9BB0E14D}"/>
              </a:ext>
            </a:extLst>
          </p:cNvPr>
          <p:cNvSpPr txBox="1"/>
          <p:nvPr/>
        </p:nvSpPr>
        <p:spPr>
          <a:xfrm>
            <a:off x="1381702" y="5021540"/>
            <a:ext cx="522787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EXPERIENCE + LITERATURE STUDY </a:t>
            </a:r>
            <a:endParaRPr lang="en-F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414C80-7D9D-60E8-FC1C-F963D7FCB900}"/>
              </a:ext>
            </a:extLst>
          </p:cNvPr>
          <p:cNvSpPr txBox="1"/>
          <p:nvPr/>
        </p:nvSpPr>
        <p:spPr>
          <a:xfrm>
            <a:off x="255925" y="708493"/>
            <a:ext cx="4227559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FR" sz="1800" b="1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Guiry (2019) aims to look at how research is in place to understand through symptomatology how to explo</a:t>
            </a:r>
            <a:r>
              <a:rPr lang="en-US" sz="1800" b="1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re</a:t>
            </a:r>
            <a:r>
              <a:rPr lang="en-FR" sz="1800" b="1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vocal behavio</a:t>
            </a:r>
            <a:r>
              <a:rPr lang="en-US" sz="1800" b="1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r whether innate or learned…</a:t>
            </a:r>
          </a:p>
          <a:p>
            <a:pPr>
              <a:lnSpc>
                <a:spcPct val="150000"/>
              </a:lnSpc>
            </a:pPr>
            <a:endParaRPr lang="en-US" sz="1800" b="1" kern="0" dirty="0">
              <a:effectLst/>
              <a:latin typeface="+mj-lt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r>
              <a:rPr lang="en-US" sz="2400" b="1" i="1" kern="0" dirty="0">
                <a:solidFill>
                  <a:schemeClr val="accent3">
                    <a:lumMod val="50000"/>
                  </a:schemeClr>
                </a:solidFill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This lead to the cultivation of a multivariable, experiential </a:t>
            </a:r>
          </a:p>
          <a:p>
            <a:r>
              <a:rPr lang="en-US" sz="2400" b="1" i="1" kern="0" dirty="0">
                <a:solidFill>
                  <a:schemeClr val="accent3">
                    <a:lumMod val="50000"/>
                  </a:schemeClr>
                </a:solidFill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prediction questionnaire for research design. </a:t>
            </a:r>
            <a:endParaRPr lang="en-FR" sz="24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43BCFF9B-7772-BB88-1282-15367D20DC23}"/>
              </a:ext>
            </a:extLst>
          </p:cNvPr>
          <p:cNvSpPr/>
          <p:nvPr/>
        </p:nvSpPr>
        <p:spPr>
          <a:xfrm>
            <a:off x="5195068" y="708493"/>
            <a:ext cx="6485083" cy="4062651"/>
          </a:xfrm>
          <a:prstGeom prst="cloudCallout">
            <a:avLst>
              <a:gd name="adj1" fmla="val -75291"/>
              <a:gd name="adj2" fmla="val 53312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7" name="Sun 6">
            <a:extLst>
              <a:ext uri="{FF2B5EF4-FFF2-40B4-BE49-F238E27FC236}">
                <a16:creationId xmlns:a16="http://schemas.microsoft.com/office/drawing/2014/main" id="{7900BDDB-4FEC-FBB4-B1B0-B6D9F320D0B4}"/>
              </a:ext>
            </a:extLst>
          </p:cNvPr>
          <p:cNvSpPr/>
          <p:nvPr/>
        </p:nvSpPr>
        <p:spPr>
          <a:xfrm>
            <a:off x="6609579" y="1188822"/>
            <a:ext cx="3656059" cy="335239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100350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E7462D-B932-5A03-2154-608C2D40B3A7}"/>
              </a:ext>
            </a:extLst>
          </p:cNvPr>
          <p:cNvSpPr txBox="1"/>
          <p:nvPr/>
        </p:nvSpPr>
        <p:spPr>
          <a:xfrm>
            <a:off x="6198294" y="1010750"/>
            <a:ext cx="5368636" cy="3154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 err="1">
                <a:solidFill>
                  <a:schemeClr val="accent3">
                    <a:lumMod val="50000"/>
                  </a:schemeClr>
                </a:solidFill>
                <a:effectLst/>
                <a:latin typeface="Arial-BoldItalicMT"/>
              </a:rPr>
              <a:t>Psychoeducation</a:t>
            </a:r>
            <a:r>
              <a:rPr lang="en-GB" sz="3200" b="1" u="sng" dirty="0">
                <a:solidFill>
                  <a:schemeClr val="accent3">
                    <a:lumMod val="50000"/>
                  </a:schemeClr>
                </a:solidFill>
                <a:effectLst/>
                <a:latin typeface="Arial-BoldItalicMT"/>
              </a:rPr>
              <a:t> (Walsh, 20</a:t>
            </a:r>
            <a:r>
              <a:rPr lang="en-US" sz="3200" b="1" u="sng" dirty="0">
                <a:solidFill>
                  <a:schemeClr val="accent3">
                    <a:lumMod val="50000"/>
                  </a:schemeClr>
                </a:solidFill>
                <a:effectLst/>
                <a:latin typeface="Arial-BoldItalicMT"/>
              </a:rPr>
              <a:t>23</a:t>
            </a:r>
            <a:r>
              <a:rPr lang="en-GB" sz="3200" b="1" u="sng" dirty="0">
                <a:solidFill>
                  <a:schemeClr val="accent3">
                    <a:lumMod val="50000"/>
                  </a:schemeClr>
                </a:solidFill>
                <a:effectLst/>
                <a:latin typeface="Arial-BoldItalicMT"/>
              </a:rPr>
              <a:t>)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2700" b="1" dirty="0"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US" sz="2700" b="1" i="1" dirty="0">
                <a:solidFill>
                  <a:schemeClr val="accent4">
                    <a:lumMod val="75000"/>
                  </a:schemeClr>
                </a:solidFill>
                <a:latin typeface="Helvetica" pitchFamily="2" charset="0"/>
              </a:rPr>
              <a:t>A</a:t>
            </a:r>
            <a:r>
              <a:rPr lang="en-GB" sz="2700" b="1" i="1" dirty="0">
                <a:solidFill>
                  <a:schemeClr val="accent4">
                    <a:lumMod val="75000"/>
                  </a:schemeClr>
                </a:solidFill>
                <a:effectLst/>
                <a:latin typeface="Helvetica" pitchFamily="2" charset="0"/>
              </a:rPr>
              <a:t>n approach to educate</a:t>
            </a:r>
            <a:r>
              <a:rPr lang="en-US" sz="2700" b="1" i="1" dirty="0">
                <a:solidFill>
                  <a:schemeClr val="accent4">
                    <a:lumMod val="75000"/>
                  </a:schemeClr>
                </a:solidFill>
                <a:effectLst/>
                <a:latin typeface="Helvetica" pitchFamily="2" charset="0"/>
              </a:rPr>
              <a:t> about</a:t>
            </a:r>
            <a:r>
              <a:rPr lang="en-GB" sz="2700" b="1" i="1" dirty="0">
                <a:solidFill>
                  <a:schemeClr val="accent4">
                    <a:lumMod val="75000"/>
                  </a:schemeClr>
                </a:solidFill>
                <a:effectLst/>
                <a:latin typeface="Helvetica" pitchFamily="2" charset="0"/>
              </a:rPr>
              <a:t> mental health services and their family members about their </a:t>
            </a:r>
            <a:r>
              <a:rPr lang="en-GB" sz="2700" b="1" i="1" dirty="0" err="1">
                <a:solidFill>
                  <a:schemeClr val="accent4">
                    <a:lumMod val="75000"/>
                  </a:schemeClr>
                </a:solidFill>
                <a:effectLst/>
                <a:latin typeface="Helvetica" pitchFamily="2" charset="0"/>
              </a:rPr>
              <a:t>conditio</a:t>
            </a:r>
            <a:r>
              <a:rPr lang="en-US" sz="2700" b="1" i="1" dirty="0">
                <a:solidFill>
                  <a:schemeClr val="accent4">
                    <a:lumMod val="75000"/>
                  </a:schemeClr>
                </a:solidFill>
                <a:effectLst/>
                <a:latin typeface="Helvetica" pitchFamily="2" charset="0"/>
              </a:rPr>
              <a:t>n.</a:t>
            </a:r>
          </a:p>
        </p:txBody>
      </p:sp>
      <p:sp>
        <p:nvSpPr>
          <p:cNvPr id="4" name="Arrow: Curved Right 3">
            <a:extLst>
              <a:ext uri="{FF2B5EF4-FFF2-40B4-BE49-F238E27FC236}">
                <a16:creationId xmlns:a16="http://schemas.microsoft.com/office/drawing/2014/main" id="{B3FADC97-B64D-867E-C35E-20C88E5BB445}"/>
              </a:ext>
            </a:extLst>
          </p:cNvPr>
          <p:cNvSpPr/>
          <p:nvPr/>
        </p:nvSpPr>
        <p:spPr>
          <a:xfrm>
            <a:off x="625070" y="1064074"/>
            <a:ext cx="1463040" cy="2432304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>
              <a:solidFill>
                <a:schemeClr val="tx1"/>
              </a:solidFill>
            </a:endParaRPr>
          </a:p>
        </p:txBody>
      </p:sp>
      <p:sp>
        <p:nvSpPr>
          <p:cNvPr id="7" name="Arrow: Curved Right 6">
            <a:extLst>
              <a:ext uri="{FF2B5EF4-FFF2-40B4-BE49-F238E27FC236}">
                <a16:creationId xmlns:a16="http://schemas.microsoft.com/office/drawing/2014/main" id="{0F8F4CD1-406B-6019-E0C5-B6E8C31F9158}"/>
              </a:ext>
            </a:extLst>
          </p:cNvPr>
          <p:cNvSpPr/>
          <p:nvPr/>
        </p:nvSpPr>
        <p:spPr>
          <a:xfrm rot="11502059">
            <a:off x="2978419" y="1371953"/>
            <a:ext cx="1463040" cy="2432304"/>
          </a:xfrm>
          <a:prstGeom prst="curvedRightArrow">
            <a:avLst>
              <a:gd name="adj1" fmla="val 20481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R">
              <a:solidFill>
                <a:schemeClr val="tx1"/>
              </a:solidFill>
            </a:endParaRPr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80260CF0-5B18-59A7-8CF4-D9A567A0CD2D}"/>
              </a:ext>
            </a:extLst>
          </p:cNvPr>
          <p:cNvSpPr/>
          <p:nvPr/>
        </p:nvSpPr>
        <p:spPr>
          <a:xfrm rot="20740731">
            <a:off x="2195447" y="3016275"/>
            <a:ext cx="387081" cy="656128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10" name="Heart 9">
            <a:extLst>
              <a:ext uri="{FF2B5EF4-FFF2-40B4-BE49-F238E27FC236}">
                <a16:creationId xmlns:a16="http://schemas.microsoft.com/office/drawing/2014/main" id="{E8C7CD64-7E7A-1183-B0C0-03787636E746}"/>
              </a:ext>
            </a:extLst>
          </p:cNvPr>
          <p:cNvSpPr/>
          <p:nvPr/>
        </p:nvSpPr>
        <p:spPr>
          <a:xfrm rot="13858196" flipV="1">
            <a:off x="2499647" y="1275752"/>
            <a:ext cx="553274" cy="345367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970389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00454" y="161636"/>
            <a:ext cx="3877428" cy="846667"/>
          </a:xfrm>
        </p:spPr>
        <p:txBody>
          <a:bodyPr anchor="t">
            <a:normAutofit/>
          </a:bodyPr>
          <a:lstStyle/>
          <a:p>
            <a:pPr algn="ctr"/>
            <a:r>
              <a:rPr lang="en-US" sz="3200" dirty="0"/>
              <a:t>THE participants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69E3488-FD01-3BF8-F580-40090DAD5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0454" y="1366212"/>
            <a:ext cx="4127579" cy="4483485"/>
          </a:xfrm>
        </p:spPr>
        <p:txBody>
          <a:bodyPr/>
          <a:lstStyle/>
          <a:p>
            <a:r>
              <a:rPr lang="en-US" dirty="0"/>
              <a:t>3 Speech language specialists</a:t>
            </a:r>
          </a:p>
          <a:p>
            <a:r>
              <a:rPr lang="en-US" dirty="0"/>
              <a:t>1 psychologist</a:t>
            </a:r>
          </a:p>
          <a:p>
            <a:r>
              <a:rPr lang="en-US" dirty="0"/>
              <a:t>1 Neurologist</a:t>
            </a:r>
          </a:p>
          <a:p>
            <a:r>
              <a:rPr lang="en-US" dirty="0"/>
              <a:t>1 Movement disorder Professor</a:t>
            </a:r>
          </a:p>
          <a:p>
            <a:endParaRPr lang="en-US" dirty="0"/>
          </a:p>
          <a:p>
            <a:r>
              <a:rPr lang="en-US" dirty="0"/>
              <a:t>1 Singer with LD</a:t>
            </a:r>
            <a:endParaRPr lang="en-FR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580064-12F9-2A10-340A-94E6062A91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40" t="8234" r="31056" b="22941"/>
          <a:stretch/>
        </p:blipFill>
        <p:spPr>
          <a:xfrm>
            <a:off x="0" y="19242"/>
            <a:ext cx="6330758" cy="683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64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9DDAC0-D2F0-7FE7-F9A6-83E5AF09816B}"/>
              </a:ext>
            </a:extLst>
          </p:cNvPr>
          <p:cNvSpPr txBox="1"/>
          <p:nvPr/>
        </p:nvSpPr>
        <p:spPr>
          <a:xfrm>
            <a:off x="718224" y="178323"/>
            <a:ext cx="11024946" cy="570111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IS </a:t>
            </a: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self-related study</a:t>
            </a: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useful </a:t>
            </a: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in conjunction with</a:t>
            </a: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these topics for professional singers with LD ?</a:t>
            </a:r>
            <a:b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</a:br>
            <a:endParaRPr lang="en-GB" sz="2000" b="1" i="0" dirty="0">
              <a:solidFill>
                <a:srgbClr val="000000"/>
              </a:solidFill>
              <a:effectLst/>
              <a:latin typeface="Arial-BoldMT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Laryngeal Dystonia (</a:t>
            </a:r>
            <a:r>
              <a:rPr lang="en-GB" sz="2000" b="1" i="0" dirty="0" err="1">
                <a:solidFill>
                  <a:srgbClr val="000000"/>
                </a:solidFill>
                <a:effectLst/>
                <a:latin typeface="Arial-BoldMT"/>
              </a:rPr>
              <a:t>Simonyan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, 2021)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Psycho-education (Walsh, 2010)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 err="1">
                <a:solidFill>
                  <a:srgbClr val="000000"/>
                </a:solidFill>
                <a:effectLst/>
                <a:latin typeface="Arial-BoldMT"/>
              </a:rPr>
              <a:t>Polyvagal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 Theory (PT) (Porges, 2023; </a:t>
            </a:r>
            <a:r>
              <a:rPr lang="en-GB" sz="2000" b="1" i="0" dirty="0" err="1">
                <a:solidFill>
                  <a:srgbClr val="000000"/>
                </a:solidFill>
                <a:effectLst/>
                <a:latin typeface="Arial-BoldMT"/>
              </a:rPr>
              <a:t>Cazden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, 2021)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Relationship Theory for Self Concept (Wu, 2009; Hazan, 2009) 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Vocal Efficiency/Neuroanatomy Singing Embodiment (Baker, 2023; Louis, 2015)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Laban Movement Analysis, Embodied Music (</a:t>
            </a:r>
            <a:r>
              <a:rPr lang="en-GB" sz="2000" b="1" i="0" dirty="0" err="1">
                <a:solidFill>
                  <a:srgbClr val="000000"/>
                </a:solidFill>
                <a:effectLst/>
                <a:latin typeface="Arial-BoldMT"/>
              </a:rPr>
              <a:t>Jensenius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, 2018)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Relationships Self-Study, Self-Control, Exertion (</a:t>
            </a:r>
            <a:r>
              <a:rPr lang="en-GB" sz="2000" b="1" i="0" dirty="0" err="1">
                <a:solidFill>
                  <a:srgbClr val="000000"/>
                </a:solidFill>
                <a:effectLst/>
                <a:latin typeface="Arial-BoldMT"/>
              </a:rPr>
              <a:t>Laboskey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, 2004)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rial-BoldMT"/>
              </a:rPr>
              <a:t>Auriculotherapy Effects on Well-Being (Rangon, 2022)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000" dirty="0"/>
          </a:p>
          <a:p>
            <a:pPr>
              <a:lnSpc>
                <a:spcPct val="150000"/>
              </a:lnSpc>
            </a:pPr>
            <a:endParaRPr lang="en-FR" sz="2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526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363" y="278492"/>
            <a:ext cx="9603275" cy="664387"/>
          </a:xfrm>
        </p:spPr>
        <p:txBody>
          <a:bodyPr/>
          <a:lstStyle/>
          <a:p>
            <a:pPr algn="ctr"/>
            <a:r>
              <a:rPr lang="en-US" dirty="0"/>
              <a:t>Practitioners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903068-258D-85C4-E309-806F37E1C2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70" y="941986"/>
            <a:ext cx="10803541" cy="460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00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4AC3E-5C1C-BED3-553E-6C5C9724D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Singer Participant</a:t>
            </a:r>
            <a:endParaRPr lang="en-F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8010AF-32B8-1256-4D3A-0B174DC2EA1B}"/>
              </a:ext>
            </a:extLst>
          </p:cNvPr>
          <p:cNvSpPr txBox="1"/>
          <p:nvPr/>
        </p:nvSpPr>
        <p:spPr>
          <a:xfrm>
            <a:off x="1451579" y="2212879"/>
            <a:ext cx="986296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itchFamily="2" charset="2"/>
              <a:buChar char="v"/>
            </a:pPr>
            <a:r>
              <a:rPr lang="en-US" sz="2300" dirty="0"/>
              <a:t>Experienced reticence to sing when their voice was unreliable for demonstrating skills while teaching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en-US" sz="2300" dirty="0"/>
              <a:t>Took 2 years to get a proper diagnosis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en-US" sz="2300" dirty="0"/>
              <a:t>Works with an SLP and ENT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en-US" sz="2300" dirty="0"/>
              <a:t>Did not know anything about the theories I proposed (with the abstracts form)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en-US" sz="2300" dirty="0"/>
              <a:t>Felt ‘blessed’ by LD because it forced them to commit to researching about LD and getting to know their voice better, which was the idea of my study </a:t>
            </a:r>
            <a:endParaRPr lang="en-US" sz="3200" dirty="0"/>
          </a:p>
          <a:p>
            <a:pPr algn="l"/>
            <a:endParaRPr lang="en-US" sz="2400" dirty="0"/>
          </a:p>
          <a:p>
            <a:pPr algn="l"/>
            <a:endParaRPr lang="en-US" dirty="0"/>
          </a:p>
          <a:p>
            <a:pPr algn="l"/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9371721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CB6C-7F83-038A-1F34-9E5826CB5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620" y="371807"/>
            <a:ext cx="10724454" cy="2092702"/>
          </a:xfrm>
        </p:spPr>
        <p:txBody>
          <a:bodyPr>
            <a:normAutofit fontScale="90000"/>
          </a:bodyPr>
          <a:lstStyle/>
          <a:p>
            <a:pPr>
              <a:lnSpc>
                <a:spcPct val="110000"/>
              </a:lnSpc>
            </a:pPr>
            <a:r>
              <a:rPr lang="en-US" sz="3200" kern="0" dirty="0"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CONCLUSIONS, DISCUSSIONS: </a:t>
            </a:r>
            <a:br>
              <a:rPr lang="en-US" sz="3200" kern="0" dirty="0"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</a:br>
            <a:br>
              <a:rPr lang="en-US" sz="32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</a:br>
            <a:r>
              <a:rPr lang="en-FR" sz="27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what one can and cannot </a:t>
            </a:r>
            <a:r>
              <a:rPr lang="en-US" sz="2700" kern="0" dirty="0">
                <a:ea typeface="DengXian" panose="020B0400000000000000" pitchFamily="34" charset="-122"/>
                <a:cs typeface="Arial" panose="020B0604020202020204" pitchFamily="34" charset="0"/>
              </a:rPr>
              <a:t>DO defines symptomatology in LD </a:t>
            </a:r>
            <a:br>
              <a:rPr lang="en-US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</a:br>
            <a:endParaRPr lang="en-FR" sz="2000" kern="100" dirty="0">
              <a:effectLst/>
              <a:latin typeface="Calibri" panose="020F0502020204030204" pitchFamily="34" charset="0"/>
              <a:ea typeface="DengXian" panose="020B0400000000000000" pitchFamily="34" charset="-122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BA98D-BB6C-4AE1-A44D-88F6A5B8E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2464509"/>
            <a:ext cx="9603275" cy="345061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Can a</a:t>
            </a:r>
            <a:r>
              <a:rPr lang="en-FR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professional singer with LD could potentially mentally, emotionally and physically </a:t>
            </a:r>
            <a:r>
              <a:rPr lang="en-US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“</a:t>
            </a:r>
            <a:r>
              <a:rPr lang="en-FR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plan</a:t>
            </a:r>
            <a:r>
              <a:rPr lang="en-US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” to explore</a:t>
            </a:r>
            <a:r>
              <a:rPr lang="en-US" sz="2800" kern="0" dirty="0"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movement safely </a:t>
            </a:r>
            <a:r>
              <a:rPr lang="en-FR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in their body</a:t>
            </a:r>
            <a:r>
              <a:rPr lang="en-US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related to singing tasks</a:t>
            </a:r>
            <a:r>
              <a:rPr lang="en-US" sz="2800" kern="0" dirty="0"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by combining singing tasks with</a:t>
            </a:r>
            <a:r>
              <a:rPr lang="en-FR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effort/magnitude/amplitude aim a</a:t>
            </a:r>
            <a:r>
              <a:rPr lang="en-US" sz="2800" kern="0" dirty="0" err="1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nd</a:t>
            </a:r>
            <a:r>
              <a:rPr lang="en-US" sz="2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nuance ?</a:t>
            </a:r>
            <a:endParaRPr lang="en-US" sz="2800" kern="0" dirty="0">
              <a:latin typeface="+mj-lt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kern="0" dirty="0">
              <a:effectLst/>
              <a:latin typeface="+mj-lt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FR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 </a:t>
            </a:r>
            <a:r>
              <a:rPr lang="en-FR" sz="1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(Klickstein, 200</a:t>
            </a:r>
            <a:r>
              <a:rPr lang="en-US" sz="1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9; </a:t>
            </a:r>
            <a:r>
              <a:rPr lang="en-FR" sz="1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Polatin, 2020; Scaerce, 2016; Nelson, 2022</a:t>
            </a:r>
            <a:r>
              <a:rPr lang="en-US" sz="1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; </a:t>
            </a:r>
            <a:r>
              <a:rPr lang="en-US" sz="1800" kern="0" dirty="0" err="1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Lerman</a:t>
            </a:r>
            <a:r>
              <a:rPr lang="en-US" sz="18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, 2003</a:t>
            </a:r>
            <a:r>
              <a:rPr lang="en-US" sz="1800" kern="0" dirty="0"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)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3600" kern="0" dirty="0">
                <a:effectLst/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A new study</a:t>
            </a:r>
            <a:r>
              <a:rPr lang="en-US" sz="3600" kern="0" dirty="0">
                <a:latin typeface="+mj-lt"/>
                <a:ea typeface="DengXian" panose="020B0400000000000000" pitchFamily="34" charset="-122"/>
                <a:cs typeface="Arial" panose="020B0604020202020204" pitchFamily="34" charset="0"/>
              </a:rPr>
              <a:t>? More singer participants and more qualitative research !</a:t>
            </a:r>
            <a:endParaRPr lang="en-US" sz="3600" kern="0" dirty="0">
              <a:effectLst/>
              <a:latin typeface="+mj-lt"/>
              <a:ea typeface="DengXian" panose="020B0400000000000000" pitchFamily="34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3587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C630F413-44CE-4746-9821-9E01079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2D671B1-B099-4F9C-B9CC-9D22B4DA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7552FBEF-FA69-427B-8245-0A518E05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0" name="Title 1">
            <a:extLst>
              <a:ext uri="{FF2B5EF4-FFF2-40B4-BE49-F238E27FC236}">
                <a16:creationId xmlns:a16="http://schemas.microsoft.com/office/drawing/2014/main" id="{898488B7-DBD3-40E7-B54B-4DA6C5693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375970-C74C-0692-8D7F-B3BF1411A3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29" y="675471"/>
            <a:ext cx="5507058" cy="55070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3DDD08-153B-B870-AA89-E917E81583FE}"/>
              </a:ext>
            </a:extLst>
          </p:cNvPr>
          <p:cNvSpPr txBox="1"/>
          <p:nvPr/>
        </p:nvSpPr>
        <p:spPr>
          <a:xfrm>
            <a:off x="6266806" y="2631111"/>
            <a:ext cx="5507058" cy="35834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Laban Music Movement Analysis for anticipating physical embodied NUANCE within voice tasks: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1" dirty="0"/>
              <a:t>Professional singing tasks for professional singers </a:t>
            </a: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407B9-001B-ACF8-F0DD-10DE38D9E2D7}"/>
              </a:ext>
            </a:extLst>
          </p:cNvPr>
          <p:cNvSpPr txBox="1"/>
          <p:nvPr/>
        </p:nvSpPr>
        <p:spPr>
          <a:xfrm>
            <a:off x="6266806" y="445552"/>
            <a:ext cx="53363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dirty="0"/>
              <a:t>Laban Music Movement Analysis for anticipating physical embodied NUANCE within voice tasks: </a:t>
            </a:r>
            <a:endParaRPr lang="en-FR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026B75-EDC4-0741-B779-D68F5C4D14D7}"/>
              </a:ext>
            </a:extLst>
          </p:cNvPr>
          <p:cNvSpPr txBox="1"/>
          <p:nvPr/>
        </p:nvSpPr>
        <p:spPr>
          <a:xfrm>
            <a:off x="2189637" y="6297804"/>
            <a:ext cx="3919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</a:t>
            </a:r>
            <a:r>
              <a:rPr lang="en-US" dirty="0" err="1"/>
              <a:t>Jensenius</a:t>
            </a:r>
            <a:r>
              <a:rPr lang="en-US" dirty="0"/>
              <a:t>, 2018)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180038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5DDD74-4B84-7A72-0940-A1B22C4C9837}"/>
              </a:ext>
            </a:extLst>
          </p:cNvPr>
          <p:cNvSpPr txBox="1"/>
          <p:nvPr/>
        </p:nvSpPr>
        <p:spPr>
          <a:xfrm>
            <a:off x="6326188" y="3109089"/>
            <a:ext cx="61012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51D7CB-97A1-18A1-D518-98266D0858FB}"/>
              </a:ext>
            </a:extLst>
          </p:cNvPr>
          <p:cNvSpPr txBox="1"/>
          <p:nvPr/>
        </p:nvSpPr>
        <p:spPr>
          <a:xfrm>
            <a:off x="269396" y="530563"/>
            <a:ext cx="11660907" cy="2895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500" dirty="0"/>
              <a:t>The Voice Handicap Index Questionnaire (</a:t>
            </a:r>
            <a:r>
              <a:rPr lang="en-US" sz="3500" dirty="0" err="1"/>
              <a:t>Sobol</a:t>
            </a:r>
            <a:r>
              <a:rPr lang="en-US" sz="3500" dirty="0"/>
              <a:t>, 2020)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600" dirty="0"/>
              <a:t>helped foster a multi-item 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4000" b="1" i="1" dirty="0">
                <a:solidFill>
                  <a:srgbClr val="00B050"/>
                </a:solidFill>
              </a:rPr>
              <a:t>Professional Voice Handicap Index Questionnaire</a:t>
            </a:r>
            <a:r>
              <a:rPr lang="en-US" sz="4000" dirty="0">
                <a:solidFill>
                  <a:srgbClr val="00B050"/>
                </a:solidFill>
              </a:rPr>
              <a:t> 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4400" dirty="0"/>
              <a:t>so singers keep track of what they can still do…</a:t>
            </a:r>
            <a:endParaRPr lang="en-FR" sz="4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149B43-F69E-9F54-1A04-84FE21DBB46F}"/>
              </a:ext>
            </a:extLst>
          </p:cNvPr>
          <p:cNvSpPr txBox="1"/>
          <p:nvPr/>
        </p:nvSpPr>
        <p:spPr>
          <a:xfrm>
            <a:off x="4497388" y="373264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FR" dirty="0"/>
          </a:p>
        </p:txBody>
      </p:sp>
      <p:sp>
        <p:nvSpPr>
          <p:cNvPr id="5" name="Heart 4">
            <a:extLst>
              <a:ext uri="{FF2B5EF4-FFF2-40B4-BE49-F238E27FC236}">
                <a16:creationId xmlns:a16="http://schemas.microsoft.com/office/drawing/2014/main" id="{1983B2FE-0678-BDFF-54F1-2DE396A8163D}"/>
              </a:ext>
            </a:extLst>
          </p:cNvPr>
          <p:cNvSpPr/>
          <p:nvPr/>
        </p:nvSpPr>
        <p:spPr>
          <a:xfrm>
            <a:off x="2306502" y="3838475"/>
            <a:ext cx="2054273" cy="1828799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 dirty="0"/>
          </a:p>
        </p:txBody>
      </p:sp>
      <p:sp>
        <p:nvSpPr>
          <p:cNvPr id="7" name="Arrow: Notched Right 6">
            <a:extLst>
              <a:ext uri="{FF2B5EF4-FFF2-40B4-BE49-F238E27FC236}">
                <a16:creationId xmlns:a16="http://schemas.microsoft.com/office/drawing/2014/main" id="{9ADE8C34-CD97-6CCF-0152-CD83F38891D1}"/>
              </a:ext>
            </a:extLst>
          </p:cNvPr>
          <p:cNvSpPr/>
          <p:nvPr/>
        </p:nvSpPr>
        <p:spPr>
          <a:xfrm>
            <a:off x="4833033" y="4162411"/>
            <a:ext cx="1956816" cy="969264"/>
          </a:xfrm>
          <a:prstGeom prst="notchedRightArrow">
            <a:avLst>
              <a:gd name="adj1" fmla="val 50000"/>
              <a:gd name="adj2" fmla="val 42059"/>
            </a:avLst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8" name="Sun 7">
            <a:extLst>
              <a:ext uri="{FF2B5EF4-FFF2-40B4-BE49-F238E27FC236}">
                <a16:creationId xmlns:a16="http://schemas.microsoft.com/office/drawing/2014/main" id="{E84212C0-EAC7-FBDA-8494-D8CC0B4870FD}"/>
              </a:ext>
            </a:extLst>
          </p:cNvPr>
          <p:cNvSpPr/>
          <p:nvPr/>
        </p:nvSpPr>
        <p:spPr>
          <a:xfrm>
            <a:off x="7322561" y="3605532"/>
            <a:ext cx="2054272" cy="2083023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99732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C79B53-53B2-0AD4-008E-18364D5F0D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1" t="10131" r="52660" b="5200"/>
          <a:stretch/>
        </p:blipFill>
        <p:spPr>
          <a:xfrm>
            <a:off x="327121" y="0"/>
            <a:ext cx="642697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B97F44-0DFE-D235-7FF0-9BE2BE470B2F}"/>
              </a:ext>
            </a:extLst>
          </p:cNvPr>
          <p:cNvSpPr txBox="1"/>
          <p:nvPr/>
        </p:nvSpPr>
        <p:spPr>
          <a:xfrm>
            <a:off x="8196887" y="2539614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Laban movement analysis meets professional singing tasks</a:t>
            </a:r>
          </a:p>
          <a:p>
            <a:pPr algn="l"/>
            <a:r>
              <a:rPr lang="en-US" dirty="0"/>
              <a:t>(Wierzba, 2023)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33765559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D4B71B-49BD-4C06-1A9B-CB1C05E346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10028" r="56248" b="9915"/>
          <a:stretch/>
        </p:blipFill>
        <p:spPr>
          <a:xfrm>
            <a:off x="1743614" y="0"/>
            <a:ext cx="5096298" cy="69955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CA7EF6-4F78-97BE-D7C8-DCD54BEADF12}"/>
              </a:ext>
            </a:extLst>
          </p:cNvPr>
          <p:cNvSpPr txBox="1"/>
          <p:nvPr/>
        </p:nvSpPr>
        <p:spPr>
          <a:xfrm>
            <a:off x="8812644" y="2690335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Singing Voice Handicap Index for professional singers (Wierzba, 2023) </a:t>
            </a: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6580803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CBDDE1C-5ECD-D9F8-BFA9-0A58C27774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4" t="13524" r="55046" b="34215"/>
          <a:stretch/>
        </p:blipFill>
        <p:spPr>
          <a:xfrm>
            <a:off x="1092969" y="827426"/>
            <a:ext cx="5003031" cy="44865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03CBCB-CB09-6FF8-138F-59B441547280}"/>
              </a:ext>
            </a:extLst>
          </p:cNvPr>
          <p:cNvSpPr txBox="1"/>
          <p:nvPr/>
        </p:nvSpPr>
        <p:spPr>
          <a:xfrm>
            <a:off x="7600758" y="827426"/>
            <a:ext cx="298257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Correlation is NOT causation, however, a singer can offer insight to where they feel what is going on in the body, and an educated teacher can map a systemic vocal task in the whole body with visuals providing support.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(MOSS, 2023) 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17945911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3464E7-7268-3D6E-5276-2C703DFF9260}"/>
              </a:ext>
            </a:extLst>
          </p:cNvPr>
          <p:cNvSpPr txBox="1"/>
          <p:nvPr/>
        </p:nvSpPr>
        <p:spPr>
          <a:xfrm>
            <a:off x="1135302" y="1231129"/>
            <a:ext cx="106410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/>
              <a:t>Thank you for watching, and thank you for all of your support during my MA studies ! </a:t>
            </a:r>
            <a:endParaRPr lang="en-FR" sz="5400" dirty="0"/>
          </a:p>
        </p:txBody>
      </p:sp>
    </p:spTree>
    <p:extLst>
      <p:ext uri="{BB962C8B-B14F-4D97-AF65-F5344CB8AC3E}">
        <p14:creationId xmlns:p14="http://schemas.microsoft.com/office/powerpoint/2010/main" val="2252399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EFDB5-14AF-6773-2314-A01E8AD3E4C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60075" y="314119"/>
            <a:ext cx="5510214" cy="484855"/>
          </a:xfrm>
        </p:spPr>
        <p:txBody>
          <a:bodyPr>
            <a:normAutofit/>
          </a:bodyPr>
          <a:lstStyle/>
          <a:p>
            <a:pPr algn="ctr"/>
            <a:r>
              <a:rPr lang="fr-FR" sz="24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FR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5FAC8-5766-2B2A-BFF9-12C478FC97B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300788" y="1063625"/>
            <a:ext cx="5891212" cy="4968875"/>
          </a:xfrm>
        </p:spPr>
        <p:txBody>
          <a:bodyPr/>
          <a:lstStyle/>
          <a:p>
            <a:endParaRPr lang="en-GB" sz="12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FR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623C41-24A7-A7E5-E723-589ABA3D4E3D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68084" y="798974"/>
            <a:ext cx="5752402" cy="52335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Bennett, G (2017) The Science of Singing: A Voice Lesson from Anatomy and Physiology. The Research and Scholarship Symposium 1. (Accessed July 28th, 2023)</a:t>
            </a:r>
            <a:endParaRPr lang="en-US" sz="1300" dirty="0">
              <a:solidFill>
                <a:schemeClr val="bg1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Black, GB, van Os, S,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Fulop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NJ (2021) ethnographic research as an evolving method for supporting healthcare improvement. Skills: a scoping review. BMC medical research methodology.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Biomed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Central.</a:t>
            </a:r>
            <a:endParaRPr lang="en-GB" sz="13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Blitzer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(2010) Spasmodic Dysphonia: Focal Laryngeal Dystonia. </a:t>
            </a: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Movement Disorders, p 130-132 Academic Press, Elsevier</a:t>
            </a:r>
            <a:endParaRPr lang="en-GB" sz="13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Budin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 (2017) Building Confidence. Journal Perinatal Education. </a:t>
            </a: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Pubmed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3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Cardoso, R, </a:t>
            </a: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Lumini-Oliviera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J, </a:t>
            </a: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Meneses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RF (2021) Associations Between Autonomic Nervous System Function, Voice, and Dysphonia, A systematic review, Journal of Voice</a:t>
            </a:r>
            <a:endParaRPr lang="en-GB" sz="13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Cazden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J (2017). Stalking the calm buzz: how the </a:t>
            </a:r>
            <a:r>
              <a:rPr lang="en-GB" sz="1300" b="0" i="0" dirty="0" err="1">
                <a:solidFill>
                  <a:schemeClr val="bg1">
                    <a:lumMod val="10000"/>
                  </a:schemeClr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polyvagal</a:t>
            </a:r>
            <a:r>
              <a:rPr lang="en-GB" sz="1300" b="0" i="0" dirty="0">
                <a:solidFill>
                  <a:schemeClr val="bg1">
                    <a:lumMod val="10000"/>
                  </a:schemeClr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theory links stage presence, mammal evolution, and the root of the vocal nerve. Voice and Speech Review. </a:t>
            </a:r>
            <a:endParaRPr lang="en-GB" sz="1300" dirty="0">
              <a:solidFill>
                <a:schemeClr val="bg1">
                  <a:lumMod val="10000"/>
                </a:schemeClr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Creighton, FX, </a:t>
            </a:r>
            <a:r>
              <a:rPr lang="en-GB" sz="13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Hapner</a:t>
            </a:r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E, Klein, A, Rosen, A, Jenner, HA, John’s, MM (2013) Diagnostic Delays in Spasmodic Dysphonia: A call for Clinician Education. Elsevier </a:t>
            </a:r>
            <a:endParaRPr lang="en-GB" sz="13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DC7B00-8661-6943-1D15-81F8EF0F7714}"/>
              </a:ext>
            </a:extLst>
          </p:cNvPr>
          <p:cNvSpPr txBox="1"/>
          <p:nvPr/>
        </p:nvSpPr>
        <p:spPr>
          <a:xfrm>
            <a:off x="5920486" y="825500"/>
            <a:ext cx="6271514" cy="7571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Durham, M (2023) Singing in Co-Harmony: An Introduction to Trauma Informed Voice Care. Journal of Voice</a:t>
            </a:r>
            <a:endParaRPr lang="en-GB" sz="13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sz="13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Entwistle, V. A., Carter, S. M.,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Cribb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A., &amp;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McCaffery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K. (2010). Supporting patient autonomy: the importance of clinician-patient relationships. Journal of general internal medicine</a:t>
            </a:r>
            <a:endParaRPr lang="en-GB" sz="13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sz="13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Guiry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S,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Worthley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A,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Simonyan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K. (2019)  A separation of innate and learned vocal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defines the symptomatology of spasmodic dysphonia. Laryngoscope. </a:t>
            </a:r>
            <a:endParaRPr lang="en-GB" sz="13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sz="13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Grape, C., </a:t>
            </a:r>
            <a:r>
              <a:rPr lang="en-GB" sz="13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Sandgren</a:t>
            </a:r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, M., </a:t>
            </a:r>
            <a:r>
              <a:rPr lang="en-GB" sz="13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Hansson</a:t>
            </a:r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, L. O., Ericson, M.,  </a:t>
            </a:r>
            <a:r>
              <a:rPr lang="en-GB" sz="13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Theorell</a:t>
            </a:r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, T. (2003). Does singing promote well-being?: An empirical study of professional and amateur singers during a singing lesson. Integrative physiological and </a:t>
            </a:r>
            <a:r>
              <a:rPr lang="en-GB" sz="13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behavioral</a:t>
            </a:r>
            <a:r>
              <a:rPr lang="en-GB" sz="13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Helvetica" pitchFamily="2" charset="0"/>
              </a:rPr>
              <a:t> science.  Journal of the Pavlovian Society</a:t>
            </a:r>
            <a:endParaRPr lang="en-GB" sz="1300" dirty="0">
              <a:solidFill>
                <a:srgbClr val="000000"/>
              </a:solidFill>
              <a:effectLst/>
              <a:highlight>
                <a:srgbClr val="FFFFFF"/>
              </a:highlight>
              <a:latin typeface="Helvetica" pitchFamily="2" charset="0"/>
            </a:endParaRPr>
          </a:p>
          <a:p>
            <a:endParaRPr lang="en-US" sz="13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Hancock, J (2023) Relationship Venn Diagrams. Accessed March 1st, 2024 https://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www.bishuk.com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/relationships/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relationships-venn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-diagrams/</a:t>
            </a:r>
            <a:b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US" sz="13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Harris, DJ, Allen, K, Vine, SJ, Wilson, MR (2023) A Systematic Review and Meta-analysis of the Relationship Between Flow States and Performance. International Review of Sport and Exercise Psychology. Open Access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Tandfonline</a:t>
            </a:r>
            <a:endParaRPr lang="en-US" sz="13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sz="13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Hassim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A,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Dayang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S, </a:t>
            </a:r>
            <a:r>
              <a:rPr lang="en-GB" sz="13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Mazlan</a:t>
            </a:r>
            <a:r>
              <a:rPr lang="en-GB" sz="1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CAN (2023). Internal and External Factors that Influence Students' Persistent Participation in Music Learning. ResearchGate</a:t>
            </a:r>
            <a:endParaRPr lang="en-GB" sz="13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969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02C1D1-2E55-0C24-4494-8114D456BFB4}"/>
              </a:ext>
            </a:extLst>
          </p:cNvPr>
          <p:cNvSpPr txBox="1"/>
          <p:nvPr/>
        </p:nvSpPr>
        <p:spPr>
          <a:xfrm>
            <a:off x="2951789" y="0"/>
            <a:ext cx="61094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EFERENCES</a:t>
            </a:r>
            <a:endParaRPr lang="en-FR" sz="24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E6C1791-5D0F-81B6-755A-0B163D277AC8}"/>
              </a:ext>
            </a:extLst>
          </p:cNvPr>
          <p:cNvSpPr txBox="1">
            <a:spLocks/>
          </p:cNvSpPr>
          <p:nvPr/>
        </p:nvSpPr>
        <p:spPr>
          <a:xfrm>
            <a:off x="6006522" y="461666"/>
            <a:ext cx="6185477" cy="5599698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Reed, C (2022) Examining Embodied Sensation and Perception in Singing. ACM Digital Library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Sanuki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T (2023) Spasmodic dysphonia: An overview of clinical features and treatment options,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Auris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Nasus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 Larynx, ScienceDirect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Scearce, L (2016) Manual of Singing Voice Rehabilitation, A practical approach to vocal health and wellness. Plural Publishing. (P. 63-68)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Seth, A. K., &amp;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Friston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K. J. (2016). Active interoceptive inference and the emotional brain. Philosophical transactions of the Royal Society of London. Series B, Biological sciences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Pubmed</a:t>
            </a:r>
            <a:endParaRPr lang="en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Simonyan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K,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et al.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The NIH/NIDCD Workshop on Research Priorities in Spasmodic Dysphonia/Laryngeal Dystonia (2021). Laryngeal Dystonia: Multidisciplinary Update on Terminology, Pathophysiology, and Research Priorities.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Sobol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M,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Sielska-Badurek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EM,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Osuch-Wojcikiewicz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E (2020) Normative values for singing voice handicap index, a systematic review and meta-analysis. Brazilian Journal of Otorhinolaryngology</a:t>
            </a:r>
            <a:endParaRPr lang="en-GB" sz="24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endParaRPr lang="en-US" sz="2400" dirty="0">
              <a:solidFill>
                <a:srgbClr val="282828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Sörensen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L. K. A.,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Bohté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S. M.,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Slagter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H. A., &amp; </a:t>
            </a: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Scholte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, H. S. (2022). Arousal state affects perceptual decision-making by modulating hierarchical sensory processing in a large-scale visual system model. PLoS computational biology.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Vidakovic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MR,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Gunjaca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I,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Bukic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J,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Kosta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V, Soda, J,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Konstantinovic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I,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Boskovic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B,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Bilic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I,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Muzinic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, NR (2022) The </a:t>
            </a:r>
            <a:r>
              <a:rPr lang="en-GB" sz="2400" dirty="0" err="1">
                <a:solidFill>
                  <a:srgbClr val="282828"/>
                </a:solidFill>
                <a:latin typeface="Arial" panose="020B0604020202020204" pitchFamily="34" charset="0"/>
              </a:rPr>
              <a:t>Patho-Neurophysiological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</a:rPr>
              <a:t> Basis and Treatment of Focal Laryngeal Dystonia: A Narrative Review and Two Case Reports Applying TMS over the Laryngeal Motor Cortex. MDPI Open Access.</a:t>
            </a:r>
          </a:p>
          <a:p>
            <a:endParaRPr lang="en-FR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E776F55-DD98-8088-2AEC-2BAF6475C615}"/>
              </a:ext>
            </a:extLst>
          </p:cNvPr>
          <p:cNvSpPr txBox="1">
            <a:spLocks/>
          </p:cNvSpPr>
          <p:nvPr/>
        </p:nvSpPr>
        <p:spPr>
          <a:xfrm>
            <a:off x="76009" y="461666"/>
            <a:ext cx="6019991" cy="531801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Khosravani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S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Mahnan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A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Yeh, I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Aman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J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Watson, P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Zhang, Y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Goding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G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Konczak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J (2019). Laryngeal vibration as a non-invasive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neuromodulation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therapy for spasmodic dysphonia. Scientific Reports. Research Gate</a:t>
            </a:r>
            <a:endParaRPr lang="en-US" sz="5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5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Klickstein</a:t>
            </a:r>
            <a:r>
              <a:rPr lang="en-GB" sz="5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G (2009) The Musician’s Way, A Guide to Practice, Performance and Wellness. North Carolina, Oxford University Press.</a:t>
            </a:r>
            <a:endParaRPr lang="en-GB" sz="52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Kuutma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K., &amp;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Kästik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, H. (2014). Creativity and “Right Singing”: Aural Experience and Embodiment of Heritage. Journal of Folklore Research </a:t>
            </a:r>
            <a:endParaRPr lang="en-US" sz="5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Lerman</a:t>
            </a:r>
            <a:r>
              <a:rPr lang="en-GB" sz="5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L (2003) Critical Response Process. Google Scholar </a:t>
            </a:r>
            <a:endParaRPr lang="en-US" sz="5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Moss Erickson, H (2022) Vocal Learning and Songbirds: An Evolutionary Tale of Singing. Journal of Singing </a:t>
            </a:r>
            <a:endParaRPr lang="en-US" sz="5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Nelson, R (2022) Practice as Research in the Arts (and Beyond). Principles, Processes, Contexts, Achievements. 2nd Ed London, UK</a:t>
            </a:r>
            <a:endParaRPr lang="en-US" sz="5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Polatin</a:t>
            </a:r>
            <a:r>
              <a:rPr lang="en-GB" sz="5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B (2016) </a:t>
            </a:r>
            <a:r>
              <a:rPr lang="en-GB" sz="5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Humanual</a:t>
            </a:r>
            <a:r>
              <a:rPr lang="en-GB" sz="5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An Epic Journey to Your Expanded Self. Waterside Productions Publishing, USA</a:t>
            </a:r>
            <a:endParaRPr lang="en-GB" sz="52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Porges, S (2022)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Polyvagal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Theory: A Science of Safety. Open Access Frontiers in Integrative Neuroscience. Traumatic Stress Research Consortium, Kinsey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Institut</a:t>
            </a:r>
            <a:r>
              <a:rPr lang="en-US" sz="5200" dirty="0">
                <a:solidFill>
                  <a:srgbClr val="000000"/>
                </a:solidFill>
                <a:latin typeface="Arial" panose="020B0604020202020204" pitchFamily="34" charset="0"/>
              </a:rPr>
              <a:t>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Pouget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A,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Drugowitsch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J, and </a:t>
            </a:r>
            <a:r>
              <a:rPr lang="en-GB" sz="5200" dirty="0" err="1">
                <a:solidFill>
                  <a:srgbClr val="000000"/>
                </a:solidFill>
                <a:latin typeface="Arial" panose="020B0604020202020204" pitchFamily="34" charset="0"/>
              </a:rPr>
              <a:t>Kepecs</a:t>
            </a:r>
            <a:r>
              <a:rPr lang="en-GB" sz="5200" dirty="0">
                <a:solidFill>
                  <a:srgbClr val="000000"/>
                </a:solidFill>
                <a:latin typeface="Arial" panose="020B0604020202020204" pitchFamily="34" charset="0"/>
              </a:rPr>
              <a:t> A (2016). Confidence and certainty: Distinct probabilistic quantities for different goals. PubMed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3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FR" sz="1400" dirty="0"/>
          </a:p>
        </p:txBody>
      </p:sp>
    </p:spTree>
    <p:extLst>
      <p:ext uri="{BB962C8B-B14F-4D97-AF65-F5344CB8AC3E}">
        <p14:creationId xmlns:p14="http://schemas.microsoft.com/office/powerpoint/2010/main" val="406424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C99005-3798-4902-B5B1-B7BC9B795A9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C0A025-EC96-4160-84F3-B0459CBE5978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0D35DF6-4C68-42E3-9A51-91E3B8DC80B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186</Words>
  <Application>Microsoft Office PowerPoint</Application>
  <PresentationFormat>Widescreen</PresentationFormat>
  <Paragraphs>58</Paragraphs>
  <Slides>32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Gallery</vt:lpstr>
      <vt:lpstr>Exploring Confidence in Professional Singers with  Laryngeal dystonia</vt:lpstr>
      <vt:lpstr>  During this presentation:  Aims/intentions:</vt:lpstr>
      <vt:lpstr>PowerPoint Presentation</vt:lpstr>
      <vt:lpstr>PowerPoint Presentation</vt:lpstr>
      <vt:lpstr>GOALS/OBJECTIVES:  Prospective study create a model ? Qualitative research: ethnography paradigm (black 2021)  </vt:lpstr>
      <vt:lpstr>LD in the literature  (Simonyan, 2021; Vidakovic, 2022; Creighton, 2015; Oliveira, 2023).  </vt:lpstr>
      <vt:lpstr>LD types  LD – Task specific   Vocal tremor  Essential or dystonic  Muscle tension dysphonia</vt:lpstr>
      <vt:lpstr>Detecting LD: </vt:lpstr>
      <vt:lpstr> the singer ❤️ leads the team  </vt:lpstr>
      <vt:lpstr>Confidence in the literature</vt:lpstr>
      <vt:lpstr>Arousal State during performance  </vt:lpstr>
      <vt:lpstr>PowerPoint Presentation</vt:lpstr>
      <vt:lpstr>PROFESSIONAL SINGING  why does it matter to this study?</vt:lpstr>
      <vt:lpstr> LD for a professional singer:</vt:lpstr>
      <vt:lpstr>The research plan:  </vt:lpstr>
      <vt:lpstr>PowerPoint Presentation</vt:lpstr>
      <vt:lpstr>PowerPoint Presentation</vt:lpstr>
      <vt:lpstr>PowerPoint Presentation</vt:lpstr>
      <vt:lpstr>PowerPoint Presentation</vt:lpstr>
      <vt:lpstr>THE participants</vt:lpstr>
      <vt:lpstr>PowerPoint Presentation</vt:lpstr>
      <vt:lpstr>Practitioners</vt:lpstr>
      <vt:lpstr>The Singer Participant</vt:lpstr>
      <vt:lpstr>CONCLUSIONS, DISCUSSIONS:   what one can and cannot DO defines symptomatology in LD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Confidence Levels in Professional Singers with Laryngeal dystonia</dc:title>
  <dc:creator>HARNAY Karen</dc:creator>
  <cp:lastModifiedBy>Karen Wierzba (2030625)</cp:lastModifiedBy>
  <cp:revision>14</cp:revision>
  <dcterms:created xsi:type="dcterms:W3CDTF">2024-01-08T08:09:14Z</dcterms:created>
  <dcterms:modified xsi:type="dcterms:W3CDTF">2024-03-15T11:11:13Z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