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55"/>
  </p:notesMasterIdLst>
  <p:sldIdLst>
    <p:sldId id="272" r:id="rId19"/>
    <p:sldId id="354" r:id="rId20"/>
    <p:sldId id="402" r:id="rId21"/>
    <p:sldId id="407" r:id="rId22"/>
    <p:sldId id="262" r:id="rId23"/>
    <p:sldId id="415" r:id="rId24"/>
    <p:sldId id="263" r:id="rId25"/>
    <p:sldId id="268" r:id="rId26"/>
    <p:sldId id="404" r:id="rId27"/>
    <p:sldId id="414" r:id="rId28"/>
    <p:sldId id="429" r:id="rId29"/>
    <p:sldId id="411" r:id="rId30"/>
    <p:sldId id="413" r:id="rId31"/>
    <p:sldId id="265" r:id="rId32"/>
    <p:sldId id="266" r:id="rId33"/>
    <p:sldId id="267" r:id="rId34"/>
    <p:sldId id="270" r:id="rId35"/>
    <p:sldId id="271" r:id="rId36"/>
    <p:sldId id="264" r:id="rId37"/>
    <p:sldId id="427" r:id="rId38"/>
    <p:sldId id="410" r:id="rId39"/>
    <p:sldId id="428" r:id="rId40"/>
    <p:sldId id="416" r:id="rId41"/>
    <p:sldId id="424" r:id="rId42"/>
    <p:sldId id="409" r:id="rId43"/>
    <p:sldId id="417" r:id="rId44"/>
    <p:sldId id="426" r:id="rId45"/>
    <p:sldId id="433" r:id="rId46"/>
    <p:sldId id="430" r:id="rId47"/>
    <p:sldId id="432" r:id="rId48"/>
    <p:sldId id="431" r:id="rId49"/>
    <p:sldId id="401" r:id="rId50"/>
    <p:sldId id="435" r:id="rId51"/>
    <p:sldId id="419" r:id="rId52"/>
    <p:sldId id="367" r:id="rId53"/>
    <p:sldId id="285" r:id="rId5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53266" autoAdjust="0"/>
  </p:normalViewPr>
  <p:slideViewPr>
    <p:cSldViewPr snapToGrid="0" snapToObjects="1">
      <p:cViewPr varScale="1">
        <p:scale>
          <a:sx n="45" d="100"/>
          <a:sy n="45" d="100"/>
        </p:scale>
        <p:origin x="1902" y="4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slide" Target="slides/slide24.xml"/><Relationship Id="rId47" Type="http://schemas.openxmlformats.org/officeDocument/2006/relationships/slide" Target="slides/slide29.xml"/><Relationship Id="rId50" Type="http://schemas.openxmlformats.org/officeDocument/2006/relationships/slide" Target="slides/slide32.xml"/><Relationship Id="rId55"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46" Type="http://schemas.openxmlformats.org/officeDocument/2006/relationships/slide" Target="slides/slide28.xml"/><Relationship Id="rId59"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slide" Target="slides/slide23.xml"/><Relationship Id="rId54"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slide" Target="slides/slide27.xml"/><Relationship Id="rId53" Type="http://schemas.openxmlformats.org/officeDocument/2006/relationships/slide" Target="slides/slide35.xml"/><Relationship Id="rId58"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49" Type="http://schemas.openxmlformats.org/officeDocument/2006/relationships/slide" Target="slides/slide31.xml"/><Relationship Id="rId57"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slide" Target="slides/slide26.xml"/><Relationship Id="rId52" Type="http://schemas.openxmlformats.org/officeDocument/2006/relationships/slide" Target="slides/slide34.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slide" Target="slides/slide25.xml"/><Relationship Id="rId48" Type="http://schemas.openxmlformats.org/officeDocument/2006/relationships/slide" Target="slides/slide30.xml"/><Relationship Id="rId56"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2/28/2022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229379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GDPR is to legitimate interests as a lawful basis for processing is essentially the same as the equivalent Schedule 2 condition in the 1998 Act, with some changes in detail. You can now consider the legitimate interests of any third party, including wider benefits to society. And when weighing against the individual’s interests, the focus is wider than the emphasis on ‘unwarranted prejudice’ to the individual in the 1998 Act. For example, unexpected processing is likely to affect whether the individual’s interests override your legitimate interests, even without specific harm. </a:t>
            </a:r>
          </a:p>
          <a:p>
            <a:endParaRPr lang="en-US" dirty="0"/>
          </a:p>
          <a:p>
            <a:r>
              <a:rPr lang="en-US" dirty="0"/>
              <a:t>The GDPR is clearer that you must give particular weight to protecting children’s data. Public authorities are more limited in their ability to rely on legitimate interests, and should consider the ‘public task’ basis instead for any processing they do to perform their tasks as a public authority. Legitimate interests may still be available for other legitimate processing outside of those tasks. The biggest change is that you need to document your decisions on legitimate interests so that you can demonstrate compliance under the new GDPR accountability principle. You must also include more information in your privacy information. </a:t>
            </a:r>
          </a:p>
          <a:p>
            <a:endParaRPr lang="en-US" dirty="0"/>
          </a:p>
          <a:p>
            <a:r>
              <a:rPr lang="en-US" dirty="0"/>
              <a:t>It is confident that the individual’s interests do not override those legitimate interests. ☐  only use individuals’ data in ways they would reasonably expect, unless we have a very good reason. ☐ We are not using people’s data in ways they would find intrusive or which could cause them harm, unless we have a very good reason. ☐ If we process children’s data, we take extra care to make sure we protect their interests. ☐Consider safeguards to reduce the impact where possible. ☐Consider whether we can offer an opt out. ☐ Include information about our legitimate interests in our privacy information. 22 March 2018 - 1.0.97. In the run up, you need to review your existing processing to identify your lawful basis and document where you rely on legitimate interests, update your privacy information, and communicate it to individuals.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718842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127871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2349451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389319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of WSJ, Economist, Mintel reports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4033766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818692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983336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Focusing on the last three elements</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3677574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Case Study</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285750" indent="-285750">
              <a:buFontTx/>
              <a:buChar char="-"/>
            </a:pPr>
            <a:r>
              <a:rPr lang="en-US" sz="2800" dirty="0"/>
              <a:t>Budget hotel demographic</a:t>
            </a:r>
          </a:p>
          <a:p>
            <a:pPr marL="285750" indent="-285750">
              <a:buFontTx/>
              <a:buChar char="-"/>
            </a:pPr>
            <a:r>
              <a:rPr lang="en-US" sz="2800" dirty="0"/>
              <a:t>48 bedroom budget hotel</a:t>
            </a:r>
            <a:endParaRPr lang="en-GB" sz="2800" dirty="0"/>
          </a:p>
          <a:p>
            <a:pPr marL="285750" indent="-285750">
              <a:buFontTx/>
              <a:buChar char="-"/>
            </a:pPr>
            <a:r>
              <a:rPr lang="en-US" sz="2800" dirty="0"/>
              <a:t>Struggling business</a:t>
            </a:r>
          </a:p>
          <a:p>
            <a:pPr marL="285750" indent="-285750">
              <a:buFontTx/>
              <a:buChar char="-"/>
            </a:pPr>
            <a:r>
              <a:rPr lang="en-US" sz="2800" dirty="0"/>
              <a:t>Work life balance problems for management and staff</a:t>
            </a:r>
          </a:p>
          <a:p>
            <a:pPr marL="285750" indent="-285750">
              <a:buFontTx/>
              <a:buChar char="-"/>
            </a:pPr>
            <a:r>
              <a:rPr lang="en-US" sz="2800" dirty="0"/>
              <a:t>Objective to turn a profit</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727360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Play from 2:00 </a:t>
            </a:r>
          </a:p>
          <a:p>
            <a:r>
              <a:rPr lang="en-US" dirty="0"/>
              <a:t>Stop 27:15</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185513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Bef>
                <a:spcPts val="1000"/>
              </a:spcBef>
              <a:spcAft>
                <a:spcPts val="1000"/>
              </a:spcAft>
            </a:pPr>
            <a:r>
              <a:rPr lang="en-US" sz="1200" b="1" dirty="0">
                <a:effectLst/>
                <a:latin typeface="Calibri" panose="020F0502020204030204" pitchFamily="34" charset="0"/>
                <a:ea typeface="Times New Roman" panose="02020603050405020304" pitchFamily="18" charset="0"/>
                <a:cs typeface="Times New Roman" panose="02020603050405020304" pitchFamily="18" charset="0"/>
              </a:rPr>
              <a:t>Key Questions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800" b="1" cap="all" spc="75" dirty="0">
                <a:solidFill>
                  <a:srgbClr val="000000"/>
                </a:solidFill>
                <a:effectLst/>
                <a:latin typeface="Calibri" panose="020F0502020204030204" pitchFamily="34" charset="0"/>
                <a:cs typeface="Times New Roman" panose="02020603050405020304" pitchFamily="18" charset="0"/>
              </a:rPr>
              <a:t>what analysis would you undertake as a consultant?</a:t>
            </a:r>
            <a:endParaRPr lang="en-GB" sz="18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800" b="1" cap="all" spc="75" dirty="0">
                <a:solidFill>
                  <a:srgbClr val="000000"/>
                </a:solidFill>
                <a:effectLst/>
                <a:latin typeface="Calibri" panose="020F0502020204030204" pitchFamily="34" charset="0"/>
                <a:cs typeface="Times New Roman" panose="02020603050405020304" pitchFamily="18" charset="0"/>
              </a:rPr>
              <a:t>what recommendations would you make?</a:t>
            </a:r>
            <a:endParaRPr lang="en-GB" sz="18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Menu change                          	Added extras: photography etc.  	Develop online presence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Benchmarking 		Close the business? 		Free up capital: sell stock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Change product		New branding 		Team building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Allocate roles to strengths 	                        Advertising 		                        Refit and redesign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Develop reciprocal relationships 	Recruit new staff?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15000"/>
              </a:lnSpc>
              <a:spcBef>
                <a:spcPts val="1000"/>
              </a:spcBef>
              <a:spcAft>
                <a:spcPts val="1000"/>
              </a:spcAft>
              <a:buClrTx/>
              <a:buSzTx/>
              <a:buFontTx/>
              <a:buNone/>
              <a:tabLst/>
              <a:defRPr/>
            </a:pPr>
            <a:r>
              <a:rPr lang="en-US" sz="1800" b="1" cap="all" spc="75" dirty="0">
                <a:solidFill>
                  <a:srgbClr val="000000"/>
                </a:solidFill>
                <a:effectLst/>
                <a:latin typeface="Calibri" panose="020F0502020204030204" pitchFamily="34" charset="0"/>
                <a:cs typeface="Times New Roman" panose="02020603050405020304" pitchFamily="18" charset="0"/>
              </a:rPr>
              <a:t>what Analysis does the consultant perform?</a:t>
            </a:r>
            <a:endParaRPr lang="en-GB" sz="18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endParaRPr lang="en-US"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Tests the process  		Market research (survey locals </a:t>
            </a:r>
            <a:r>
              <a:rPr lang="en-US" sz="1200" dirty="0" err="1">
                <a:effectLst/>
                <a:latin typeface="Calibri" panose="020F0502020204030204" pitchFamily="34" charset="0"/>
                <a:ea typeface="Times New Roman" panose="02020603050405020304" pitchFamily="18" charset="0"/>
                <a:cs typeface="Times New Roman" panose="02020603050405020304" pitchFamily="18" charset="0"/>
              </a:rPr>
              <a:t>etc</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Staff evaluation: defining roles      	Market Analysis (product, price, spend)</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Branding</a:t>
            </a:r>
            <a:r>
              <a:rPr lang="en-US" sz="1200" b="1"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In-store Marketing: How does customer feel?</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Inventory analysis (dead stock) 	Back office</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Interpersonal issues</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a:p>
            <a:pPr>
              <a:lnSpc>
                <a:spcPct val="115000"/>
              </a:lnSpc>
              <a:spcBef>
                <a:spcPts val="1000"/>
              </a:spcBef>
            </a:pPr>
            <a:r>
              <a:rPr lang="en-US" sz="1800" b="1" cap="all" spc="75" dirty="0">
                <a:solidFill>
                  <a:srgbClr val="000000"/>
                </a:solidFill>
                <a:effectLst/>
                <a:latin typeface="Calibri" panose="020F0502020204030204" pitchFamily="34" charset="0"/>
                <a:cs typeface="Times New Roman" panose="02020603050405020304" pitchFamily="18" charset="0"/>
              </a:rPr>
              <a:t>What tactics does the consultant use to move the project on?</a:t>
            </a:r>
            <a:endParaRPr lang="en-GB" sz="18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Bring in experts – Refit and Branding		Mood board</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Staff meetings: information is shared		Build momentum</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Interviewing for jobs			Relaunch: Renewal of vows</a:t>
            </a:r>
          </a:p>
          <a:p>
            <a:pPr>
              <a:lnSpc>
                <a:spcPct val="115000"/>
              </a:lnSpc>
              <a:spcBef>
                <a:spcPts val="1000"/>
              </a:spcBef>
              <a:spcAft>
                <a:spcPts val="1000"/>
              </a:spcAft>
            </a:pP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pPr>
            <a:r>
              <a:rPr lang="en-US" sz="1800" b="1" cap="all" spc="75" dirty="0">
                <a:solidFill>
                  <a:srgbClr val="000000"/>
                </a:solidFill>
                <a:effectLst/>
                <a:latin typeface="Calibri" panose="020F0502020204030204" pitchFamily="34" charset="0"/>
                <a:cs typeface="Times New Roman" panose="02020603050405020304" pitchFamily="18" charset="0"/>
              </a:rPr>
              <a:t>Consultants can offer a number of practical solutions:</a:t>
            </a:r>
            <a:endParaRPr lang="en-GB" sz="18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Changes product and services	Training staff: up-selling</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New branding 		Defining roles		Refit and redesign</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Advertising (online or local press)	Team building and motivation.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b="1" dirty="0"/>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722228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Play from 27:35</a:t>
            </a:r>
          </a:p>
          <a:p>
            <a:endParaRPr lang="en-US" dirty="0"/>
          </a:p>
          <a:p>
            <a:pPr>
              <a:lnSpc>
                <a:spcPct val="115000"/>
              </a:lnSpc>
              <a:spcBef>
                <a:spcPts val="1000"/>
              </a:spcBef>
            </a:pPr>
            <a:r>
              <a:rPr lang="en-US" sz="1200" b="1" cap="all" spc="75" dirty="0">
                <a:solidFill>
                  <a:srgbClr val="000000"/>
                </a:solidFill>
                <a:effectLst/>
                <a:latin typeface="Calibri" panose="020F0502020204030204" pitchFamily="34" charset="0"/>
                <a:cs typeface="Times New Roman" panose="02020603050405020304" pitchFamily="18" charset="0"/>
              </a:rPr>
              <a:t>what recommendations would you make?</a:t>
            </a:r>
            <a:endParaRPr lang="en-GB" sz="1200" b="1" cap="all" spc="75" dirty="0">
              <a:effectLst/>
              <a:latin typeface="Calibri" panose="020F0502020204030204" pitchFamily="34"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Menu change                          	Added extras: photography etc.  	Develop online presence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Benchmarking 		Close the business? 		Free up capital: sell stock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Change product		New branding 		Team building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Allocate roles to strengths 	                        Advertising 		                        Refit and redesign</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r>
              <a:rPr lang="en-US" sz="1200" dirty="0">
                <a:effectLst/>
                <a:latin typeface="Calibri" panose="020F0502020204030204" pitchFamily="34" charset="0"/>
                <a:ea typeface="Times New Roman" panose="02020603050405020304" pitchFamily="18" charset="0"/>
                <a:cs typeface="Times New Roman" panose="02020603050405020304" pitchFamily="18" charset="0"/>
              </a:rPr>
              <a:t>Develop reciprocal relationships 	Recruit new staff? </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15000"/>
              </a:lnSpc>
              <a:spcBef>
                <a:spcPts val="1000"/>
              </a:spcBef>
              <a:spcAft>
                <a:spcPts val="1000"/>
              </a:spcAft>
            </a:pPr>
            <a:endParaRPr lang="en-US" sz="10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5FFDD11-B3EC-214B-B984-1798BFAD033A}" type="slidenum">
              <a:rPr lang="en-US" smtClean="0"/>
              <a:t>33</a:t>
            </a:fld>
            <a:endParaRPr lang="en-US"/>
          </a:p>
        </p:txBody>
      </p:sp>
    </p:spTree>
    <p:extLst>
      <p:ext uri="{BB962C8B-B14F-4D97-AF65-F5344CB8AC3E}">
        <p14:creationId xmlns:p14="http://schemas.microsoft.com/office/powerpoint/2010/main" val="10824304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Hold a meeting and get acceptance in </a:t>
            </a:r>
            <a:r>
              <a:rPr lang="en-US" dirty="0" err="1"/>
              <a:t>writting</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29629189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2590720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2/28/2022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2/28/2022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2/28/2022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acijNEErf-c?feature=oembed" TargetMode="External"/><Relationship Id="rId4" Type="http://schemas.openxmlformats.org/officeDocument/2006/relationships/image" Target="../media/image26.jpeg"/></Relationships>
</file>

<file path=ppt/slides/_rels/slide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13.xml"/><Relationship Id="rId1" Type="http://schemas.openxmlformats.org/officeDocument/2006/relationships/video" Target="https://www.youtube.com/embed/MkntLkg9S3Q?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hyperlink" Target="http://www.foxnews.com/travel/2018/02/20/hotel-offering-discounts-for-people-who-stay-off-their-phones.html" TargetMode="External"/><Relationship Id="rId2" Type="http://schemas.openxmlformats.org/officeDocument/2006/relationships/hyperlink" Target="http://www.stylus.com/qqsqrx"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13.xml"/><Relationship Id="rId1" Type="http://schemas.openxmlformats.org/officeDocument/2006/relationships/video" Target="https://www.youtube.com/embed/KGjHajL29S0?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13.xml"/><Relationship Id="rId1" Type="http://schemas.openxmlformats.org/officeDocument/2006/relationships/video" Target="https://www.youtube.com/embed/QsJRYHxEc8s?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video" Target="https://www.youtube.com/embed/QppaIXkK_IY?feature=oembed" TargetMode="External"/><Relationship Id="rId4" Type="http://schemas.openxmlformats.org/officeDocument/2006/relationships/image" Target="../media/image43.jpeg"/></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video" Target="https://www.youtube.com/embed/QppaIXkK_IY?feature=oembed" TargetMode="External"/><Relationship Id="rId4" Type="http://schemas.openxmlformats.org/officeDocument/2006/relationships/image" Target="../media/image43.jpeg"/></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r>
              <a:rPr lang="en-GB" i="1" dirty="0">
                <a:solidFill>
                  <a:schemeClr val="bg1"/>
                </a:solidFill>
              </a:rPr>
              <a:t>BA International Hotel Management</a:t>
            </a:r>
            <a:br>
              <a:rPr lang="en-GB" i="1" dirty="0">
                <a:solidFill>
                  <a:schemeClr val="bg1"/>
                </a:solidFill>
              </a:rPr>
            </a:br>
            <a:br>
              <a:rPr lang="en-GB" i="1" dirty="0">
                <a:solidFill>
                  <a:schemeClr val="bg1"/>
                </a:solidFill>
              </a:rPr>
            </a:br>
            <a:r>
              <a:rPr lang="en-GB" b="1" i="1" dirty="0">
                <a:solidFill>
                  <a:schemeClr val="bg1"/>
                </a:solidFill>
              </a:rPr>
              <a:t>Organisational Consultancy</a:t>
            </a:r>
            <a:br>
              <a:rPr lang="en-GB" i="1" dirty="0">
                <a:solidFill>
                  <a:schemeClr val="bg1"/>
                </a:solidFill>
              </a:rPr>
            </a:br>
            <a:br>
              <a:rPr lang="en-GB" i="1" dirty="0">
                <a:solidFill>
                  <a:schemeClr val="bg1"/>
                </a:solidFill>
              </a:rPr>
            </a:br>
            <a:br>
              <a:rPr lang="en-GB" i="1" dirty="0">
                <a:solidFill>
                  <a:schemeClr val="bg1"/>
                </a:solidFill>
              </a:rPr>
            </a:br>
            <a:r>
              <a:rPr lang="en-GB" i="1" dirty="0">
                <a:solidFill>
                  <a:schemeClr val="bg1"/>
                </a:solidFill>
              </a:rPr>
              <a:t>BMIH6005</a:t>
            </a:r>
            <a:br>
              <a:rPr lang="en-GB" i="1" dirty="0">
                <a:solidFill>
                  <a:schemeClr val="bg1"/>
                </a:solidFill>
              </a:rPr>
            </a:br>
            <a:br>
              <a:rPr lang="en-GB" i="1" dirty="0">
                <a:solidFill>
                  <a:schemeClr val="bg1"/>
                </a:solidFill>
              </a:rPr>
            </a:br>
            <a:r>
              <a:rPr lang="en-GB" i="1" dirty="0">
                <a:solidFill>
                  <a:schemeClr val="bg1"/>
                </a:solidFill>
              </a:rPr>
              <a:t>Week Eight</a:t>
            </a:r>
            <a:endParaRPr lang="en-GB" dirty="0"/>
          </a:p>
        </p:txBody>
      </p:sp>
    </p:spTree>
    <p:extLst>
      <p:ext uri="{BB962C8B-B14F-4D97-AF65-F5344CB8AC3E}">
        <p14:creationId xmlns:p14="http://schemas.microsoft.com/office/powerpoint/2010/main" val="1178723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From the previous  lecture:</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3"/>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274094" y="4118933"/>
            <a:ext cx="5614060" cy="1720517"/>
          </a:xfrm>
        </p:spPr>
        <p:txBody>
          <a:bodyPr vert="horz" lIns="91440" tIns="45720" rIns="91440" bIns="45720" rtlCol="0" anchor="ctr">
            <a:normAutofit/>
          </a:bodyPr>
          <a:lstStyle/>
          <a:p>
            <a:pPr marL="285750" indent="-285750">
              <a:buFont typeface="Arial" panose="020B0604020202020204" pitchFamily="34" charset="0"/>
              <a:buChar char="•"/>
            </a:pPr>
            <a:r>
              <a:rPr lang="en-GB" sz="1600" kern="0" dirty="0"/>
              <a:t>Analysis frameworks and tools</a:t>
            </a:r>
          </a:p>
          <a:p>
            <a:pPr marL="285750" indent="-285750">
              <a:buFont typeface="Arial" panose="020B0604020202020204" pitchFamily="34" charset="0"/>
              <a:buChar char="•"/>
            </a:pPr>
            <a:r>
              <a:rPr lang="en-GB" sz="1600" kern="0" dirty="0"/>
              <a:t>Significant advantage by converting management ideas &amp; knowledge into management tools</a:t>
            </a:r>
          </a:p>
          <a:p>
            <a:pPr marL="285750" indent="-285750">
              <a:buFont typeface="Arial" panose="020B0604020202020204" pitchFamily="34" charset="0"/>
              <a:buChar char="•"/>
            </a:pPr>
            <a:r>
              <a:rPr lang="en-GB" sz="1600" kern="0" dirty="0"/>
              <a:t>By using or developing tools, methods, templates and standards saves on valued time &amp; improves quality</a:t>
            </a:r>
          </a:p>
          <a:p>
            <a:pPr marL="342900" indent="-342900" algn="l">
              <a:buFont typeface="Arial" panose="020B0604020202020204" pitchFamily="34" charset="0"/>
              <a:buChar char="•"/>
            </a:pPr>
            <a:endParaRPr lang="en-US" sz="1600" dirty="0"/>
          </a:p>
        </p:txBody>
      </p:sp>
    </p:spTree>
    <p:extLst>
      <p:ext uri="{BB962C8B-B14F-4D97-AF65-F5344CB8AC3E}">
        <p14:creationId xmlns:p14="http://schemas.microsoft.com/office/powerpoint/2010/main" val="533996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B4F-69AB-4C40-9690-4DA1FB224EB9}"/>
              </a:ext>
            </a:extLst>
          </p:cNvPr>
          <p:cNvSpPr>
            <a:spLocks noGrp="1"/>
          </p:cNvSpPr>
          <p:nvPr>
            <p:ph type="title"/>
          </p:nvPr>
        </p:nvSpPr>
        <p:spPr>
          <a:ln w="76200">
            <a:solidFill>
              <a:schemeClr val="accent1">
                <a:lumMod val="60000"/>
                <a:lumOff val="40000"/>
              </a:schemeClr>
            </a:solidFill>
          </a:ln>
        </p:spPr>
        <p:txBody>
          <a:bodyPr/>
          <a:lstStyle/>
          <a:p>
            <a:pPr algn="ctr"/>
            <a:r>
              <a:rPr lang="en-US" sz="4400" b="1" dirty="0"/>
              <a:t>Data handling, data presentation and action planning</a:t>
            </a:r>
            <a:endParaRPr lang="en-GB" b="1" dirty="0"/>
          </a:p>
        </p:txBody>
      </p:sp>
      <p:pic>
        <p:nvPicPr>
          <p:cNvPr id="5" name="Content Placeholder 4">
            <a:extLst>
              <a:ext uri="{FF2B5EF4-FFF2-40B4-BE49-F238E27FC236}">
                <a16:creationId xmlns:a16="http://schemas.microsoft.com/office/drawing/2014/main" id="{305AF187-D05E-47B1-96E2-90EA55C7F1DB}"/>
              </a:ext>
            </a:extLst>
          </p:cNvPr>
          <p:cNvPicPr>
            <a:picLocks noGrp="1" noChangeAspect="1"/>
          </p:cNvPicPr>
          <p:nvPr>
            <p:ph idx="1"/>
          </p:nvPr>
        </p:nvPicPr>
        <p:blipFill>
          <a:blip r:embed="rId2"/>
          <a:stretch>
            <a:fillRect/>
          </a:stretch>
        </p:blipFill>
        <p:spPr>
          <a:xfrm>
            <a:off x="100608" y="1811552"/>
            <a:ext cx="8942784" cy="3881325"/>
          </a:xfrm>
        </p:spPr>
      </p:pic>
    </p:spTree>
    <p:extLst>
      <p:ext uri="{BB962C8B-B14F-4D97-AF65-F5344CB8AC3E}">
        <p14:creationId xmlns:p14="http://schemas.microsoft.com/office/powerpoint/2010/main" val="2495214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84755-26A9-454C-8AA1-AD3226F47232}"/>
              </a:ext>
            </a:extLst>
          </p:cNvPr>
          <p:cNvSpPr>
            <a:spLocks noGrp="1"/>
          </p:cNvSpPr>
          <p:nvPr>
            <p:ph type="title"/>
          </p:nvPr>
        </p:nvSpPr>
        <p:spPr>
          <a:xfrm>
            <a:off x="630238" y="457200"/>
            <a:ext cx="2949575" cy="531812"/>
          </a:xfrm>
          <a:ln w="76200">
            <a:solidFill>
              <a:srgbClr val="FF0000"/>
            </a:solidFill>
          </a:ln>
        </p:spPr>
        <p:txBody>
          <a:bodyPr/>
          <a:lstStyle/>
          <a:p>
            <a:r>
              <a:rPr lang="en-US" b="1" dirty="0"/>
              <a:t>Agenda</a:t>
            </a:r>
            <a:endParaRPr lang="en-GB" b="1" dirty="0"/>
          </a:p>
        </p:txBody>
      </p:sp>
      <p:sp>
        <p:nvSpPr>
          <p:cNvPr id="4" name="Text Placeholder 3">
            <a:extLst>
              <a:ext uri="{FF2B5EF4-FFF2-40B4-BE49-F238E27FC236}">
                <a16:creationId xmlns:a16="http://schemas.microsoft.com/office/drawing/2014/main" id="{A4618482-9787-4866-838A-E1BB4AB42C79}"/>
              </a:ext>
            </a:extLst>
          </p:cNvPr>
          <p:cNvSpPr>
            <a:spLocks noGrp="1"/>
          </p:cNvSpPr>
          <p:nvPr>
            <p:ph type="body" sz="half" idx="2"/>
          </p:nvPr>
        </p:nvSpPr>
        <p:spPr>
          <a:xfrm>
            <a:off x="630237" y="946802"/>
            <a:ext cx="2949575" cy="2870200"/>
          </a:xfrm>
        </p:spPr>
        <p:txBody>
          <a:bodyPr/>
          <a:lstStyle/>
          <a:p>
            <a:pPr marL="285750" indent="-285750">
              <a:buFont typeface="Arial" panose="020B0604020202020204" pitchFamily="34" charset="0"/>
              <a:buChar char="•"/>
            </a:pPr>
            <a:r>
              <a:rPr lang="en-US" sz="2400" dirty="0"/>
              <a:t>Data and data handling</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Quantitative research and Qualitative research </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Researching solutions </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Closing a consulting project</a:t>
            </a:r>
          </a:p>
          <a:p>
            <a:pPr marL="285750" indent="-285750">
              <a:buFont typeface="Arial" panose="020B0604020202020204" pitchFamily="34" charset="0"/>
              <a:buChar char="•"/>
            </a:pPr>
            <a:endParaRPr lang="en-US" dirty="0"/>
          </a:p>
          <a:p>
            <a:endParaRPr lang="en-GB" dirty="0"/>
          </a:p>
        </p:txBody>
      </p:sp>
      <p:pic>
        <p:nvPicPr>
          <p:cNvPr id="5" name="Picture Placeholder 5">
            <a:extLst>
              <a:ext uri="{FF2B5EF4-FFF2-40B4-BE49-F238E27FC236}">
                <a16:creationId xmlns:a16="http://schemas.microsoft.com/office/drawing/2014/main" id="{4A8A20BE-0C1F-408A-8519-D8AF39E8BADA}"/>
              </a:ext>
            </a:extLst>
          </p:cNvPr>
          <p:cNvPicPr>
            <a:picLocks noGrp="1" noChangeAspect="1"/>
          </p:cNvPicPr>
          <p:nvPr>
            <p:ph idx="1"/>
          </p:nvPr>
        </p:nvPicPr>
        <p:blipFill rotWithShape="1">
          <a:blip r:embed="rId2"/>
          <a:srcRect l="13383" r="13383"/>
          <a:stretch/>
        </p:blipFill>
        <p:spPr>
          <a:xfrm>
            <a:off x="4572000" y="946802"/>
            <a:ext cx="4267199" cy="41486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18377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7A8BF-5A6B-402A-8463-1D27A88E6BE0}"/>
              </a:ext>
            </a:extLst>
          </p:cNvPr>
          <p:cNvSpPr>
            <a:spLocks noGrp="1"/>
          </p:cNvSpPr>
          <p:nvPr>
            <p:ph type="title"/>
          </p:nvPr>
        </p:nvSpPr>
        <p:spPr/>
        <p:txBody>
          <a:bodyPr/>
          <a:lstStyle/>
          <a:p>
            <a:r>
              <a:rPr lang="en-GB" dirty="0"/>
              <a:t>DATA!</a:t>
            </a:r>
          </a:p>
        </p:txBody>
      </p:sp>
      <p:pic>
        <p:nvPicPr>
          <p:cNvPr id="5" name="Online Media 4" title="GDPR explained: How the new data protection act could change your life">
            <a:hlinkClick r:id="" action="ppaction://media"/>
            <a:extLst>
              <a:ext uri="{FF2B5EF4-FFF2-40B4-BE49-F238E27FC236}">
                <a16:creationId xmlns:a16="http://schemas.microsoft.com/office/drawing/2014/main" id="{B455477F-6921-4D20-81DE-A0BA9E921C16}"/>
              </a:ext>
            </a:extLst>
          </p:cNvPr>
          <p:cNvPicPr>
            <a:picLocks noGrp="1" noRot="1" noChangeAspect="1"/>
          </p:cNvPicPr>
          <p:nvPr>
            <p:ph sz="half" idx="1"/>
            <a:videoFile r:link="rId1"/>
          </p:nvPr>
        </p:nvPicPr>
        <p:blipFill>
          <a:blip r:embed="rId4"/>
          <a:stretch>
            <a:fillRect/>
          </a:stretch>
        </p:blipFill>
        <p:spPr>
          <a:xfrm>
            <a:off x="899592" y="1196752"/>
            <a:ext cx="7479130" cy="4224651"/>
          </a:xfrm>
          <a:prstGeom prst="rect">
            <a:avLst/>
          </a:prstGeom>
        </p:spPr>
      </p:pic>
    </p:spTree>
    <p:extLst>
      <p:ext uri="{BB962C8B-B14F-4D97-AF65-F5344CB8AC3E}">
        <p14:creationId xmlns:p14="http://schemas.microsoft.com/office/powerpoint/2010/main" val="2249970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4B719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C469C-C9D6-4BD3-8065-877352996E42}"/>
              </a:ext>
            </a:extLst>
          </p:cNvPr>
          <p:cNvSpPr>
            <a:spLocks noGrp="1"/>
          </p:cNvSpPr>
          <p:nvPr>
            <p:ph type="title"/>
          </p:nvPr>
        </p:nvSpPr>
        <p:spPr>
          <a:xfrm>
            <a:off x="628650" y="171162"/>
            <a:ext cx="2130136" cy="2371148"/>
          </a:xfrm>
        </p:spPr>
        <p:txBody>
          <a:bodyPr vert="horz" lIns="91440" tIns="45720" rIns="91440" bIns="45720" rtlCol="0" anchor="ctr">
            <a:normAutofit/>
          </a:bodyPr>
          <a:lstStyle/>
          <a:p>
            <a:r>
              <a:rPr lang="en-US" sz="2800" kern="1200" dirty="0">
                <a:solidFill>
                  <a:srgbClr val="FFFFFF"/>
                </a:solidFill>
                <a:latin typeface="+mj-lt"/>
                <a:ea typeface="+mj-ea"/>
                <a:cs typeface="+mj-cs"/>
              </a:rPr>
              <a:t>Why is </a:t>
            </a:r>
            <a:r>
              <a:rPr lang="en-US" sz="2800" dirty="0">
                <a:solidFill>
                  <a:srgbClr val="FFFFFF"/>
                </a:solidFill>
              </a:rPr>
              <a:t>data</a:t>
            </a:r>
            <a:r>
              <a:rPr lang="en-US" sz="2800" kern="1200" dirty="0">
                <a:solidFill>
                  <a:srgbClr val="FFFFFF"/>
                </a:solidFill>
                <a:latin typeface="+mj-lt"/>
                <a:ea typeface="+mj-ea"/>
                <a:cs typeface="+mj-cs"/>
              </a:rPr>
              <a:t> important for consulting?</a:t>
            </a:r>
          </a:p>
        </p:txBody>
      </p:sp>
      <p:pic>
        <p:nvPicPr>
          <p:cNvPr id="6" name="Picture 5">
            <a:extLst>
              <a:ext uri="{FF2B5EF4-FFF2-40B4-BE49-F238E27FC236}">
                <a16:creationId xmlns:a16="http://schemas.microsoft.com/office/drawing/2014/main" id="{64DFD9DF-FAB3-4C6A-81FF-5EA2EC434589}"/>
              </a:ext>
            </a:extLst>
          </p:cNvPr>
          <p:cNvPicPr>
            <a:picLocks noChangeAspect="1"/>
          </p:cNvPicPr>
          <p:nvPr/>
        </p:nvPicPr>
        <p:blipFill>
          <a:blip r:embed="rId2"/>
          <a:stretch>
            <a:fillRect/>
          </a:stretch>
        </p:blipFill>
        <p:spPr>
          <a:xfrm>
            <a:off x="4312321" y="171162"/>
            <a:ext cx="4353048" cy="5578816"/>
          </a:xfrm>
          <a:prstGeom prst="rect">
            <a:avLst/>
          </a:prstGeom>
        </p:spPr>
      </p:pic>
      <p:sp>
        <p:nvSpPr>
          <p:cNvPr id="7" name="TextBox 6">
            <a:extLst>
              <a:ext uri="{FF2B5EF4-FFF2-40B4-BE49-F238E27FC236}">
                <a16:creationId xmlns:a16="http://schemas.microsoft.com/office/drawing/2014/main" id="{3E166C64-F6C3-4F24-BEC9-954622E8DC41}"/>
              </a:ext>
            </a:extLst>
          </p:cNvPr>
          <p:cNvSpPr txBox="1"/>
          <p:nvPr/>
        </p:nvSpPr>
        <p:spPr>
          <a:xfrm>
            <a:off x="152400" y="3429000"/>
            <a:ext cx="3894667" cy="2862322"/>
          </a:xfrm>
          <a:prstGeom prst="rect">
            <a:avLst/>
          </a:prstGeom>
          <a:noFill/>
        </p:spPr>
        <p:txBody>
          <a:bodyPr wrap="square" rtlCol="0">
            <a:spAutoFit/>
          </a:bodyPr>
          <a:lstStyle/>
          <a:p>
            <a:pPr marL="285750" indent="-285750">
              <a:buFontTx/>
              <a:buChar char="-"/>
            </a:pPr>
            <a:r>
              <a:rPr lang="en-US" dirty="0"/>
              <a:t>Analyses the data most relevant to the problem</a:t>
            </a:r>
          </a:p>
          <a:p>
            <a:endParaRPr lang="en-US" dirty="0"/>
          </a:p>
          <a:p>
            <a:pPr marL="285750" indent="-285750">
              <a:buFontTx/>
              <a:buChar char="-"/>
            </a:pPr>
            <a:r>
              <a:rPr lang="en-US" dirty="0"/>
              <a:t>Competitive advantage</a:t>
            </a:r>
          </a:p>
          <a:p>
            <a:endParaRPr lang="en-US" dirty="0"/>
          </a:p>
          <a:p>
            <a:pPr marL="285750" indent="-285750">
              <a:buFontTx/>
              <a:buChar char="-"/>
            </a:pPr>
            <a:r>
              <a:rPr lang="en-US" dirty="0"/>
              <a:t>Useful resource for decision making</a:t>
            </a:r>
          </a:p>
          <a:p>
            <a:endParaRPr lang="en-US" dirty="0"/>
          </a:p>
          <a:p>
            <a:pPr marL="285750" indent="-285750">
              <a:buFontTx/>
              <a:buChar char="-"/>
            </a:pPr>
            <a:r>
              <a:rPr lang="en-US" dirty="0"/>
              <a:t>Misuse of data leads to poor consulting practices</a:t>
            </a:r>
          </a:p>
          <a:p>
            <a:pPr marL="285750" indent="-285750">
              <a:buFontTx/>
              <a:buChar char="-"/>
            </a:pPr>
            <a:endParaRPr lang="en-GB" dirty="0"/>
          </a:p>
        </p:txBody>
      </p:sp>
    </p:spTree>
    <p:extLst>
      <p:ext uri="{BB962C8B-B14F-4D97-AF65-F5344CB8AC3E}">
        <p14:creationId xmlns:p14="http://schemas.microsoft.com/office/powerpoint/2010/main" val="3912837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0ADF-F2DA-4E2F-A2EA-1092E0D21B7C}"/>
              </a:ext>
            </a:extLst>
          </p:cNvPr>
          <p:cNvSpPr>
            <a:spLocks noGrp="1"/>
          </p:cNvSpPr>
          <p:nvPr>
            <p:ph type="title"/>
          </p:nvPr>
        </p:nvSpPr>
        <p:spPr/>
        <p:txBody>
          <a:bodyPr/>
          <a:lstStyle/>
          <a:p>
            <a:r>
              <a:rPr lang="en-GB" dirty="0"/>
              <a:t>How do we collect data?</a:t>
            </a:r>
          </a:p>
        </p:txBody>
      </p:sp>
      <p:sp>
        <p:nvSpPr>
          <p:cNvPr id="3" name="Content Placeholder 2">
            <a:extLst>
              <a:ext uri="{FF2B5EF4-FFF2-40B4-BE49-F238E27FC236}">
                <a16:creationId xmlns:a16="http://schemas.microsoft.com/office/drawing/2014/main" id="{D5D8411C-2B7D-4A24-99DB-75F96C7B6164}"/>
              </a:ext>
            </a:extLst>
          </p:cNvPr>
          <p:cNvSpPr>
            <a:spLocks noGrp="1"/>
          </p:cNvSpPr>
          <p:nvPr>
            <p:ph sz="half" idx="1"/>
          </p:nvPr>
        </p:nvSpPr>
        <p:spPr/>
        <p:txBody>
          <a:bodyPr>
            <a:normAutofit fontScale="92500" lnSpcReduction="10000"/>
          </a:bodyPr>
          <a:lstStyle/>
          <a:p>
            <a:pPr marL="0" indent="0">
              <a:buNone/>
            </a:pPr>
            <a:r>
              <a:rPr lang="en-GB" b="1" dirty="0">
                <a:solidFill>
                  <a:srgbClr val="FF0000"/>
                </a:solidFill>
              </a:rPr>
              <a:t>Qualitative Data</a:t>
            </a:r>
          </a:p>
          <a:p>
            <a:pPr algn="l"/>
            <a:r>
              <a:rPr lang="en-GB" b="0" i="0" dirty="0">
                <a:solidFill>
                  <a:srgbClr val="26313D"/>
                </a:solidFill>
                <a:effectLst/>
                <a:latin typeface="Barlow"/>
              </a:rPr>
              <a:t>Qualitative data can be generated through:</a:t>
            </a:r>
          </a:p>
          <a:p>
            <a:pPr algn="l">
              <a:buFont typeface="Arial" panose="020B0604020202020204" pitchFamily="34" charset="0"/>
              <a:buChar char="•"/>
            </a:pPr>
            <a:r>
              <a:rPr lang="en-GB" b="0" i="0" dirty="0">
                <a:solidFill>
                  <a:srgbClr val="26313D"/>
                </a:solidFill>
                <a:effectLst/>
                <a:latin typeface="Barlow"/>
              </a:rPr>
              <a:t>Texts and documents</a:t>
            </a:r>
          </a:p>
          <a:p>
            <a:pPr algn="l">
              <a:buFont typeface="Arial" panose="020B0604020202020204" pitchFamily="34" charset="0"/>
              <a:buChar char="•"/>
            </a:pPr>
            <a:r>
              <a:rPr lang="en-GB" b="0" i="0" dirty="0">
                <a:solidFill>
                  <a:srgbClr val="26313D"/>
                </a:solidFill>
                <a:effectLst/>
                <a:latin typeface="Barlow"/>
              </a:rPr>
              <a:t>Audio and video recordings</a:t>
            </a:r>
          </a:p>
          <a:p>
            <a:pPr algn="l">
              <a:buFont typeface="Arial" panose="020B0604020202020204" pitchFamily="34" charset="0"/>
              <a:buChar char="•"/>
            </a:pPr>
            <a:r>
              <a:rPr lang="en-GB" b="0" i="0" dirty="0">
                <a:solidFill>
                  <a:srgbClr val="26313D"/>
                </a:solidFill>
                <a:effectLst/>
                <a:latin typeface="Barlow"/>
              </a:rPr>
              <a:t>Images and symbols</a:t>
            </a:r>
          </a:p>
          <a:p>
            <a:pPr algn="l">
              <a:buFont typeface="Arial" panose="020B0604020202020204" pitchFamily="34" charset="0"/>
              <a:buChar char="•"/>
            </a:pPr>
            <a:r>
              <a:rPr lang="en-GB" b="0" i="0" dirty="0">
                <a:solidFill>
                  <a:srgbClr val="26313D"/>
                </a:solidFill>
                <a:effectLst/>
                <a:latin typeface="Barlow"/>
              </a:rPr>
              <a:t>Interview transcripts and focus groups</a:t>
            </a:r>
          </a:p>
          <a:p>
            <a:pPr algn="l">
              <a:buFont typeface="Arial" panose="020B0604020202020204" pitchFamily="34" charset="0"/>
              <a:buChar char="•"/>
            </a:pPr>
            <a:r>
              <a:rPr lang="en-GB" b="0" i="0" dirty="0">
                <a:solidFill>
                  <a:srgbClr val="26313D"/>
                </a:solidFill>
                <a:effectLst/>
                <a:latin typeface="Barlow"/>
              </a:rPr>
              <a:t>Observations and notes</a:t>
            </a:r>
          </a:p>
          <a:p>
            <a:endParaRPr lang="en-GB" dirty="0"/>
          </a:p>
        </p:txBody>
      </p:sp>
      <p:sp>
        <p:nvSpPr>
          <p:cNvPr id="4" name="Content Placeholder 3">
            <a:extLst>
              <a:ext uri="{FF2B5EF4-FFF2-40B4-BE49-F238E27FC236}">
                <a16:creationId xmlns:a16="http://schemas.microsoft.com/office/drawing/2014/main" id="{FBD5C9B9-0697-42A8-BD02-FEC12EBED6D8}"/>
              </a:ext>
            </a:extLst>
          </p:cNvPr>
          <p:cNvSpPr>
            <a:spLocks noGrp="1"/>
          </p:cNvSpPr>
          <p:nvPr>
            <p:ph sz="half" idx="2"/>
          </p:nvPr>
        </p:nvSpPr>
        <p:spPr/>
        <p:txBody>
          <a:bodyPr>
            <a:normAutofit fontScale="92500" lnSpcReduction="10000"/>
          </a:bodyPr>
          <a:lstStyle/>
          <a:p>
            <a:pPr marL="0" indent="0">
              <a:buNone/>
            </a:pPr>
            <a:r>
              <a:rPr lang="en-GB" b="1" dirty="0">
                <a:solidFill>
                  <a:srgbClr val="FF0000"/>
                </a:solidFill>
              </a:rPr>
              <a:t>Quantitative Data</a:t>
            </a:r>
          </a:p>
          <a:p>
            <a:pPr algn="l"/>
            <a:r>
              <a:rPr lang="en-GB" b="0" i="0" dirty="0">
                <a:solidFill>
                  <a:srgbClr val="26313D"/>
                </a:solidFill>
                <a:effectLst/>
                <a:latin typeface="Barlow"/>
              </a:rPr>
              <a:t>Quantitative data can be generated through:</a:t>
            </a:r>
          </a:p>
          <a:p>
            <a:pPr algn="l">
              <a:buFont typeface="Arial" panose="020B0604020202020204" pitchFamily="34" charset="0"/>
              <a:buChar char="•"/>
            </a:pPr>
            <a:r>
              <a:rPr lang="en-GB" b="0" i="0" dirty="0">
                <a:solidFill>
                  <a:srgbClr val="26313D"/>
                </a:solidFill>
                <a:effectLst/>
                <a:latin typeface="Barlow"/>
              </a:rPr>
              <a:t>Tests</a:t>
            </a:r>
          </a:p>
          <a:p>
            <a:pPr algn="l">
              <a:buFont typeface="Arial" panose="020B0604020202020204" pitchFamily="34" charset="0"/>
              <a:buChar char="•"/>
            </a:pPr>
            <a:r>
              <a:rPr lang="en-GB" b="0" i="0" dirty="0">
                <a:solidFill>
                  <a:srgbClr val="26313D"/>
                </a:solidFill>
                <a:effectLst/>
                <a:latin typeface="Barlow"/>
              </a:rPr>
              <a:t>Experiments</a:t>
            </a:r>
          </a:p>
          <a:p>
            <a:pPr algn="l">
              <a:buFont typeface="Arial" panose="020B0604020202020204" pitchFamily="34" charset="0"/>
              <a:buChar char="•"/>
            </a:pPr>
            <a:r>
              <a:rPr lang="en-GB" b="0" i="0" dirty="0">
                <a:solidFill>
                  <a:srgbClr val="26313D"/>
                </a:solidFill>
                <a:effectLst/>
                <a:latin typeface="Barlow"/>
              </a:rPr>
              <a:t>Surveys</a:t>
            </a:r>
          </a:p>
          <a:p>
            <a:pPr algn="l">
              <a:buFont typeface="Arial" panose="020B0604020202020204" pitchFamily="34" charset="0"/>
              <a:buChar char="•"/>
            </a:pPr>
            <a:r>
              <a:rPr lang="en-GB" b="0" i="0" dirty="0">
                <a:solidFill>
                  <a:srgbClr val="26313D"/>
                </a:solidFill>
                <a:effectLst/>
                <a:latin typeface="Barlow"/>
              </a:rPr>
              <a:t>Market reports</a:t>
            </a:r>
          </a:p>
          <a:p>
            <a:pPr algn="l">
              <a:buFont typeface="Arial" panose="020B0604020202020204" pitchFamily="34" charset="0"/>
              <a:buChar char="•"/>
            </a:pPr>
            <a:r>
              <a:rPr lang="en-GB" b="0" i="0" dirty="0">
                <a:solidFill>
                  <a:srgbClr val="26313D"/>
                </a:solidFill>
                <a:effectLst/>
                <a:latin typeface="Barlow"/>
              </a:rPr>
              <a:t>Metrics</a:t>
            </a:r>
            <a:endParaRPr lang="en-GB" dirty="0"/>
          </a:p>
          <a:p>
            <a:pPr algn="l">
              <a:buFont typeface="Arial" panose="020B0604020202020204" pitchFamily="34" charset="0"/>
              <a:buChar char="•"/>
            </a:pPr>
            <a:r>
              <a:rPr lang="en-GB" b="0" i="0" dirty="0">
                <a:solidFill>
                  <a:srgbClr val="26313D"/>
                </a:solidFill>
                <a:effectLst/>
                <a:latin typeface="Barlow"/>
              </a:rPr>
              <a:t>Graphs, pie charts, line charts</a:t>
            </a:r>
          </a:p>
        </p:txBody>
      </p:sp>
    </p:spTree>
    <p:extLst>
      <p:ext uri="{BB962C8B-B14F-4D97-AF65-F5344CB8AC3E}">
        <p14:creationId xmlns:p14="http://schemas.microsoft.com/office/powerpoint/2010/main" val="2566805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 calcmode="lin" valueType="num">
                                      <p:cBhvr additive="base">
                                        <p:cTn id="3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anim calcmode="lin" valueType="num">
                                      <p:cBhvr additive="base">
                                        <p:cTn id="4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 calcmode="lin" valueType="num">
                                      <p:cBhvr additive="base">
                                        <p:cTn id="4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anim calcmode="lin" valueType="num">
                                      <p:cBhvr additive="base">
                                        <p:cTn id="5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 calcmode="lin" valueType="num">
                                      <p:cBhvr additive="base">
                                        <p:cTn id="6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 calcmode="lin" valueType="num">
                                      <p:cBhvr additive="base">
                                        <p:cTn id="6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48D7-660D-4963-A2F3-F7D9D0D286CE}"/>
              </a:ext>
            </a:extLst>
          </p:cNvPr>
          <p:cNvSpPr>
            <a:spLocks noGrp="1"/>
          </p:cNvSpPr>
          <p:nvPr>
            <p:ph type="title"/>
          </p:nvPr>
        </p:nvSpPr>
        <p:spPr/>
        <p:txBody>
          <a:bodyPr/>
          <a:lstStyle/>
          <a:p>
            <a:r>
              <a:rPr lang="en-GB" dirty="0"/>
              <a:t>Qualitative vs Quantitative</a:t>
            </a:r>
          </a:p>
        </p:txBody>
      </p:sp>
      <p:pic>
        <p:nvPicPr>
          <p:cNvPr id="5" name="Online Media 4" title="The differences between Qualitative and Quantitative research">
            <a:hlinkClick r:id="" action="ppaction://media"/>
            <a:extLst>
              <a:ext uri="{FF2B5EF4-FFF2-40B4-BE49-F238E27FC236}">
                <a16:creationId xmlns:a16="http://schemas.microsoft.com/office/drawing/2014/main" id="{D65EB84D-CDAE-4609-9F16-CA966A25010A}"/>
              </a:ext>
            </a:extLst>
          </p:cNvPr>
          <p:cNvPicPr>
            <a:picLocks noGrp="1" noRot="1" noChangeAspect="1"/>
          </p:cNvPicPr>
          <p:nvPr>
            <p:ph sz="half" idx="1"/>
            <a:videoFile r:link="rId1"/>
          </p:nvPr>
        </p:nvPicPr>
        <p:blipFill>
          <a:blip r:embed="rId3"/>
          <a:stretch>
            <a:fillRect/>
          </a:stretch>
        </p:blipFill>
        <p:spPr>
          <a:xfrm>
            <a:off x="683568" y="1484784"/>
            <a:ext cx="7859216" cy="4439346"/>
          </a:xfrm>
          <a:prstGeom prst="rect">
            <a:avLst/>
          </a:prstGeom>
        </p:spPr>
      </p:pic>
    </p:spTree>
    <p:extLst>
      <p:ext uri="{BB962C8B-B14F-4D97-AF65-F5344CB8AC3E}">
        <p14:creationId xmlns:p14="http://schemas.microsoft.com/office/powerpoint/2010/main" val="2115509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A02B-6F21-48B2-8491-FA1FEA778260}"/>
              </a:ext>
            </a:extLst>
          </p:cNvPr>
          <p:cNvSpPr>
            <a:spLocks noGrp="1"/>
          </p:cNvSpPr>
          <p:nvPr>
            <p:ph type="title"/>
          </p:nvPr>
        </p:nvSpPr>
        <p:spPr>
          <a:xfrm>
            <a:off x="480060" y="5489688"/>
            <a:ext cx="8183880" cy="640081"/>
          </a:xfrm>
        </p:spPr>
        <p:txBody>
          <a:bodyPr vert="horz" lIns="91440" tIns="45720" rIns="91440" bIns="45720" rtlCol="0" anchor="ctr">
            <a:normAutofit/>
          </a:bodyPr>
          <a:lstStyle/>
          <a:p>
            <a:pPr algn="ctr"/>
            <a:r>
              <a:rPr lang="en-US" sz="2800" dirty="0"/>
              <a:t>Quantitative research and Qualitative research methods</a:t>
            </a:r>
          </a:p>
        </p:txBody>
      </p:sp>
      <p:pic>
        <p:nvPicPr>
          <p:cNvPr id="14" name="Picture 13" descr="A person standing next to a person in a garment&#10;&#10;Description automatically generated with low confidence">
            <a:extLst>
              <a:ext uri="{FF2B5EF4-FFF2-40B4-BE49-F238E27FC236}">
                <a16:creationId xmlns:a16="http://schemas.microsoft.com/office/drawing/2014/main" id="{B2E0ED29-94B6-4A10-8EB7-5856505E6C7E}"/>
              </a:ext>
            </a:extLst>
          </p:cNvPr>
          <p:cNvPicPr>
            <a:picLocks noChangeAspect="1"/>
          </p:cNvPicPr>
          <p:nvPr/>
        </p:nvPicPr>
        <p:blipFill rotWithShape="1">
          <a:blip r:embed="rId3"/>
          <a:srcRect r="1" b="1087"/>
          <a:stretch/>
        </p:blipFill>
        <p:spPr>
          <a:xfrm>
            <a:off x="480060" y="640080"/>
            <a:ext cx="8183880" cy="4836795"/>
          </a:xfrm>
          <a:prstGeom prst="rect">
            <a:avLst/>
          </a:prstGeom>
          <a:ln w="19050">
            <a:solidFill>
              <a:schemeClr val="tx1"/>
            </a:solidFill>
            <a:miter lim="800000"/>
          </a:ln>
        </p:spPr>
      </p:pic>
    </p:spTree>
    <p:extLst>
      <p:ext uri="{BB962C8B-B14F-4D97-AF65-F5344CB8AC3E}">
        <p14:creationId xmlns:p14="http://schemas.microsoft.com/office/powerpoint/2010/main" val="146215124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0E4D-8A3F-45EB-B196-F796DB49E118}"/>
              </a:ext>
            </a:extLst>
          </p:cNvPr>
          <p:cNvSpPr>
            <a:spLocks noGrp="1"/>
          </p:cNvSpPr>
          <p:nvPr>
            <p:ph type="title"/>
          </p:nvPr>
        </p:nvSpPr>
        <p:spPr>
          <a:xfrm>
            <a:off x="410932" y="137291"/>
            <a:ext cx="2780651" cy="2029267"/>
          </a:xfrm>
        </p:spPr>
        <p:txBody>
          <a:bodyPr vert="horz" lIns="91440" tIns="45720" rIns="91440" bIns="45720" rtlCol="0" anchor="ctr">
            <a:normAutofit fontScale="90000"/>
          </a:bodyPr>
          <a:lstStyle/>
          <a:p>
            <a:r>
              <a:rPr lang="en-US" sz="3700" kern="1200" dirty="0">
                <a:solidFill>
                  <a:schemeClr val="tx1"/>
                </a:solidFill>
                <a:latin typeface="+mj-lt"/>
                <a:ea typeface="+mj-ea"/>
                <a:cs typeface="+mj-cs"/>
              </a:rPr>
              <a:t>Quantitative research methods description</a:t>
            </a:r>
          </a:p>
        </p:txBody>
      </p:sp>
      <p:sp>
        <p:nvSpPr>
          <p:cNvPr id="4" name="Text Placeholder 3">
            <a:extLst>
              <a:ext uri="{FF2B5EF4-FFF2-40B4-BE49-F238E27FC236}">
                <a16:creationId xmlns:a16="http://schemas.microsoft.com/office/drawing/2014/main" id="{3019A6C7-D99D-4CE1-8E37-1021D6744BDC}"/>
              </a:ext>
            </a:extLst>
          </p:cNvPr>
          <p:cNvSpPr>
            <a:spLocks noGrp="1"/>
          </p:cNvSpPr>
          <p:nvPr>
            <p:ph type="body" sz="half" idx="2"/>
          </p:nvPr>
        </p:nvSpPr>
        <p:spPr>
          <a:xfrm>
            <a:off x="410932" y="2273010"/>
            <a:ext cx="2629120" cy="3429819"/>
          </a:xfrm>
        </p:spPr>
        <p:txBody>
          <a:bodyPr vert="horz" lIns="91440" tIns="45720" rIns="91440" bIns="45720" rtlCol="0">
            <a:normAutofit/>
          </a:bodyPr>
          <a:lstStyle/>
          <a:p>
            <a:pPr indent="-228600">
              <a:buFont typeface="Arial" panose="020B0604020202020204" pitchFamily="34" charset="0"/>
              <a:buChar char="•"/>
            </a:pPr>
            <a:r>
              <a:rPr lang="en-US" sz="1700" dirty="0"/>
              <a:t>Participant observation</a:t>
            </a:r>
          </a:p>
          <a:p>
            <a:endParaRPr lang="en-US" sz="1700" dirty="0"/>
          </a:p>
          <a:p>
            <a:pPr indent="-228600">
              <a:buFont typeface="Arial" panose="020B0604020202020204" pitchFamily="34" charset="0"/>
              <a:buChar char="•"/>
            </a:pPr>
            <a:r>
              <a:rPr lang="en-US" sz="1700" dirty="0"/>
              <a:t>Interviewing</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Observations </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Focus groups</a:t>
            </a:r>
          </a:p>
          <a:p>
            <a:pPr indent="-228600">
              <a:buFont typeface="Arial" panose="020B0604020202020204" pitchFamily="34" charset="0"/>
              <a:buChar char="•"/>
            </a:pPr>
            <a:endParaRPr lang="en-US" sz="1700" dirty="0"/>
          </a:p>
          <a:p>
            <a:pPr indent="-228600">
              <a:buFont typeface="Arial" panose="020B0604020202020204" pitchFamily="34" charset="0"/>
              <a:buChar char="•"/>
            </a:pPr>
            <a:r>
              <a:rPr lang="en-US" sz="1700" dirty="0"/>
              <a:t>Competition comparison</a:t>
            </a:r>
          </a:p>
        </p:txBody>
      </p:sp>
      <p:sp>
        <p:nvSpPr>
          <p:cNvPr id="30" name="Rectangle 2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DBE53692-BF23-4612-8F64-BEA940ACB51F}"/>
              </a:ext>
            </a:extLst>
          </p:cNvPr>
          <p:cNvPicPr>
            <a:picLocks noChangeAspect="1"/>
          </p:cNvPicPr>
          <p:nvPr/>
        </p:nvPicPr>
        <p:blipFill>
          <a:blip r:embed="rId3"/>
          <a:stretch>
            <a:fillRect/>
          </a:stretch>
        </p:blipFill>
        <p:spPr>
          <a:xfrm>
            <a:off x="4054396" y="1151925"/>
            <a:ext cx="4514498" cy="4550904"/>
          </a:xfrm>
          <a:prstGeom prst="rect">
            <a:avLst/>
          </a:prstGeom>
          <a:effectLst/>
        </p:spPr>
      </p:pic>
    </p:spTree>
    <p:extLst>
      <p:ext uri="{BB962C8B-B14F-4D97-AF65-F5344CB8AC3E}">
        <p14:creationId xmlns:p14="http://schemas.microsoft.com/office/powerpoint/2010/main" val="4012004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6" end="6"/>
                                            </p:txEl>
                                          </p:spTgt>
                                        </p:tgtEl>
                                        <p:attrNameLst>
                                          <p:attrName>style.visibility</p:attrName>
                                        </p:attrNameLst>
                                      </p:cBhvr>
                                      <p:to>
                                        <p:strVal val="visible"/>
                                      </p:to>
                                    </p:set>
                                    <p:animEffect transition="in" filter="fade">
                                      <p:cBhvr>
                                        <p:cTn id="22" dur="500"/>
                                        <p:tgtEl>
                                          <p:spTgt spid="4">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animEffect transition="in" filter="fade">
                                      <p:cBhvr>
                                        <p:cTn id="27"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EB4E08C-1B2B-4D3C-B389-78BB037478FC}"/>
              </a:ext>
            </a:extLst>
          </p:cNvPr>
          <p:cNvPicPr>
            <a:picLocks noChangeAspect="1"/>
          </p:cNvPicPr>
          <p:nvPr/>
        </p:nvPicPr>
        <p:blipFill>
          <a:blip r:embed="rId2"/>
          <a:stretch>
            <a:fillRect/>
          </a:stretch>
        </p:blipFill>
        <p:spPr>
          <a:xfrm>
            <a:off x="878390" y="1430158"/>
            <a:ext cx="7387219" cy="3997684"/>
          </a:xfrm>
          <a:prstGeom prst="rect">
            <a:avLst/>
          </a:prstGeom>
        </p:spPr>
      </p:pic>
      <p:sp>
        <p:nvSpPr>
          <p:cNvPr id="12" name="TextBox 11">
            <a:extLst>
              <a:ext uri="{FF2B5EF4-FFF2-40B4-BE49-F238E27FC236}">
                <a16:creationId xmlns:a16="http://schemas.microsoft.com/office/drawing/2014/main" id="{804A7173-F384-4DCF-85F4-E76793EF025E}"/>
              </a:ext>
            </a:extLst>
          </p:cNvPr>
          <p:cNvSpPr txBox="1"/>
          <p:nvPr/>
        </p:nvSpPr>
        <p:spPr>
          <a:xfrm>
            <a:off x="1930400" y="321733"/>
            <a:ext cx="6163733" cy="769441"/>
          </a:xfrm>
          <a:prstGeom prst="rect">
            <a:avLst/>
          </a:prstGeom>
          <a:noFill/>
        </p:spPr>
        <p:txBody>
          <a:bodyPr wrap="square" rtlCol="0">
            <a:spAutoFit/>
          </a:bodyPr>
          <a:lstStyle/>
          <a:p>
            <a:r>
              <a:rPr lang="en-US" sz="4400" dirty="0"/>
              <a:t>Correlation chart example</a:t>
            </a:r>
            <a:endParaRPr lang="en-GB" dirty="0"/>
          </a:p>
        </p:txBody>
      </p:sp>
    </p:spTree>
    <p:extLst>
      <p:ext uri="{BB962C8B-B14F-4D97-AF65-F5344CB8AC3E}">
        <p14:creationId xmlns:p14="http://schemas.microsoft.com/office/powerpoint/2010/main" val="8044079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7970-D8E6-430D-93B7-125DEA978B2D}"/>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a:solidFill>
                  <a:schemeClr val="tx1"/>
                </a:solidFill>
                <a:latin typeface="+mj-lt"/>
                <a:ea typeface="+mj-ea"/>
                <a:cs typeface="+mj-cs"/>
              </a:rPr>
              <a:t>Qualitative description examples</a:t>
            </a:r>
          </a:p>
        </p:txBody>
      </p:sp>
      <p:sp>
        <p:nvSpPr>
          <p:cNvPr id="3" name="Content Placeholder 2">
            <a:extLst>
              <a:ext uri="{FF2B5EF4-FFF2-40B4-BE49-F238E27FC236}">
                <a16:creationId xmlns:a16="http://schemas.microsoft.com/office/drawing/2014/main" id="{544D3A47-7128-4AE8-9B3B-8F5FEB6EC96C}"/>
              </a:ext>
            </a:extLst>
          </p:cNvPr>
          <p:cNvSpPr>
            <a:spLocks noGrp="1"/>
          </p:cNvSpPr>
          <p:nvPr>
            <p:ph sz="half" idx="1"/>
          </p:nvPr>
        </p:nvSpPr>
        <p:spPr>
          <a:xfrm>
            <a:off x="486698" y="2438400"/>
            <a:ext cx="2629120" cy="3785419"/>
          </a:xfrm>
        </p:spPr>
        <p:txBody>
          <a:bodyPr vert="horz" lIns="91440" tIns="45720" rIns="91440" bIns="45720" rtlCol="0">
            <a:normAutofit/>
          </a:bodyPr>
          <a:lstStyle/>
          <a:p>
            <a:r>
              <a:rPr lang="en-US" sz="1700" dirty="0"/>
              <a:t>65% of customers believe</a:t>
            </a:r>
          </a:p>
          <a:p>
            <a:endParaRPr lang="en-US" sz="1700" dirty="0"/>
          </a:p>
          <a:p>
            <a:r>
              <a:rPr lang="en-US" sz="1700" dirty="0"/>
              <a:t>Profit margins have decreased by 16%</a:t>
            </a:r>
          </a:p>
          <a:p>
            <a:endParaRPr lang="en-US" sz="1700" dirty="0"/>
          </a:p>
          <a:p>
            <a:r>
              <a:rPr lang="en-US" sz="1700" dirty="0"/>
              <a:t>Employee numbers have decreased by 20</a:t>
            </a:r>
          </a:p>
          <a:p>
            <a:endParaRPr lang="en-US" sz="1700" dirty="0"/>
          </a:p>
          <a:p>
            <a:endParaRPr lang="en-US" sz="1700" dirty="0"/>
          </a:p>
        </p:txBody>
      </p:sp>
      <p:sp>
        <p:nvSpPr>
          <p:cNvPr id="15" name="Rectangle 1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a:extLst>
              <a:ext uri="{FF2B5EF4-FFF2-40B4-BE49-F238E27FC236}">
                <a16:creationId xmlns:a16="http://schemas.microsoft.com/office/drawing/2014/main" id="{519D94DC-ABBE-47D9-8996-9279D9AF15EB}"/>
              </a:ext>
            </a:extLst>
          </p:cNvPr>
          <p:cNvPicPr>
            <a:picLocks noGrp="1" noChangeAspect="1"/>
          </p:cNvPicPr>
          <p:nvPr>
            <p:ph sz="half" idx="2"/>
          </p:nvPr>
        </p:nvPicPr>
        <p:blipFill>
          <a:blip r:embed="rId3"/>
          <a:stretch>
            <a:fillRect/>
          </a:stretch>
        </p:blipFill>
        <p:spPr>
          <a:xfrm>
            <a:off x="4054396" y="940876"/>
            <a:ext cx="4514498" cy="4973001"/>
          </a:xfrm>
          <a:prstGeom prst="rect">
            <a:avLst/>
          </a:prstGeom>
          <a:effectLst/>
        </p:spPr>
      </p:pic>
    </p:spTree>
    <p:extLst>
      <p:ext uri="{BB962C8B-B14F-4D97-AF65-F5344CB8AC3E}">
        <p14:creationId xmlns:p14="http://schemas.microsoft.com/office/powerpoint/2010/main" val="77364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CFD87-9B03-4414-8B52-6B6EB320B663}"/>
              </a:ext>
            </a:extLst>
          </p:cNvPr>
          <p:cNvSpPr>
            <a:spLocks noGrp="1"/>
          </p:cNvSpPr>
          <p:nvPr>
            <p:ph type="title"/>
          </p:nvPr>
        </p:nvSpPr>
        <p:spPr>
          <a:xfrm>
            <a:off x="491490" y="365125"/>
            <a:ext cx="3840085" cy="1692794"/>
          </a:xfrm>
        </p:spPr>
        <p:txBody>
          <a:bodyPr vert="horz" lIns="91440" tIns="45720" rIns="91440" bIns="45720" rtlCol="0" anchor="ctr">
            <a:normAutofit/>
          </a:bodyPr>
          <a:lstStyle/>
          <a:p>
            <a:r>
              <a:rPr lang="en-US" sz="3700"/>
              <a:t>Tips for researching appropriate data</a:t>
            </a:r>
          </a:p>
        </p:txBody>
      </p:sp>
      <p:cxnSp>
        <p:nvCxnSpPr>
          <p:cNvPr id="11" name="Straight Arrow Connector 10">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429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9FD714A-D4B1-49CF-95E8-5670811C3506}"/>
              </a:ext>
            </a:extLst>
          </p:cNvPr>
          <p:cNvSpPr>
            <a:spLocks noGrp="1"/>
          </p:cNvSpPr>
          <p:nvPr>
            <p:ph type="body" sz="half" idx="2"/>
          </p:nvPr>
        </p:nvSpPr>
        <p:spPr>
          <a:xfrm>
            <a:off x="491490" y="2575034"/>
            <a:ext cx="3840085" cy="3462228"/>
          </a:xfrm>
        </p:spPr>
        <p:txBody>
          <a:bodyPr vert="horz" lIns="91440" tIns="45720" rIns="91440" bIns="45720" rtlCol="0">
            <a:normAutofit/>
          </a:bodyPr>
          <a:lstStyle/>
          <a:p>
            <a:pPr indent="-228600">
              <a:spcAft>
                <a:spcPts val="1200"/>
              </a:spcAft>
              <a:buFont typeface="Arial" panose="020B0604020202020204" pitchFamily="34" charset="0"/>
              <a:buChar char="•"/>
            </a:pPr>
            <a:r>
              <a:rPr lang="en-US" dirty="0"/>
              <a:t>Online reports</a:t>
            </a:r>
          </a:p>
          <a:p>
            <a:pPr indent="-228600">
              <a:spcAft>
                <a:spcPts val="1200"/>
              </a:spcAft>
              <a:buFont typeface="Arial" panose="020B0604020202020204" pitchFamily="34" charset="0"/>
              <a:buChar char="•"/>
            </a:pPr>
            <a:r>
              <a:rPr lang="en-US" dirty="0"/>
              <a:t>Customer data from reviews</a:t>
            </a:r>
          </a:p>
          <a:p>
            <a:pPr indent="-228600">
              <a:spcAft>
                <a:spcPts val="1200"/>
              </a:spcAft>
              <a:buFont typeface="Arial" panose="020B0604020202020204" pitchFamily="34" charset="0"/>
              <a:buChar char="•"/>
            </a:pPr>
            <a:r>
              <a:rPr lang="en-US" dirty="0"/>
              <a:t>Company reports</a:t>
            </a:r>
          </a:p>
          <a:p>
            <a:pPr indent="-228600">
              <a:spcAft>
                <a:spcPts val="1200"/>
              </a:spcAft>
              <a:buFont typeface="Arial" panose="020B0604020202020204" pitchFamily="34" charset="0"/>
              <a:buChar char="•"/>
            </a:pPr>
            <a:r>
              <a:rPr lang="en-US" dirty="0"/>
              <a:t>Investor relations reports</a:t>
            </a:r>
          </a:p>
          <a:p>
            <a:pPr indent="-228600">
              <a:spcAft>
                <a:spcPts val="1200"/>
              </a:spcAft>
              <a:buFont typeface="Arial" panose="020B0604020202020204" pitchFamily="34" charset="0"/>
              <a:buChar char="•"/>
            </a:pPr>
            <a:r>
              <a:rPr lang="en-US" dirty="0"/>
              <a:t>Industry/trade organisations</a:t>
            </a:r>
          </a:p>
          <a:p>
            <a:pPr indent="-228600">
              <a:spcAft>
                <a:spcPts val="1200"/>
              </a:spcAft>
              <a:buFont typeface="Arial" panose="020B0604020202020204" pitchFamily="34" charset="0"/>
              <a:buChar char="•"/>
            </a:pPr>
            <a:r>
              <a:rPr lang="en-US" dirty="0"/>
              <a:t>Blogs &amp; forums</a:t>
            </a:r>
          </a:p>
          <a:p>
            <a:pPr indent="-228600">
              <a:spcAft>
                <a:spcPts val="1200"/>
              </a:spcAft>
              <a:buFont typeface="Arial" panose="020B0604020202020204" pitchFamily="34" charset="0"/>
              <a:buChar char="•"/>
            </a:pPr>
            <a:r>
              <a:rPr lang="en-US" dirty="0"/>
              <a:t>Experts (Either employees or LinkedIn)</a:t>
            </a:r>
          </a:p>
          <a:p>
            <a:pPr indent="-228600">
              <a:buFont typeface="Arial" panose="020B0604020202020204" pitchFamily="34" charset="0"/>
              <a:buChar char="•"/>
            </a:pPr>
            <a:endParaRPr lang="en-US" dirty="0"/>
          </a:p>
        </p:txBody>
      </p:sp>
      <p:pic>
        <p:nvPicPr>
          <p:cNvPr id="6" name="Content Placeholder 5">
            <a:extLst>
              <a:ext uri="{FF2B5EF4-FFF2-40B4-BE49-F238E27FC236}">
                <a16:creationId xmlns:a16="http://schemas.microsoft.com/office/drawing/2014/main" id="{169E5B61-D7EA-4797-B139-E8F66D7C5D5B}"/>
              </a:ext>
            </a:extLst>
          </p:cNvPr>
          <p:cNvPicPr>
            <a:picLocks noGrp="1" noChangeAspect="1"/>
          </p:cNvPicPr>
          <p:nvPr>
            <p:ph idx="1"/>
          </p:nvPr>
        </p:nvPicPr>
        <p:blipFill rotWithShape="1">
          <a:blip r:embed="rId3"/>
          <a:srcRect l="19767" r="33802" b="-1"/>
          <a:stretch/>
        </p:blipFill>
        <p:spPr>
          <a:xfrm>
            <a:off x="4409136" y="10"/>
            <a:ext cx="4734863"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6922457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30F9F-C05F-4CAA-9C27-8EBAF58AE58C}"/>
              </a:ext>
            </a:extLst>
          </p:cNvPr>
          <p:cNvSpPr>
            <a:spLocks noGrp="1"/>
          </p:cNvSpPr>
          <p:nvPr>
            <p:ph type="title"/>
          </p:nvPr>
        </p:nvSpPr>
        <p:spPr>
          <a:xfrm>
            <a:off x="457200" y="274638"/>
            <a:ext cx="8229600" cy="1143000"/>
          </a:xfrm>
        </p:spPr>
        <p:txBody>
          <a:bodyPr anchor="ctr">
            <a:normAutofit/>
          </a:bodyPr>
          <a:lstStyle/>
          <a:p>
            <a:r>
              <a:rPr lang="en-GB" dirty="0"/>
              <a:t>Compromising Data</a:t>
            </a:r>
          </a:p>
        </p:txBody>
      </p:sp>
      <p:sp>
        <p:nvSpPr>
          <p:cNvPr id="3" name="Content Placeholder 2">
            <a:extLst>
              <a:ext uri="{FF2B5EF4-FFF2-40B4-BE49-F238E27FC236}">
                <a16:creationId xmlns:a16="http://schemas.microsoft.com/office/drawing/2014/main" id="{84447565-D5C6-453D-B569-EE96F1F03528}"/>
              </a:ext>
            </a:extLst>
          </p:cNvPr>
          <p:cNvSpPr>
            <a:spLocks noGrp="1"/>
          </p:cNvSpPr>
          <p:nvPr>
            <p:ph sz="half" idx="1"/>
          </p:nvPr>
        </p:nvSpPr>
        <p:spPr>
          <a:xfrm>
            <a:off x="457200" y="1600201"/>
            <a:ext cx="4038600" cy="3989040"/>
          </a:xfrm>
        </p:spPr>
        <p:txBody>
          <a:bodyPr>
            <a:normAutofit lnSpcReduction="10000"/>
          </a:bodyPr>
          <a:lstStyle/>
          <a:p>
            <a:pPr marL="0" indent="0">
              <a:lnSpc>
                <a:spcPct val="90000"/>
              </a:lnSpc>
              <a:buNone/>
            </a:pPr>
            <a:r>
              <a:rPr lang="en-GB" sz="2400" b="1" u="sng" dirty="0"/>
              <a:t>Casting Couch Controversy</a:t>
            </a:r>
          </a:p>
          <a:p>
            <a:pPr>
              <a:lnSpc>
                <a:spcPct val="90000"/>
              </a:lnSpc>
            </a:pPr>
            <a:r>
              <a:rPr lang="en-GB" sz="2400" dirty="0"/>
              <a:t>You are at an interview and you are told ‘Don’t tell anyone but we will offer you the consultancy job because the other candidates are female, and we only want males working here’ … what would you do?</a:t>
            </a:r>
          </a:p>
          <a:p>
            <a:pPr>
              <a:lnSpc>
                <a:spcPct val="90000"/>
              </a:lnSpc>
            </a:pPr>
            <a:r>
              <a:rPr lang="en-GB" sz="2400" dirty="0"/>
              <a:t>If you take the job, there’s a £100,000 signing on bonus… does this change your mind?</a:t>
            </a:r>
          </a:p>
          <a:p>
            <a:pPr>
              <a:lnSpc>
                <a:spcPct val="90000"/>
              </a:lnSpc>
            </a:pPr>
            <a:endParaRPr lang="en-GB" sz="2400" dirty="0"/>
          </a:p>
        </p:txBody>
      </p:sp>
      <p:pic>
        <p:nvPicPr>
          <p:cNvPr id="6" name="Content Placeholder 5">
            <a:extLst>
              <a:ext uri="{FF2B5EF4-FFF2-40B4-BE49-F238E27FC236}">
                <a16:creationId xmlns:a16="http://schemas.microsoft.com/office/drawing/2014/main" id="{9E8C3343-A341-42D4-BDB3-701B13BC88E8}"/>
              </a:ext>
            </a:extLst>
          </p:cNvPr>
          <p:cNvPicPr>
            <a:picLocks noGrp="1" noChangeAspect="1"/>
          </p:cNvPicPr>
          <p:nvPr>
            <p:ph sz="half" idx="2"/>
          </p:nvPr>
        </p:nvPicPr>
        <p:blipFill rotWithShape="1">
          <a:blip r:embed="rId2"/>
          <a:srcRect l="18308" r="17149" b="-2"/>
          <a:stretch/>
        </p:blipFill>
        <p:spPr>
          <a:xfrm>
            <a:off x="4648200" y="1600201"/>
            <a:ext cx="4038600" cy="3989040"/>
          </a:xfrm>
          <a:noFill/>
        </p:spPr>
      </p:pic>
    </p:spTree>
    <p:extLst>
      <p:ext uri="{BB962C8B-B14F-4D97-AF65-F5344CB8AC3E}">
        <p14:creationId xmlns:p14="http://schemas.microsoft.com/office/powerpoint/2010/main" val="2708222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E9D3-E22F-4005-9C6A-A4D732E29CC6}"/>
              </a:ext>
            </a:extLst>
          </p:cNvPr>
          <p:cNvSpPr>
            <a:spLocks noGrp="1"/>
          </p:cNvSpPr>
          <p:nvPr>
            <p:ph type="title"/>
          </p:nvPr>
        </p:nvSpPr>
        <p:spPr/>
        <p:txBody>
          <a:bodyPr/>
          <a:lstStyle/>
          <a:p>
            <a:r>
              <a:rPr lang="en-GB" dirty="0"/>
              <a:t>Controversy </a:t>
            </a:r>
          </a:p>
        </p:txBody>
      </p:sp>
      <p:sp>
        <p:nvSpPr>
          <p:cNvPr id="3" name="Content Placeholder 2">
            <a:extLst>
              <a:ext uri="{FF2B5EF4-FFF2-40B4-BE49-F238E27FC236}">
                <a16:creationId xmlns:a16="http://schemas.microsoft.com/office/drawing/2014/main" id="{7E9FA075-1E23-43A1-A574-5FAC6766A3E7}"/>
              </a:ext>
            </a:extLst>
          </p:cNvPr>
          <p:cNvSpPr>
            <a:spLocks noGrp="1"/>
          </p:cNvSpPr>
          <p:nvPr>
            <p:ph sz="half" idx="1"/>
          </p:nvPr>
        </p:nvSpPr>
        <p:spPr/>
        <p:txBody>
          <a:bodyPr>
            <a:normAutofit lnSpcReduction="10000"/>
          </a:bodyPr>
          <a:lstStyle/>
          <a:p>
            <a:r>
              <a:rPr lang="en-GB" dirty="0"/>
              <a:t>You are a consultant and have been asked to create a new restaurant concept. They want to pay you £10,000 in cash and keep it ‘off book’ – what would you do?</a:t>
            </a:r>
          </a:p>
          <a:p>
            <a:r>
              <a:rPr lang="en-GB" dirty="0"/>
              <a:t>An extra £2,000 is paid to you separately along with free meals in the restaurant.</a:t>
            </a:r>
          </a:p>
        </p:txBody>
      </p:sp>
      <p:pic>
        <p:nvPicPr>
          <p:cNvPr id="6" name="Content Placeholder 5">
            <a:extLst>
              <a:ext uri="{FF2B5EF4-FFF2-40B4-BE49-F238E27FC236}">
                <a16:creationId xmlns:a16="http://schemas.microsoft.com/office/drawing/2014/main" id="{54D9945C-ED9C-4EFF-A886-DF36F2139CB5}"/>
              </a:ext>
            </a:extLst>
          </p:cNvPr>
          <p:cNvPicPr>
            <a:picLocks noGrp="1" noChangeAspect="1"/>
          </p:cNvPicPr>
          <p:nvPr>
            <p:ph sz="half" idx="2"/>
          </p:nvPr>
        </p:nvPicPr>
        <p:blipFill>
          <a:blip r:embed="rId2"/>
          <a:stretch>
            <a:fillRect/>
          </a:stretch>
        </p:blipFill>
        <p:spPr>
          <a:xfrm>
            <a:off x="4648200" y="2520523"/>
            <a:ext cx="4038600" cy="2148742"/>
          </a:xfrm>
        </p:spPr>
      </p:pic>
    </p:spTree>
    <p:extLst>
      <p:ext uri="{BB962C8B-B14F-4D97-AF65-F5344CB8AC3E}">
        <p14:creationId xmlns:p14="http://schemas.microsoft.com/office/powerpoint/2010/main" val="2807312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F8268-14BD-4E7F-8AE1-B2E33ECC3FA2}"/>
              </a:ext>
            </a:extLst>
          </p:cNvPr>
          <p:cNvSpPr>
            <a:spLocks noGrp="1"/>
          </p:cNvSpPr>
          <p:nvPr>
            <p:ph type="title"/>
          </p:nvPr>
        </p:nvSpPr>
        <p:spPr/>
        <p:txBody>
          <a:bodyPr/>
          <a:lstStyle/>
          <a:p>
            <a:r>
              <a:rPr lang="en-GB" dirty="0"/>
              <a:t>Legality</a:t>
            </a:r>
          </a:p>
        </p:txBody>
      </p:sp>
      <p:sp>
        <p:nvSpPr>
          <p:cNvPr id="3" name="Content Placeholder 2">
            <a:extLst>
              <a:ext uri="{FF2B5EF4-FFF2-40B4-BE49-F238E27FC236}">
                <a16:creationId xmlns:a16="http://schemas.microsoft.com/office/drawing/2014/main" id="{96E8A455-A5AA-4F8B-A85D-37828F017EEB}"/>
              </a:ext>
            </a:extLst>
          </p:cNvPr>
          <p:cNvSpPr>
            <a:spLocks noGrp="1"/>
          </p:cNvSpPr>
          <p:nvPr>
            <p:ph sz="half" idx="1"/>
          </p:nvPr>
        </p:nvSpPr>
        <p:spPr/>
        <p:txBody>
          <a:bodyPr>
            <a:normAutofit fontScale="85000" lnSpcReduction="20000"/>
          </a:bodyPr>
          <a:lstStyle/>
          <a:p>
            <a:r>
              <a:rPr lang="en-GB" dirty="0"/>
              <a:t>As a consultant you have been asked to install CCTV everywhere in a city centre hotel, including public washrooms due to an increase in drug use and vandalization. The contract is worth £500,000 which your manager says the company REALLY needs. </a:t>
            </a:r>
          </a:p>
          <a:p>
            <a:r>
              <a:rPr lang="en-GB" dirty="0"/>
              <a:t>Also, it includes a £500,000 bonus for you personally if you take the job or you get fired if you don’t…. The cameras are </a:t>
            </a:r>
            <a:r>
              <a:rPr lang="en-GB"/>
              <a:t>also hidden</a:t>
            </a:r>
            <a:endParaRPr lang="en-GB" dirty="0"/>
          </a:p>
        </p:txBody>
      </p:sp>
      <p:pic>
        <p:nvPicPr>
          <p:cNvPr id="6" name="Content Placeholder 5">
            <a:extLst>
              <a:ext uri="{FF2B5EF4-FFF2-40B4-BE49-F238E27FC236}">
                <a16:creationId xmlns:a16="http://schemas.microsoft.com/office/drawing/2014/main" id="{2FB43377-D6F4-4850-B088-D14317C38F10}"/>
              </a:ext>
            </a:extLst>
          </p:cNvPr>
          <p:cNvPicPr>
            <a:picLocks noGrp="1" noChangeAspect="1"/>
          </p:cNvPicPr>
          <p:nvPr>
            <p:ph sz="half" idx="2"/>
          </p:nvPr>
        </p:nvPicPr>
        <p:blipFill>
          <a:blip r:embed="rId2"/>
          <a:stretch>
            <a:fillRect/>
          </a:stretch>
        </p:blipFill>
        <p:spPr>
          <a:xfrm>
            <a:off x="4648200" y="2261022"/>
            <a:ext cx="4038600" cy="2667744"/>
          </a:xfrm>
        </p:spPr>
      </p:pic>
    </p:spTree>
    <p:extLst>
      <p:ext uri="{BB962C8B-B14F-4D97-AF65-F5344CB8AC3E}">
        <p14:creationId xmlns:p14="http://schemas.microsoft.com/office/powerpoint/2010/main" val="2701494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9A372-9A39-4D23-810B-4363A418375A}"/>
              </a:ext>
            </a:extLst>
          </p:cNvPr>
          <p:cNvSpPr>
            <a:spLocks noGrp="1"/>
          </p:cNvSpPr>
          <p:nvPr>
            <p:ph type="title"/>
          </p:nvPr>
        </p:nvSpPr>
        <p:spPr/>
        <p:txBody>
          <a:bodyPr/>
          <a:lstStyle/>
          <a:p>
            <a:r>
              <a:rPr lang="en-GB" dirty="0"/>
              <a:t>DEBATE</a:t>
            </a:r>
          </a:p>
        </p:txBody>
      </p:sp>
      <p:sp>
        <p:nvSpPr>
          <p:cNvPr id="3" name="Content Placeholder 2">
            <a:extLst>
              <a:ext uri="{FF2B5EF4-FFF2-40B4-BE49-F238E27FC236}">
                <a16:creationId xmlns:a16="http://schemas.microsoft.com/office/drawing/2014/main" id="{E8989A35-E34E-4050-9020-5F2047BCB84F}"/>
              </a:ext>
            </a:extLst>
          </p:cNvPr>
          <p:cNvSpPr>
            <a:spLocks noGrp="1"/>
          </p:cNvSpPr>
          <p:nvPr>
            <p:ph sz="half" idx="1"/>
          </p:nvPr>
        </p:nvSpPr>
        <p:spPr/>
        <p:txBody>
          <a:bodyPr>
            <a:normAutofit fontScale="55000" lnSpcReduction="20000"/>
          </a:bodyPr>
          <a:lstStyle/>
          <a:p>
            <a:pPr marL="0" indent="0" algn="l">
              <a:buNone/>
            </a:pPr>
            <a:r>
              <a:rPr lang="en-GB" b="1" i="0" dirty="0">
                <a:solidFill>
                  <a:srgbClr val="333333"/>
                </a:solidFill>
                <a:effectLst/>
                <a:latin typeface="Georgia" panose="02040502050405020303" pitchFamily="18" charset="0"/>
              </a:rPr>
              <a:t>Augmented Reality</a:t>
            </a:r>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While augmented reality (AR) has yet to become a prominent feature of most businesses, consumers should expect to see more adoption within the hospitality industry in the next few years. AR-powered signage can equip hotel and venue managers as well as restaurant owners with the ability to route customers to specific locations, including pickup or check-in points.</a:t>
            </a:r>
          </a:p>
          <a:p>
            <a:pPr algn="l"/>
            <a:r>
              <a:rPr lang="en-GB" b="0" i="0" dirty="0">
                <a:solidFill>
                  <a:srgbClr val="333333"/>
                </a:solidFill>
                <a:effectLst/>
                <a:latin typeface="Georgia" panose="02040502050405020303" pitchFamily="18" charset="0"/>
              </a:rPr>
              <a:t>Some hotels are also using AR to make the hotel experience more compelling and thematic. For example, </a:t>
            </a:r>
            <a:r>
              <a:rPr lang="en-GB" b="0" i="0" u="none" strike="noStrike" dirty="0">
                <a:solidFill>
                  <a:srgbClr val="003891"/>
                </a:solidFill>
                <a:effectLst/>
                <a:latin typeface="Georgia" panose="02040502050405020303" pitchFamily="18" charset="0"/>
                <a:hlinkClick r:id="rId2"/>
              </a:rPr>
              <a:t>Holiday Inn devised</a:t>
            </a:r>
            <a:r>
              <a:rPr lang="en-GB" b="0" i="0" dirty="0">
                <a:solidFill>
                  <a:srgbClr val="333333"/>
                </a:solidFill>
                <a:effectLst/>
                <a:latin typeface="Georgia" panose="02040502050405020303" pitchFamily="18" charset="0"/>
              </a:rPr>
              <a:t> an AR experience around the 2012 Olympics in the U.K. that enabled guests to view realistic, virtual representations of sports celebrities in the hotel by using their smartphones.</a:t>
            </a:r>
          </a:p>
          <a:p>
            <a:endParaRPr lang="en-GB" dirty="0"/>
          </a:p>
        </p:txBody>
      </p:sp>
      <p:sp>
        <p:nvSpPr>
          <p:cNvPr id="4" name="Content Placeholder 3">
            <a:extLst>
              <a:ext uri="{FF2B5EF4-FFF2-40B4-BE49-F238E27FC236}">
                <a16:creationId xmlns:a16="http://schemas.microsoft.com/office/drawing/2014/main" id="{DE553714-7259-4015-8E26-6E85CA4730E1}"/>
              </a:ext>
            </a:extLst>
          </p:cNvPr>
          <p:cNvSpPr>
            <a:spLocks noGrp="1"/>
          </p:cNvSpPr>
          <p:nvPr>
            <p:ph sz="half" idx="2"/>
          </p:nvPr>
        </p:nvSpPr>
        <p:spPr/>
        <p:txBody>
          <a:bodyPr>
            <a:normAutofit fontScale="55000" lnSpcReduction="20000"/>
          </a:bodyPr>
          <a:lstStyle/>
          <a:p>
            <a:pPr marL="0" indent="0" algn="l">
              <a:buNone/>
            </a:pPr>
            <a:r>
              <a:rPr lang="en-GB" b="1" i="0" dirty="0">
                <a:solidFill>
                  <a:srgbClr val="333333"/>
                </a:solidFill>
                <a:effectLst/>
                <a:latin typeface="Georgia" panose="02040502050405020303" pitchFamily="18" charset="0"/>
              </a:rPr>
              <a:t>Hospitality Without Technology</a:t>
            </a:r>
            <a:endParaRPr lang="en-GB" b="0" i="0" dirty="0">
              <a:solidFill>
                <a:srgbClr val="333333"/>
              </a:solidFill>
              <a:effectLst/>
              <a:latin typeface="Georgia" panose="02040502050405020303" pitchFamily="18" charset="0"/>
            </a:endParaRPr>
          </a:p>
          <a:p>
            <a:pPr algn="l"/>
            <a:r>
              <a:rPr lang="en-GB" b="0" i="0" dirty="0">
                <a:solidFill>
                  <a:srgbClr val="333333"/>
                </a:solidFill>
                <a:effectLst/>
                <a:latin typeface="Georgia" panose="02040502050405020303" pitchFamily="18" charset="0"/>
              </a:rPr>
              <a:t>Ironically, as more and more technologies exist to help us do our jobs, the concept of tech detoxing is gaining ground. Some hotel chains like </a:t>
            </a:r>
            <a:r>
              <a:rPr lang="en-GB" b="0" i="0" u="none" strike="noStrike" dirty="0">
                <a:solidFill>
                  <a:srgbClr val="003891"/>
                </a:solidFill>
                <a:effectLst/>
                <a:latin typeface="Georgia" panose="02040502050405020303" pitchFamily="18" charset="0"/>
                <a:hlinkClick r:id="rId3"/>
              </a:rPr>
              <a:t>Wyndham Grand</a:t>
            </a:r>
            <a:r>
              <a:rPr lang="en-GB" b="0" i="0" dirty="0">
                <a:solidFill>
                  <a:srgbClr val="333333"/>
                </a:solidFill>
                <a:effectLst/>
                <a:latin typeface="Georgia" panose="02040502050405020303" pitchFamily="18" charset="0"/>
              </a:rPr>
              <a:t> have offered promotions to guests willing to give up their devices and go “off the grid” during their stay. The thinking is that if guests aren’t surfing the web, they’re more aware of their physical surroundings, open to other amenities and, ultimately, will utilize more hotel services and facilities. Even with promotional pricing, hotels are coming out ahead and customers have an excuse to unplug for a more relaxing and fulfilling experience</a:t>
            </a:r>
          </a:p>
          <a:p>
            <a:endParaRPr lang="en-GB" dirty="0"/>
          </a:p>
        </p:txBody>
      </p:sp>
    </p:spTree>
    <p:extLst>
      <p:ext uri="{BB962C8B-B14F-4D97-AF65-F5344CB8AC3E}">
        <p14:creationId xmlns:p14="http://schemas.microsoft.com/office/powerpoint/2010/main" val="2926692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5D4DE-5B21-414F-90ED-178875923854}"/>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051BB3DB-1FC1-4F36-B79C-A7E152BB7B2B}"/>
              </a:ext>
            </a:extLst>
          </p:cNvPr>
          <p:cNvSpPr>
            <a:spLocks noGrp="1"/>
          </p:cNvSpPr>
          <p:nvPr>
            <p:ph sz="half" idx="1"/>
          </p:nvPr>
        </p:nvSpPr>
        <p:spPr/>
        <p:txBody>
          <a:bodyPr/>
          <a:lstStyle/>
          <a:p>
            <a:r>
              <a:rPr lang="en-GB" dirty="0"/>
              <a:t>How will you persuade the hotel to purchase this?</a:t>
            </a:r>
          </a:p>
          <a:p>
            <a:r>
              <a:rPr lang="en-GB" dirty="0"/>
              <a:t>How far will you push it?</a:t>
            </a:r>
          </a:p>
        </p:txBody>
      </p:sp>
      <p:sp>
        <p:nvSpPr>
          <p:cNvPr id="4" name="Content Placeholder 3">
            <a:extLst>
              <a:ext uri="{FF2B5EF4-FFF2-40B4-BE49-F238E27FC236}">
                <a16:creationId xmlns:a16="http://schemas.microsoft.com/office/drawing/2014/main" id="{52AB4553-58FA-4F90-8225-EA204540867D}"/>
              </a:ext>
            </a:extLst>
          </p:cNvPr>
          <p:cNvSpPr>
            <a:spLocks noGrp="1"/>
          </p:cNvSpPr>
          <p:nvPr>
            <p:ph sz="half" idx="2"/>
          </p:nvPr>
        </p:nvSpPr>
        <p:spPr/>
        <p:txBody>
          <a:bodyPr/>
          <a:lstStyle/>
          <a:p>
            <a:r>
              <a:rPr lang="en-GB" dirty="0"/>
              <a:t>If you are to buy their product – why? </a:t>
            </a:r>
          </a:p>
          <a:p>
            <a:r>
              <a:rPr lang="en-GB" dirty="0"/>
              <a:t>What’s made it attractive to you?</a:t>
            </a:r>
          </a:p>
        </p:txBody>
      </p:sp>
    </p:spTree>
    <p:extLst>
      <p:ext uri="{BB962C8B-B14F-4D97-AF65-F5344CB8AC3E}">
        <p14:creationId xmlns:p14="http://schemas.microsoft.com/office/powerpoint/2010/main" val="2369800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E5867-74A9-4497-A694-02AAF5B944E6}"/>
              </a:ext>
            </a:extLst>
          </p:cNvPr>
          <p:cNvSpPr>
            <a:spLocks noGrp="1"/>
          </p:cNvSpPr>
          <p:nvPr>
            <p:ph type="title"/>
          </p:nvPr>
        </p:nvSpPr>
        <p:spPr/>
        <p:txBody>
          <a:bodyPr/>
          <a:lstStyle/>
          <a:p>
            <a:r>
              <a:rPr lang="en-GB" dirty="0"/>
              <a:t>Are our phones listening?</a:t>
            </a:r>
          </a:p>
        </p:txBody>
      </p:sp>
      <p:pic>
        <p:nvPicPr>
          <p:cNvPr id="8" name="Online Media 7" title="Are our phones listening to us? - BBC News">
            <a:hlinkClick r:id="" action="ppaction://media"/>
            <a:extLst>
              <a:ext uri="{FF2B5EF4-FFF2-40B4-BE49-F238E27FC236}">
                <a16:creationId xmlns:a16="http://schemas.microsoft.com/office/drawing/2014/main" id="{053DBC02-7C82-4179-AA80-9864C15DAF90}"/>
              </a:ext>
            </a:extLst>
          </p:cNvPr>
          <p:cNvPicPr>
            <a:picLocks noGrp="1" noRot="1" noChangeAspect="1"/>
          </p:cNvPicPr>
          <p:nvPr>
            <p:ph sz="half" idx="1"/>
            <a:videoFile r:link="rId1"/>
          </p:nvPr>
        </p:nvPicPr>
        <p:blipFill>
          <a:blip r:embed="rId3"/>
          <a:stretch>
            <a:fillRect/>
          </a:stretch>
        </p:blipFill>
        <p:spPr>
          <a:xfrm>
            <a:off x="1187624" y="1641985"/>
            <a:ext cx="6923112" cy="3910579"/>
          </a:xfrm>
          <a:prstGeom prst="rect">
            <a:avLst/>
          </a:prstGeom>
        </p:spPr>
      </p:pic>
    </p:spTree>
    <p:extLst>
      <p:ext uri="{BB962C8B-B14F-4D97-AF65-F5344CB8AC3E}">
        <p14:creationId xmlns:p14="http://schemas.microsoft.com/office/powerpoint/2010/main" val="3481403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3"/>
          <a:srcRect t="11465" b="24880"/>
          <a:stretch/>
        </p:blipFill>
        <p:spPr>
          <a:xfrm>
            <a:off x="20" y="2244329"/>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2" name="TextBox 1">
            <a:extLst>
              <a:ext uri="{FF2B5EF4-FFF2-40B4-BE49-F238E27FC236}">
                <a16:creationId xmlns:a16="http://schemas.microsoft.com/office/drawing/2014/main" id="{E4B2A19F-7847-4AC4-AC2E-60E87B59DC64}"/>
              </a:ext>
            </a:extLst>
          </p:cNvPr>
          <p:cNvSpPr txBox="1"/>
          <p:nvPr/>
        </p:nvSpPr>
        <p:spPr>
          <a:xfrm>
            <a:off x="406400" y="304800"/>
            <a:ext cx="8331200" cy="1754326"/>
          </a:xfrm>
          <a:prstGeom prst="rect">
            <a:avLst/>
          </a:prstGeom>
          <a:noFill/>
        </p:spPr>
        <p:txBody>
          <a:bodyPr wrap="square" rtlCol="0">
            <a:spAutoFit/>
          </a:bodyPr>
          <a:lstStyle/>
          <a:p>
            <a:r>
              <a:rPr lang="en-US" sz="5400" dirty="0"/>
              <a:t>Discussion </a:t>
            </a:r>
          </a:p>
          <a:p>
            <a:pPr marL="342900" indent="-342900">
              <a:buAutoNum type="arabicParenR"/>
            </a:pPr>
            <a:r>
              <a:rPr lang="en-US" dirty="0"/>
              <a:t>Why is data collection important to a client?</a:t>
            </a:r>
          </a:p>
          <a:p>
            <a:pPr marL="342900" indent="-342900">
              <a:buAutoNum type="arabicParenR"/>
            </a:pPr>
            <a:r>
              <a:rPr lang="en-GB" dirty="0"/>
              <a:t>How can it benefit and limit the project?</a:t>
            </a:r>
          </a:p>
          <a:p>
            <a:pPr marL="342900" indent="-342900">
              <a:buAutoNum type="arabicParenR"/>
            </a:pPr>
            <a:r>
              <a:rPr lang="en-GB" dirty="0"/>
              <a:t>Why is it important to have ethical implications whilst data collecting?</a:t>
            </a:r>
          </a:p>
        </p:txBody>
      </p:sp>
    </p:spTree>
    <p:extLst>
      <p:ext uri="{BB962C8B-B14F-4D97-AF65-F5344CB8AC3E}">
        <p14:creationId xmlns:p14="http://schemas.microsoft.com/office/powerpoint/2010/main" val="2271989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4F2A8-E226-4117-AB83-C5F2F8DFBFBF}"/>
              </a:ext>
            </a:extLst>
          </p:cNvPr>
          <p:cNvSpPr>
            <a:spLocks noGrp="1"/>
          </p:cNvSpPr>
          <p:nvPr>
            <p:ph type="title"/>
          </p:nvPr>
        </p:nvSpPr>
        <p:spPr/>
        <p:txBody>
          <a:bodyPr/>
          <a:lstStyle/>
          <a:p>
            <a:pPr algn="ctr"/>
            <a:r>
              <a:rPr lang="en-US" b="1" dirty="0"/>
              <a:t>Researching the solutions</a:t>
            </a:r>
            <a:endParaRPr lang="en-GB" b="1" dirty="0"/>
          </a:p>
        </p:txBody>
      </p:sp>
      <p:pic>
        <p:nvPicPr>
          <p:cNvPr id="6" name="Content Placeholder 5">
            <a:extLst>
              <a:ext uri="{FF2B5EF4-FFF2-40B4-BE49-F238E27FC236}">
                <a16:creationId xmlns:a16="http://schemas.microsoft.com/office/drawing/2014/main" id="{CD17D8FC-B768-4A8C-90FC-4CCB6D81FB4C}"/>
              </a:ext>
            </a:extLst>
          </p:cNvPr>
          <p:cNvPicPr>
            <a:picLocks noGrp="1" noChangeAspect="1"/>
          </p:cNvPicPr>
          <p:nvPr>
            <p:ph sz="half" idx="1"/>
          </p:nvPr>
        </p:nvPicPr>
        <p:blipFill>
          <a:blip r:embed="rId3"/>
          <a:stretch>
            <a:fillRect/>
          </a:stretch>
        </p:blipFill>
        <p:spPr>
          <a:xfrm>
            <a:off x="1740820" y="1524851"/>
            <a:ext cx="5421981" cy="3808297"/>
          </a:xfrm>
        </p:spPr>
      </p:pic>
    </p:spTree>
    <p:extLst>
      <p:ext uri="{BB962C8B-B14F-4D97-AF65-F5344CB8AC3E}">
        <p14:creationId xmlns:p14="http://schemas.microsoft.com/office/powerpoint/2010/main" val="19526491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987219-08A7-4DDA-9E6B-CC96B87442CE}"/>
              </a:ext>
            </a:extLst>
          </p:cNvPr>
          <p:cNvPicPr>
            <a:picLocks noChangeAspect="1"/>
          </p:cNvPicPr>
          <p:nvPr/>
        </p:nvPicPr>
        <p:blipFill>
          <a:blip r:embed="rId3"/>
          <a:stretch>
            <a:fillRect/>
          </a:stretch>
        </p:blipFill>
        <p:spPr>
          <a:xfrm>
            <a:off x="173740" y="2373608"/>
            <a:ext cx="8796520" cy="1275685"/>
          </a:xfrm>
          <a:prstGeom prst="rect">
            <a:avLst/>
          </a:prstGeom>
        </p:spPr>
      </p:pic>
    </p:spTree>
    <p:extLst>
      <p:ext uri="{BB962C8B-B14F-4D97-AF65-F5344CB8AC3E}">
        <p14:creationId xmlns:p14="http://schemas.microsoft.com/office/powerpoint/2010/main" val="15349492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p:txBody>
          <a:bodyPr/>
          <a:lstStyle/>
          <a:p>
            <a:pPr algn="ctr"/>
            <a:r>
              <a:rPr lang="en-US" b="1" dirty="0"/>
              <a:t>Remember the problem tree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1195916"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stCxn id="5" idx="2"/>
          </p:cNvCxnSpPr>
          <p:nvPr/>
        </p:nvCxnSpPr>
        <p:spPr>
          <a:xfrm flipH="1">
            <a:off x="9207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8925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710CC-35E0-48B9-9990-BC5B3F3F0FF9}"/>
              </a:ext>
            </a:extLst>
          </p:cNvPr>
          <p:cNvSpPr>
            <a:spLocks noGrp="1"/>
          </p:cNvSpPr>
          <p:nvPr>
            <p:ph type="title"/>
          </p:nvPr>
        </p:nvSpPr>
        <p:spPr>
          <a:xfrm>
            <a:off x="628650" y="297392"/>
            <a:ext cx="7886700" cy="1325563"/>
          </a:xfrm>
        </p:spPr>
        <p:txBody>
          <a:bodyPr/>
          <a:lstStyle/>
          <a:p>
            <a:pPr algn="ctr"/>
            <a:r>
              <a:rPr lang="en-US" b="1" dirty="0"/>
              <a:t>Problem tree example</a:t>
            </a:r>
            <a:endParaRPr lang="en-GB" b="1" dirty="0"/>
          </a:p>
        </p:txBody>
      </p:sp>
      <p:sp>
        <p:nvSpPr>
          <p:cNvPr id="5" name="Rectangle 4">
            <a:extLst>
              <a:ext uri="{FF2B5EF4-FFF2-40B4-BE49-F238E27FC236}">
                <a16:creationId xmlns:a16="http://schemas.microsoft.com/office/drawing/2014/main" id="{1449B471-BEC8-4420-A770-3B0507099BB6}"/>
              </a:ext>
            </a:extLst>
          </p:cNvPr>
          <p:cNvSpPr/>
          <p:nvPr/>
        </p:nvSpPr>
        <p:spPr>
          <a:xfrm>
            <a:off x="789518" y="3016251"/>
            <a:ext cx="1775882"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Lack of demographic scope</a:t>
            </a:r>
            <a:endParaRPr lang="en-GB" dirty="0"/>
          </a:p>
        </p:txBody>
      </p:sp>
      <p:sp>
        <p:nvSpPr>
          <p:cNvPr id="6" name="Rectangle 5">
            <a:extLst>
              <a:ext uri="{FF2B5EF4-FFF2-40B4-BE49-F238E27FC236}">
                <a16:creationId xmlns:a16="http://schemas.microsoft.com/office/drawing/2014/main" id="{EABA61F0-BDCA-47B6-8F5A-7D7245423A1C}"/>
              </a:ext>
            </a:extLst>
          </p:cNvPr>
          <p:cNvSpPr/>
          <p:nvPr/>
        </p:nvSpPr>
        <p:spPr>
          <a:xfrm>
            <a:off x="3640667" y="1691211"/>
            <a:ext cx="1862666"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Digital Marketing</a:t>
            </a:r>
            <a:endParaRPr lang="en-GB" dirty="0"/>
          </a:p>
        </p:txBody>
      </p:sp>
      <p:sp>
        <p:nvSpPr>
          <p:cNvPr id="7" name="Rectangle 6">
            <a:extLst>
              <a:ext uri="{FF2B5EF4-FFF2-40B4-BE49-F238E27FC236}">
                <a16:creationId xmlns:a16="http://schemas.microsoft.com/office/drawing/2014/main" id="{F754C563-11E6-44E9-9456-FF97D68DF868}"/>
              </a:ext>
            </a:extLst>
          </p:cNvPr>
          <p:cNvSpPr/>
          <p:nvPr/>
        </p:nvSpPr>
        <p:spPr>
          <a:xfrm>
            <a:off x="6953249" y="3016251"/>
            <a:ext cx="136948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Finance budget</a:t>
            </a:r>
            <a:endParaRPr lang="en-GB" dirty="0"/>
          </a:p>
        </p:txBody>
      </p:sp>
      <p:sp>
        <p:nvSpPr>
          <p:cNvPr id="8" name="Rectangle 7">
            <a:extLst>
              <a:ext uri="{FF2B5EF4-FFF2-40B4-BE49-F238E27FC236}">
                <a16:creationId xmlns:a16="http://schemas.microsoft.com/office/drawing/2014/main" id="{A62D5911-02AD-4F03-AC9B-6F707D3D0B03}"/>
              </a:ext>
            </a:extLst>
          </p:cNvPr>
          <p:cNvSpPr/>
          <p:nvPr/>
        </p:nvSpPr>
        <p:spPr>
          <a:xfrm>
            <a:off x="3826933" y="3016251"/>
            <a:ext cx="1490133"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 objectives or goals</a:t>
            </a:r>
            <a:endParaRPr lang="en-GB" dirty="0"/>
          </a:p>
        </p:txBody>
      </p:sp>
      <p:sp>
        <p:nvSpPr>
          <p:cNvPr id="9" name="Rectangle 8">
            <a:extLst>
              <a:ext uri="{FF2B5EF4-FFF2-40B4-BE49-F238E27FC236}">
                <a16:creationId xmlns:a16="http://schemas.microsoft.com/office/drawing/2014/main" id="{4C7EF269-AB08-4C68-84CB-7014435117D9}"/>
              </a:ext>
            </a:extLst>
          </p:cNvPr>
          <p:cNvSpPr/>
          <p:nvPr/>
        </p:nvSpPr>
        <p:spPr>
          <a:xfrm>
            <a:off x="7736416" y="4358484"/>
            <a:ext cx="1236134" cy="111098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Not in annual budget plan</a:t>
            </a:r>
            <a:endParaRPr lang="en-GB" dirty="0"/>
          </a:p>
        </p:txBody>
      </p:sp>
      <p:sp>
        <p:nvSpPr>
          <p:cNvPr id="10" name="Rectangle 9">
            <a:extLst>
              <a:ext uri="{FF2B5EF4-FFF2-40B4-BE49-F238E27FC236}">
                <a16:creationId xmlns:a16="http://schemas.microsoft.com/office/drawing/2014/main" id="{84593DEE-F084-4C96-8335-31CE85A1A50A}"/>
              </a:ext>
            </a:extLst>
          </p:cNvPr>
          <p:cNvSpPr/>
          <p:nvPr/>
        </p:nvSpPr>
        <p:spPr>
          <a:xfrm>
            <a:off x="6335182"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Allocation of funding</a:t>
            </a:r>
            <a:endParaRPr lang="en-GB" dirty="0"/>
          </a:p>
        </p:txBody>
      </p:sp>
      <p:sp>
        <p:nvSpPr>
          <p:cNvPr id="11" name="Rectangle 10">
            <a:extLst>
              <a:ext uri="{FF2B5EF4-FFF2-40B4-BE49-F238E27FC236}">
                <a16:creationId xmlns:a16="http://schemas.microsoft.com/office/drawing/2014/main" id="{B777B62E-0965-40A9-85C3-7CDF6E9BD385}"/>
              </a:ext>
            </a:extLst>
          </p:cNvPr>
          <p:cNvSpPr/>
          <p:nvPr/>
        </p:nvSpPr>
        <p:spPr>
          <a:xfrm>
            <a:off x="302677"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Content</a:t>
            </a:r>
            <a:endParaRPr lang="en-GB" dirty="0"/>
          </a:p>
        </p:txBody>
      </p:sp>
      <p:sp>
        <p:nvSpPr>
          <p:cNvPr id="12" name="Rectangle 11">
            <a:extLst>
              <a:ext uri="{FF2B5EF4-FFF2-40B4-BE49-F238E27FC236}">
                <a16:creationId xmlns:a16="http://schemas.microsoft.com/office/drawing/2014/main" id="{A71CF724-FA44-4E27-8893-CE6DFA34A446}"/>
              </a:ext>
            </a:extLst>
          </p:cNvPr>
          <p:cNvSpPr/>
          <p:nvPr/>
        </p:nvSpPr>
        <p:spPr>
          <a:xfrm>
            <a:off x="3262841" y="4334409"/>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leadership</a:t>
            </a:r>
            <a:endParaRPr lang="en-GB" dirty="0"/>
          </a:p>
        </p:txBody>
      </p:sp>
      <p:sp>
        <p:nvSpPr>
          <p:cNvPr id="13" name="Rectangle 12">
            <a:extLst>
              <a:ext uri="{FF2B5EF4-FFF2-40B4-BE49-F238E27FC236}">
                <a16:creationId xmlns:a16="http://schemas.microsoft.com/office/drawing/2014/main" id="{FE2D3BD6-65D8-4BC1-A88D-003DCBADBCE0}"/>
              </a:ext>
            </a:extLst>
          </p:cNvPr>
          <p:cNvSpPr/>
          <p:nvPr/>
        </p:nvSpPr>
        <p:spPr>
          <a:xfrm>
            <a:off x="4698999" y="4334410"/>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Insight negligence</a:t>
            </a:r>
            <a:endParaRPr lang="en-GB" dirty="0"/>
          </a:p>
        </p:txBody>
      </p:sp>
      <p:sp>
        <p:nvSpPr>
          <p:cNvPr id="14" name="Rectangle 13">
            <a:extLst>
              <a:ext uri="{FF2B5EF4-FFF2-40B4-BE49-F238E27FC236}">
                <a16:creationId xmlns:a16="http://schemas.microsoft.com/office/drawing/2014/main" id="{57ED20C0-EA69-4996-AEC7-5295B331F76A}"/>
              </a:ext>
            </a:extLst>
          </p:cNvPr>
          <p:cNvSpPr/>
          <p:nvPr/>
        </p:nvSpPr>
        <p:spPr>
          <a:xfrm>
            <a:off x="1738835" y="4358484"/>
            <a:ext cx="1236134" cy="8323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Insufficient research</a:t>
            </a:r>
            <a:endParaRPr lang="en-GB" dirty="0"/>
          </a:p>
        </p:txBody>
      </p:sp>
      <p:cxnSp>
        <p:nvCxnSpPr>
          <p:cNvPr id="19" name="Straight Arrow Connector 18">
            <a:extLst>
              <a:ext uri="{FF2B5EF4-FFF2-40B4-BE49-F238E27FC236}">
                <a16:creationId xmlns:a16="http://schemas.microsoft.com/office/drawing/2014/main" id="{F05893E5-D243-47C6-AAAA-7B1F4801BFBB}"/>
              </a:ext>
            </a:extLst>
          </p:cNvPr>
          <p:cNvCxnSpPr>
            <a:stCxn id="6" idx="1"/>
          </p:cNvCxnSpPr>
          <p:nvPr/>
        </p:nvCxnSpPr>
        <p:spPr>
          <a:xfrm flipH="1">
            <a:off x="1738835" y="2107401"/>
            <a:ext cx="1901832"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5ADC2734-514B-4B79-952C-BF03D1474962}"/>
              </a:ext>
            </a:extLst>
          </p:cNvPr>
          <p:cNvCxnSpPr>
            <a:stCxn id="6" idx="2"/>
            <a:endCxn id="8" idx="0"/>
          </p:cNvCxnSpPr>
          <p:nvPr/>
        </p:nvCxnSpPr>
        <p:spPr>
          <a:xfrm>
            <a:off x="4572000" y="2523590"/>
            <a:ext cx="0" cy="492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71B7D43-C2FF-46C3-9FBE-DEC7211A99B0}"/>
              </a:ext>
            </a:extLst>
          </p:cNvPr>
          <p:cNvCxnSpPr>
            <a:cxnSpLocks/>
            <a:stCxn id="6" idx="3"/>
            <a:endCxn id="7" idx="0"/>
          </p:cNvCxnSpPr>
          <p:nvPr/>
        </p:nvCxnSpPr>
        <p:spPr>
          <a:xfrm>
            <a:off x="5503333" y="2107401"/>
            <a:ext cx="2134658" cy="9088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BAA50089-34A0-4E3F-9D48-7E0E47354B4E}"/>
              </a:ext>
            </a:extLst>
          </p:cNvPr>
          <p:cNvCxnSpPr>
            <a:cxnSpLocks/>
            <a:stCxn id="5" idx="2"/>
          </p:cNvCxnSpPr>
          <p:nvPr/>
        </p:nvCxnSpPr>
        <p:spPr>
          <a:xfrm flipH="1">
            <a:off x="920744" y="3848630"/>
            <a:ext cx="756715"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1004EF3-5614-4580-89B0-F0AF126D98C6}"/>
              </a:ext>
            </a:extLst>
          </p:cNvPr>
          <p:cNvCxnSpPr>
            <a:cxnSpLocks/>
          </p:cNvCxnSpPr>
          <p:nvPr/>
        </p:nvCxnSpPr>
        <p:spPr>
          <a:xfrm>
            <a:off x="1933042" y="3798624"/>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E499D23-A485-459A-B8B4-0F9152776A0F}"/>
              </a:ext>
            </a:extLst>
          </p:cNvPr>
          <p:cNvCxnSpPr/>
          <p:nvPr/>
        </p:nvCxnSpPr>
        <p:spPr>
          <a:xfrm flipH="1">
            <a:off x="3536944"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706BAFB7-D021-4005-8120-8E9D5C950CB5}"/>
              </a:ext>
            </a:extLst>
          </p:cNvPr>
          <p:cNvCxnSpPr/>
          <p:nvPr/>
        </p:nvCxnSpPr>
        <p:spPr>
          <a:xfrm flipH="1">
            <a:off x="6678076" y="3848630"/>
            <a:ext cx="959914"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D8D8159-B1EE-4CD6-B9D8-3B7BF8B6A83D}"/>
              </a:ext>
            </a:extLst>
          </p:cNvPr>
          <p:cNvCxnSpPr>
            <a:cxnSpLocks/>
          </p:cNvCxnSpPr>
          <p:nvPr/>
        </p:nvCxnSpPr>
        <p:spPr>
          <a:xfrm>
            <a:off x="4744500" y="3798623"/>
            <a:ext cx="563300" cy="535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305B67AC-378C-4D79-A9C5-A781B72C1077}"/>
              </a:ext>
            </a:extLst>
          </p:cNvPr>
          <p:cNvCxnSpPr>
            <a:cxnSpLocks/>
          </p:cNvCxnSpPr>
          <p:nvPr/>
        </p:nvCxnSpPr>
        <p:spPr>
          <a:xfrm>
            <a:off x="8114234" y="3848630"/>
            <a:ext cx="240249" cy="4857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68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500"/>
                                        <p:tgtEl>
                                          <p:spTgt spid="11">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2">
                                            <p:txEl>
                                              <p:pRg st="0" end="0"/>
                                            </p:txEl>
                                          </p:spTgt>
                                        </p:tgtEl>
                                        <p:attrNameLst>
                                          <p:attrName>style.visibility</p:attrName>
                                        </p:attrNameLst>
                                      </p:cBhvr>
                                      <p:to>
                                        <p:strVal val="visible"/>
                                      </p:to>
                                    </p:set>
                                    <p:animEffect transition="in" filter="fade">
                                      <p:cBhvr>
                                        <p:cTn id="37" dur="500"/>
                                        <p:tgtEl>
                                          <p:spTgt spid="12">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0">
                                            <p:txEl>
                                              <p:pRg st="0" end="0"/>
                                            </p:txEl>
                                          </p:spTgt>
                                        </p:tgtEl>
                                        <p:attrNameLst>
                                          <p:attrName>style.visibility</p:attrName>
                                        </p:attrNameLst>
                                      </p:cBhvr>
                                      <p:to>
                                        <p:strVal val="visible"/>
                                      </p:to>
                                    </p:set>
                                    <p:animEffect transition="in" filter="fade">
                                      <p:cBhvr>
                                        <p:cTn id="47" dur="500"/>
                                        <p:tgtEl>
                                          <p:spTgt spid="10">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0" end="0"/>
                                            </p:txEl>
                                          </p:spTgt>
                                        </p:tgtEl>
                                        <p:attrNameLst>
                                          <p:attrName>style.visibility</p:attrName>
                                        </p:attrNameLst>
                                      </p:cBhvr>
                                      <p:to>
                                        <p:strVal val="visible"/>
                                      </p:to>
                                    </p:set>
                                    <p:animEffect transition="in" filter="fade">
                                      <p:cBhvr>
                                        <p:cTn id="5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820934171"/>
              </p:ext>
            </p:extLst>
          </p:nvPr>
        </p:nvGraphicFramePr>
        <p:xfrm>
          <a:off x="76200" y="1161739"/>
          <a:ext cx="8979309" cy="3564880"/>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868040">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868040">
                <a:tc>
                  <a:txBody>
                    <a:bodyPr/>
                    <a:lstStyle/>
                    <a:p>
                      <a:r>
                        <a:rPr lang="en-US" dirty="0"/>
                        <a:t>Lack of demographic scope</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GB" dirty="0"/>
                        <a:t>Survey</a:t>
                      </a:r>
                    </a:p>
                  </a:txBody>
                  <a:tcPr/>
                </a:tc>
                <a:extLst>
                  <a:ext uri="{0D108BD9-81ED-4DB2-BD59-A6C34878D82A}">
                    <a16:rowId xmlns:a16="http://schemas.microsoft.com/office/drawing/2014/main" val="1866495472"/>
                  </a:ext>
                </a:extLst>
              </a:tr>
              <a:tr h="868040">
                <a:tc>
                  <a:txBody>
                    <a:bodyPr/>
                    <a:lstStyle/>
                    <a:p>
                      <a:r>
                        <a:rPr lang="en-US" dirty="0"/>
                        <a:t>Objectives and goals insight</a:t>
                      </a:r>
                      <a:endParaRPr lang="en-GB" dirty="0"/>
                    </a:p>
                  </a:txBody>
                  <a:tcPr/>
                </a:tc>
                <a:tc>
                  <a:txBody>
                    <a:bodyPr/>
                    <a:lstStyle/>
                    <a:p>
                      <a:r>
                        <a:rPr lang="en-GB" dirty="0"/>
                        <a:t>Brand &amp; competitor analysis</a:t>
                      </a:r>
                    </a:p>
                  </a:txBody>
                  <a:tcPr/>
                </a:tc>
                <a:tc>
                  <a:txBody>
                    <a:bodyPr/>
                    <a:lstStyle/>
                    <a:p>
                      <a:r>
                        <a:rPr lang="en-GB" dirty="0"/>
                        <a:t>Branding perception changes; have competitors been captured market?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868040">
                <a:tc>
                  <a:txBody>
                    <a:bodyPr/>
                    <a:lstStyle/>
                    <a:p>
                      <a:r>
                        <a:rPr lang="en-US" dirty="0"/>
                        <a:t>Financial budget</a:t>
                      </a:r>
                      <a:endParaRPr lang="en-GB" dirty="0"/>
                    </a:p>
                  </a:txBody>
                  <a:tcPr/>
                </a:tc>
                <a:tc>
                  <a:txBody>
                    <a:bodyPr/>
                    <a:lstStyle/>
                    <a:p>
                      <a:r>
                        <a:rPr lang="en-GB" dirty="0"/>
                        <a:t>Financial  analysis</a:t>
                      </a:r>
                    </a:p>
                  </a:txBody>
                  <a:tcPr/>
                </a:tc>
                <a:tc>
                  <a:txBody>
                    <a:bodyPr/>
                    <a:lstStyle/>
                    <a:p>
                      <a:r>
                        <a:rPr lang="en-GB" dirty="0"/>
                        <a:t>Company report; Before &amp; after performance analysis</a:t>
                      </a:r>
                    </a:p>
                  </a:txBody>
                  <a:tcPr/>
                </a:tc>
                <a:tc>
                  <a:txBody>
                    <a:bodyPr/>
                    <a:lstStyle/>
                    <a:p>
                      <a:r>
                        <a:rPr lang="en-GB" dirty="0"/>
                        <a:t>Staff</a:t>
                      </a:r>
                    </a:p>
                  </a:txBody>
                  <a:tcPr/>
                </a:tc>
                <a:tc>
                  <a:txBody>
                    <a:bodyPr/>
                    <a:lstStyle/>
                    <a:p>
                      <a:r>
                        <a:rPr lang="en-US" dirty="0"/>
                        <a:t>Annual report</a:t>
                      </a:r>
                      <a:endParaRPr lang="en-GB" dirty="0"/>
                    </a:p>
                  </a:txBody>
                  <a:tcPr/>
                </a:tc>
                <a:extLst>
                  <a:ext uri="{0D108BD9-81ED-4DB2-BD59-A6C34878D82A}">
                    <a16:rowId xmlns:a16="http://schemas.microsoft.com/office/drawing/2014/main" val="2406353848"/>
                  </a:ext>
                </a:extLst>
              </a:tr>
            </a:tbl>
          </a:graphicData>
        </a:graphic>
      </p:graphicFrame>
      <p:sp>
        <p:nvSpPr>
          <p:cNvPr id="3" name="TextBox 2">
            <a:extLst>
              <a:ext uri="{FF2B5EF4-FFF2-40B4-BE49-F238E27FC236}">
                <a16:creationId xmlns:a16="http://schemas.microsoft.com/office/drawing/2014/main" id="{D0F5EBB4-D7DF-498E-B1DD-BB9A67BE580A}"/>
              </a:ext>
            </a:extLst>
          </p:cNvPr>
          <p:cNvSpPr txBox="1"/>
          <p:nvPr/>
        </p:nvSpPr>
        <p:spPr>
          <a:xfrm>
            <a:off x="2269067" y="118533"/>
            <a:ext cx="5520266" cy="830997"/>
          </a:xfrm>
          <a:prstGeom prst="rect">
            <a:avLst/>
          </a:prstGeom>
          <a:noFill/>
        </p:spPr>
        <p:txBody>
          <a:bodyPr wrap="square" rtlCol="0">
            <a:spAutoFit/>
          </a:bodyPr>
          <a:lstStyle/>
          <a:p>
            <a:r>
              <a:rPr lang="en-US" sz="4800" b="1" dirty="0"/>
              <a:t>Hypothesis analysis</a:t>
            </a:r>
            <a:endParaRPr lang="en-GB" sz="4800" b="1" dirty="0"/>
          </a:p>
        </p:txBody>
      </p:sp>
    </p:spTree>
    <p:extLst>
      <p:ext uri="{BB962C8B-B14F-4D97-AF65-F5344CB8AC3E}">
        <p14:creationId xmlns:p14="http://schemas.microsoft.com/office/powerpoint/2010/main" val="1506810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510168" cy="6858000"/>
          </a:xfrm>
          <a:prstGeom prst="rect">
            <a:avLst/>
          </a:prstGeom>
          <a:solidFill>
            <a:srgbClr val="2E4A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2" name="Title 1">
            <a:extLst>
              <a:ext uri="{FF2B5EF4-FFF2-40B4-BE49-F238E27FC236}">
                <a16:creationId xmlns:a16="http://schemas.microsoft.com/office/drawing/2014/main" id="{1AAA11D7-AF24-49E1-B084-CE0315B52942}"/>
              </a:ext>
            </a:extLst>
          </p:cNvPr>
          <p:cNvSpPr>
            <a:spLocks noGrp="1"/>
          </p:cNvSpPr>
          <p:nvPr>
            <p:ph type="title"/>
          </p:nvPr>
        </p:nvSpPr>
        <p:spPr>
          <a:xfrm>
            <a:off x="350988" y="2269820"/>
            <a:ext cx="2318360" cy="231836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1950" kern="1200" dirty="0">
                <a:solidFill>
                  <a:srgbClr val="FFFFFF"/>
                </a:solidFill>
                <a:latin typeface="+mj-lt"/>
                <a:ea typeface="+mj-ea"/>
                <a:cs typeface="+mj-cs"/>
              </a:rPr>
              <a:t>Some possible </a:t>
            </a:r>
            <a:r>
              <a:rPr lang="en-US" sz="1950" dirty="0">
                <a:solidFill>
                  <a:srgbClr val="FFFFFF"/>
                </a:solidFill>
              </a:rPr>
              <a:t>Innovative solutions</a:t>
            </a:r>
            <a:endParaRPr lang="en-US" sz="1950" kern="1200" dirty="0">
              <a:solidFill>
                <a:srgbClr val="FFFFFF"/>
              </a:solidFill>
              <a:latin typeface="+mj-lt"/>
              <a:ea typeface="+mj-ea"/>
              <a:cs typeface="+mj-cs"/>
            </a:endParaRPr>
          </a:p>
        </p:txBody>
      </p:sp>
      <p:pic>
        <p:nvPicPr>
          <p:cNvPr id="5" name="Online Media 4" title="Hotel Technology Trends: 7 Breakthrough Hospitality Innovations for 2020!">
            <a:hlinkClick r:id="" action="ppaction://media"/>
            <a:extLst>
              <a:ext uri="{FF2B5EF4-FFF2-40B4-BE49-F238E27FC236}">
                <a16:creationId xmlns:a16="http://schemas.microsoft.com/office/drawing/2014/main" id="{4D65731D-950E-4DF3-8F35-09D2901DC18F}"/>
              </a:ext>
            </a:extLst>
          </p:cNvPr>
          <p:cNvPicPr>
            <a:picLocks noGrp="1" noRot="1" noChangeAspect="1"/>
          </p:cNvPicPr>
          <p:nvPr>
            <p:ph sz="half" idx="1"/>
            <a:videoFile r:link="rId1"/>
          </p:nvPr>
        </p:nvPicPr>
        <p:blipFill>
          <a:blip r:embed="rId3"/>
          <a:stretch>
            <a:fillRect/>
          </a:stretch>
        </p:blipFill>
        <p:spPr>
          <a:xfrm>
            <a:off x="3283330" y="1906000"/>
            <a:ext cx="5391149" cy="3045999"/>
          </a:xfrm>
          <a:prstGeom prst="rect">
            <a:avLst/>
          </a:prstGeom>
        </p:spPr>
      </p:pic>
    </p:spTree>
    <p:extLst>
      <p:ext uri="{BB962C8B-B14F-4D97-AF65-F5344CB8AC3E}">
        <p14:creationId xmlns:p14="http://schemas.microsoft.com/office/powerpoint/2010/main" val="2093715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FF960381-AC20-401F-B27F-F01F77F9AF96}"/>
              </a:ext>
            </a:extLst>
          </p:cNvPr>
          <p:cNvGraphicFramePr>
            <a:graphicFrameLocks noGrp="1"/>
          </p:cNvGraphicFramePr>
          <p:nvPr>
            <p:ph sz="half" idx="1"/>
            <p:extLst>
              <p:ext uri="{D42A27DB-BD31-4B8C-83A1-F6EECF244321}">
                <p14:modId xmlns:p14="http://schemas.microsoft.com/office/powerpoint/2010/main" val="3551134727"/>
              </p:ext>
            </p:extLst>
          </p:nvPr>
        </p:nvGraphicFramePr>
        <p:xfrm>
          <a:off x="76200" y="1372240"/>
          <a:ext cx="8979309" cy="4113520"/>
        </p:xfrm>
        <a:graphic>
          <a:graphicData uri="http://schemas.openxmlformats.org/drawingml/2006/table">
            <a:tbl>
              <a:tblPr firstRow="1" bandRow="1">
                <a:tableStyleId>{5C22544A-7EE6-4342-B048-85BDC9FD1C3A}</a:tableStyleId>
              </a:tblPr>
              <a:tblGrid>
                <a:gridCol w="1795862">
                  <a:extLst>
                    <a:ext uri="{9D8B030D-6E8A-4147-A177-3AD203B41FA5}">
                      <a16:colId xmlns:a16="http://schemas.microsoft.com/office/drawing/2014/main" val="1922565849"/>
                    </a:ext>
                  </a:extLst>
                </a:gridCol>
                <a:gridCol w="2057393">
                  <a:extLst>
                    <a:ext uri="{9D8B030D-6E8A-4147-A177-3AD203B41FA5}">
                      <a16:colId xmlns:a16="http://schemas.microsoft.com/office/drawing/2014/main" val="1624870702"/>
                    </a:ext>
                  </a:extLst>
                </a:gridCol>
                <a:gridCol w="2899154">
                  <a:extLst>
                    <a:ext uri="{9D8B030D-6E8A-4147-A177-3AD203B41FA5}">
                      <a16:colId xmlns:a16="http://schemas.microsoft.com/office/drawing/2014/main" val="4068004782"/>
                    </a:ext>
                  </a:extLst>
                </a:gridCol>
                <a:gridCol w="919244">
                  <a:extLst>
                    <a:ext uri="{9D8B030D-6E8A-4147-A177-3AD203B41FA5}">
                      <a16:colId xmlns:a16="http://schemas.microsoft.com/office/drawing/2014/main" val="3999192656"/>
                    </a:ext>
                  </a:extLst>
                </a:gridCol>
                <a:gridCol w="1307656">
                  <a:extLst>
                    <a:ext uri="{9D8B030D-6E8A-4147-A177-3AD203B41FA5}">
                      <a16:colId xmlns:a16="http://schemas.microsoft.com/office/drawing/2014/main" val="3380797168"/>
                    </a:ext>
                  </a:extLst>
                </a:gridCol>
              </a:tblGrid>
              <a:tr h="868040">
                <a:tc>
                  <a:txBody>
                    <a:bodyPr/>
                    <a:lstStyle/>
                    <a:p>
                      <a:r>
                        <a:rPr lang="en-GB" dirty="0"/>
                        <a:t>Hypothesis</a:t>
                      </a:r>
                    </a:p>
                  </a:txBody>
                  <a:tcPr/>
                </a:tc>
                <a:tc>
                  <a:txBody>
                    <a:bodyPr/>
                    <a:lstStyle/>
                    <a:p>
                      <a:r>
                        <a:rPr lang="en-GB" dirty="0"/>
                        <a:t>Research Design</a:t>
                      </a:r>
                    </a:p>
                  </a:txBody>
                  <a:tcPr/>
                </a:tc>
                <a:tc>
                  <a:txBody>
                    <a:bodyPr/>
                    <a:lstStyle/>
                    <a:p>
                      <a:r>
                        <a:rPr lang="en-GB" dirty="0"/>
                        <a:t>Data</a:t>
                      </a:r>
                    </a:p>
                  </a:txBody>
                  <a:tcPr/>
                </a:tc>
                <a:tc>
                  <a:txBody>
                    <a:bodyPr/>
                    <a:lstStyle/>
                    <a:p>
                      <a:r>
                        <a:rPr lang="en-GB" dirty="0"/>
                        <a:t>Data Sources</a:t>
                      </a:r>
                    </a:p>
                  </a:txBody>
                  <a:tcPr/>
                </a:tc>
                <a:tc>
                  <a:txBody>
                    <a:bodyPr/>
                    <a:lstStyle/>
                    <a:p>
                      <a:r>
                        <a:rPr lang="en-GB" dirty="0"/>
                        <a:t>Data Collection</a:t>
                      </a:r>
                    </a:p>
                  </a:txBody>
                  <a:tcPr/>
                </a:tc>
                <a:extLst>
                  <a:ext uri="{0D108BD9-81ED-4DB2-BD59-A6C34878D82A}">
                    <a16:rowId xmlns:a16="http://schemas.microsoft.com/office/drawing/2014/main" val="2979263030"/>
                  </a:ext>
                </a:extLst>
              </a:tr>
              <a:tr h="868040">
                <a:tc>
                  <a:txBody>
                    <a:bodyPr/>
                    <a:lstStyle/>
                    <a:p>
                      <a:r>
                        <a:rPr lang="en-US" dirty="0"/>
                        <a:t>Consumers prefer more ethical consumption choices</a:t>
                      </a:r>
                      <a:endParaRPr lang="en-GB" dirty="0"/>
                    </a:p>
                  </a:txBody>
                  <a:tcPr/>
                </a:tc>
                <a:tc>
                  <a:txBody>
                    <a:bodyPr/>
                    <a:lstStyle/>
                    <a:p>
                      <a:r>
                        <a:rPr lang="en-GB" dirty="0"/>
                        <a:t>Market &amp; Competitor analysis </a:t>
                      </a:r>
                    </a:p>
                  </a:txBody>
                  <a:tcPr/>
                </a:tc>
                <a:tc>
                  <a:txBody>
                    <a:bodyPr/>
                    <a:lstStyle/>
                    <a:p>
                      <a:r>
                        <a:rPr lang="en-GB" dirty="0"/>
                        <a:t>Health food sales; Competitor sales; Market sizing.</a:t>
                      </a:r>
                    </a:p>
                  </a:txBody>
                  <a:tcPr/>
                </a:tc>
                <a:tc>
                  <a:txBody>
                    <a:bodyPr/>
                    <a:lstStyle/>
                    <a:p>
                      <a:r>
                        <a:rPr lang="en-GB" dirty="0"/>
                        <a:t>Market reports</a:t>
                      </a:r>
                    </a:p>
                  </a:txBody>
                  <a:tcPr/>
                </a:tc>
                <a:tc>
                  <a:txBody>
                    <a:bodyPr/>
                    <a:lstStyle/>
                    <a:p>
                      <a:r>
                        <a:rPr lang="en-US" dirty="0"/>
                        <a:t>S</a:t>
                      </a:r>
                      <a:r>
                        <a:rPr lang="en-GB" dirty="0" err="1"/>
                        <a:t>urvey</a:t>
                      </a:r>
                      <a:endParaRPr lang="en-GB" dirty="0"/>
                    </a:p>
                  </a:txBody>
                  <a:tcPr/>
                </a:tc>
                <a:extLst>
                  <a:ext uri="{0D108BD9-81ED-4DB2-BD59-A6C34878D82A}">
                    <a16:rowId xmlns:a16="http://schemas.microsoft.com/office/drawing/2014/main" val="1866495472"/>
                  </a:ext>
                </a:extLst>
              </a:tr>
              <a:tr h="868040">
                <a:tc>
                  <a:txBody>
                    <a:bodyPr/>
                    <a:lstStyle/>
                    <a:p>
                      <a:r>
                        <a:rPr lang="en-GB" dirty="0"/>
                        <a:t>Reputational damage</a:t>
                      </a:r>
                    </a:p>
                  </a:txBody>
                  <a:tcPr/>
                </a:tc>
                <a:tc>
                  <a:txBody>
                    <a:bodyPr/>
                    <a:lstStyle/>
                    <a:p>
                      <a:r>
                        <a:rPr lang="en-GB" dirty="0"/>
                        <a:t>Brand &amp; competitor analysis</a:t>
                      </a:r>
                    </a:p>
                  </a:txBody>
                  <a:tcPr/>
                </a:tc>
                <a:tc>
                  <a:txBody>
                    <a:bodyPr/>
                    <a:lstStyle/>
                    <a:p>
                      <a:r>
                        <a:rPr lang="en-GB" dirty="0"/>
                        <a:t>Branding perception changes; have competitors been hit?</a:t>
                      </a:r>
                    </a:p>
                  </a:txBody>
                  <a:tcPr/>
                </a:tc>
                <a:tc>
                  <a:txBody>
                    <a:bodyPr/>
                    <a:lstStyle/>
                    <a:p>
                      <a:r>
                        <a:rPr lang="en-GB" dirty="0"/>
                        <a:t>Agency reports</a:t>
                      </a:r>
                    </a:p>
                  </a:txBody>
                  <a:tcPr/>
                </a:tc>
                <a:tc>
                  <a:txBody>
                    <a:bodyPr/>
                    <a:lstStyle/>
                    <a:p>
                      <a:r>
                        <a:rPr lang="en-US" dirty="0"/>
                        <a:t>Customer market survey</a:t>
                      </a:r>
                      <a:endParaRPr lang="en-GB" dirty="0"/>
                    </a:p>
                  </a:txBody>
                  <a:tcPr/>
                </a:tc>
                <a:extLst>
                  <a:ext uri="{0D108BD9-81ED-4DB2-BD59-A6C34878D82A}">
                    <a16:rowId xmlns:a16="http://schemas.microsoft.com/office/drawing/2014/main" val="1619090652"/>
                  </a:ext>
                </a:extLst>
              </a:tr>
              <a:tr h="868040">
                <a:tc>
                  <a:txBody>
                    <a:bodyPr/>
                    <a:lstStyle/>
                    <a:p>
                      <a:r>
                        <a:rPr lang="en-GB" dirty="0"/>
                        <a:t>Sales training</a:t>
                      </a:r>
                    </a:p>
                    <a:p>
                      <a:endParaRPr lang="en-GB" dirty="0"/>
                    </a:p>
                  </a:txBody>
                  <a:tcPr/>
                </a:tc>
                <a:tc>
                  <a:txBody>
                    <a:bodyPr/>
                    <a:lstStyle/>
                    <a:p>
                      <a:r>
                        <a:rPr lang="en-GB" dirty="0"/>
                        <a:t>Training analysis</a:t>
                      </a:r>
                    </a:p>
                  </a:txBody>
                  <a:tcPr/>
                </a:tc>
                <a:tc>
                  <a:txBody>
                    <a:bodyPr/>
                    <a:lstStyle/>
                    <a:p>
                      <a:r>
                        <a:rPr lang="en-GB" dirty="0"/>
                        <a:t>Participant feedback; Before &amp; after performance analysis</a:t>
                      </a:r>
                    </a:p>
                  </a:txBody>
                  <a:tcPr/>
                </a:tc>
                <a:tc>
                  <a:txBody>
                    <a:bodyPr/>
                    <a:lstStyle/>
                    <a:p>
                      <a:r>
                        <a:rPr lang="en-GB" dirty="0"/>
                        <a:t>Staff</a:t>
                      </a:r>
                    </a:p>
                  </a:txBody>
                  <a:tcPr/>
                </a:tc>
                <a:tc>
                  <a:txBody>
                    <a:bodyPr/>
                    <a:lstStyle/>
                    <a:p>
                      <a:r>
                        <a:rPr lang="en-GB" dirty="0"/>
                        <a:t>Survey</a:t>
                      </a:r>
                    </a:p>
                  </a:txBody>
                  <a:tcPr/>
                </a:tc>
                <a:extLst>
                  <a:ext uri="{0D108BD9-81ED-4DB2-BD59-A6C34878D82A}">
                    <a16:rowId xmlns:a16="http://schemas.microsoft.com/office/drawing/2014/main" val="2406353848"/>
                  </a:ext>
                </a:extLst>
              </a:tr>
            </a:tbl>
          </a:graphicData>
        </a:graphic>
      </p:graphicFrame>
      <p:sp>
        <p:nvSpPr>
          <p:cNvPr id="2" name="TextBox 1">
            <a:extLst>
              <a:ext uri="{FF2B5EF4-FFF2-40B4-BE49-F238E27FC236}">
                <a16:creationId xmlns:a16="http://schemas.microsoft.com/office/drawing/2014/main" id="{039C8153-E733-4622-9EC3-352BDBBAE640}"/>
              </a:ext>
            </a:extLst>
          </p:cNvPr>
          <p:cNvSpPr txBox="1"/>
          <p:nvPr/>
        </p:nvSpPr>
        <p:spPr>
          <a:xfrm>
            <a:off x="1778000" y="321733"/>
            <a:ext cx="5418667" cy="1077218"/>
          </a:xfrm>
          <a:prstGeom prst="rect">
            <a:avLst/>
          </a:prstGeom>
          <a:noFill/>
        </p:spPr>
        <p:txBody>
          <a:bodyPr wrap="square" rtlCol="0">
            <a:spAutoFit/>
          </a:bodyPr>
          <a:lstStyle/>
          <a:p>
            <a:pPr algn="ctr"/>
            <a:r>
              <a:rPr lang="en-US" sz="3200" b="1" dirty="0"/>
              <a:t>A further example of hypothesis analysis</a:t>
            </a:r>
            <a:r>
              <a:rPr lang="en-US" dirty="0"/>
              <a:t> </a:t>
            </a:r>
            <a:endParaRPr lang="en-GB" dirty="0"/>
          </a:p>
        </p:txBody>
      </p:sp>
    </p:spTree>
    <p:extLst>
      <p:ext uri="{BB962C8B-B14F-4D97-AF65-F5344CB8AC3E}">
        <p14:creationId xmlns:p14="http://schemas.microsoft.com/office/powerpoint/2010/main" val="34269584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1033C-EF56-4DDE-9B31-1196C65264B9}"/>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5700" dirty="0"/>
              <a:t>Case Study</a:t>
            </a:r>
          </a:p>
        </p:txBody>
      </p:sp>
      <p:pic>
        <p:nvPicPr>
          <p:cNvPr id="1026" name="Picture 2" descr="See the source image">
            <a:extLst>
              <a:ext uri="{FF2B5EF4-FFF2-40B4-BE49-F238E27FC236}">
                <a16:creationId xmlns:a16="http://schemas.microsoft.com/office/drawing/2014/main" id="{671EBA6E-A147-46C9-8891-89C668B0CBD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904" b="3638"/>
          <a:stretch/>
        </p:blipFill>
        <p:spPr bwMode="auto">
          <a:xfrm>
            <a:off x="20" y="1"/>
            <a:ext cx="9143979" cy="4239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6834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3E38756-D303-4215-953F-75821E67C63E}"/>
              </a:ext>
            </a:extLst>
          </p:cNvPr>
          <p:cNvSpPr txBox="1"/>
          <p:nvPr/>
        </p:nvSpPr>
        <p:spPr>
          <a:xfrm>
            <a:off x="474133" y="515917"/>
            <a:ext cx="6874933" cy="5262979"/>
          </a:xfrm>
          <a:prstGeom prst="rect">
            <a:avLst/>
          </a:prstGeom>
          <a:noFill/>
        </p:spPr>
        <p:txBody>
          <a:bodyPr wrap="square" rtlCol="0">
            <a:spAutoFit/>
          </a:bodyPr>
          <a:lstStyle/>
          <a:p>
            <a:r>
              <a:rPr lang="en-US" sz="2400" dirty="0"/>
              <a:t>Dear Consultant,</a:t>
            </a:r>
          </a:p>
          <a:p>
            <a:endParaRPr lang="en-US" sz="2400" dirty="0"/>
          </a:p>
          <a:p>
            <a:r>
              <a:rPr lang="en-US" sz="2400" dirty="0"/>
              <a:t>I am the owner of the Blue Inn hotel in Reddich, East Midlands, UK. We are a 48-bedroom hotel, and we are struggling with the business. I have a GM Donna who is a struggling GM at my hotel. We are the lowest in our competition in the area and need your consulting experience.  Despite best efforts we have tried to turn a profit. We are unable to resolve out issue. </a:t>
            </a:r>
          </a:p>
          <a:p>
            <a:r>
              <a:rPr lang="en-US" sz="2400" dirty="0"/>
              <a:t>Can you help please! </a:t>
            </a:r>
          </a:p>
          <a:p>
            <a:endParaRPr lang="en-US" sz="2400" dirty="0"/>
          </a:p>
          <a:p>
            <a:r>
              <a:rPr lang="en-US" sz="2400" dirty="0"/>
              <a:t>Kind regards,</a:t>
            </a:r>
          </a:p>
          <a:p>
            <a:r>
              <a:rPr lang="en-US" sz="2400" dirty="0"/>
              <a:t>Caroline</a:t>
            </a:r>
            <a:endParaRPr lang="en-US" dirty="0"/>
          </a:p>
        </p:txBody>
      </p:sp>
    </p:spTree>
    <p:extLst>
      <p:ext uri="{BB962C8B-B14F-4D97-AF65-F5344CB8AC3E}">
        <p14:creationId xmlns:p14="http://schemas.microsoft.com/office/powerpoint/2010/main" val="28396058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7774F-5C2C-417A-9A92-2C4773E43377}"/>
              </a:ext>
            </a:extLst>
          </p:cNvPr>
          <p:cNvSpPr>
            <a:spLocks noGrp="1"/>
          </p:cNvSpPr>
          <p:nvPr>
            <p:ph type="title"/>
          </p:nvPr>
        </p:nvSpPr>
        <p:spPr/>
        <p:txBody>
          <a:bodyPr/>
          <a:lstStyle/>
          <a:p>
            <a:r>
              <a:rPr lang="en-US" b="1" dirty="0"/>
              <a:t>Key Questions</a:t>
            </a:r>
            <a:r>
              <a:rPr lang="en-US" dirty="0"/>
              <a:t>:</a:t>
            </a:r>
            <a:endParaRPr lang="en-GB" dirty="0"/>
          </a:p>
        </p:txBody>
      </p:sp>
      <p:sp>
        <p:nvSpPr>
          <p:cNvPr id="3" name="Content Placeholder 2">
            <a:extLst>
              <a:ext uri="{FF2B5EF4-FFF2-40B4-BE49-F238E27FC236}">
                <a16:creationId xmlns:a16="http://schemas.microsoft.com/office/drawing/2014/main" id="{73E4D283-1E2F-49D2-96B4-8347F3B70D4B}"/>
              </a:ext>
            </a:extLst>
          </p:cNvPr>
          <p:cNvSpPr>
            <a:spLocks noGrp="1"/>
          </p:cNvSpPr>
          <p:nvPr>
            <p:ph sz="half" idx="1"/>
          </p:nvPr>
        </p:nvSpPr>
        <p:spPr>
          <a:xfrm>
            <a:off x="427566" y="1733020"/>
            <a:ext cx="7685617" cy="2747963"/>
          </a:xfrm>
        </p:spPr>
        <p:txBody>
          <a:bodyPr/>
          <a:lstStyle/>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problems is the business facing?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analysis would you undertake as a consultant? What data might you collect?</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nSpc>
                <a:spcPct val="115000"/>
              </a:lnSpc>
              <a:spcBef>
                <a:spcPts val="1000"/>
              </a:spcBef>
              <a:spcAft>
                <a:spcPts val="1000"/>
              </a:spcAft>
              <a:buFont typeface="Symbol" panose="05050102010706020507" pitchFamily="18" charset="2"/>
              <a:buChar char=""/>
            </a:pPr>
            <a:r>
              <a:rPr lang="en-US" sz="3200" dirty="0">
                <a:effectLst/>
                <a:latin typeface="Calibri" panose="020F0502020204030204" pitchFamily="34" charset="0"/>
                <a:ea typeface="Times New Roman" panose="02020603050405020304" pitchFamily="18" charset="0"/>
                <a:cs typeface="Times New Roman" panose="02020603050405020304" pitchFamily="18" charset="0"/>
              </a:rPr>
              <a:t>What recommendations do you think you might find yourself making? </a:t>
            </a:r>
            <a:endParaRPr lang="en-GB" sz="32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96821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9476-D76F-4B70-ACE7-5DD5AB876FA2}"/>
              </a:ext>
            </a:extLst>
          </p:cNvPr>
          <p:cNvSpPr>
            <a:spLocks noGrp="1"/>
          </p:cNvSpPr>
          <p:nvPr>
            <p:ph type="title"/>
          </p:nvPr>
        </p:nvSpPr>
        <p:spPr/>
        <p:txBody>
          <a:bodyPr/>
          <a:lstStyle/>
          <a:p>
            <a:endParaRPr lang="en-GB"/>
          </a:p>
        </p:txBody>
      </p:sp>
      <p:pic>
        <p:nvPicPr>
          <p:cNvPr id="5" name="Online Media 4" title="The Hotel Inspector Benidorm Season 5 Episode 1">
            <a:hlinkClick r:id="" action="ppaction://media"/>
            <a:extLst>
              <a:ext uri="{FF2B5EF4-FFF2-40B4-BE49-F238E27FC236}">
                <a16:creationId xmlns:a16="http://schemas.microsoft.com/office/drawing/2014/main" id="{27D909F3-D190-4C78-9A04-B1F6CE223CE2}"/>
              </a:ext>
            </a:extLst>
          </p:cNvPr>
          <p:cNvPicPr>
            <a:picLocks noRot="1" noChangeAspect="1"/>
          </p:cNvPicPr>
          <p:nvPr>
            <a:videoFile r:link="rId1"/>
          </p:nvPr>
        </p:nvPicPr>
        <p:blipFill>
          <a:blip r:embed="rId4"/>
          <a:stretch>
            <a:fillRect/>
          </a:stretch>
        </p:blipFill>
        <p:spPr>
          <a:xfrm>
            <a:off x="314325" y="186267"/>
            <a:ext cx="8667750" cy="5520266"/>
          </a:xfrm>
          <a:prstGeom prst="rect">
            <a:avLst/>
          </a:prstGeom>
        </p:spPr>
      </p:pic>
    </p:spTree>
    <p:extLst>
      <p:ext uri="{BB962C8B-B14F-4D97-AF65-F5344CB8AC3E}">
        <p14:creationId xmlns:p14="http://schemas.microsoft.com/office/powerpoint/2010/main" val="3142386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Bubble chart&#10;&#10;Description automatically generated with medium confidence">
            <a:extLst>
              <a:ext uri="{FF2B5EF4-FFF2-40B4-BE49-F238E27FC236}">
                <a16:creationId xmlns:a16="http://schemas.microsoft.com/office/drawing/2014/main" id="{476642F9-B620-4AEC-ADCC-77851278E65E}"/>
              </a:ext>
            </a:extLst>
          </p:cNvPr>
          <p:cNvPicPr>
            <a:picLocks noChangeAspect="1"/>
          </p:cNvPicPr>
          <p:nvPr/>
        </p:nvPicPr>
        <p:blipFill rotWithShape="1">
          <a:blip r:embed="rId3"/>
          <a:srcRect t="11465" b="24880"/>
          <a:stretch/>
        </p:blipFill>
        <p:spPr>
          <a:xfrm>
            <a:off x="20" y="1574800"/>
            <a:ext cx="9143980" cy="342899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2" name="TextBox 1">
            <a:extLst>
              <a:ext uri="{FF2B5EF4-FFF2-40B4-BE49-F238E27FC236}">
                <a16:creationId xmlns:a16="http://schemas.microsoft.com/office/drawing/2014/main" id="{E4B2A19F-7847-4AC4-AC2E-60E87B59DC64}"/>
              </a:ext>
            </a:extLst>
          </p:cNvPr>
          <p:cNvSpPr txBox="1"/>
          <p:nvPr/>
        </p:nvSpPr>
        <p:spPr>
          <a:xfrm>
            <a:off x="406400" y="304800"/>
            <a:ext cx="8331200" cy="1270000"/>
          </a:xfrm>
          <a:prstGeom prst="rect">
            <a:avLst/>
          </a:prstGeom>
          <a:noFill/>
        </p:spPr>
        <p:txBody>
          <a:bodyPr wrap="square" rtlCol="0">
            <a:spAutoFit/>
          </a:bodyPr>
          <a:lstStyle/>
          <a:p>
            <a:endParaRPr lang="en-GB"/>
          </a:p>
        </p:txBody>
      </p:sp>
    </p:spTree>
    <p:extLst>
      <p:ext uri="{BB962C8B-B14F-4D97-AF65-F5344CB8AC3E}">
        <p14:creationId xmlns:p14="http://schemas.microsoft.com/office/powerpoint/2010/main" val="3208262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F9476-D76F-4B70-ACE7-5DD5AB876FA2}"/>
              </a:ext>
            </a:extLst>
          </p:cNvPr>
          <p:cNvSpPr>
            <a:spLocks noGrp="1"/>
          </p:cNvSpPr>
          <p:nvPr>
            <p:ph type="title"/>
          </p:nvPr>
        </p:nvSpPr>
        <p:spPr/>
        <p:txBody>
          <a:bodyPr/>
          <a:lstStyle/>
          <a:p>
            <a:endParaRPr lang="en-GB"/>
          </a:p>
        </p:txBody>
      </p:sp>
      <p:pic>
        <p:nvPicPr>
          <p:cNvPr id="5" name="Online Media 4" title="The Hotel Inspector Benidorm Season 5 Episode 1">
            <a:hlinkClick r:id="" action="ppaction://media"/>
            <a:extLst>
              <a:ext uri="{FF2B5EF4-FFF2-40B4-BE49-F238E27FC236}">
                <a16:creationId xmlns:a16="http://schemas.microsoft.com/office/drawing/2014/main" id="{27D909F3-D190-4C78-9A04-B1F6CE223CE2}"/>
              </a:ext>
            </a:extLst>
          </p:cNvPr>
          <p:cNvPicPr>
            <a:picLocks noRot="1" noChangeAspect="1"/>
          </p:cNvPicPr>
          <p:nvPr>
            <a:videoFile r:link="rId1"/>
          </p:nvPr>
        </p:nvPicPr>
        <p:blipFill>
          <a:blip r:embed="rId4"/>
          <a:stretch>
            <a:fillRect/>
          </a:stretch>
        </p:blipFill>
        <p:spPr>
          <a:xfrm>
            <a:off x="314325" y="186267"/>
            <a:ext cx="8667750" cy="5520266"/>
          </a:xfrm>
          <a:prstGeom prst="rect">
            <a:avLst/>
          </a:prstGeom>
        </p:spPr>
      </p:pic>
    </p:spTree>
    <p:extLst>
      <p:ext uri="{BB962C8B-B14F-4D97-AF65-F5344CB8AC3E}">
        <p14:creationId xmlns:p14="http://schemas.microsoft.com/office/powerpoint/2010/main" val="2361964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DE2AA-A04B-42AC-8291-663C9F7966EB}"/>
              </a:ext>
            </a:extLst>
          </p:cNvPr>
          <p:cNvSpPr>
            <a:spLocks noGrp="1"/>
          </p:cNvSpPr>
          <p:nvPr>
            <p:ph type="title"/>
          </p:nvPr>
        </p:nvSpPr>
        <p:spPr>
          <a:xfrm>
            <a:off x="486696" y="629266"/>
            <a:ext cx="2629122" cy="1622321"/>
          </a:xfrm>
        </p:spPr>
        <p:txBody>
          <a:bodyPr vert="horz" lIns="91440" tIns="45720" rIns="91440" bIns="45720" rtlCol="0" anchor="ctr">
            <a:normAutofit/>
          </a:bodyPr>
          <a:lstStyle/>
          <a:p>
            <a:r>
              <a:rPr lang="en-US" sz="3700" kern="1200">
                <a:solidFill>
                  <a:schemeClr val="tx1"/>
                </a:solidFill>
                <a:latin typeface="+mj-lt"/>
                <a:ea typeface="+mj-ea"/>
                <a:cs typeface="+mj-cs"/>
              </a:rPr>
              <a:t>Closing a consulting report</a:t>
            </a:r>
          </a:p>
        </p:txBody>
      </p:sp>
      <p:sp>
        <p:nvSpPr>
          <p:cNvPr id="3" name="Content Placeholder 2">
            <a:extLst>
              <a:ext uri="{FF2B5EF4-FFF2-40B4-BE49-F238E27FC236}">
                <a16:creationId xmlns:a16="http://schemas.microsoft.com/office/drawing/2014/main" id="{9ABB19E3-D582-4929-8844-8C8FAB99EED1}"/>
              </a:ext>
            </a:extLst>
          </p:cNvPr>
          <p:cNvSpPr>
            <a:spLocks noGrp="1"/>
          </p:cNvSpPr>
          <p:nvPr>
            <p:ph idx="1"/>
          </p:nvPr>
        </p:nvSpPr>
        <p:spPr>
          <a:xfrm>
            <a:off x="486698" y="2438400"/>
            <a:ext cx="2629120" cy="3785419"/>
          </a:xfrm>
        </p:spPr>
        <p:txBody>
          <a:bodyPr vert="horz" lIns="91440" tIns="45720" rIns="91440" bIns="45720" rtlCol="0">
            <a:normAutofit/>
          </a:bodyPr>
          <a:lstStyle/>
          <a:p>
            <a:r>
              <a:rPr lang="en-US" sz="1700"/>
              <a:t>Acceptance that the consulting project has been competed successfully</a:t>
            </a:r>
          </a:p>
          <a:p>
            <a:endParaRPr lang="en-US" sz="1700"/>
          </a:p>
          <a:p>
            <a:r>
              <a:rPr lang="en-US" sz="1700"/>
              <a:t>Document lessons learnt</a:t>
            </a:r>
          </a:p>
          <a:p>
            <a:pPr marL="0"/>
            <a:endParaRPr lang="en-US" sz="1700"/>
          </a:p>
          <a:p>
            <a:r>
              <a:rPr lang="en-US" sz="1700"/>
              <a:t>Pursue future consulting clients</a:t>
            </a:r>
          </a:p>
          <a:p>
            <a:endParaRPr lang="en-US" sz="1700"/>
          </a:p>
          <a:p>
            <a:endParaRPr lang="en-US" sz="170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7CA4D27-A01C-4C02-A3A4-376C01EF87D8}"/>
              </a:ext>
            </a:extLst>
          </p:cNvPr>
          <p:cNvPicPr>
            <a:picLocks noChangeAspect="1"/>
          </p:cNvPicPr>
          <p:nvPr/>
        </p:nvPicPr>
        <p:blipFill>
          <a:blip r:embed="rId3"/>
          <a:stretch>
            <a:fillRect/>
          </a:stretch>
        </p:blipFill>
        <p:spPr>
          <a:xfrm>
            <a:off x="4054396" y="1886805"/>
            <a:ext cx="4514498" cy="3081144"/>
          </a:xfrm>
          <a:prstGeom prst="rect">
            <a:avLst/>
          </a:prstGeom>
          <a:effectLst/>
        </p:spPr>
      </p:pic>
    </p:spTree>
    <p:extLst>
      <p:ext uri="{BB962C8B-B14F-4D97-AF65-F5344CB8AC3E}">
        <p14:creationId xmlns:p14="http://schemas.microsoft.com/office/powerpoint/2010/main" val="508685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6C2889-1974-4F37-A9CA-353F8048FDB4}"/>
              </a:ext>
            </a:extLst>
          </p:cNvPr>
          <p:cNvPicPr>
            <a:picLocks noChangeAspect="1"/>
          </p:cNvPicPr>
          <p:nvPr/>
        </p:nvPicPr>
        <p:blipFill>
          <a:blip r:embed="rId3"/>
          <a:stretch>
            <a:fillRect/>
          </a:stretch>
        </p:blipFill>
        <p:spPr>
          <a:xfrm>
            <a:off x="0" y="1642679"/>
            <a:ext cx="3887788" cy="2912577"/>
          </a:xfrm>
          <a:prstGeom prst="rect">
            <a:avLst/>
          </a:prstGeom>
        </p:spPr>
      </p:pic>
      <p:sp>
        <p:nvSpPr>
          <p:cNvPr id="3" name="Content Placeholder 2">
            <a:extLst>
              <a:ext uri="{FF2B5EF4-FFF2-40B4-BE49-F238E27FC236}">
                <a16:creationId xmlns:a16="http://schemas.microsoft.com/office/drawing/2014/main" id="{997D47FE-4C08-48C6-8C7D-0B524685F015}"/>
              </a:ext>
            </a:extLst>
          </p:cNvPr>
          <p:cNvSpPr>
            <a:spLocks noGrp="1"/>
          </p:cNvSpPr>
          <p:nvPr>
            <p:ph idx="1"/>
          </p:nvPr>
        </p:nvSpPr>
        <p:spPr>
          <a:xfrm>
            <a:off x="3887788" y="336885"/>
            <a:ext cx="4629150" cy="5166448"/>
          </a:xfrm>
        </p:spPr>
        <p:txBody>
          <a:bodyPr/>
          <a:lstStyle/>
          <a:p>
            <a:r>
              <a:rPr lang="en-US" sz="2800" dirty="0"/>
              <a:t>The use of GDPR and protecting customer data</a:t>
            </a:r>
          </a:p>
          <a:p>
            <a:endParaRPr lang="en-US" sz="2800" dirty="0"/>
          </a:p>
          <a:p>
            <a:r>
              <a:rPr lang="en-US" sz="2800" dirty="0"/>
              <a:t>Researching with qualitative and quantitative data</a:t>
            </a:r>
          </a:p>
          <a:p>
            <a:endParaRPr lang="en-US" sz="2800" dirty="0"/>
          </a:p>
          <a:p>
            <a:r>
              <a:rPr lang="en-US" sz="2800" dirty="0"/>
              <a:t>Communication is key when it comes to recommendation, having a clear story lining helps to communicate effectively</a:t>
            </a:r>
            <a:endParaRPr lang="en-GB" sz="2800" dirty="0"/>
          </a:p>
        </p:txBody>
      </p:sp>
    </p:spTree>
    <p:extLst>
      <p:ext uri="{BB962C8B-B14F-4D97-AF65-F5344CB8AC3E}">
        <p14:creationId xmlns:p14="http://schemas.microsoft.com/office/powerpoint/2010/main" val="150995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a:xfrm>
            <a:off x="360759" y="3752849"/>
            <a:ext cx="2468166" cy="2452687"/>
          </a:xfrm>
        </p:spPr>
        <p:txBody>
          <a:bodyPr vert="horz" lIns="91440" tIns="45720" rIns="91440" bIns="45720" rtlCol="0" anchor="ctr">
            <a:normAutofit/>
          </a:bodyPr>
          <a:lstStyle/>
          <a:p>
            <a:pPr algn="l"/>
            <a:r>
              <a:rPr lang="en-US" sz="3100" b="1" dirty="0"/>
              <a:t>For next week</a:t>
            </a:r>
          </a:p>
        </p:txBody>
      </p:sp>
      <p:pic>
        <p:nvPicPr>
          <p:cNvPr id="7" name="Picture 4" descr="Calendar on table">
            <a:extLst>
              <a:ext uri="{FF2B5EF4-FFF2-40B4-BE49-F238E27FC236}">
                <a16:creationId xmlns:a16="http://schemas.microsoft.com/office/drawing/2014/main" id="{201DB03E-FCC3-4F7E-AF81-32DCD55434A5}"/>
              </a:ext>
            </a:extLst>
          </p:cNvPr>
          <p:cNvPicPr>
            <a:picLocks noChangeAspect="1"/>
          </p:cNvPicPr>
          <p:nvPr/>
        </p:nvPicPr>
        <p:blipFill rotWithShape="1">
          <a:blip r:embed="rId2"/>
          <a:srcRect t="9617" b="2958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a:xfrm>
            <a:off x="3167986" y="3962401"/>
            <a:ext cx="5614060" cy="1944624"/>
          </a:xfrm>
        </p:spPr>
        <p:txBody>
          <a:bodyPr vert="horz" lIns="91440" tIns="45720" rIns="91440" bIns="45720" rtlCol="0" anchor="ctr">
            <a:normAutofit/>
          </a:bodyPr>
          <a:lstStyle/>
          <a:p>
            <a:pPr indent="-228600" algn="l">
              <a:buFont typeface="Arial" panose="020B0604020202020204" pitchFamily="34" charset="0"/>
              <a:buChar char="•"/>
            </a:pPr>
            <a:r>
              <a:rPr lang="en-GB" sz="1800" b="1" dirty="0"/>
              <a:t>Accepting drafts, start to email them to me.</a:t>
            </a:r>
          </a:p>
          <a:p>
            <a:pPr indent="-228600" algn="l">
              <a:buFont typeface="Arial" panose="020B0604020202020204" pitchFamily="34" charset="0"/>
              <a:buChar char="•"/>
            </a:pPr>
            <a:r>
              <a:rPr lang="en-GB" sz="1800" b="1" dirty="0"/>
              <a:t>Mandatory one to one session next week. Book a time for next Monday.  </a:t>
            </a:r>
          </a:p>
          <a:p>
            <a:pPr indent="-228600" algn="l">
              <a:buFont typeface="Arial" panose="020B0604020202020204" pitchFamily="34" charset="0"/>
              <a:buChar char="•"/>
            </a:pPr>
            <a:r>
              <a:rPr lang="en-GB" sz="1800" b="1" dirty="0"/>
              <a:t>Assignment Deadline 6000 words: 18/03/22</a:t>
            </a:r>
            <a:endParaRPr lang="en-US" sz="1800" b="1" dirty="0"/>
          </a:p>
        </p:txBody>
      </p:sp>
    </p:spTree>
    <p:extLst>
      <p:ext uri="{BB962C8B-B14F-4D97-AF65-F5344CB8AC3E}">
        <p14:creationId xmlns:p14="http://schemas.microsoft.com/office/powerpoint/2010/main" val="688754288"/>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301</TotalTime>
  <Words>1949</Words>
  <Application>Microsoft Office PowerPoint</Application>
  <PresentationFormat>On-screen Show (4:3)</PresentationFormat>
  <Paragraphs>258</Paragraphs>
  <Slides>36</Slides>
  <Notes>15</Notes>
  <HiddenSlides>0</HiddenSlides>
  <MMClips>6</MMClips>
  <ScaleCrop>false</ScaleCrop>
  <HeadingPairs>
    <vt:vector size="6" baseType="variant">
      <vt:variant>
        <vt:lpstr>Fonts Used</vt:lpstr>
      </vt:variant>
      <vt:variant>
        <vt:i4>6</vt:i4>
      </vt:variant>
      <vt:variant>
        <vt:lpstr>Theme</vt:lpstr>
      </vt:variant>
      <vt:variant>
        <vt:i4>15</vt:i4>
      </vt:variant>
      <vt:variant>
        <vt:lpstr>Slide Titles</vt:lpstr>
      </vt:variant>
      <vt:variant>
        <vt:i4>36</vt:i4>
      </vt:variant>
    </vt:vector>
  </HeadingPairs>
  <TitlesOfParts>
    <vt:vector size="57" baseType="lpstr">
      <vt:lpstr>Arial</vt:lpstr>
      <vt:lpstr>Barlow</vt:lpstr>
      <vt:lpstr>Calibri</vt:lpstr>
      <vt:lpstr>Calibri Light</vt:lpstr>
      <vt:lpstr>Georgia</vt:lpstr>
      <vt:lpstr>Symbol</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BA International Hotel Management  Organisational Consultancy   BMIH6005  Week Eight</vt:lpstr>
      <vt:lpstr>From the previous  lecture:</vt:lpstr>
      <vt:lpstr>Data handling, data presentation and action planning</vt:lpstr>
      <vt:lpstr>Agenda</vt:lpstr>
      <vt:lpstr>DATA!</vt:lpstr>
      <vt:lpstr>Why is data important for consulting?</vt:lpstr>
      <vt:lpstr>How do we collect data?</vt:lpstr>
      <vt:lpstr>Qualitative vs Quantitative</vt:lpstr>
      <vt:lpstr>Quantitative research and Qualitative research methods</vt:lpstr>
      <vt:lpstr>Quantitative research methods description</vt:lpstr>
      <vt:lpstr>PowerPoint Presentation</vt:lpstr>
      <vt:lpstr>Qualitative description examples</vt:lpstr>
      <vt:lpstr>Tips for researching appropriate data</vt:lpstr>
      <vt:lpstr>Compromising Data</vt:lpstr>
      <vt:lpstr>Controversy </vt:lpstr>
      <vt:lpstr>Legality</vt:lpstr>
      <vt:lpstr>DEBATE</vt:lpstr>
      <vt:lpstr>Ethical Considerations</vt:lpstr>
      <vt:lpstr>Are our phones listening?</vt:lpstr>
      <vt:lpstr>PowerPoint Presentation</vt:lpstr>
      <vt:lpstr>Researching the solutions</vt:lpstr>
      <vt:lpstr>PowerPoint Presentation</vt:lpstr>
      <vt:lpstr>Remember the problem tree</vt:lpstr>
      <vt:lpstr>Problem tree example</vt:lpstr>
      <vt:lpstr>PowerPoint Presentation</vt:lpstr>
      <vt:lpstr>Some possible Innovative solutions</vt:lpstr>
      <vt:lpstr>PowerPoint Presentation</vt:lpstr>
      <vt:lpstr>Case Study</vt:lpstr>
      <vt:lpstr>PowerPoint Presentation</vt:lpstr>
      <vt:lpstr>Key Questions:</vt:lpstr>
      <vt:lpstr>PowerPoint Presentation</vt:lpstr>
      <vt:lpstr>PowerPoint Presentation</vt:lpstr>
      <vt:lpstr>PowerPoint Presentation</vt:lpstr>
      <vt:lpstr>Closing a consulting report</vt:lpstr>
      <vt:lpstr>PowerPoint Presentation</vt:lpstr>
      <vt:lpstr>For 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Laurence Blake</cp:lastModifiedBy>
  <cp:revision>32</cp:revision>
  <dcterms:created xsi:type="dcterms:W3CDTF">2021-03-10T12:10:47Z</dcterms:created>
  <dcterms:modified xsi:type="dcterms:W3CDTF">2022-02-28T09:25:00Z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