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charts/chart1.xml" ContentType="application/vnd.openxmlformats-officedocument.drawingml.chart+xml"/>
  <Override PartName="/ppt/tags/tag3.xml" ContentType="application/vnd.openxmlformats-officedocument.presentationml.tags+xml"/>
  <Override PartName="/ppt/charts/chart2.xml" ContentType="application/vnd.openxmlformats-officedocument.drawingml.chart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charts/chart3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83" r:id="rId8"/>
    <p:sldId id="286" r:id="rId9"/>
    <p:sldId id="263" r:id="rId10"/>
    <p:sldId id="264" r:id="rId11"/>
    <p:sldId id="285" r:id="rId12"/>
    <p:sldId id="284" r:id="rId13"/>
    <p:sldId id="287" r:id="rId14"/>
    <p:sldId id="270" r:id="rId15"/>
    <p:sldId id="271" r:id="rId16"/>
    <p:sldId id="272" r:id="rId17"/>
    <p:sldId id="273" r:id="rId18"/>
    <p:sldId id="274" r:id="rId19"/>
    <p:sldId id="288" r:id="rId20"/>
    <p:sldId id="276" r:id="rId21"/>
    <p:sldId id="262" r:id="rId22"/>
    <p:sldId id="290" r:id="rId23"/>
    <p:sldId id="291" r:id="rId24"/>
    <p:sldId id="292" r:id="rId25"/>
    <p:sldId id="297" r:id="rId26"/>
    <p:sldId id="277" r:id="rId27"/>
    <p:sldId id="298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BE1FF"/>
    <a:srgbClr val="007DC3"/>
    <a:srgbClr val="8A8AA3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68" d="100"/>
          <a:sy n="68" d="100"/>
        </p:scale>
        <p:origin x="1910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0"/>
    <c:view3D>
      <c:rotX val="15"/>
      <c:rotY val="20"/>
      <c:rAngAx val="0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</c:v>
                </c:pt>
              </c:strCache>
            </c:strRef>
          </c:tx>
          <c:invertIfNegative val="0"/>
          <c:cat>
            <c:strRef>
              <c:f>Sheet1!$A$2:$A$5</c:f>
              <c:strCache>
                <c:ptCount val="2"/>
                <c:pt idx="0">
                  <c:v>Cost</c:v>
                </c:pt>
                <c:pt idx="1">
                  <c:v>Profits</c:v>
                </c:pt>
              </c:strCache>
            </c:strRef>
          </c:cat>
          <c:val>
            <c:numRef>
              <c:f>Sheet1!$B$2:$B$5</c:f>
              <c:numCache>
                <c:formatCode>#,##0</c:formatCode>
                <c:ptCount val="4"/>
                <c:pt idx="0">
                  <c:v>20000</c:v>
                </c:pt>
                <c:pt idx="1">
                  <c:v>50000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859-4EB6-B678-46FA6141DEA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Profit</c:v>
                </c:pt>
              </c:strCache>
            </c:strRef>
          </c:tx>
          <c:invertIfNegative val="0"/>
          <c:cat>
            <c:strRef>
              <c:f>Sheet1!$A$2:$A$5</c:f>
              <c:strCache>
                <c:ptCount val="2"/>
                <c:pt idx="0">
                  <c:v>Cost</c:v>
                </c:pt>
                <c:pt idx="1">
                  <c:v>Profits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>
            <c:ext xmlns:c16="http://schemas.microsoft.com/office/drawing/2014/chart" uri="{C3380CC4-5D6E-409C-BE32-E72D297353CC}">
              <c16:uniqueId val="{00000001-D859-4EB6-B678-46FA6141DE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00"/>
        <c:shape val="box"/>
        <c:axId val="280140416"/>
        <c:axId val="280146304"/>
        <c:axId val="271903360"/>
      </c:bar3DChart>
      <c:catAx>
        <c:axId val="2801404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txPr>
          <a:bodyPr/>
          <a:lstStyle/>
          <a:p>
            <a:pPr>
              <a:defRPr>
                <a:solidFill>
                  <a:schemeClr val="tx2">
                    <a:lumMod val="20000"/>
                    <a:lumOff val="80000"/>
                  </a:schemeClr>
                </a:solidFill>
              </a:defRPr>
            </a:pPr>
            <a:endParaRPr lang="en-US"/>
          </a:p>
        </c:txPr>
        <c:crossAx val="280146304"/>
        <c:crosses val="autoZero"/>
        <c:auto val="1"/>
        <c:lblAlgn val="ctr"/>
        <c:lblOffset val="100"/>
        <c:noMultiLvlLbl val="0"/>
      </c:catAx>
      <c:valAx>
        <c:axId val="280146304"/>
        <c:scaling>
          <c:orientation val="minMax"/>
        </c:scaling>
        <c:delete val="0"/>
        <c:axPos val="l"/>
        <c:majorGridlines/>
        <c:minorGridlines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2">
                    <a:lumMod val="20000"/>
                    <a:lumOff val="80000"/>
                  </a:schemeClr>
                </a:solidFill>
              </a:defRPr>
            </a:pPr>
            <a:endParaRPr lang="en-US"/>
          </a:p>
        </c:txPr>
        <c:crossAx val="280140416"/>
        <c:crosses val="autoZero"/>
        <c:crossBetween val="between"/>
      </c:valAx>
      <c:serAx>
        <c:axId val="271903360"/>
        <c:scaling>
          <c:orientation val="minMax"/>
        </c:scaling>
        <c:delete val="1"/>
        <c:axPos val="b"/>
        <c:majorTickMark val="out"/>
        <c:minorTickMark val="none"/>
        <c:tickLblPos val="none"/>
        <c:crossAx val="280146304"/>
        <c:crosses val="autoZero"/>
      </c:serAx>
      <c:spPr>
        <a:solidFill>
          <a:schemeClr val="tx2">
            <a:lumMod val="50000"/>
          </a:schemeClr>
        </a:solidFill>
      </c:spPr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Year 0</c:v>
                </c:pt>
              </c:strCache>
            </c:strRef>
          </c:tx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Sheet1!$B$2</c:f>
              <c:numCache>
                <c:formatCode>#,##0</c:formatCode>
                <c:ptCount val="1"/>
                <c:pt idx="0">
                  <c:v>-50000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94F-4A8A-B5D3-54255B132EA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Year 1</c:v>
                </c:pt>
              </c:strCache>
            </c:strRef>
          </c:tx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Sheet1!$C$2</c:f>
              <c:numCache>
                <c:formatCode>#,##0</c:formatCode>
                <c:ptCount val="1"/>
                <c:pt idx="0">
                  <c:v>10000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94F-4A8A-B5D3-54255B132EAF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Year 2</c:v>
                </c:pt>
              </c:strCache>
            </c:strRef>
          </c:tx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Sheet1!$D$2</c:f>
              <c:numCache>
                <c:formatCode>#,##0</c:formatCode>
                <c:ptCount val="1"/>
                <c:pt idx="0">
                  <c:v>20000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94F-4A8A-B5D3-54255B132EAF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Year 3</c:v>
                </c:pt>
              </c:strCache>
            </c:strRef>
          </c:tx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Sheet1!$E$2</c:f>
              <c:numCache>
                <c:formatCode>#,##0</c:formatCode>
                <c:ptCount val="1"/>
                <c:pt idx="0">
                  <c:v>20000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194F-4A8A-B5D3-54255B132EAF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Year 4</c:v>
                </c:pt>
              </c:strCache>
            </c:strRef>
          </c:tx>
          <c:spPr>
            <a:solidFill>
              <a:schemeClr val="accent6">
                <a:lumMod val="75000"/>
              </a:schemeClr>
            </a:solidFill>
          </c:spPr>
          <c:invertIfNegative val="0"/>
          <c:cat>
            <c:strRef>
              <c:f>Sheet1!$A$2</c:f>
              <c:strCache>
                <c:ptCount val="1"/>
                <c:pt idx="0">
                  <c:v>Net cash flow</c:v>
                </c:pt>
              </c:strCache>
            </c:strRef>
          </c:cat>
          <c:val>
            <c:numRef>
              <c:f>Sheet1!$F$2</c:f>
              <c:numCache>
                <c:formatCode>#,##0</c:formatCode>
                <c:ptCount val="1"/>
                <c:pt idx="0">
                  <c:v>30000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94F-4A8A-B5D3-54255B132EA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31655168"/>
        <c:axId val="153216512"/>
      </c:barChart>
      <c:catAx>
        <c:axId val="1316551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2">
                    <a:lumMod val="20000"/>
                    <a:lumOff val="80000"/>
                  </a:schemeClr>
                </a:solidFill>
              </a:defRPr>
            </a:pPr>
            <a:endParaRPr lang="en-US"/>
          </a:p>
        </c:txPr>
        <c:crossAx val="153216512"/>
        <c:crosses val="autoZero"/>
        <c:auto val="1"/>
        <c:lblAlgn val="ctr"/>
        <c:lblOffset val="100"/>
        <c:noMultiLvlLbl val="0"/>
      </c:catAx>
      <c:valAx>
        <c:axId val="153216512"/>
        <c:scaling>
          <c:orientation val="minMax"/>
        </c:scaling>
        <c:delete val="0"/>
        <c:axPos val="l"/>
        <c:majorGridlines/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>
                <a:solidFill>
                  <a:schemeClr val="tx2">
                    <a:lumMod val="20000"/>
                    <a:lumOff val="80000"/>
                  </a:schemeClr>
                </a:solidFill>
              </a:defRPr>
            </a:pPr>
            <a:endParaRPr lang="en-US"/>
          </a:p>
        </c:txPr>
        <c:crossAx val="131655168"/>
        <c:crosses val="autoZero"/>
        <c:crossBetween val="between"/>
      </c:valAx>
      <c:spPr>
        <a:noFill/>
        <a:ln w="25400">
          <a:noFill/>
        </a:ln>
      </c:spPr>
    </c:plotArea>
    <c:legend>
      <c:legendPos val="r"/>
      <c:layout>
        <c:manualLayout>
          <c:xMode val="edge"/>
          <c:yMode val="edge"/>
          <c:x val="0.7721670862566633"/>
          <c:y val="0.60284580508743268"/>
          <c:w val="0.22385829796570209"/>
          <c:h val="0.39715426735451254"/>
        </c:manualLayout>
      </c:layout>
      <c:overlay val="0"/>
      <c:txPr>
        <a:bodyPr/>
        <a:lstStyle/>
        <a:p>
          <a:pPr>
            <a:defRPr>
              <a:solidFill>
                <a:schemeClr val="tx2">
                  <a:lumMod val="20000"/>
                  <a:lumOff val="80000"/>
                </a:schemeClr>
              </a:solidFill>
            </a:defRPr>
          </a:pPr>
          <a:endParaRPr lang="en-US"/>
        </a:p>
      </c:txPr>
    </c:legend>
    <c:plotVisOnly val="1"/>
    <c:dispBlanksAs val="gap"/>
    <c:showDLblsOverMax val="0"/>
  </c:chart>
  <c:txPr>
    <a:bodyPr/>
    <a:lstStyle/>
    <a:p>
      <a:pPr>
        <a:defRPr sz="1800">
          <a:latin typeface="Calibri" pitchFamily="34" charset="0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autoTitleDeleted val="0"/>
    <c:view3D>
      <c:rotX val="15"/>
      <c:rotY val="20"/>
      <c:rAngAx val="0"/>
    </c:view3D>
    <c:floor>
      <c:thickness val="0"/>
      <c:spPr>
        <a:noFill/>
        <a:ln w="9525" cap="flat" cmpd="sng" algn="ctr">
          <a:solidFill>
            <a:schemeClr val="tx1">
              <a:tint val="75000"/>
              <a:shade val="95000"/>
              <a:satMod val="105000"/>
            </a:schemeClr>
          </a:solidFill>
          <a:prstDash val="solid"/>
          <a:round/>
        </a:ln>
        <a:effectLst/>
        <a:sp3d contourW="9525">
          <a:contourClr>
            <a:schemeClr val="tx1">
              <a:tint val="75000"/>
              <a:shade val="95000"/>
              <a:satMod val="105000"/>
            </a:schemeClr>
          </a:contourClr>
        </a:sp3d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0.19795089676290464"/>
          <c:y val="0.1278268642233262"/>
          <c:w val="0.79380564748247051"/>
          <c:h val="0.79063418154843945"/>
        </c:manualLayout>
      </c:layout>
      <c:bar3DChart>
        <c:barDir val="col"/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5">
                <a:shade val="65000"/>
              </a:schemeClr>
            </a:solidFill>
            <a:ln>
              <a:noFill/>
            </a:ln>
            <a:effectLst/>
            <a:sp3d/>
          </c:spPr>
          <c:invertIfNegative val="0"/>
          <c:dLbls>
            <c:dLbl>
              <c:idx val="1"/>
              <c:tx>
                <c:rich>
                  <a:bodyPr/>
                  <a:lstStyle/>
                  <a:p>
                    <a:r>
                      <a:rPr lang="en-US" dirty="0"/>
                      <a:t>83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0-F7B7-4780-8D69-6690CEDF11B9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rgbClr val="FFFF00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100</c:v>
                </c:pt>
                <c:pt idx="1">
                  <c:v>84</c:v>
                </c:pt>
                <c:pt idx="2">
                  <c:v>69</c:v>
                </c:pt>
                <c:pt idx="3">
                  <c:v>58</c:v>
                </c:pt>
                <c:pt idx="4">
                  <c:v>48</c:v>
                </c:pt>
                <c:pt idx="5">
                  <c:v>40</c:v>
                </c:pt>
                <c:pt idx="6">
                  <c:v>33</c:v>
                </c:pt>
                <c:pt idx="7">
                  <c:v>28</c:v>
                </c:pt>
                <c:pt idx="8">
                  <c:v>23</c:v>
                </c:pt>
                <c:pt idx="9">
                  <c:v>19</c:v>
                </c:pt>
                <c:pt idx="10">
                  <c:v>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D44-4A08-BF9A-3B572919030D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solidFill>
              <a:schemeClr val="accent5"/>
            </a:solidFill>
            <a:ln>
              <a:noFill/>
            </a:ln>
            <a:effectLst/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</c:numCache>
            </c:numRef>
          </c:cat>
          <c:val>
            <c:numRef>
              <c:f>Sheet1!$C$2:$C$12</c:f>
              <c:numCache>
                <c:formatCode>General</c:formatCode>
                <c:ptCount val="11"/>
              </c:numCache>
            </c:numRef>
          </c:val>
          <c:extLst>
            <c:ext xmlns:c16="http://schemas.microsoft.com/office/drawing/2014/chart" uri="{C3380CC4-5D6E-409C-BE32-E72D297353CC}">
              <c16:uniqueId val="{00000001-0D44-4A08-BF9A-3B572919030D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Column3</c:v>
                </c:pt>
              </c:strCache>
            </c:strRef>
          </c:tx>
          <c:spPr>
            <a:solidFill>
              <a:schemeClr val="accent5">
                <a:tint val="65000"/>
              </a:schemeClr>
            </a:solidFill>
            <a:ln>
              <a:noFill/>
            </a:ln>
            <a:effectLst/>
            <a:sp3d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Sheet1!$A$2:$A$12</c:f>
              <c:numCache>
                <c:formatCode>General</c:formatCode>
                <c:ptCount val="11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</c:numCache>
            </c:numRef>
          </c:cat>
          <c:val>
            <c:numRef>
              <c:f>Sheet1!$D$2:$D$12</c:f>
              <c:numCache>
                <c:formatCode>General</c:formatCode>
                <c:ptCount val="11"/>
              </c:numCache>
            </c:numRef>
          </c:val>
          <c:extLst>
            <c:ext xmlns:c16="http://schemas.microsoft.com/office/drawing/2014/chart" uri="{C3380CC4-5D6E-409C-BE32-E72D297353CC}">
              <c16:uniqueId val="{00000002-0D44-4A08-BF9A-3B572919030D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shape val="box"/>
        <c:axId val="304188416"/>
        <c:axId val="304202880"/>
        <c:axId val="298082752"/>
      </c:bar3DChart>
      <c:catAx>
        <c:axId val="30418841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800" b="1" i="0" u="none" strike="noStrike" kern="1200" baseline="0">
                    <a:solidFill>
                      <a:schemeClr val="tx2">
                        <a:lumMod val="20000"/>
                        <a:lumOff val="8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>
                    <a:solidFill>
                      <a:schemeClr val="tx2">
                        <a:lumMod val="20000"/>
                        <a:lumOff val="80000"/>
                      </a:schemeClr>
                    </a:solidFill>
                  </a:rPr>
                  <a:t>Years into the future</a:t>
                </a:r>
              </a:p>
            </c:rich>
          </c:tx>
          <c:layout>
            <c:manualLayout>
              <c:xMode val="edge"/>
              <c:yMode val="edge"/>
              <c:x val="0.35898534558180234"/>
              <c:y val="0.87556132963031574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800" b="1" i="0" u="none" strike="noStrike" kern="1200" baseline="0">
                  <a:solidFill>
                    <a:schemeClr val="tx2">
                      <a:lumMod val="20000"/>
                      <a:lumOff val="8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95000"/>
                <a:satMod val="10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2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4202880"/>
        <c:crosses val="autoZero"/>
        <c:auto val="1"/>
        <c:lblAlgn val="ctr"/>
        <c:lblOffset val="100"/>
        <c:noMultiLvlLbl val="0"/>
      </c:catAx>
      <c:valAx>
        <c:axId val="30420288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tint val="75000"/>
                  <a:shade val="95000"/>
                  <a:satMod val="105000"/>
                </a:schemeClr>
              </a:solidFill>
              <a:prstDash val="solid"/>
              <a:round/>
            </a:ln>
            <a:effectLst/>
          </c:spPr>
        </c:majorGridlines>
        <c:title>
          <c:tx>
            <c:rich>
              <a:bodyPr rot="0" spcFirstLastPara="1" vertOverflow="ellipsis" wrap="square" anchor="ctr" anchorCtr="1"/>
              <a:lstStyle/>
              <a:p>
                <a:pPr>
                  <a:defRPr sz="1800" b="1" i="0" u="none" strike="noStrike" kern="1200" baseline="0">
                    <a:solidFill>
                      <a:schemeClr val="tx2">
                        <a:lumMod val="20000"/>
                        <a:lumOff val="8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>
                    <a:solidFill>
                      <a:schemeClr val="tx2">
                        <a:lumMod val="20000"/>
                        <a:lumOff val="80000"/>
                      </a:schemeClr>
                    </a:solidFill>
                  </a:rPr>
                  <a:t>Pence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wrap="square" anchor="ctr" anchorCtr="1"/>
            <a:lstStyle/>
            <a:p>
              <a:pPr>
                <a:defRPr sz="1800" b="1" i="0" u="none" strike="noStrike" kern="1200" baseline="0">
                  <a:solidFill>
                    <a:schemeClr val="tx2">
                      <a:lumMod val="20000"/>
                      <a:lumOff val="80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tint val="75000"/>
                <a:shade val="95000"/>
                <a:satMod val="105000"/>
              </a:schemeClr>
            </a:solidFill>
            <a:prstDash val="solid"/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2">
                    <a:lumMod val="20000"/>
                    <a:lumOff val="80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04188416"/>
        <c:crosses val="autoZero"/>
        <c:crossBetween val="between"/>
      </c:valAx>
      <c:serAx>
        <c:axId val="298082752"/>
        <c:scaling>
          <c:orientation val="minMax"/>
        </c:scaling>
        <c:delete val="1"/>
        <c:axPos val="b"/>
        <c:majorTickMark val="out"/>
        <c:minorTickMark val="none"/>
        <c:tickLblPos val="none"/>
        <c:crossAx val="304202880"/>
        <c:crosses val="autoZero"/>
      </c:ser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tx2">
        <a:lumMod val="75000"/>
      </a:schemeClr>
    </a:solidFill>
    <a:ln w="9525" cap="flat" cmpd="sng" algn="ctr">
      <a:noFill/>
      <a:prstDash val="solid"/>
    </a:ln>
    <a:effectLst/>
  </c:spPr>
  <c:txPr>
    <a:bodyPr/>
    <a:lstStyle/>
    <a:p>
      <a:pPr>
        <a:defRPr sz="1800"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ppt/charts/style1.xml><?xml version="1.0" encoding="utf-8"?>
<cs:chartStyle xmlns:cs="http://schemas.microsoft.com/office/drawing/2012/chartStyle" xmlns:a="http://schemas.openxmlformats.org/drawingml/2006/main" id="108">
  <cs:axisTitle>
    <cs:lnRef idx="0"/>
    <cs:fillRef idx="0"/>
    <cs:effectRef idx="0"/>
    <cs:fontRef idx="minor">
      <a:schemeClr val="tx1"/>
    </cs:fontRef>
    <cs:defRPr sz="1000" b="1" kern="1200"/>
  </cs:axisTitle>
  <cs:category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categoryAxis>
  <cs:chartArea mods="allowNoFillOverride allowNoLineOverride">
    <cs:lnRef idx="1">
      <a:schemeClr val="tx1">
        <a:tint val="75000"/>
      </a:schemeClr>
    </cs:lnRef>
    <cs:fillRef idx="1">
      <a:schemeClr val="bg1"/>
    </cs:fillRef>
    <cs:effectRef idx="0"/>
    <cs:fontRef idx="minor">
      <a:schemeClr val="tx1"/>
    </cs:fontRef>
    <cs:spPr>
      <a:ln>
        <a:round/>
      </a:ln>
    </cs:spPr>
    <cs:defRPr sz="1000" kern="1200"/>
  </cs:chartArea>
  <cs:dataLabel>
    <cs:lnRef idx="0"/>
    <cs:fillRef idx="0"/>
    <cs:effectRef idx="0"/>
    <cs:fontRef idx="minor">
      <a:schemeClr val="tx1"/>
    </cs:fontRef>
    <cs:defRPr sz="1000" kern="1200"/>
  </cs:dataLabel>
  <cs:dataLabelCallout>
    <cs:lnRef idx="0"/>
    <cs:fillRef idx="0"/>
    <cs:effectRef idx="0"/>
    <cs:fontRef idx="minor">
      <a:schemeClr val="dk1"/>
    </cs:fontRef>
    <cs:spPr>
      <a:solidFill>
        <a:schemeClr val="lt1"/>
      </a:solidFill>
      <a:ln>
        <a:solidFill>
          <a:schemeClr val="dk1">
            <a:lumMod val="65000"/>
            <a:lumOff val="35000"/>
          </a:schemeClr>
        </a:solidFill>
      </a:ln>
    </cs:spPr>
    <cs:defRPr sz="1000" kern="1200"/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1">
      <cs:styleClr val="auto"/>
    </cs:lnRef>
    <cs:lineWidthScale>3</cs:lineWidthScale>
    <cs:fillRef idx="0"/>
    <cs:effectRef idx="0"/>
    <cs:fontRef idx="minor">
      <a:schemeClr val="tx1"/>
    </cs:fontRef>
    <cs:spPr>
      <a:ln cap="rnd">
        <a:round/>
      </a:ln>
    </cs:spPr>
  </cs:dataPointLine>
  <cs:dataPointMarker>
    <cs:lnRef idx="1">
      <cs:styleClr val="auto"/>
    </cs:lnRef>
    <cs:fillRef idx="1">
      <cs:styleClr val="auto"/>
    </cs:fillRef>
    <cs:effectRef idx="0"/>
    <cs:fontRef idx="minor">
      <a:schemeClr val="tx1"/>
    </cs:fontRef>
    <cs:spPr>
      <a:ln>
        <a:round/>
      </a:ln>
    </cs:spPr>
  </cs:dataPointMarker>
  <cs:dataPointMarkerLayout/>
  <cs:dataPointWireframe>
    <cs:lnRef idx="1">
      <cs:styleClr val="auto"/>
    </cs:lnRef>
    <cs:fillRef idx="0"/>
    <cs:effectRef idx="0"/>
    <cs:fontRef idx="minor">
      <a:schemeClr val="tx1"/>
    </cs:fontRef>
    <cs:spPr>
      <a:ln>
        <a:round/>
      </a:ln>
    </cs:spPr>
  </cs:dataPointWireframe>
  <cs:dataTable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dataTable>
  <cs:downBar>
    <cs:lnRef idx="1">
      <a:schemeClr val="tx1"/>
    </cs:lnRef>
    <cs:fillRef idx="1" mods="ignoreCSTransforms">
      <cs:styleClr val="0">
        <a:shade val="25000"/>
      </cs:styleClr>
    </cs:fillRef>
    <cs:effectRef idx="0"/>
    <cs:fontRef idx="minor">
      <a:schemeClr val="tx1"/>
    </cs:fontRef>
    <cs:spPr>
      <a:ln>
        <a:round/>
      </a:ln>
    </cs:spPr>
  </cs:downBar>
  <cs:drop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dropLine>
  <cs:errorBar>
    <cs:lnRef idx="1">
      <a:schemeClr val="tx1"/>
    </cs:lnRef>
    <cs:fillRef idx="1">
      <a:schemeClr val="tx1"/>
    </cs:fillRef>
    <cs:effectRef idx="0"/>
    <cs:fontRef idx="minor">
      <a:schemeClr val="tx1"/>
    </cs:fontRef>
    <cs:spPr>
      <a:ln>
        <a:round/>
      </a:ln>
    </cs:spPr>
  </cs:errorBar>
  <cs:flo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floor>
  <cs:gridlineMajor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</cs:gridlineMajor>
  <cs:gridlineMinor>
    <cs:lnRef idx="1">
      <a:schemeClr val="tx1">
        <a:tint val="50000"/>
      </a:schemeClr>
    </cs:lnRef>
    <cs:fillRef idx="0"/>
    <cs:effectRef idx="0"/>
    <cs:fontRef idx="minor">
      <a:schemeClr val="tx1"/>
    </cs:fontRef>
    <cs:spPr>
      <a:ln>
        <a:round/>
      </a:ln>
    </cs:spPr>
  </cs:gridlineMinor>
  <cs:hiLo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hiLoLine>
  <cs:leader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leaderLine>
  <cs:legend>
    <cs:lnRef idx="0"/>
    <cs:fillRef idx="0"/>
    <cs:effectRef idx="0"/>
    <cs:fontRef idx="minor">
      <a:schemeClr val="tx1"/>
    </cs:fontRef>
    <cs:defRPr sz="1000" kern="1200"/>
  </cs:legend>
  <cs:plotArea mods="allowNoFillOverride allowNoLineOverride">
    <cs:lnRef idx="0"/>
    <cs:fillRef idx="1">
      <a:schemeClr val="bg1"/>
    </cs:fillRef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seriesAxis>
  <cs:seriesLine>
    <cs:lnRef idx="1">
      <a:schemeClr val="tx1"/>
    </cs:lnRef>
    <cs:fillRef idx="0"/>
    <cs:effectRef idx="0"/>
    <cs:fontRef idx="minor">
      <a:schemeClr val="tx1"/>
    </cs:fontRef>
    <cs:spPr>
      <a:ln>
        <a:round/>
      </a:ln>
    </cs:spPr>
  </cs:seriesLine>
  <cs:title>
    <cs:lnRef idx="0"/>
    <cs:fillRef idx="0"/>
    <cs:effectRef idx="0"/>
    <cs:fontRef idx="minor">
      <a:schemeClr val="tx1"/>
    </cs:fontRef>
    <cs:defRPr sz="1800" b="1" kern="1200"/>
  </cs:title>
  <cs:trendline>
    <cs:lnRef idx="1">
      <a:schemeClr val="tx1"/>
    </cs:lnRef>
    <cs:fillRef idx="0"/>
    <cs:effectRef idx="0"/>
    <cs:fontRef idx="minor">
      <a:schemeClr val="tx1"/>
    </cs:fontRef>
    <cs:spPr>
      <a:ln cap="rnd">
        <a:round/>
      </a:ln>
    </cs:spPr>
  </cs:trendline>
  <cs:trendlineLabel>
    <cs:lnRef idx="0"/>
    <cs:fillRef idx="0"/>
    <cs:effectRef idx="0"/>
    <cs:fontRef idx="minor">
      <a:schemeClr val="tx1"/>
    </cs:fontRef>
    <cs:defRPr sz="1000" kern="1200"/>
  </cs:trendlineLabel>
  <cs:upBar>
    <cs:lnRef idx="1">
      <a:schemeClr val="tx1"/>
    </cs:lnRef>
    <cs:fillRef idx="1" mods="ignoreCSTransforms">
      <cs:styleClr val="0">
        <a:tint val="25000"/>
      </cs:styleClr>
    </cs:fillRef>
    <cs:effectRef idx="0"/>
    <cs:fontRef idx="minor">
      <a:schemeClr val="tx1"/>
    </cs:fontRef>
    <cs:spPr>
      <a:ln>
        <a:round/>
      </a:ln>
    </cs:spPr>
  </cs:upBar>
  <cs:valueAxis>
    <cs:lnRef idx="1">
      <a:schemeClr val="tx1">
        <a:tint val="75000"/>
      </a:schemeClr>
    </cs:lnRef>
    <cs:fillRef idx="0"/>
    <cs:effectRef idx="0"/>
    <cs:fontRef idx="minor">
      <a:schemeClr val="tx1"/>
    </cs:fontRef>
    <cs:spPr>
      <a:ln>
        <a:round/>
      </a:ln>
    </cs:spPr>
    <cs:defRPr sz="1000" kern="12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11/03/2025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520" y="2060848"/>
            <a:ext cx="8640960" cy="1470025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MBA</a:t>
            </a:r>
            <a:br>
              <a:rPr lang="en-GB" sz="4800" dirty="0">
                <a:solidFill>
                  <a:srgbClr val="FFFF00"/>
                </a:solidFill>
              </a:rPr>
            </a:br>
            <a:r>
              <a:rPr lang="en-GB" sz="4800" dirty="0">
                <a:solidFill>
                  <a:srgbClr val="FFFF00"/>
                </a:solidFill>
              </a:rPr>
              <a:t>Financial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7664" y="3933056"/>
            <a:ext cx="6400800" cy="1752600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chemeClr val="bg1"/>
                </a:solidFill>
              </a:rPr>
              <a:t>Capital investment appraisal</a:t>
            </a: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87591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>
                <a:latin typeface="+mn-lt"/>
              </a:rPr>
              <a:t>Decision Making using investment appraisal theory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56825" y="875912"/>
            <a:ext cx="9087175" cy="4857344"/>
          </a:xfrm>
          <a:solidFill>
            <a:schemeClr val="tx2">
              <a:lumMod val="50000"/>
            </a:schemeClr>
          </a:solidFill>
        </p:spPr>
        <p:txBody>
          <a:bodyPr/>
          <a:lstStyle/>
          <a:p>
            <a:pPr algn="l"/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Spending money on capital assets is called Capital Investment</a:t>
            </a:r>
          </a:p>
          <a:p>
            <a:pPr marL="0" indent="0" algn="l"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pPr algn="l"/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Although not essential expenditure in the short term, it is vital for long term success</a:t>
            </a:r>
          </a:p>
          <a:p>
            <a:pPr marL="0" indent="0" algn="l">
              <a:buNone/>
            </a:pPr>
            <a:endParaRPr lang="en-GB" sz="2400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There are three broad motives for investment: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 </a:t>
            </a: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renewal of worn-out assets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 acquisition of additional assets to expand the  business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Times New Roman" panose="02020603050405020304" pitchFamily="18" charset="0"/>
              </a:rPr>
              <a:t> innovation to reduce costs and/or create new value</a:t>
            </a:r>
          </a:p>
          <a:p>
            <a:pPr algn="l"/>
            <a:endParaRPr lang="en-GB" sz="2400" dirty="0">
              <a:latin typeface="+mj-lt"/>
              <a:cs typeface="Times New Roman" panose="02020603050405020304" pitchFamily="18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35696" y="3429000"/>
            <a:ext cx="59637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+mj-lt"/>
              <a:cs typeface="Times New Roman" panose="02020603050405020304" pitchFamily="18" charset="0"/>
            </a:endParaRPr>
          </a:p>
          <a:p>
            <a:endParaRPr lang="en-GB" sz="2400" dirty="0">
              <a:latin typeface="+mj-lt"/>
              <a:cs typeface="Times New Roman" panose="02020603050405020304" pitchFamily="18" charset="0"/>
            </a:endParaRPr>
          </a:p>
          <a:p>
            <a:endParaRPr lang="en-GB" sz="2400" dirty="0">
              <a:latin typeface="+mj-lt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+mj-lt"/>
                <a:cs typeface="Times New Roman" panose="02020603050405020304" pitchFamily="18" charset="0"/>
              </a:rPr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98130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7190"/>
            <a:ext cx="9144000" cy="38024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GB" sz="2800" dirty="0">
                <a:latin typeface="Calibri" pitchFamily="34" charset="0"/>
              </a:rPr>
              <a:t>Initial investment considerations - 1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0739940"/>
              </p:ext>
            </p:extLst>
          </p:nvPr>
        </p:nvGraphicFramePr>
        <p:xfrm>
          <a:off x="0" y="397438"/>
          <a:ext cx="9144000" cy="52831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615062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Initial investment considerations - 2</a:t>
            </a:r>
            <a:endParaRPr lang="en-GB" sz="2800" b="1" dirty="0">
              <a:solidFill>
                <a:schemeClr val="tx2">
                  <a:lumMod val="75000"/>
                </a:schemeClr>
              </a:solidFill>
              <a:latin typeface="Calibri" pitchFamily="34" charset="0"/>
            </a:endParaRP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9900587"/>
              </p:ext>
            </p:extLst>
          </p:nvPr>
        </p:nvGraphicFramePr>
        <p:xfrm>
          <a:off x="827584" y="961016"/>
          <a:ext cx="7632848" cy="49359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281848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ctr"/>
            <a:r>
              <a:rPr lang="en-GB" sz="28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Quantitative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4968552"/>
          </a:xfrm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There are four main approaches used to assess the</a:t>
            </a:r>
          </a:p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feasibility of long-term projects…</a:t>
            </a:r>
          </a:p>
          <a:p>
            <a:pPr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Payback Period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Average Rate of Return (ARR)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Net Present Value theory (NPV)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Internal rate of return (IRR)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Profitability index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99665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Payback method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5040560"/>
          </a:xfrm>
          <a:solidFill>
            <a:schemeClr val="tx2">
              <a:lumMod val="75000"/>
            </a:schemeClr>
          </a:solidFill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>
                <a:latin typeface="Calibri" pitchFamily="34" charset="0"/>
              </a:rPr>
              <a:t>	</a:t>
            </a: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This approach measures how quickly, in years and months, that an investment takes to pay for itself by generating sufficient cash flows to cover the initial outlay of the project.</a:t>
            </a:r>
          </a:p>
          <a:p>
            <a:pPr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en-GB" b="1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Example 1</a:t>
            </a:r>
          </a:p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Investment = 30,000</a:t>
            </a:r>
          </a:p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Cash Flow Year 1 = £10,000</a:t>
            </a:r>
          </a:p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Cash Flow Year 2 = £10,000</a:t>
            </a:r>
          </a:p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Cash Flow Year 3 = £10,000</a:t>
            </a:r>
          </a:p>
          <a:p>
            <a:pPr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Payback Period therefore is exactly </a:t>
            </a:r>
            <a:r>
              <a:rPr lang="en-GB" b="1" u="sng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3 years</a:t>
            </a:r>
          </a:p>
          <a:p>
            <a:pPr>
              <a:buNone/>
            </a:pPr>
            <a:endParaRPr lang="en-GB" dirty="0">
              <a:latin typeface="Calibri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88041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2892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Payback method - worked example  1</a:t>
            </a: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4979673"/>
              </p:ext>
            </p:extLst>
          </p:nvPr>
        </p:nvGraphicFramePr>
        <p:xfrm>
          <a:off x="755576" y="1628800"/>
          <a:ext cx="7488831" cy="446449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0033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56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89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4059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Cash Flow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Cumulative Cash Flows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(50,000)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(50,000)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10,000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(40,000)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15,000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(25,000)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17,000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(8,000)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24,000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16,000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41,000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659380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792921-18B3-DC50-836A-41096D1BA4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74190-3A56-79F1-1AC4-985EF9208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2892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Payback method - worked example  2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32BE3408-0608-41A3-10DD-33B69B4256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274311"/>
              </p:ext>
            </p:extLst>
          </p:nvPr>
        </p:nvGraphicFramePr>
        <p:xfrm>
          <a:off x="611560" y="1484784"/>
          <a:ext cx="7488831" cy="446449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0033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56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89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4059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Cash Flow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Calibri" pitchFamily="34" charset="0"/>
                        </a:rPr>
                        <a:t>Cumulative Cash Flows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-50,000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-50,000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10,000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-40,000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15,000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-25,000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17,000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-8,000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24,000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16,000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0650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latin typeface="Calibri" pitchFamily="34" charset="0"/>
                        </a:rPr>
                        <a:t>41,000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8955822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0" y="5383"/>
            <a:ext cx="9144000" cy="80677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>
                    <a:lumMod val="75000"/>
                  </a:schemeClr>
                </a:solidFill>
              </a:rPr>
              <a:t>Payback methods- worked example - 2</a:t>
            </a:r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758662"/>
              </p:ext>
            </p:extLst>
          </p:nvPr>
        </p:nvGraphicFramePr>
        <p:xfrm>
          <a:off x="628650" y="1008063"/>
          <a:ext cx="7886952" cy="35661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6289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89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89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Cash Flow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Cumulative Cash Flows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(50,000)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(50,000)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10,000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(40,000)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15,000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(25,000)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17,000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( 8,000)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24,000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16,000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0642" marR="70642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41,000</a:t>
                      </a:r>
                    </a:p>
                  </a:txBody>
                  <a:tcPr marL="70642" marR="7064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7" name="TextBox 16"/>
          <p:cNvSpPr txBox="1"/>
          <p:nvPr/>
        </p:nvSpPr>
        <p:spPr>
          <a:xfrm>
            <a:off x="-9847" y="4895830"/>
            <a:ext cx="9144000" cy="954107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+mj-lt"/>
              </a:rPr>
              <a:t>To calculate number of months -    </a:t>
            </a:r>
            <a:r>
              <a:rPr lang="en-GB" sz="2800" u="sng" dirty="0">
                <a:solidFill>
                  <a:srgbClr val="FFFF00"/>
                </a:solidFill>
                <a:latin typeface="+mj-lt"/>
              </a:rPr>
              <a:t>8,000</a:t>
            </a:r>
            <a:r>
              <a:rPr lang="en-GB" sz="2800" dirty="0">
                <a:solidFill>
                  <a:srgbClr val="FFFF00"/>
                </a:solidFill>
                <a:latin typeface="+mj-lt"/>
              </a:rPr>
              <a:t> x 12 =   4</a:t>
            </a:r>
            <a:endParaRPr lang="en-GB" sz="2800" u="sng" dirty="0">
              <a:solidFill>
                <a:srgbClr val="FFFF00"/>
              </a:solidFill>
              <a:latin typeface="+mj-lt"/>
            </a:endParaRPr>
          </a:p>
          <a:p>
            <a:r>
              <a:rPr lang="en-GB" sz="2800" dirty="0">
                <a:solidFill>
                  <a:srgbClr val="FFFF00"/>
                </a:solidFill>
                <a:latin typeface="+mj-lt"/>
              </a:rPr>
              <a:t>					        24,000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6640" y="5694490"/>
            <a:ext cx="41044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00"/>
                </a:solidFill>
                <a:latin typeface="+mj-lt"/>
              </a:rPr>
              <a:t>Payback</a:t>
            </a:r>
            <a:r>
              <a:rPr lang="en-GB" sz="2800" dirty="0">
                <a:solidFill>
                  <a:srgbClr val="FFFF00"/>
                </a:solidFill>
                <a:latin typeface="Calibri" pitchFamily="34" charset="0"/>
              </a:rPr>
              <a:t> Period =  3 years 4 months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0416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68649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Payback method  - student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86491"/>
            <a:ext cx="9144000" cy="5046765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>
              <a:buNone/>
            </a:pPr>
            <a:r>
              <a:rPr lang="en-GB" dirty="0">
                <a:latin typeface="Calibri" pitchFamily="34" charset="0"/>
              </a:rPr>
              <a:t>	</a:t>
            </a:r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A holiday company is considering investing £120,000 in a new luxury coach. The projected cash flows are estimated as follows:</a:t>
            </a:r>
          </a:p>
          <a:p>
            <a:pPr>
              <a:buNone/>
            </a:pPr>
            <a:endParaRPr lang="en-GB" dirty="0">
              <a:latin typeface="Calibri" pitchFamily="34" charset="0"/>
            </a:endParaRPr>
          </a:p>
          <a:p>
            <a:pPr>
              <a:buNone/>
            </a:pPr>
            <a:endParaRPr lang="en-GB" dirty="0">
              <a:latin typeface="Calibri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6654739"/>
              </p:ext>
            </p:extLst>
          </p:nvPr>
        </p:nvGraphicFramePr>
        <p:xfrm>
          <a:off x="2267744" y="2132856"/>
          <a:ext cx="5040560" cy="32004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802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603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Calibri" pitchFamily="34" charset="0"/>
                        </a:rPr>
                        <a:t>Cash flows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(120,000)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33,000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45,000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62,000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400" dirty="0">
                          <a:latin typeface="Calibri" pitchFamily="34" charset="0"/>
                        </a:rPr>
                        <a:t>70,000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15116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6919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Average rate of return (ARR)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62402"/>
            <a:ext cx="9144000" cy="4798846"/>
          </a:xfrm>
          <a:solidFill>
            <a:schemeClr val="tx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>
                <a:latin typeface="Calibri" pitchFamily="34" charset="0"/>
                <a:cs typeface="Calibri" pitchFamily="34" charset="0"/>
              </a:rPr>
              <a:t>	</a:t>
            </a:r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  <a:cs typeface="Calibri" pitchFamily="34" charset="0"/>
              </a:rPr>
              <a:t>ARR considers the average profit made each year during the life of the project, and compares this to the initial outlay</a:t>
            </a:r>
          </a:p>
          <a:p>
            <a:pPr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sz="2800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en-GB" sz="28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Firstly, calculate the cumulative cash flows</a:t>
            </a:r>
          </a:p>
          <a:p>
            <a:pPr>
              <a:buNone/>
            </a:pP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1113778"/>
              </p:ext>
            </p:extLst>
          </p:nvPr>
        </p:nvGraphicFramePr>
        <p:xfrm>
          <a:off x="2483768" y="2044700"/>
          <a:ext cx="3888432" cy="27686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481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115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87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Net cash 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Cumulative cash flow</a:t>
                      </a:r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(20,000)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081639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91605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Average rate of return (ARR) – worked example </a:t>
            </a:r>
            <a:endParaRPr lang="en-GB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0" y="1052736"/>
            <a:ext cx="5076056" cy="5285668"/>
          </a:xfrm>
        </p:spPr>
        <p:txBody>
          <a:bodyPr>
            <a:normAutofit fontScale="55000" lnSpcReduction="20000"/>
          </a:bodyPr>
          <a:lstStyle/>
          <a:p>
            <a:r>
              <a:rPr lang="en-GB" sz="3500" dirty="0">
                <a:solidFill>
                  <a:srgbClr val="FFFF00"/>
                </a:solidFill>
              </a:rPr>
              <a:t>Identify the total profit of the entire project</a:t>
            </a:r>
          </a:p>
          <a:p>
            <a:pPr marL="0" indent="0">
              <a:buNone/>
            </a:pPr>
            <a:endParaRPr lang="en-GB" sz="3500" dirty="0">
              <a:solidFill>
                <a:srgbClr val="FFFF00"/>
              </a:solidFill>
            </a:endParaRPr>
          </a:p>
          <a:p>
            <a:r>
              <a:rPr lang="en-GB" sz="35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Divide by the number of years of the project to find the average annual profit…</a:t>
            </a:r>
          </a:p>
          <a:p>
            <a:pPr marL="0" indent="0">
              <a:buNone/>
            </a:pPr>
            <a:r>
              <a:rPr lang="en-GB" sz="35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      £16,000/4 years</a:t>
            </a:r>
          </a:p>
          <a:p>
            <a:pPr marL="0" indent="0">
              <a:buNone/>
            </a:pPr>
            <a:endParaRPr lang="en-GB" sz="35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sz="35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Calculate the annual average profit 16,000/4 = 4,000</a:t>
            </a:r>
          </a:p>
          <a:p>
            <a:pPr marL="0" indent="0">
              <a:buNone/>
            </a:pPr>
            <a:endParaRPr lang="en-GB" sz="35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sz="35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Calculate the ARR by dividing the average profit by the initial investment…</a:t>
            </a:r>
          </a:p>
          <a:p>
            <a:pPr marL="0" indent="0">
              <a:buNone/>
            </a:pPr>
            <a:endParaRPr lang="en-GB" sz="35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sz="35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4,000 x 100/20,000 = 20%</a:t>
            </a:r>
          </a:p>
          <a:p>
            <a:endParaRPr lang="en-GB" sz="3500" dirty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en-GB" sz="35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The ARR = 20%</a:t>
            </a:r>
          </a:p>
          <a:p>
            <a:pPr marL="0" indent="0">
              <a:buNone/>
            </a:pPr>
            <a:r>
              <a:rPr lang="en-GB" sz="3500" dirty="0">
                <a:solidFill>
                  <a:srgbClr val="FFFF00"/>
                </a:solidFill>
                <a:latin typeface="Calibri" pitchFamily="34" charset="0"/>
                <a:cs typeface="Calibri" pitchFamily="34" charset="0"/>
              </a:rPr>
              <a:t>   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  <a:cs typeface="Calibri" pitchFamily="34" charset="0"/>
              </a:rPr>
              <a:t>    </a:t>
            </a:r>
          </a:p>
          <a:p>
            <a:pPr marL="0" indent="0">
              <a:buNone/>
            </a:pPr>
            <a:r>
              <a:rPr lang="en-GB" u="sng" dirty="0">
                <a:latin typeface="Calibri" pitchFamily="34" charset="0"/>
                <a:cs typeface="Calibri" pitchFamily="34" charset="0"/>
              </a:rPr>
              <a:t>    </a:t>
            </a:r>
            <a:endParaRPr lang="en-GB" dirty="0">
              <a:latin typeface="Calibri" pitchFamily="34" charset="0"/>
              <a:cs typeface="Calibri" pitchFamily="34" charset="0"/>
            </a:endParaRPr>
          </a:p>
          <a:p>
            <a:endParaRPr lang="en-GB" dirty="0"/>
          </a:p>
        </p:txBody>
      </p:sp>
      <p:graphicFrame>
        <p:nvGraphicFramePr>
          <p:cNvPr id="10" name="Content Placeholder 9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75282475"/>
              </p:ext>
            </p:extLst>
          </p:nvPr>
        </p:nvGraphicFramePr>
        <p:xfrm>
          <a:off x="5292080" y="1988840"/>
          <a:ext cx="3751056" cy="24942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8357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31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921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Net cash 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Cumulative cash flow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(20,000)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(20,000)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(15,000)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(4,000)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610950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6FE4CE-EC75-D6B1-2492-657014B22F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B84D1-0217-8610-7960-8C2F6C7F8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671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2800" dirty="0">
                <a:solidFill>
                  <a:schemeClr val="tx2">
                    <a:lumMod val="75000"/>
                  </a:schemeClr>
                </a:solidFill>
              </a:rPr>
              <a:t>ARR – student exercise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C466205-EDC9-95CE-F504-D3FD5AA246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2718918"/>
              </p:ext>
            </p:extLst>
          </p:nvPr>
        </p:nvGraphicFramePr>
        <p:xfrm>
          <a:off x="611560" y="1700808"/>
          <a:ext cx="7920880" cy="396043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80220">
                  <a:extLst>
                    <a:ext uri="{9D8B030D-6E8A-4147-A177-3AD203B41FA5}">
                      <a16:colId xmlns:a16="http://schemas.microsoft.com/office/drawing/2014/main" val="4112125702"/>
                    </a:ext>
                  </a:extLst>
                </a:gridCol>
                <a:gridCol w="1980220">
                  <a:extLst>
                    <a:ext uri="{9D8B030D-6E8A-4147-A177-3AD203B41FA5}">
                      <a16:colId xmlns:a16="http://schemas.microsoft.com/office/drawing/2014/main" val="1045224544"/>
                    </a:ext>
                  </a:extLst>
                </a:gridCol>
                <a:gridCol w="1980220">
                  <a:extLst>
                    <a:ext uri="{9D8B030D-6E8A-4147-A177-3AD203B41FA5}">
                      <a16:colId xmlns:a16="http://schemas.microsoft.com/office/drawing/2014/main" val="2765705101"/>
                    </a:ext>
                  </a:extLst>
                </a:gridCol>
                <a:gridCol w="1980220">
                  <a:extLst>
                    <a:ext uri="{9D8B030D-6E8A-4147-A177-3AD203B41FA5}">
                      <a16:colId xmlns:a16="http://schemas.microsoft.com/office/drawing/2014/main" val="1467774520"/>
                    </a:ext>
                  </a:extLst>
                </a:gridCol>
              </a:tblGrid>
              <a:tr h="40720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Project Y                                  £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Project X                                  £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9331849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Initial investment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40,000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Initial investment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90,000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7490131"/>
                  </a:ext>
                </a:extLst>
              </a:tr>
              <a:tr h="702839">
                <a:tc>
                  <a:txBody>
                    <a:bodyPr/>
                    <a:lstStyle/>
                    <a:p>
                      <a:r>
                        <a:rPr lang="en-GB" dirty="0"/>
                        <a:t>Cumulative cash 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Cumulative cash 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191346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Year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(40,000)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(90,000)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5642455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Year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(30,000)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(70,000)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0877023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Year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(20,000)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(50,000)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3458477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Year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(10,000)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(20,000)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3990827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Year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819144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r>
                        <a:rPr lang="en-GB" dirty="0"/>
                        <a:t>Year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dirty="0"/>
                        <a:t>40,000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504159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8676012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4740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Net present value (NPV) and the time value of money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3995085"/>
              </p:ext>
            </p:extLst>
          </p:nvPr>
        </p:nvGraphicFramePr>
        <p:xfrm>
          <a:off x="0" y="722621"/>
          <a:ext cx="9144000" cy="505785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51520" y="815912"/>
            <a:ext cx="73797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20% discount rate of £1 over 10 years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110811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/>
              <a:t>The discount rate and the cost of capital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5184576"/>
          </a:xfrm>
          <a:solidFill>
            <a:schemeClr val="tx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The appropriate discount rate to use in NPV calculations is the opportunity cost of finance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This is, in effect, the cost to the business of the finance that it will use to fund the investment should it go ahead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Calibri" pitchFamily="34" charset="0"/>
              </a:rPr>
              <a:t>This will normally be the cost of the mix of funds used by the business, and is usually known as the Weighted Average Cost of Capital (WACC])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712380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3785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>
                <a:latin typeface="Calibri" pitchFamily="34" charset="0"/>
              </a:rPr>
              <a:t>Net present values – worked example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9419522"/>
              </p:ext>
            </p:extLst>
          </p:nvPr>
        </p:nvGraphicFramePr>
        <p:xfrm>
          <a:off x="539552" y="1340768"/>
          <a:ext cx="8064896" cy="47548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0162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1622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Cash flows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Discount Factor 12%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Present Value</a:t>
                      </a: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33,000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45,000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62,000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70,000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Less initial</a:t>
                      </a:r>
                      <a:r>
                        <a:rPr lang="en-GB" sz="2400" baseline="0" dirty="0">
                          <a:latin typeface="Calibri" pitchFamily="34" charset="0"/>
                        </a:rPr>
                        <a:t> investment</a:t>
                      </a:r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Net Present Value</a:t>
                      </a:r>
                    </a:p>
                  </a:txBody>
                  <a:tcPr marL="77363" marR="77363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7363" marR="77363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403162311"/>
      </p:ext>
    </p:extLst>
  </p:cSld>
  <p:clrMapOvr>
    <a:masterClrMapping/>
  </p:clrMapOvr>
  <p:transition>
    <p:pull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56861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Net present values – worked example continued</a:t>
            </a:r>
            <a:endParaRPr lang="en-GB" sz="3200" b="1" dirty="0">
              <a:solidFill>
                <a:schemeClr val="tx2">
                  <a:lumMod val="75000"/>
                </a:schemeClr>
              </a:solidFill>
              <a:latin typeface="Calibri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1408140"/>
              </p:ext>
            </p:extLst>
          </p:nvPr>
        </p:nvGraphicFramePr>
        <p:xfrm>
          <a:off x="211607" y="1124744"/>
          <a:ext cx="8720785" cy="47548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1613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356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163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107493">
                  <a:extLst>
                    <a:ext uri="{9D8B030D-6E8A-4147-A177-3AD203B41FA5}">
                      <a16:colId xmlns:a16="http://schemas.microsoft.com/office/drawing/2014/main" val="4139499501"/>
                    </a:ext>
                  </a:extLst>
                </a:gridCol>
              </a:tblGrid>
              <a:tr h="11822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Cash flows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Discount Factor 12%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 pitchFamily="34" charset="0"/>
                        </a:rPr>
                        <a:t>Cash flow x discount factor =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 pitchFamily="34" charset="0"/>
                        </a:rPr>
                        <a:t>Present value (PV)</a:t>
                      </a: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0.893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33,000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0.797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45,000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0.712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62,000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0.636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70,000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0.567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Less initial</a:t>
                      </a:r>
                      <a:r>
                        <a:rPr lang="en-GB" sz="2400" baseline="0" dirty="0">
                          <a:latin typeface="Calibri" pitchFamily="34" charset="0"/>
                        </a:rPr>
                        <a:t> investment</a:t>
                      </a:r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Net Present Value</a:t>
                      </a:r>
                    </a:p>
                  </a:txBody>
                  <a:tcPr marL="74066" marR="74066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4066" marR="74066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368550195"/>
      </p:ext>
    </p:extLst>
  </p:cSld>
  <p:clrMapOvr>
    <a:masterClrMapping/>
  </p:clrMapOvr>
  <p:transition>
    <p:pull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64704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>
                    <a:lumMod val="75000"/>
                  </a:schemeClr>
                </a:solidFill>
                <a:latin typeface="Calibri" pitchFamily="34" charset="0"/>
              </a:rPr>
              <a:t>Net present values – worked example continued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4263258"/>
              </p:ext>
            </p:extLst>
          </p:nvPr>
        </p:nvGraphicFramePr>
        <p:xfrm>
          <a:off x="193638" y="1268760"/>
          <a:ext cx="8756724" cy="448056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2132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482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060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891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Year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Cash flows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Discount Factor 12%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Present Value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25,000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0.893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22,325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33,000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0.797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26,301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45,000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0.712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32,040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4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62,000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0.636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39,432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5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70,000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0.567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u="sng" dirty="0">
                          <a:latin typeface="Calibri" pitchFamily="34" charset="0"/>
                        </a:rPr>
                        <a:t>39,690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159,788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 pitchFamily="34" charset="0"/>
                        </a:rPr>
                        <a:t>Less initial</a:t>
                      </a:r>
                      <a:r>
                        <a:rPr lang="en-GB" sz="2400" baseline="0" dirty="0">
                          <a:latin typeface="Calibri" pitchFamily="34" charset="0"/>
                        </a:rPr>
                        <a:t> investment</a:t>
                      </a:r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u="sng" dirty="0">
                          <a:latin typeface="Calibri" pitchFamily="34" charset="0"/>
                        </a:rPr>
                        <a:t>120,000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>
                        <a:latin typeface="Calibri" pitchFamily="34" charset="0"/>
                      </a:endParaRP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latin typeface="Calibri" pitchFamily="34" charset="0"/>
                        </a:rPr>
                        <a:t>Net present value (NPV)</a:t>
                      </a:r>
                    </a:p>
                  </a:txBody>
                  <a:tcPr marL="71322" marR="71322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Calibri" pitchFamily="34" charset="0"/>
                        </a:rPr>
                        <a:t>39,788</a:t>
                      </a:r>
                    </a:p>
                  </a:txBody>
                  <a:tcPr marL="71322" marR="71322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210659634"/>
      </p:ext>
    </p:extLst>
  </p:cSld>
  <p:clrMapOvr>
    <a:masterClrMapping/>
  </p:clrMapOvr>
  <p:transition>
    <p:pull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3CD6DD-129F-9BEC-213E-843E54AA50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033B1-6376-FCF5-1F86-C98F39DF3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59193"/>
            <a:ext cx="9144000" cy="707885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chemeClr val="tx2">
                    <a:lumMod val="75000"/>
                  </a:schemeClr>
                </a:solidFill>
              </a:rPr>
              <a:t>Internal rate of return (IRR) 2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A64E5A-2C56-97B1-E3B2-E27960EE5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98" y="648692"/>
            <a:ext cx="9128001" cy="5084564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internal rate of return (IRR) is an alternative method to NPV, but one that also uses the time value of money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IRR calculated offers a percentage rate of return on a given set of projected cash flows using a selected discount rate (Cost of capital), and an initial investment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Effectively, the IRR reflects the discount rate at which the NPV for a series of cash flows equals zero</a:t>
            </a:r>
          </a:p>
          <a:p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This can be first approximately estimated as in the example on the next slide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262619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942B8-0E64-4E07-A8A9-FD17472B7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59193"/>
            <a:ext cx="9144000" cy="707885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chemeClr val="tx2">
                    <a:lumMod val="75000"/>
                  </a:schemeClr>
                </a:solidFill>
              </a:rPr>
              <a:t>Internal rate of return (IRR) 1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B75A7A6-6B2E-4766-8349-A0F71D14B9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1973437"/>
              </p:ext>
            </p:extLst>
          </p:nvPr>
        </p:nvGraphicFramePr>
        <p:xfrm>
          <a:off x="628648" y="1844824"/>
          <a:ext cx="7886704" cy="396043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126672">
                  <a:extLst>
                    <a:ext uri="{9D8B030D-6E8A-4147-A177-3AD203B41FA5}">
                      <a16:colId xmlns:a16="http://schemas.microsoft.com/office/drawing/2014/main" val="1313726891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571397941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3591256431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1154974131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971732440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753605503"/>
                    </a:ext>
                  </a:extLst>
                </a:gridCol>
                <a:gridCol w="1126672">
                  <a:extLst>
                    <a:ext uri="{9D8B030D-6E8A-4147-A177-3AD203B41FA5}">
                      <a16:colId xmlns:a16="http://schemas.microsoft.com/office/drawing/2014/main" val="4167711544"/>
                    </a:ext>
                  </a:extLst>
                </a:gridCol>
              </a:tblGrid>
              <a:tr h="702839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Cash flow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Discount</a:t>
                      </a:r>
                      <a:r>
                        <a:rPr lang="en-GB" baseline="0" dirty="0"/>
                        <a:t> rate 11%</a:t>
                      </a:r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NPV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Discount rate 18%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NPV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Discount rate 20%</a:t>
                      </a: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NPV</a:t>
                      </a: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825851756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60,000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0.901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54,060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0.847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50,820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0.833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49,980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691663148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72,000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0.812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58,464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0.718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51,696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0.694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49,968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3724634023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75,000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0.731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54,825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0.609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45,675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0.579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43,425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108826525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65,000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0.659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42,835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0.516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33,540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0.482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31,330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18971327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68,000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0.593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40,324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0.437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29,716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0.402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27,336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527572247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250,508</a:t>
                      </a:r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211,447</a:t>
                      </a:r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202,039</a:t>
                      </a:r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677823261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210,000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210,000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210,000</a:t>
                      </a:r>
                      <a:endParaRPr lang="en-GB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4152080722"/>
                  </a:ext>
                </a:extLst>
              </a:tr>
              <a:tr h="4072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40,508</a:t>
                      </a:r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1,447</a:t>
                      </a:r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68580" marR="6858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(7,961)</a:t>
                      </a:r>
                      <a:endParaRPr lang="en-GB" b="1" dirty="0">
                        <a:latin typeface="Calibri" pitchFamily="34" charset="0"/>
                      </a:endParaRPr>
                    </a:p>
                  </a:txBody>
                  <a:tcPr marL="68580" marR="68580"/>
                </a:tc>
                <a:extLst>
                  <a:ext uri="{0D108BD9-81ED-4DB2-BD59-A6C34878D82A}">
                    <a16:rowId xmlns:a16="http://schemas.microsoft.com/office/drawing/2014/main" val="1412727108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323528" y="732146"/>
            <a:ext cx="8820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What discount rate would be required to return a zero net present value?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387674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4B5A6-AB5B-11CC-6E98-3A41DB446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96752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</a:rPr>
              <a:t>The internal rate of return (IRR) Excel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63C26-A61E-7655-9BA0-EB1FD8453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4536504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This project has an initial investment (year zero) of $30,000, with four expected subsequent cash flows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rgbClr val="FFFF00"/>
                </a:solidFill>
              </a:rPr>
              <a:t>Now, apply this method to the previous example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5DABB-CCAF-4EE6-B008-71185811B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21</a:t>
            </a:fld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66263D5-91C9-EF8A-AE0E-8D6212FFE5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5454033"/>
              </p:ext>
            </p:extLst>
          </p:nvPr>
        </p:nvGraphicFramePr>
        <p:xfrm>
          <a:off x="332716" y="2708920"/>
          <a:ext cx="8478568" cy="198471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84176">
                  <a:extLst>
                    <a:ext uri="{9D8B030D-6E8A-4147-A177-3AD203B41FA5}">
                      <a16:colId xmlns:a16="http://schemas.microsoft.com/office/drawing/2014/main" val="1254061118"/>
                    </a:ext>
                  </a:extLst>
                </a:gridCol>
                <a:gridCol w="844132">
                  <a:extLst>
                    <a:ext uri="{9D8B030D-6E8A-4147-A177-3AD203B41FA5}">
                      <a16:colId xmlns:a16="http://schemas.microsoft.com/office/drawing/2014/main" val="1045675672"/>
                    </a:ext>
                  </a:extLst>
                </a:gridCol>
                <a:gridCol w="1000857">
                  <a:extLst>
                    <a:ext uri="{9D8B030D-6E8A-4147-A177-3AD203B41FA5}">
                      <a16:colId xmlns:a16="http://schemas.microsoft.com/office/drawing/2014/main" val="2999072627"/>
                    </a:ext>
                  </a:extLst>
                </a:gridCol>
                <a:gridCol w="1021366">
                  <a:extLst>
                    <a:ext uri="{9D8B030D-6E8A-4147-A177-3AD203B41FA5}">
                      <a16:colId xmlns:a16="http://schemas.microsoft.com/office/drawing/2014/main" val="3476533610"/>
                    </a:ext>
                  </a:extLst>
                </a:gridCol>
                <a:gridCol w="1021366">
                  <a:extLst>
                    <a:ext uri="{9D8B030D-6E8A-4147-A177-3AD203B41FA5}">
                      <a16:colId xmlns:a16="http://schemas.microsoft.com/office/drawing/2014/main" val="4160029441"/>
                    </a:ext>
                  </a:extLst>
                </a:gridCol>
                <a:gridCol w="1021366">
                  <a:extLst>
                    <a:ext uri="{9D8B030D-6E8A-4147-A177-3AD203B41FA5}">
                      <a16:colId xmlns:a16="http://schemas.microsoft.com/office/drawing/2014/main" val="1760054094"/>
                    </a:ext>
                  </a:extLst>
                </a:gridCol>
                <a:gridCol w="1000857">
                  <a:extLst>
                    <a:ext uri="{9D8B030D-6E8A-4147-A177-3AD203B41FA5}">
                      <a16:colId xmlns:a16="http://schemas.microsoft.com/office/drawing/2014/main" val="2826734720"/>
                    </a:ext>
                  </a:extLst>
                </a:gridCol>
                <a:gridCol w="984448">
                  <a:extLst>
                    <a:ext uri="{9D8B030D-6E8A-4147-A177-3AD203B41FA5}">
                      <a16:colId xmlns:a16="http://schemas.microsoft.com/office/drawing/2014/main" val="2813318125"/>
                    </a:ext>
                  </a:extLst>
                </a:gridCol>
              </a:tblGrid>
              <a:tr h="377863"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501088766"/>
                  </a:ext>
                </a:extLst>
              </a:tr>
              <a:tr h="513617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Time period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2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3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u="none" strike="noStrike" dirty="0">
                          <a:effectLst/>
                        </a:rPr>
                        <a:t>IRR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639455849"/>
                  </a:ext>
                </a:extLst>
              </a:tr>
              <a:tr h="474112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Cash flow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-30,000 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2,000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14,000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14,000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18,000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17.4%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446601164"/>
                  </a:ext>
                </a:extLst>
              </a:tr>
              <a:tr h="474112"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2259345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02493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E350-0027-F6CE-5E58-912636E12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Utilities of NPV and IRR</a:t>
            </a:r>
            <a:br>
              <a:rPr lang="en-GB" sz="4000" dirty="0">
                <a:solidFill>
                  <a:schemeClr val="tx2">
                    <a:lumMod val="75000"/>
                  </a:schemeClr>
                </a:solidFill>
              </a:rPr>
            </a:br>
            <a:endParaRPr lang="en-GB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63EEC7-7E22-C16F-E32C-5F85C7209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22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F8849D-AA81-35C4-A403-F2A3795D9A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824536"/>
          </a:xfrm>
          <a:solidFill>
            <a:schemeClr val="tx2">
              <a:lumMod val="75000"/>
            </a:schemeClr>
          </a:solidFill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NPV and IRR are based on the time value of money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Both methods can be used to determine the desirability of a project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NPV is preferred where there are varying directions of cash flow or discount rates over the life of a project</a:t>
            </a:r>
          </a:p>
          <a:p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IRR is useful when comparing multiple projects against each other or in situations where it is difficult to determine future discount rates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1527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C590A9-6D2C-1754-710C-EC84FB623C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81E26-2E42-5399-D148-A6781FE9F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Profitability index (PI) 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BDF0A5-D636-F4E0-DFD8-BACCAC9EBF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23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EC760C-6FB7-DBE7-81C3-C8CDB6C17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824536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The profitability index also uses the time value of money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However, it is a much simpler method than NPV and IRR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It is useful as another measure to compare projects, but as with the investment methods, it does tell you different things</a:t>
            </a: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It is the NPV of a project divided by the initial investment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48765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7047CF-C130-3651-C98E-E6994848F5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B380B-7FE5-F883-91E7-9BA80E302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Profitability index (PI) 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945F1B-DE28-925D-347B-9509140B7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24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15DBB4-70CA-A1B9-C349-96B06F090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824536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For example, a project with an NPV of $21m and an initial outlay of $10m, the PI would be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  </a:t>
            </a:r>
            <a:r>
              <a:rPr lang="en-GB" dirty="0">
                <a:solidFill>
                  <a:srgbClr val="FFFF00"/>
                </a:solidFill>
              </a:rPr>
              <a:t>21 ÷ 10 = 2.1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Or, an investment of £25m and an NPV of £25.5m would be</a:t>
            </a:r>
          </a:p>
          <a:p>
            <a:pPr marL="0" indent="0">
              <a:buNone/>
            </a:pPr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</a:rPr>
              <a:t>   </a:t>
            </a:r>
            <a:r>
              <a:rPr lang="en-GB" dirty="0">
                <a:solidFill>
                  <a:srgbClr val="FFFF00"/>
                </a:solidFill>
              </a:rPr>
              <a:t>25.5 ÷ 25 = 1.02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2236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200" dirty="0"/>
              <a:t>Limitations with ranking profitability indices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4044033"/>
              </p:ext>
            </p:extLst>
          </p:nvPr>
        </p:nvGraphicFramePr>
        <p:xfrm>
          <a:off x="457201" y="2132856"/>
          <a:ext cx="8229598" cy="290332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429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28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858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858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1451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7159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745049">
                <a:tc>
                  <a:txBody>
                    <a:bodyPr/>
                    <a:lstStyle/>
                    <a:p>
                      <a:r>
                        <a:rPr lang="en-GB" dirty="0"/>
                        <a:t>Project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Investment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one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Year two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NPV at 10% discount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Profitability index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 millions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ratio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(5)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1655"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(40)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74A3FAF4-4C28-7D97-61E9-69E02FAEC703}"/>
              </a:ext>
            </a:extLst>
          </p:cNvPr>
          <p:cNvSpPr/>
          <p:nvPr/>
        </p:nvSpPr>
        <p:spPr>
          <a:xfrm>
            <a:off x="457201" y="1196752"/>
            <a:ext cx="6779095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Consider the  four projects in the table below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F15247-F1CC-CAFC-0DDD-13790F0F98DE}"/>
              </a:ext>
            </a:extLst>
          </p:cNvPr>
          <p:cNvSpPr/>
          <p:nvPr/>
        </p:nvSpPr>
        <p:spPr>
          <a:xfrm>
            <a:off x="465238" y="5445224"/>
            <a:ext cx="4978895" cy="64807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2">
                    <a:lumMod val="75000"/>
                  </a:schemeClr>
                </a:solidFill>
              </a:rPr>
              <a:t>What do you notice?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12903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000" dirty="0">
                <a:cs typeface="Calibri" pitchFamily="34" charset="0"/>
              </a:rPr>
              <a:t>Investment appraisal and qualitative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12902"/>
            <a:ext cx="9144000" cy="5020353"/>
          </a:xfrm>
          <a:solidFill>
            <a:schemeClr val="tx2">
              <a:lumMod val="75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The aims and objectives of the organisation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The current and expected state of the economy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Possible impacts on image and reputation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Environmental and ethical considerations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Past experiences</a:t>
            </a:r>
          </a:p>
          <a:p>
            <a:pPr marL="0" indent="0">
              <a:buNone/>
            </a:pPr>
            <a:endParaRPr lang="en-GB" dirty="0">
              <a:solidFill>
                <a:schemeClr val="tx2">
                  <a:lumMod val="20000"/>
                  <a:lumOff val="80000"/>
                </a:schemeClr>
              </a:solidFill>
              <a:latin typeface="+mj-lt"/>
              <a:cs typeface="Calibri" pitchFamily="34" charset="0"/>
            </a:endParaRPr>
          </a:p>
          <a:p>
            <a:r>
              <a:rPr lang="en-GB" dirty="0">
                <a:solidFill>
                  <a:schemeClr val="tx2">
                    <a:lumMod val="20000"/>
                    <a:lumOff val="80000"/>
                  </a:schemeClr>
                </a:solidFill>
                <a:latin typeface="+mj-lt"/>
                <a:cs typeface="Calibri" pitchFamily="34" charset="0"/>
              </a:rPr>
              <a:t>Level of risk and the attitude of owners and managers to it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57415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1D807-5B29-E54A-EF76-414889AF9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9144000" cy="81743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r>
              <a:rPr lang="en-GB" sz="4000" dirty="0">
                <a:solidFill>
                  <a:schemeClr val="tx2">
                    <a:lumMod val="75000"/>
                  </a:schemeClr>
                </a:solidFill>
              </a:rPr>
              <a:t>Capital investment appraisal exercise</a:t>
            </a:r>
            <a:br>
              <a:rPr lang="en-GB" sz="40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br>
              <a:rPr lang="en-GB" sz="2800" dirty="0">
                <a:solidFill>
                  <a:schemeClr val="tx2">
                    <a:lumMod val="40000"/>
                    <a:lumOff val="60000"/>
                  </a:schemeClr>
                </a:solidFill>
              </a:rPr>
            </a:br>
            <a:endParaRPr lang="en-GB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FF4B946-C296-4BE7-87B4-7CE7E5E7487F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0" y="817438"/>
          <a:ext cx="5580112" cy="49158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56129">
                  <a:extLst>
                    <a:ext uri="{9D8B030D-6E8A-4147-A177-3AD203B41FA5}">
                      <a16:colId xmlns:a16="http://schemas.microsoft.com/office/drawing/2014/main" val="751157941"/>
                    </a:ext>
                  </a:extLst>
                </a:gridCol>
                <a:gridCol w="1171583">
                  <a:extLst>
                    <a:ext uri="{9D8B030D-6E8A-4147-A177-3AD203B41FA5}">
                      <a16:colId xmlns:a16="http://schemas.microsoft.com/office/drawing/2014/main" val="3563795646"/>
                    </a:ext>
                  </a:extLst>
                </a:gridCol>
                <a:gridCol w="978331">
                  <a:extLst>
                    <a:ext uri="{9D8B030D-6E8A-4147-A177-3AD203B41FA5}">
                      <a16:colId xmlns:a16="http://schemas.microsoft.com/office/drawing/2014/main" val="3972161339"/>
                    </a:ext>
                  </a:extLst>
                </a:gridCol>
                <a:gridCol w="1099113">
                  <a:extLst>
                    <a:ext uri="{9D8B030D-6E8A-4147-A177-3AD203B41FA5}">
                      <a16:colId xmlns:a16="http://schemas.microsoft.com/office/drawing/2014/main" val="61477710"/>
                    </a:ext>
                  </a:extLst>
                </a:gridCol>
                <a:gridCol w="1074956">
                  <a:extLst>
                    <a:ext uri="{9D8B030D-6E8A-4147-A177-3AD203B41FA5}">
                      <a16:colId xmlns:a16="http://schemas.microsoft.com/office/drawing/2014/main" val="3878412470"/>
                    </a:ext>
                  </a:extLst>
                </a:gridCol>
              </a:tblGrid>
              <a:tr h="1673194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Year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Sunshine Holidays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Discount rate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Going Away Tours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Discount rate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9297730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4872355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43736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0135584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8690356"/>
                  </a:ext>
                </a:extLst>
              </a:tr>
              <a:tr h="47990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9%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448426"/>
                  </a:ext>
                </a:extLst>
              </a:tr>
              <a:tr h="843081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Investment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ctr"/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70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70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 fontAlgn="t"/>
                      <a:r>
                        <a:rPr lang="en-GB" sz="1700" u="none" strike="noStrike" dirty="0"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90,000</a:t>
                      </a:r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GB" sz="1700" b="0" i="0" u="none" strike="noStrike" dirty="0">
                        <a:solidFill>
                          <a:schemeClr val="tx2">
                            <a:lumMod val="20000"/>
                            <a:lumOff val="80000"/>
                          </a:schemeClr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8784215"/>
                  </a:ext>
                </a:extLst>
              </a:tr>
            </a:tbl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8AD39-2681-EE67-9D8B-32ACAB14E6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80112" y="817438"/>
            <a:ext cx="3563888" cy="491582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Required…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Calculate, for both projects, the Payback in years and days, the ARR in percentage terms, the NPV, the IRR, and the Profitability index</a:t>
            </a:r>
          </a:p>
          <a:p>
            <a:pPr>
              <a:buFont typeface="+mj-lt"/>
              <a:buAutoNum type="arabicPeriod"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You will need to use Excel to calculate the IRR, and you may also wish to compute the NPV in this way</a:t>
            </a:r>
          </a:p>
          <a:p>
            <a:pPr>
              <a:buFont typeface="+mj-lt"/>
              <a:buAutoNum type="arabicPeriod"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From your results, decide which project you would choose and explain why</a:t>
            </a:r>
          </a:p>
          <a:p>
            <a:pPr>
              <a:buFont typeface="+mj-lt"/>
              <a:buAutoNum type="arabicPeriod"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8CD023-8A4D-E410-FB89-50CC8F3BD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24229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10208</TotalTime>
  <Words>1542</Words>
  <Application>Microsoft Office PowerPoint</Application>
  <PresentationFormat>On-screen Show (4:3)</PresentationFormat>
  <Paragraphs>490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Calibri</vt:lpstr>
      <vt:lpstr>20140311PresentationUWTSDTemplate</vt:lpstr>
      <vt:lpstr>MBA Financial Management</vt:lpstr>
      <vt:lpstr>Decision Making using investment appraisal theory</vt:lpstr>
      <vt:lpstr>Initial investment considerations - 1</vt:lpstr>
      <vt:lpstr>Initial investment considerations - 2</vt:lpstr>
      <vt:lpstr>Quantitative techniques</vt:lpstr>
      <vt:lpstr>Payback method </vt:lpstr>
      <vt:lpstr>Payback method - worked example  1</vt:lpstr>
      <vt:lpstr>Payback method - worked example  2</vt:lpstr>
      <vt:lpstr>Payback methods- worked example - 2</vt:lpstr>
      <vt:lpstr>Payback method  - student exercise</vt:lpstr>
      <vt:lpstr>Average rate of return (ARR)</vt:lpstr>
      <vt:lpstr>Average rate of return (ARR) – worked example </vt:lpstr>
      <vt:lpstr>ARR – student exercise</vt:lpstr>
      <vt:lpstr>Net present value (NPV) and the time value of money</vt:lpstr>
      <vt:lpstr>The discount rate and the cost of capital</vt:lpstr>
      <vt:lpstr>Net present values – worked example </vt:lpstr>
      <vt:lpstr>Net present values – worked example continued</vt:lpstr>
      <vt:lpstr>Net present values – worked example continued</vt:lpstr>
      <vt:lpstr>Internal rate of return (IRR) 2</vt:lpstr>
      <vt:lpstr>Internal rate of return (IRR) 1</vt:lpstr>
      <vt:lpstr>The internal rate of return (IRR) Excel example</vt:lpstr>
      <vt:lpstr> Utilities of NPV and IRR </vt:lpstr>
      <vt:lpstr>Profitability index (PI) 1</vt:lpstr>
      <vt:lpstr>Profitability index (PI) 2</vt:lpstr>
      <vt:lpstr>Limitations with ranking profitability indices</vt:lpstr>
      <vt:lpstr>Investment appraisal and qualitative considerations</vt:lpstr>
      <vt:lpstr>       Capital investment appraisal exercise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275</cp:revision>
  <dcterms:created xsi:type="dcterms:W3CDTF">2013-10-11T12:05:37Z</dcterms:created>
  <dcterms:modified xsi:type="dcterms:W3CDTF">2025-03-11T08:19:53Z</dcterms:modified>
</cp:coreProperties>
</file>