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33"/>
  </p:handoutMasterIdLst>
  <p:sldIdLst>
    <p:sldId id="256" r:id="rId2"/>
    <p:sldId id="262" r:id="rId3"/>
    <p:sldId id="260" r:id="rId4"/>
    <p:sldId id="291" r:id="rId5"/>
    <p:sldId id="263" r:id="rId6"/>
    <p:sldId id="268" r:id="rId7"/>
    <p:sldId id="292" r:id="rId8"/>
    <p:sldId id="266" r:id="rId9"/>
    <p:sldId id="290" r:id="rId10"/>
    <p:sldId id="258" r:id="rId11"/>
    <p:sldId id="287" r:id="rId12"/>
    <p:sldId id="293" r:id="rId13"/>
    <p:sldId id="288" r:id="rId14"/>
    <p:sldId id="289" r:id="rId15"/>
    <p:sldId id="294" r:id="rId16"/>
    <p:sldId id="283" r:id="rId17"/>
    <p:sldId id="284" r:id="rId18"/>
    <p:sldId id="270" r:id="rId19"/>
    <p:sldId id="276" r:id="rId20"/>
    <p:sldId id="271" r:id="rId21"/>
    <p:sldId id="272" r:id="rId22"/>
    <p:sldId id="273" r:id="rId23"/>
    <p:sldId id="274" r:id="rId24"/>
    <p:sldId id="275" r:id="rId25"/>
    <p:sldId id="281" r:id="rId26"/>
    <p:sldId id="282" r:id="rId27"/>
    <p:sldId id="295" r:id="rId28"/>
    <p:sldId id="296" r:id="rId29"/>
    <p:sldId id="297" r:id="rId30"/>
    <p:sldId id="298" r:id="rId31"/>
    <p:sldId id="299" r:id="rId3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6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2A5DD9AA-BAB0-49A1-B1D3-25EC52FB61EC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95B8F6D1-B775-4F0D-80CB-821F8DA82B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2674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620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383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6326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503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0420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3387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073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0589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901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268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62475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6670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6720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36625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5692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03993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3697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1F42E99-4B5E-4AC0-B394-1A7CAC42845A}" type="datetimeFigureOut">
              <a:rPr lang="en-GB" smtClean="0"/>
              <a:t>02/04/2019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6C072F6-353F-4C19-B4CD-C973A8CEC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8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yOumk7jk70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Islamic State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Wynne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404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532" y="635000"/>
            <a:ext cx="10938935" cy="5571068"/>
          </a:xfrm>
        </p:spPr>
      </p:pic>
    </p:spTree>
    <p:extLst>
      <p:ext uri="{BB962C8B-B14F-4D97-AF65-F5344CB8AC3E}">
        <p14:creationId xmlns:p14="http://schemas.microsoft.com/office/powerpoint/2010/main" val="15247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 smtClean="0">
                <a:solidFill>
                  <a:schemeClr val="tx2">
                    <a:satMod val="130000"/>
                  </a:schemeClr>
                </a:solidFill>
              </a:rPr>
              <a:t>Last Week-Al Qaeda</a:t>
            </a:r>
            <a:br>
              <a:rPr lang="en-GB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en-GB" dirty="0" smtClean="0">
                <a:solidFill>
                  <a:schemeClr val="tx2">
                    <a:satMod val="130000"/>
                  </a:schemeClr>
                </a:solidFill>
              </a:rPr>
              <a:t>Aims, Ideologies and Motivations</a:t>
            </a:r>
            <a:endParaRPr lang="en-GB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 smtClean="0"/>
          </a:p>
          <a:p>
            <a:r>
              <a:rPr lang="en-GB" altLang="en-US" sz="2400" dirty="0" smtClean="0"/>
              <a:t>Religious War against US, US Interests and Allies,</a:t>
            </a:r>
          </a:p>
          <a:p>
            <a:r>
              <a:rPr lang="en-GB" altLang="en-US" sz="2400" dirty="0" smtClean="0"/>
              <a:t>Remove US forces from Saudi Arabia and Gulf,</a:t>
            </a:r>
          </a:p>
          <a:p>
            <a:r>
              <a:rPr lang="en-GB" altLang="en-US" sz="2400" dirty="0" smtClean="0"/>
              <a:t>Liberate Jerusalem from Israelis,</a:t>
            </a:r>
          </a:p>
          <a:p>
            <a:r>
              <a:rPr lang="en-GB" altLang="en-US" sz="2400" dirty="0" smtClean="0"/>
              <a:t>Overthrow the “Un-Islamic" governments of the region,</a:t>
            </a:r>
          </a:p>
          <a:p>
            <a:r>
              <a:rPr lang="en-GB" altLang="en-US" sz="2400" dirty="0" smtClean="0"/>
              <a:t>Restore the Caliphate, or pan-Islamic Ruler.</a:t>
            </a:r>
          </a:p>
          <a:p>
            <a:pPr>
              <a:buFont typeface="Wingdings 2" panose="05020102010507070707" pitchFamily="18" charset="2"/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69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IS grew out of what was AQ in Iraq becoming a major force in the country’s uprising after the withdrawal of US troops</a:t>
            </a:r>
          </a:p>
          <a:p>
            <a:r>
              <a:rPr lang="en-GB" dirty="0" smtClean="0"/>
              <a:t>In 2011 the group joined the rebellion against Bashar al Assad’s government in Syria and strengthened its grip in Iraq</a:t>
            </a:r>
          </a:p>
          <a:p>
            <a:r>
              <a:rPr lang="en-GB" dirty="0" smtClean="0"/>
              <a:t>In 2013 the group seized large swathes of land in Syria and changed its name to Islamic State in the Levant and Syria (ISIL and ISIS)</a:t>
            </a:r>
          </a:p>
          <a:p>
            <a:r>
              <a:rPr lang="en-GB" dirty="0" smtClean="0"/>
              <a:t>The following year having seized further lands in Iraq the group declared the creation of a ‘caliphate’ and became known as ‘Islamic State’.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7058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‘caliphate’ is global and for all Muslims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So, while </a:t>
            </a:r>
            <a:r>
              <a:rPr lang="en-GB" dirty="0"/>
              <a:t>al-Qaeda </a:t>
            </a:r>
            <a:r>
              <a:rPr lang="en-GB" dirty="0" smtClean="0"/>
              <a:t>claimed </a:t>
            </a:r>
            <a:r>
              <a:rPr lang="en-GB" dirty="0"/>
              <a:t>to be fighting for the establishment of an Islamic State, </a:t>
            </a:r>
            <a:r>
              <a:rPr lang="en-GB" dirty="0" smtClean="0"/>
              <a:t>IS purports </a:t>
            </a:r>
            <a:r>
              <a:rPr lang="en-GB" dirty="0"/>
              <a:t>to be one.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declaration of a caliphate across Iraq and Syria by Isis leader Abu Bakr al-Baghdadi in June 2014 demanded the universal allegiance of the entire </a:t>
            </a:r>
            <a:r>
              <a:rPr lang="en-GB" dirty="0" err="1"/>
              <a:t>U</a:t>
            </a:r>
            <a:r>
              <a:rPr lang="en-GB" dirty="0" err="1" smtClean="0"/>
              <a:t>mmah</a:t>
            </a:r>
            <a:r>
              <a:rPr lang="en-GB" dirty="0" smtClean="0"/>
              <a:t> </a:t>
            </a:r>
            <a:r>
              <a:rPr lang="en-GB" dirty="0"/>
              <a:t>(global Muslim community), and presented the creation of the caliphate as a religious obligation. </a:t>
            </a:r>
          </a:p>
        </p:txBody>
      </p:sp>
    </p:spTree>
    <p:extLst>
      <p:ext uri="{BB962C8B-B14F-4D97-AF65-F5344CB8AC3E}">
        <p14:creationId xmlns:p14="http://schemas.microsoft.com/office/powerpoint/2010/main" val="116663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Isis leader Abu Bakr al-Baghdadi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2457450"/>
            <a:ext cx="5695950" cy="3695700"/>
          </a:xfrm>
        </p:spPr>
      </p:pic>
    </p:spTree>
    <p:extLst>
      <p:ext uri="{BB962C8B-B14F-4D97-AF65-F5344CB8AC3E}">
        <p14:creationId xmlns:p14="http://schemas.microsoft.com/office/powerpoint/2010/main" val="2691906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Expansion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In 2014 IS advance into areas controlled by Iraqi Kurds and the killing of thousands of members of the Yazidi religious group</a:t>
            </a:r>
          </a:p>
          <a:p>
            <a:endParaRPr lang="en-GB" dirty="0" smtClean="0"/>
          </a:p>
          <a:p>
            <a:r>
              <a:rPr lang="en-GB" dirty="0" smtClean="0"/>
              <a:t>Later the same year the US led coalition began airstrikes against the group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5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Religious legitimacy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IS </a:t>
            </a:r>
            <a:r>
              <a:rPr lang="en-GB" dirty="0"/>
              <a:t>is determined to convey itself as a religiously legitimate actor.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portrays itself as a truer </a:t>
            </a:r>
            <a:r>
              <a:rPr lang="en-GB" dirty="0" smtClean="0"/>
              <a:t>defender </a:t>
            </a:r>
            <a:r>
              <a:rPr lang="en-GB" dirty="0"/>
              <a:t>of Islam than its </a:t>
            </a:r>
            <a:r>
              <a:rPr lang="en-GB" dirty="0" smtClean="0"/>
              <a:t>rivals. </a:t>
            </a:r>
          </a:p>
          <a:p>
            <a:r>
              <a:rPr lang="en-GB" dirty="0" smtClean="0"/>
              <a:t>In </a:t>
            </a:r>
            <a:r>
              <a:rPr lang="en-GB" dirty="0"/>
              <a:t>its competition with the Taliban over who ‘owns’ the Afghan jihad, </a:t>
            </a:r>
            <a:r>
              <a:rPr lang="en-GB" dirty="0" smtClean="0"/>
              <a:t>IS seeks </a:t>
            </a:r>
            <a:r>
              <a:rPr lang="en-GB" dirty="0"/>
              <a:t>to show the Taliban as religiously 'deviant.'</a:t>
            </a:r>
          </a:p>
          <a:p>
            <a:r>
              <a:rPr lang="en-GB" dirty="0" smtClean="0"/>
              <a:t>Seeks to justify actions through scriptural references.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364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2015 - 2018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July 2017 Iraqi forces seize Mosul (Iraq’s ‘second city)from IS,</a:t>
            </a:r>
          </a:p>
          <a:p>
            <a:r>
              <a:rPr lang="en-GB" dirty="0" smtClean="0"/>
              <a:t>October 2017 US backed Syrian Kurdish and Arab fighters capture Raqqa the so called ‘capital’ of the group,</a:t>
            </a:r>
          </a:p>
          <a:p>
            <a:r>
              <a:rPr lang="en-GB" dirty="0" smtClean="0"/>
              <a:t>December 2017 Iraq Government announce its War against IS over</a:t>
            </a:r>
          </a:p>
          <a:p>
            <a:r>
              <a:rPr lang="en-GB" dirty="0" smtClean="0"/>
              <a:t>December 2017 Russian troops reduced as IS now control only small pockets of land</a:t>
            </a:r>
          </a:p>
          <a:p>
            <a:r>
              <a:rPr lang="en-GB" dirty="0" smtClean="0"/>
              <a:t> </a:t>
            </a:r>
            <a:r>
              <a:rPr lang="en-GB" dirty="0"/>
              <a:t>98% of territory claimed by IS recaptured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957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2" y="982133"/>
            <a:ext cx="9601195" cy="4893206"/>
          </a:xfrm>
        </p:spPr>
      </p:pic>
    </p:spTree>
    <p:extLst>
      <p:ext uri="{BB962C8B-B14F-4D97-AF65-F5344CB8AC3E}">
        <p14:creationId xmlns:p14="http://schemas.microsoft.com/office/powerpoint/2010/main" val="72792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2" y="982133"/>
            <a:ext cx="9697276" cy="4893206"/>
          </a:xfrm>
        </p:spPr>
      </p:pic>
    </p:spTree>
    <p:extLst>
      <p:ext uri="{BB962C8B-B14F-4D97-AF65-F5344CB8AC3E}">
        <p14:creationId xmlns:p14="http://schemas.microsoft.com/office/powerpoint/2010/main" val="3163339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 Reach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With the Proclamation of the Caliphate in 2014 IS indicated its intention to spread beyond Iraq and Syria</a:t>
            </a:r>
          </a:p>
          <a:p>
            <a:r>
              <a:rPr lang="en-GB" dirty="0" smtClean="0"/>
              <a:t>In August 2016 the group announced that it was operational in 18 countries across the World including Afghanistan and Pakistan</a:t>
            </a:r>
          </a:p>
          <a:p>
            <a:r>
              <a:rPr lang="en-GB" dirty="0" smtClean="0"/>
              <a:t>In the same year it claimed attacks in Egypt, Turkey, Indonesia, France, Belgium, Germany, the US and Bangladesh</a:t>
            </a:r>
          </a:p>
          <a:p>
            <a:r>
              <a:rPr lang="en-GB" dirty="0" smtClean="0"/>
              <a:t>In 2017 It claimed to be behind two attacks in the 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6024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373" y="646043"/>
            <a:ext cx="10664687" cy="5605670"/>
          </a:xfrm>
        </p:spPr>
      </p:pic>
    </p:spTree>
    <p:extLst>
      <p:ext uri="{BB962C8B-B14F-4D97-AF65-F5344CB8AC3E}">
        <p14:creationId xmlns:p14="http://schemas.microsoft.com/office/powerpoint/2010/main" val="2707109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ryOumk7jk70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73152" y="467139"/>
            <a:ext cx="11245083" cy="5923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61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Previously oil as the group seized control of oil fields in Iraq and Syria selling the oil on through the black market</a:t>
            </a:r>
          </a:p>
          <a:p>
            <a:r>
              <a:rPr lang="en-GB" dirty="0" smtClean="0"/>
              <a:t>Since losing control in these areas revenue has fallen</a:t>
            </a:r>
          </a:p>
          <a:p>
            <a:r>
              <a:rPr lang="en-GB" dirty="0" smtClean="0"/>
              <a:t>Income from ‘taxes’ imposed has also diminished as IS has lost control of the major cities of Mosul and Raqqa</a:t>
            </a:r>
          </a:p>
          <a:p>
            <a:r>
              <a:rPr lang="en-GB" dirty="0" smtClean="0"/>
              <a:t>At one point IS was reported to be so short of funds it was imposing random fines for road traffic offences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6968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Britain’s jihadists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At </a:t>
            </a:r>
            <a:r>
              <a:rPr lang="en-GB" dirty="0"/>
              <a:t>least 700 people from the UK have travelled to support or fight for jihadist organisations in Syria and Iraq, British police say. </a:t>
            </a:r>
            <a:endParaRPr lang="en-GB" dirty="0" smtClean="0"/>
          </a:p>
          <a:p>
            <a:r>
              <a:rPr lang="en-GB" dirty="0" smtClean="0"/>
              <a:t>About </a:t>
            </a:r>
            <a:r>
              <a:rPr lang="en-GB" dirty="0"/>
              <a:t>half have since returned to Britain. </a:t>
            </a:r>
            <a:endParaRPr lang="en-GB" dirty="0" smtClean="0"/>
          </a:p>
          <a:p>
            <a:r>
              <a:rPr lang="en-GB" dirty="0" smtClean="0"/>
              <a:t>Most </a:t>
            </a:r>
            <a:r>
              <a:rPr lang="en-GB" dirty="0"/>
              <a:t>of those who went to the conflict zone are thought to have joined the militant group that calls itself Islamic State.</a:t>
            </a:r>
          </a:p>
        </p:txBody>
      </p:sp>
    </p:spTree>
    <p:extLst>
      <p:ext uri="{BB962C8B-B14F-4D97-AF65-F5344CB8AC3E}">
        <p14:creationId xmlns:p14="http://schemas.microsoft.com/office/powerpoint/2010/main" val="36130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Britain’s jihadists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Security chiefs in the UK think about 50 people from Britain have died as fighters in the </a:t>
            </a:r>
            <a:r>
              <a:rPr lang="en-GB" dirty="0" smtClean="0"/>
              <a:t>conflict,</a:t>
            </a:r>
          </a:p>
          <a:p>
            <a:r>
              <a:rPr lang="en-GB" dirty="0"/>
              <a:t>Nearly 40 people have been convicted so far of offences relating to the conflict. </a:t>
            </a:r>
            <a:endParaRPr lang="en-GB" dirty="0" smtClean="0"/>
          </a:p>
          <a:p>
            <a:r>
              <a:rPr lang="en-GB" dirty="0" smtClean="0"/>
              <a:t>Others </a:t>
            </a:r>
            <a:r>
              <a:rPr lang="en-GB" dirty="0"/>
              <a:t>tried to travel but were stopped. </a:t>
            </a:r>
            <a:endParaRPr lang="en-GB" dirty="0" smtClean="0"/>
          </a:p>
          <a:p>
            <a:r>
              <a:rPr lang="en-GB" dirty="0" smtClean="0"/>
              <a:t>A number of </a:t>
            </a:r>
            <a:r>
              <a:rPr lang="en-GB" dirty="0"/>
              <a:t>people </a:t>
            </a:r>
            <a:r>
              <a:rPr lang="en-GB" dirty="0" smtClean="0"/>
              <a:t>have </a:t>
            </a:r>
            <a:r>
              <a:rPr lang="en-GB" dirty="0"/>
              <a:t>been convicted of offences relating to assisting the first two categories.</a:t>
            </a:r>
          </a:p>
        </p:txBody>
      </p:sp>
    </p:spTree>
    <p:extLst>
      <p:ext uri="{BB962C8B-B14F-4D97-AF65-F5344CB8AC3E}">
        <p14:creationId xmlns:p14="http://schemas.microsoft.com/office/powerpoint/2010/main" val="363143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638176"/>
            <a:ext cx="9906000" cy="1477961"/>
          </a:xfrm>
        </p:spPr>
        <p:txBody>
          <a:bodyPr/>
          <a:lstStyle/>
          <a:p>
            <a:r>
              <a:rPr lang="en-GB" dirty="0" smtClean="0"/>
              <a:t>Paris attacks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000" dirty="0"/>
              <a:t>21:20 (20:20 GMT)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First </a:t>
            </a:r>
            <a:r>
              <a:rPr lang="en-GB" dirty="0"/>
              <a:t>explosion at the </a:t>
            </a:r>
            <a:r>
              <a:rPr lang="en-GB" dirty="0" err="1"/>
              <a:t>Stade</a:t>
            </a:r>
            <a:r>
              <a:rPr lang="en-GB" dirty="0"/>
              <a:t> de </a:t>
            </a:r>
            <a:r>
              <a:rPr lang="en-GB" dirty="0" smtClean="0"/>
              <a:t>France – Suicide Attack</a:t>
            </a:r>
          </a:p>
          <a:p>
            <a:r>
              <a:rPr lang="en-GB" dirty="0" smtClean="0"/>
              <a:t>Explosives detected by security measures male moved away from entrance and detonated device,</a:t>
            </a:r>
          </a:p>
          <a:p>
            <a:r>
              <a:rPr lang="en-GB" dirty="0" smtClean="0"/>
              <a:t>Bomber and passer – by killed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191694" y="2495549"/>
            <a:ext cx="5200206" cy="360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951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896" y="365125"/>
            <a:ext cx="11201400" cy="6083300"/>
          </a:xfrm>
        </p:spPr>
      </p:pic>
    </p:spTree>
    <p:extLst>
      <p:ext uri="{BB962C8B-B14F-4D97-AF65-F5344CB8AC3E}">
        <p14:creationId xmlns:p14="http://schemas.microsoft.com/office/powerpoint/2010/main" val="68573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Paris attacks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21:25 Gun attack on Rue </a:t>
            </a:r>
            <a:r>
              <a:rPr lang="en-GB" dirty="0" err="1" smtClean="0"/>
              <a:t>Alibert</a:t>
            </a:r>
            <a:r>
              <a:rPr lang="en-GB" dirty="0" smtClean="0"/>
              <a:t>, gunmen seen to arrive inn Black Seat car,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Diners at restaurants and bars come under semi automatic rifle attack,</a:t>
            </a:r>
          </a:p>
          <a:p>
            <a:endParaRPr lang="en-GB" dirty="0" smtClean="0"/>
          </a:p>
          <a:p>
            <a:r>
              <a:rPr lang="en-GB" dirty="0" smtClean="0"/>
              <a:t>15 dead 15 seriously wounded,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172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Paris Attacks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000" dirty="0"/>
              <a:t>21:36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Gun </a:t>
            </a:r>
            <a:r>
              <a:rPr lang="en-GB" dirty="0"/>
              <a:t>attack in Rue de </a:t>
            </a:r>
            <a:r>
              <a:rPr lang="en-GB" dirty="0" err="1" smtClean="0"/>
              <a:t>Charonne</a:t>
            </a:r>
            <a:r>
              <a:rPr lang="en-GB" dirty="0"/>
              <a:t>, again </a:t>
            </a:r>
            <a:r>
              <a:rPr lang="en-GB" dirty="0" smtClean="0"/>
              <a:t>gunmen arrive in Black Seat car, </a:t>
            </a:r>
          </a:p>
          <a:p>
            <a:endParaRPr lang="en-GB" dirty="0" smtClean="0"/>
          </a:p>
          <a:p>
            <a:r>
              <a:rPr lang="en-GB" dirty="0"/>
              <a:t>La Belle </a:t>
            </a:r>
            <a:r>
              <a:rPr lang="en-GB" dirty="0" err="1"/>
              <a:t>Equipe</a:t>
            </a:r>
            <a:r>
              <a:rPr lang="en-GB" dirty="0"/>
              <a:t> bar </a:t>
            </a:r>
            <a:r>
              <a:rPr lang="en-GB" dirty="0" smtClean="0"/>
              <a:t>attacked by two males using semi automatic rifles,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19 dead 9 seriously injured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191694" y="2486025"/>
            <a:ext cx="4836225" cy="360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01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Paris Attacks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r-FR" dirty="0" smtClean="0"/>
          </a:p>
          <a:p>
            <a:r>
              <a:rPr lang="fr-FR" dirty="0" smtClean="0"/>
              <a:t>21:40 </a:t>
            </a:r>
            <a:r>
              <a:rPr lang="fr-FR" dirty="0"/>
              <a:t>Suicide </a:t>
            </a:r>
            <a:r>
              <a:rPr lang="fr-FR" dirty="0" err="1"/>
              <a:t>bomb</a:t>
            </a:r>
            <a:r>
              <a:rPr lang="fr-FR" dirty="0"/>
              <a:t> on Boulevard Voltaire at restaurant Le Comptoir Voltaire </a:t>
            </a:r>
            <a:endParaRPr lang="fr-FR" dirty="0" smtClean="0"/>
          </a:p>
          <a:p>
            <a:endParaRPr lang="fr-FR" dirty="0" smtClean="0"/>
          </a:p>
          <a:p>
            <a:r>
              <a:rPr lang="fr-FR" dirty="0" smtClean="0"/>
              <a:t>Bomber </a:t>
            </a:r>
            <a:r>
              <a:rPr lang="fr-FR" dirty="0" err="1" smtClean="0"/>
              <a:t>killed</a:t>
            </a:r>
            <a:r>
              <a:rPr lang="fr-FR" dirty="0" smtClean="0"/>
              <a:t>, one Person </a:t>
            </a:r>
            <a:r>
              <a:rPr lang="fr-FR" dirty="0" err="1" smtClean="0"/>
              <a:t>seriously</a:t>
            </a:r>
            <a:r>
              <a:rPr lang="fr-FR" dirty="0" smtClean="0"/>
              <a:t> </a:t>
            </a:r>
            <a:r>
              <a:rPr lang="fr-FR" dirty="0" err="1" smtClean="0"/>
              <a:t>injured</a:t>
            </a:r>
            <a:r>
              <a:rPr lang="fr-FR" dirty="0" smtClean="0"/>
              <a:t>,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016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Paris Attacks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000" dirty="0"/>
              <a:t>21:40 - 00:20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r>
              <a:rPr lang="en-GB" dirty="0" err="1" smtClean="0"/>
              <a:t>Bataclan</a:t>
            </a:r>
            <a:r>
              <a:rPr lang="en-GB" dirty="0" smtClean="0"/>
              <a:t> </a:t>
            </a:r>
            <a:r>
              <a:rPr lang="en-GB" dirty="0"/>
              <a:t>concert hall </a:t>
            </a:r>
            <a:r>
              <a:rPr lang="en-GB" dirty="0" smtClean="0"/>
              <a:t>attack,</a:t>
            </a:r>
          </a:p>
          <a:p>
            <a:r>
              <a:rPr lang="en-GB" dirty="0" smtClean="0"/>
              <a:t>Three attackers shot into concert crowd indiscriminately before detonating suicide vests, </a:t>
            </a:r>
          </a:p>
          <a:p>
            <a:r>
              <a:rPr lang="en-GB" dirty="0" smtClean="0"/>
              <a:t>89 dead 99 seriously injured.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180670" y="2524125"/>
            <a:ext cx="4844341" cy="350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445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7750" y="618517"/>
            <a:ext cx="9999661" cy="552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137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Terrorism - France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Article 421-1 of the Criminal Code (CC) gives a list of ordinary offences which become acts of terrorism </a:t>
            </a:r>
            <a:r>
              <a:rPr lang="en-GB" dirty="0" smtClean="0"/>
              <a:t>when</a:t>
            </a:r>
          </a:p>
          <a:p>
            <a:pPr marL="0" indent="0">
              <a:buNone/>
            </a:pPr>
            <a:r>
              <a:rPr lang="en-GB" dirty="0" smtClean="0"/>
              <a:t>“committed </a:t>
            </a:r>
            <a:r>
              <a:rPr lang="en-GB" dirty="0"/>
              <a:t>intentionally in relation to an individual or collective undertaking the purpose of which is seriously to disturb the public order by intimidation or </a:t>
            </a:r>
            <a:r>
              <a:rPr lang="en-GB" dirty="0" smtClean="0"/>
              <a:t>terror”</a:t>
            </a:r>
          </a:p>
          <a:p>
            <a:r>
              <a:rPr lang="en-GB" dirty="0" smtClean="0"/>
              <a:t>‘Ordinary Offences’ capable </a:t>
            </a:r>
            <a:r>
              <a:rPr lang="en-GB" dirty="0"/>
              <a:t>of becoming acts of terrorism are murders, abduction and kidnapping, hijacking of planes, vessels, the production, sale, import or export of explosive </a:t>
            </a:r>
            <a:r>
              <a:rPr lang="en-GB" dirty="0" smtClean="0"/>
              <a:t>substances.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974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January 2016 – The Guardian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extremist suspected to be British and a young English-speaking boy have appeared in a new Islamic State propaganda video that appears to show the murder of five hostages accused of being UK spies.</a:t>
            </a:r>
          </a:p>
          <a:p>
            <a:endParaRPr lang="en-GB" dirty="0"/>
          </a:p>
          <a:p>
            <a:r>
              <a:rPr lang="en-GB" dirty="0"/>
              <a:t>The 11-minute footage, which was released by the Isis media wing, includes a “message for David Cameron”, read by a masked man with a British-sounding accent who threatens attacks in the UK.</a:t>
            </a:r>
          </a:p>
        </p:txBody>
      </p:sp>
    </p:spTree>
    <p:extLst>
      <p:ext uri="{BB962C8B-B14F-4D97-AF65-F5344CB8AC3E}">
        <p14:creationId xmlns:p14="http://schemas.microsoft.com/office/powerpoint/2010/main" val="1346838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513" y="705677"/>
            <a:ext cx="9680713" cy="5476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4150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02635" y="1043609"/>
            <a:ext cx="794136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 smtClean="0">
                <a:solidFill>
                  <a:srgbClr val="000000"/>
                </a:solidFill>
                <a:latin typeface="PublicoText-Roman-Web"/>
              </a:rPr>
              <a:t>Islamic State Today</a:t>
            </a:r>
            <a:endParaRPr lang="en-GB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March 2019  - Final </a:t>
            </a:r>
            <a:r>
              <a:rPr lang="en-GB" dirty="0">
                <a:solidFill>
                  <a:srgbClr val="000000"/>
                </a:solidFill>
                <a:latin typeface="PublicoText-Roman-Web"/>
              </a:rPr>
              <a:t>piece of territory that once made up the Islamic State </a:t>
            </a:r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liberated. </a:t>
            </a:r>
          </a:p>
          <a:p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It </a:t>
            </a:r>
            <a:r>
              <a:rPr lang="en-GB" dirty="0">
                <a:solidFill>
                  <a:srgbClr val="000000"/>
                </a:solidFill>
                <a:latin typeface="PublicoText-Roman-Web"/>
              </a:rPr>
              <a:t>took the better part of four years, required the determination of many nations, and demanded huge sacrifices from pro-democracy forces on the ground.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42493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PublicoText-Roman-Web"/>
              </a:rPr>
              <a:t>Having lost its geographical foothold, the Islamic State is in some ways more dangerous than </a:t>
            </a:r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before,</a:t>
            </a:r>
          </a:p>
          <a:p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Free </a:t>
            </a:r>
            <a:r>
              <a:rPr lang="en-GB" dirty="0">
                <a:solidFill>
                  <a:srgbClr val="000000"/>
                </a:solidFill>
                <a:latin typeface="PublicoText-Roman-Web"/>
              </a:rPr>
              <a:t>from governing responsibility, it can focus on more traditional insurgency and terrorism. </a:t>
            </a:r>
            <a:endParaRPr lang="en-GB" dirty="0" smtClean="0">
              <a:solidFill>
                <a:srgbClr val="000000"/>
              </a:solidFill>
              <a:latin typeface="PublicoText-Roman-Web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The </a:t>
            </a:r>
            <a:r>
              <a:rPr lang="en-GB" dirty="0">
                <a:solidFill>
                  <a:srgbClr val="000000"/>
                </a:solidFill>
                <a:latin typeface="PublicoText-Roman-Web"/>
              </a:rPr>
              <a:t>group has </a:t>
            </a:r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both the means and </a:t>
            </a:r>
            <a:r>
              <a:rPr lang="en-GB" dirty="0">
                <a:solidFill>
                  <a:srgbClr val="000000"/>
                </a:solidFill>
                <a:latin typeface="PublicoText-Roman-Web"/>
              </a:rPr>
              <a:t>the manpower for these tasks; it has already stepped up suicide attacks in Iraq.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2452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445026"/>
            <a:ext cx="10376452" cy="343084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As IS fighters flee from the liberated territories they could carry </a:t>
            </a:r>
            <a:r>
              <a:rPr lang="en-GB" dirty="0">
                <a:solidFill>
                  <a:srgbClr val="000000"/>
                </a:solidFill>
                <a:latin typeface="PublicoText-Roman-Web"/>
              </a:rPr>
              <a:t>its brand of jihad to other battlefields. </a:t>
            </a:r>
            <a:endParaRPr lang="en-GB" dirty="0" smtClean="0">
              <a:solidFill>
                <a:srgbClr val="000000"/>
              </a:solidFill>
              <a:latin typeface="PublicoText-Roman-Web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Many may join </a:t>
            </a:r>
            <a:r>
              <a:rPr lang="en-GB" dirty="0">
                <a:solidFill>
                  <a:srgbClr val="000000"/>
                </a:solidFill>
                <a:latin typeface="PublicoText-Roman-Web"/>
              </a:rPr>
              <a:t>other terrorist groups in lawless lands such as Libya, Mali and Yemen. </a:t>
            </a:r>
            <a:endParaRPr lang="en-GB" dirty="0" smtClean="0">
              <a:solidFill>
                <a:srgbClr val="000000"/>
              </a:solidFill>
              <a:latin typeface="PublicoText-Roman-Web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Those </a:t>
            </a:r>
            <a:r>
              <a:rPr lang="en-GB" dirty="0">
                <a:solidFill>
                  <a:srgbClr val="000000"/>
                </a:solidFill>
                <a:latin typeface="PublicoText-Roman-Web"/>
              </a:rPr>
              <a:t>who remain in Syria may join the onetime al-Qaeda affiliates </a:t>
            </a:r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that still control the </a:t>
            </a:r>
            <a:r>
              <a:rPr lang="en-GB" dirty="0" err="1" smtClean="0">
                <a:solidFill>
                  <a:srgbClr val="000000"/>
                </a:solidFill>
                <a:latin typeface="PublicoText-Roman-Web"/>
              </a:rPr>
              <a:t>Idlib</a:t>
            </a:r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 province. </a:t>
            </a:r>
          </a:p>
          <a:p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Others </a:t>
            </a:r>
            <a:r>
              <a:rPr lang="en-GB" dirty="0">
                <a:solidFill>
                  <a:srgbClr val="000000"/>
                </a:solidFill>
                <a:latin typeface="PublicoText-Roman-Web"/>
              </a:rPr>
              <a:t>may focus on exporting terrorism abroad, especially </a:t>
            </a:r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to Europe and Asia. </a:t>
            </a:r>
            <a:r>
              <a:rPr lang="en-GB" dirty="0">
                <a:solidFill>
                  <a:srgbClr val="000000"/>
                </a:solidFill>
                <a:latin typeface="PublicoText-Roman-Web"/>
              </a:rPr>
              <a:t> </a:t>
            </a:r>
            <a:endParaRPr lang="en-GB" dirty="0" smtClean="0">
              <a:solidFill>
                <a:srgbClr val="000000"/>
              </a:solidFill>
              <a:latin typeface="PublicoText-Roman-Web"/>
            </a:endParaRPr>
          </a:p>
          <a:p>
            <a:r>
              <a:rPr lang="en-GB" dirty="0" smtClean="0">
                <a:solidFill>
                  <a:srgbClr val="000000"/>
                </a:solidFill>
                <a:latin typeface="PublicoText-Roman-Web"/>
              </a:rPr>
              <a:t>The group claims to </a:t>
            </a:r>
            <a:r>
              <a:rPr lang="en-GB" dirty="0">
                <a:solidFill>
                  <a:srgbClr val="000000"/>
                </a:solidFill>
                <a:latin typeface="PublicoText-Roman-Web"/>
              </a:rPr>
              <a:t>have carried out an average of 11 attacks a day in 2018.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10019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5313" y="741907"/>
            <a:ext cx="10674626" cy="5508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3775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297</TotalTime>
  <Words>1161</Words>
  <Application>Microsoft Office PowerPoint</Application>
  <PresentationFormat>Widescreen</PresentationFormat>
  <Paragraphs>104</Paragraphs>
  <Slides>31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Garamond</vt:lpstr>
      <vt:lpstr>PublicoText-Roman-Web</vt:lpstr>
      <vt:lpstr>Wingdings 2</vt:lpstr>
      <vt:lpstr>Organic</vt:lpstr>
      <vt:lpstr>Islamic State </vt:lpstr>
      <vt:lpstr>PowerPoint Presentation</vt:lpstr>
      <vt:lpstr>Last Week-Al Qaeda Aims, Ideologies and Motivations</vt:lpstr>
      <vt:lpstr>Origins</vt:lpstr>
      <vt:lpstr>The ‘caliphate’ is global and for all Muslims </vt:lpstr>
      <vt:lpstr>Isis leader Abu Bakr al-Baghdadi </vt:lpstr>
      <vt:lpstr>Expansion</vt:lpstr>
      <vt:lpstr>Religious legitimacy </vt:lpstr>
      <vt:lpstr>2015 - 2018</vt:lpstr>
      <vt:lpstr>PowerPoint Presentation</vt:lpstr>
      <vt:lpstr>PowerPoint Presentation</vt:lpstr>
      <vt:lpstr>Global Reach </vt:lpstr>
      <vt:lpstr>PowerPoint Presentation</vt:lpstr>
      <vt:lpstr>PowerPoint Presentation</vt:lpstr>
      <vt:lpstr>Funding</vt:lpstr>
      <vt:lpstr>Britain’s jihadists</vt:lpstr>
      <vt:lpstr>Britain’s jihadists</vt:lpstr>
      <vt:lpstr>Paris attacks</vt:lpstr>
      <vt:lpstr>PowerPoint Presentation</vt:lpstr>
      <vt:lpstr>Paris attacks</vt:lpstr>
      <vt:lpstr>Paris Attacks</vt:lpstr>
      <vt:lpstr>Paris Attacks</vt:lpstr>
      <vt:lpstr>Paris Attacks</vt:lpstr>
      <vt:lpstr>PowerPoint Presentation</vt:lpstr>
      <vt:lpstr>Definition of Terrorism - France</vt:lpstr>
      <vt:lpstr>January 2016 – The Guardian</vt:lpstr>
      <vt:lpstr>PowerPoint Presentation</vt:lpstr>
      <vt:lpstr>PowerPoint Presentation</vt:lpstr>
      <vt:lpstr>But……</vt:lpstr>
      <vt:lpstr>And……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Islamic State</dc:title>
  <dc:creator>wynne jones</dc:creator>
  <cp:lastModifiedBy>Wynne Jones (Business &amp; Management)</cp:lastModifiedBy>
  <cp:revision>27</cp:revision>
  <cp:lastPrinted>2018-03-27T07:39:47Z</cp:lastPrinted>
  <dcterms:created xsi:type="dcterms:W3CDTF">2015-03-17T19:52:02Z</dcterms:created>
  <dcterms:modified xsi:type="dcterms:W3CDTF">2019-04-02T07:22:00Z</dcterms:modified>
</cp:coreProperties>
</file>