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8" r:id="rId2"/>
    <p:sldId id="274" r:id="rId3"/>
    <p:sldId id="275" r:id="rId4"/>
    <p:sldId id="260" r:id="rId5"/>
    <p:sldId id="261" r:id="rId6"/>
    <p:sldId id="262" r:id="rId7"/>
    <p:sldId id="265" r:id="rId8"/>
    <p:sldId id="266" r:id="rId9"/>
    <p:sldId id="259" r:id="rId10"/>
    <p:sldId id="270" r:id="rId11"/>
    <p:sldId id="271" r:id="rId12"/>
    <p:sldId id="272" r:id="rId13"/>
    <p:sldId id="267" r:id="rId14"/>
    <p:sldId id="273" r:id="rId15"/>
    <p:sldId id="268" r:id="rId16"/>
    <p:sldId id="264"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0A5BF4-F136-487D-8528-FB554A8C4F4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749B58-43AE-45E8-A4B2-A315F248E855}"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2507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0A5BF4-F136-487D-8528-FB554A8C4F4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2249608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0A5BF4-F136-487D-8528-FB554A8C4F4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1738640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0A5BF4-F136-487D-8528-FB554A8C4F44}" type="datetimeFigureOut">
              <a:rPr lang="en-GB" smtClean="0"/>
              <a:t>20/11/2020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906232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0A5BF4-F136-487D-8528-FB554A8C4F44}" type="datetimeFigureOut">
              <a:rPr lang="en-GB" smtClean="0"/>
              <a:t>20/11/2020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1682558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0A5BF4-F136-487D-8528-FB554A8C4F44}" type="datetimeFigureOut">
              <a:rPr lang="en-GB" smtClean="0"/>
              <a:t>20/11/2020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702360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0A5BF4-F136-487D-8528-FB554A8C4F44}" type="datetimeFigureOut">
              <a:rPr lang="en-GB" smtClean="0"/>
              <a:t>20/11/2020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897828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0A5BF4-F136-487D-8528-FB554A8C4F44}" type="datetimeFigureOut">
              <a:rPr lang="en-GB" smtClean="0"/>
              <a:t>20/11/2020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304732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0A5BF4-F136-487D-8528-FB554A8C4F44}" type="datetimeFigureOut">
              <a:rPr lang="en-GB" smtClean="0"/>
              <a:t>20/11/2020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865856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40A5BF4-F136-487D-8528-FB554A8C4F44}" type="datetimeFigureOut">
              <a:rPr lang="en-GB" smtClean="0"/>
              <a:t>20/11/2020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1508701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0A5BF4-F136-487D-8528-FB554A8C4F4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24188100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0A5BF4-F136-487D-8528-FB554A8C4F4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749B58-43AE-45E8-A4B2-A315F248E855}"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4525077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0A5BF4-F136-487D-8528-FB554A8C4F4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1769035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0A5BF4-F136-487D-8528-FB554A8C4F4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749B58-43AE-45E8-A4B2-A315F248E855}"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773964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0A5BF4-F136-487D-8528-FB554A8C4F4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3297844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0A5BF4-F136-487D-8528-FB554A8C4F4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10536870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0A5BF4-F136-487D-8528-FB554A8C4F4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749B58-43AE-45E8-A4B2-A315F248E855}" type="slidenum">
              <a:rPr lang="en-GB" smtClean="0"/>
              <a:t>‹#›</a:t>
            </a:fld>
            <a:endParaRPr lang="en-GB"/>
          </a:p>
        </p:txBody>
      </p:sp>
    </p:spTree>
    <p:extLst>
      <p:ext uri="{BB962C8B-B14F-4D97-AF65-F5344CB8AC3E}">
        <p14:creationId xmlns:p14="http://schemas.microsoft.com/office/powerpoint/2010/main" val="1407688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40A5BF4-F136-487D-8528-FB554A8C4F44}" type="datetimeFigureOut">
              <a:rPr lang="en-GB" smtClean="0"/>
              <a:t>20/11/2020</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10749B58-43AE-45E8-A4B2-A315F248E855}" type="slidenum">
              <a:rPr lang="en-GB" smtClean="0"/>
              <a:t>‹#›</a:t>
            </a:fld>
            <a:endParaRPr lang="en-GB"/>
          </a:p>
        </p:txBody>
      </p:sp>
    </p:spTree>
    <p:extLst>
      <p:ext uri="{BB962C8B-B14F-4D97-AF65-F5344CB8AC3E}">
        <p14:creationId xmlns:p14="http://schemas.microsoft.com/office/powerpoint/2010/main" val="203227187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nc/3.0/" TargetMode="External"/><Relationship Id="rId5" Type="http://schemas.openxmlformats.org/officeDocument/2006/relationships/hyperlink" Target="http://auladefilosofia.net/2010/12/10/publicidad-y-condicionamiento-clasico/" TargetMode="Externa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creativecommons.org/licenses/by-sa/3.0/" TargetMode="External"/><Relationship Id="rId5" Type="http://schemas.openxmlformats.org/officeDocument/2006/relationships/hyperlink" Target="https://en.wikipedia.org/wiki/Operant_conditioning_chamber" TargetMode="Externa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creativecommons.org/licenses/by-nc-nd/3.0/" TargetMode="External"/><Relationship Id="rId5" Type="http://schemas.openxmlformats.org/officeDocument/2006/relationships/hyperlink" Target="https://www.flickr.com/photos/psychpics/4559862181/"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slideLayout" Target="../slideLayouts/slideLayout4.xml"/><Relationship Id="rId7" Type="http://schemas.openxmlformats.org/officeDocument/2006/relationships/hyperlink" Target="http://ografologii.blogspot.com/2008/06/dejiny-psychologie-v-obrazech_03.html"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6.jpg"/><Relationship Id="rId5" Type="http://schemas.openxmlformats.org/officeDocument/2006/relationships/hyperlink" Target="https://en.wikiquote.org/wiki/B._F._Skinner" TargetMode="External"/><Relationship Id="rId10" Type="http://schemas.openxmlformats.org/officeDocument/2006/relationships/image" Target="../media/image1.png"/><Relationship Id="rId4" Type="http://schemas.openxmlformats.org/officeDocument/2006/relationships/image" Target="../media/image5.jpg"/><Relationship Id="rId9"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creativecommons.org/licenses/by/3.0/" TargetMode="External"/><Relationship Id="rId5" Type="http://schemas.openxmlformats.org/officeDocument/2006/relationships/hyperlink" Target="http://www.punditcafe.com/language/list-of-phobias-strange-fear-of-things/" TargetMode="Externa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creativecommons.org/licenses/by-nc-nd/3.0/" TargetMode="External"/><Relationship Id="rId5" Type="http://schemas.openxmlformats.org/officeDocument/2006/relationships/hyperlink" Target="http://goldintheclouds-faith.blogspot.com/2012_02_01_archive.html" TargetMode="External"/><Relationship Id="rId4" Type="http://schemas.openxmlformats.org/officeDocument/2006/relationships/image" Target="../media/image8.jp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hyperlink" Target="https://ss.ecotaf.net/2208-behaviorism.html" TargetMode="External"/><Relationship Id="rId4" Type="http://schemas.openxmlformats.org/officeDocument/2006/relationships/hyperlink" Target="https://www.simplypsychology.org/behavioral-therap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278996AD-5296-4582-A9BF-FB5410AB1062}"/>
              </a:ext>
            </a:extLst>
          </p:cNvPr>
          <p:cNvSpPr>
            <a:spLocks noGrp="1"/>
          </p:cNvSpPr>
          <p:nvPr>
            <p:ph sz="half" idx="1"/>
          </p:nvPr>
        </p:nvSpPr>
        <p:spPr>
          <a:xfrm>
            <a:off x="583097" y="890337"/>
            <a:ext cx="6987886" cy="4900863"/>
          </a:xfrm>
          <a:effectLst/>
        </p:spPr>
        <p:txBody>
          <a:bodyPr vert="horz" lIns="91440" tIns="45720" rIns="91440" bIns="45720" rtlCol="0" anchor="ctr">
            <a:normAutofit/>
          </a:bodyPr>
          <a:lstStyle/>
          <a:p>
            <a:pPr marL="0">
              <a:spcBef>
                <a:spcPct val="0"/>
              </a:spcBef>
              <a:buNone/>
            </a:pPr>
            <a:r>
              <a:rPr lang="en-GB" sz="5400" cap="all" dirty="0">
                <a:ln w="3175" cmpd="sng">
                  <a:noFill/>
                </a:ln>
                <a:solidFill>
                  <a:srgbClr val="FFFFFF"/>
                </a:solidFill>
                <a:latin typeface="+mj-lt"/>
                <a:ea typeface="+mj-ea"/>
                <a:cs typeface="+mj-cs"/>
              </a:rPr>
              <a:t>Behaviourist approach</a:t>
            </a:r>
          </a:p>
          <a:p>
            <a:pPr marL="0">
              <a:spcBef>
                <a:spcPct val="0"/>
              </a:spcBef>
              <a:buNone/>
            </a:pPr>
            <a:endParaRPr lang="en-GB" sz="5400" cap="all" dirty="0">
              <a:ln w="3175" cmpd="sng">
                <a:noFill/>
              </a:ln>
              <a:solidFill>
                <a:srgbClr val="FFFFFF"/>
              </a:solidFill>
              <a:latin typeface="+mj-lt"/>
              <a:ea typeface="+mj-ea"/>
              <a:cs typeface="+mj-cs"/>
            </a:endParaRPr>
          </a:p>
          <a:p>
            <a:pPr marL="0">
              <a:spcBef>
                <a:spcPct val="0"/>
              </a:spcBef>
              <a:buNone/>
            </a:pPr>
            <a:endParaRPr lang="en-GB" sz="5400" cap="all" dirty="0">
              <a:ln w="3175" cmpd="sng">
                <a:noFill/>
              </a:ln>
              <a:solidFill>
                <a:srgbClr val="FFFFFF"/>
              </a:solidFill>
              <a:latin typeface="+mj-lt"/>
              <a:ea typeface="+mj-ea"/>
              <a:cs typeface="+mj-cs"/>
            </a:endParaRPr>
          </a:p>
        </p:txBody>
      </p:sp>
      <p:pic>
        <p:nvPicPr>
          <p:cNvPr id="11" name="Audio 10">
            <a:hlinkClick r:id="" action="ppaction://media"/>
            <a:extLst>
              <a:ext uri="{FF2B5EF4-FFF2-40B4-BE49-F238E27FC236}">
                <a16:creationId xmlns:a16="http://schemas.microsoft.com/office/drawing/2014/main" id="{660DD02D-0F41-49AA-96C1-C92BAB810DC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
        <p:nvSpPr>
          <p:cNvPr id="2" name="TextBox 1">
            <a:extLst>
              <a:ext uri="{FF2B5EF4-FFF2-40B4-BE49-F238E27FC236}">
                <a16:creationId xmlns:a16="http://schemas.microsoft.com/office/drawing/2014/main" id="{C32D333B-C4E0-4A1B-AF05-92371D5EC2A6}"/>
              </a:ext>
            </a:extLst>
          </p:cNvPr>
          <p:cNvSpPr txBox="1"/>
          <p:nvPr/>
        </p:nvSpPr>
        <p:spPr>
          <a:xfrm>
            <a:off x="1" y="5247861"/>
            <a:ext cx="3087756" cy="830997"/>
          </a:xfrm>
          <a:prstGeom prst="rect">
            <a:avLst/>
          </a:prstGeom>
          <a:noFill/>
        </p:spPr>
        <p:txBody>
          <a:bodyPr wrap="square" rtlCol="0">
            <a:spAutoFit/>
          </a:bodyPr>
          <a:lstStyle/>
          <a:p>
            <a:r>
              <a:rPr lang="en-GB" sz="2400" dirty="0">
                <a:latin typeface="Lucida Calligraphy" panose="03010101010101010101" pitchFamily="66" charset="0"/>
              </a:rPr>
              <a:t>Judith Alaba</a:t>
            </a:r>
          </a:p>
          <a:p>
            <a:r>
              <a:rPr lang="en-GB" sz="2400" dirty="0">
                <a:latin typeface="Lucida Calligraphy" panose="03010101010101010101" pitchFamily="66" charset="0"/>
              </a:rPr>
              <a:t>2014791</a:t>
            </a:r>
          </a:p>
        </p:txBody>
      </p:sp>
    </p:spTree>
    <p:extLst>
      <p:ext uri="{BB962C8B-B14F-4D97-AF65-F5344CB8AC3E}">
        <p14:creationId xmlns:p14="http://schemas.microsoft.com/office/powerpoint/2010/main" val="1711434211"/>
      </p:ext>
    </p:extLst>
  </p:cSld>
  <p:clrMapOvr>
    <a:masterClrMapping/>
  </p:clrMapOvr>
  <mc:AlternateContent xmlns:mc="http://schemas.openxmlformats.org/markup-compatibility/2006" xmlns:p14="http://schemas.microsoft.com/office/powerpoint/2010/main">
    <mc:Choice Requires="p14">
      <p:transition spd="slow" p14:dur="2000" advTm="9071"/>
    </mc:Choice>
    <mc:Fallback xmlns="">
      <p:transition spd="slow" advTm="9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3543B-A6EC-45F2-82AF-6E8FB3931449}"/>
              </a:ext>
            </a:extLst>
          </p:cNvPr>
          <p:cNvSpPr>
            <a:spLocks noGrp="1"/>
          </p:cNvSpPr>
          <p:nvPr>
            <p:ph type="title"/>
          </p:nvPr>
        </p:nvSpPr>
        <p:spPr/>
        <p:txBody>
          <a:bodyPr>
            <a:normAutofit/>
          </a:bodyPr>
          <a:lstStyle/>
          <a:p>
            <a:br>
              <a:rPr lang="en-GB" dirty="0"/>
            </a:br>
            <a:endParaRPr lang="en-GB" dirty="0"/>
          </a:p>
        </p:txBody>
      </p:sp>
      <p:sp>
        <p:nvSpPr>
          <p:cNvPr id="5" name="Content Placeholder 4">
            <a:extLst>
              <a:ext uri="{FF2B5EF4-FFF2-40B4-BE49-F238E27FC236}">
                <a16:creationId xmlns:a16="http://schemas.microsoft.com/office/drawing/2014/main" id="{E684423D-F4A1-46F9-B60E-0CB25941F76B}"/>
              </a:ext>
            </a:extLst>
          </p:cNvPr>
          <p:cNvSpPr>
            <a:spLocks noGrp="1"/>
          </p:cNvSpPr>
          <p:nvPr>
            <p:ph sz="half" idx="1"/>
          </p:nvPr>
        </p:nvSpPr>
        <p:spPr>
          <a:xfrm>
            <a:off x="1514390" y="757990"/>
            <a:ext cx="7064126" cy="3615267"/>
          </a:xfrm>
          <a:effectLst/>
        </p:spPr>
        <p:txBody>
          <a:bodyPr vert="horz" lIns="91440" tIns="45720" rIns="91440" bIns="45720" rtlCol="0" anchor="ctr">
            <a:normAutofit/>
          </a:bodyPr>
          <a:lstStyle/>
          <a:p>
            <a:pPr marL="0">
              <a:spcBef>
                <a:spcPct val="0"/>
              </a:spcBef>
              <a:buNone/>
            </a:pPr>
            <a:r>
              <a:rPr lang="en-GB" sz="2400" dirty="0">
                <a:ln w="3175" cmpd="sng">
                  <a:noFill/>
                </a:ln>
                <a:solidFill>
                  <a:srgbClr val="FFFFFF"/>
                </a:solidFill>
                <a:latin typeface="+mj-lt"/>
                <a:ea typeface="+mj-ea"/>
                <a:cs typeface="+mj-cs"/>
              </a:rPr>
              <a:t>Behaviourist approach is the scientific study of all behaviours, it can also be recognised by its emphasis on the link between behaviour by observation and events in and around ones environment. ( Glassman and Hadad 2009)</a:t>
            </a:r>
          </a:p>
          <a:p>
            <a:pPr marL="0">
              <a:spcBef>
                <a:spcPct val="0"/>
              </a:spcBef>
              <a:buNone/>
            </a:pPr>
            <a:endParaRPr lang="en-GB" sz="2400" dirty="0">
              <a:ln w="3175" cmpd="sng">
                <a:noFill/>
              </a:ln>
              <a:solidFill>
                <a:srgbClr val="FFFFFF"/>
              </a:solidFill>
              <a:latin typeface="+mj-lt"/>
              <a:ea typeface="+mj-ea"/>
              <a:cs typeface="+mj-cs"/>
            </a:endParaRPr>
          </a:p>
        </p:txBody>
      </p:sp>
      <p:pic>
        <p:nvPicPr>
          <p:cNvPr id="7" name="Audio 6">
            <a:hlinkClick r:id="" action="ppaction://media"/>
            <a:extLst>
              <a:ext uri="{FF2B5EF4-FFF2-40B4-BE49-F238E27FC236}">
                <a16:creationId xmlns:a16="http://schemas.microsoft.com/office/drawing/2014/main" id="{D6D74D18-8388-461A-A8C9-9EECFF9DCA9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78426588"/>
      </p:ext>
    </p:extLst>
  </p:cSld>
  <p:clrMapOvr>
    <a:masterClrMapping/>
  </p:clrMapOvr>
  <mc:AlternateContent xmlns:mc="http://schemas.openxmlformats.org/markup-compatibility/2006" xmlns:p14="http://schemas.microsoft.com/office/powerpoint/2010/main">
    <mc:Choice Requires="p14">
      <p:transition spd="slow" p14:dur="2000" advTm="20237"/>
    </mc:Choice>
    <mc:Fallback xmlns="">
      <p:transition spd="slow" advTm="20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3543B-A6EC-45F2-82AF-6E8FB3931449}"/>
              </a:ext>
            </a:extLst>
          </p:cNvPr>
          <p:cNvSpPr>
            <a:spLocks noGrp="1"/>
          </p:cNvSpPr>
          <p:nvPr>
            <p:ph type="title"/>
          </p:nvPr>
        </p:nvSpPr>
        <p:spPr/>
        <p:txBody>
          <a:bodyPr>
            <a:normAutofit/>
          </a:bodyPr>
          <a:lstStyle/>
          <a:p>
            <a:br>
              <a:rPr lang="en-GB" dirty="0"/>
            </a:br>
            <a:endParaRPr lang="en-GB" dirty="0"/>
          </a:p>
        </p:txBody>
      </p:sp>
      <p:sp>
        <p:nvSpPr>
          <p:cNvPr id="12" name="Content Placeholder 11">
            <a:extLst>
              <a:ext uri="{FF2B5EF4-FFF2-40B4-BE49-F238E27FC236}">
                <a16:creationId xmlns:a16="http://schemas.microsoft.com/office/drawing/2014/main" id="{EBCA6B12-9B90-47B2-BB42-51C6F74DED2C}"/>
              </a:ext>
            </a:extLst>
          </p:cNvPr>
          <p:cNvSpPr>
            <a:spLocks noGrp="1"/>
          </p:cNvSpPr>
          <p:nvPr>
            <p:ph sz="half" idx="1"/>
          </p:nvPr>
        </p:nvSpPr>
        <p:spPr>
          <a:xfrm>
            <a:off x="1" y="685800"/>
            <a:ext cx="12192000" cy="6172200"/>
          </a:xfrm>
        </p:spPr>
        <p:txBody>
          <a:bodyPr>
            <a:normAutofit fontScale="70000" lnSpcReduction="20000"/>
          </a:bodyPr>
          <a:lstStyle/>
          <a:p>
            <a:pPr marL="0" indent="0">
              <a:buNone/>
            </a:pPr>
            <a:r>
              <a:rPr lang="en-GB" sz="3800" b="1" dirty="0"/>
              <a:t>                                               </a:t>
            </a:r>
            <a:r>
              <a:rPr lang="en-GB" sz="3800" b="1" dirty="0">
                <a:solidFill>
                  <a:schemeClr val="tx1"/>
                </a:solidFill>
              </a:rPr>
              <a:t>Assumptions</a:t>
            </a:r>
          </a:p>
          <a:p>
            <a:endParaRPr lang="en-GB" dirty="0"/>
          </a:p>
          <a:p>
            <a:r>
              <a:rPr lang="en-GB" sz="2800" dirty="0"/>
              <a:t>Human behaviour is learned by environmental interactions</a:t>
            </a:r>
          </a:p>
          <a:p>
            <a:endParaRPr lang="en-GB" dirty="0"/>
          </a:p>
          <a:p>
            <a:r>
              <a:rPr lang="en-GB" sz="2800" dirty="0"/>
              <a:t>Knowledge is acquired through learning</a:t>
            </a:r>
          </a:p>
          <a:p>
            <a:endParaRPr lang="en-GB" dirty="0"/>
          </a:p>
          <a:p>
            <a:r>
              <a:rPr lang="en-GB" sz="2800" dirty="0"/>
              <a:t>Behaviour can be scientifically explained.</a:t>
            </a:r>
          </a:p>
          <a:p>
            <a:r>
              <a:rPr lang="en-GB" sz="2800" dirty="0"/>
              <a:t>                                                      ( McLeod 2020)</a:t>
            </a:r>
          </a:p>
          <a:p>
            <a:endParaRPr lang="en-GB" sz="28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 Watson 1913)</a:t>
            </a:r>
          </a:p>
        </p:txBody>
      </p:sp>
      <p:pic>
        <p:nvPicPr>
          <p:cNvPr id="4" name="Audio 3">
            <a:hlinkClick r:id="" action="ppaction://media"/>
            <a:extLst>
              <a:ext uri="{FF2B5EF4-FFF2-40B4-BE49-F238E27FC236}">
                <a16:creationId xmlns:a16="http://schemas.microsoft.com/office/drawing/2014/main" id="{3EDFD884-D93C-48C1-975C-D81B17BA249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4879379"/>
      </p:ext>
    </p:extLst>
  </p:cSld>
  <p:clrMapOvr>
    <a:masterClrMapping/>
  </p:clrMapOvr>
  <mc:AlternateContent xmlns:mc="http://schemas.openxmlformats.org/markup-compatibility/2006" xmlns:p14="http://schemas.microsoft.com/office/powerpoint/2010/main">
    <mc:Choice Requires="p14">
      <p:transition spd="slow" p14:dur="2000" advTm="61194"/>
    </mc:Choice>
    <mc:Fallback xmlns="">
      <p:transition spd="slow" advTm="61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9" name="Group 11">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30" name="Rectangle 18">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235FE-307A-4890-9B40-ADBEDC0793D0}"/>
              </a:ext>
            </a:extLst>
          </p:cNvPr>
          <p:cNvSpPr>
            <a:spLocks noGrp="1"/>
          </p:cNvSpPr>
          <p:nvPr>
            <p:ph type="title"/>
          </p:nvPr>
        </p:nvSpPr>
        <p:spPr>
          <a:xfrm>
            <a:off x="7647773" y="620722"/>
            <a:ext cx="3518748" cy="1142462"/>
          </a:xfrm>
        </p:spPr>
        <p:txBody>
          <a:bodyPr vert="horz" lIns="91440" tIns="45720" rIns="91440" bIns="45720" rtlCol="0" anchor="b">
            <a:normAutofit/>
          </a:bodyPr>
          <a:lstStyle/>
          <a:p>
            <a:r>
              <a:rPr lang="en-US" sz="2800" dirty="0"/>
              <a:t>PAVLOV-1897</a:t>
            </a:r>
          </a:p>
        </p:txBody>
      </p:sp>
      <p:sp>
        <p:nvSpPr>
          <p:cNvPr id="21"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iagram&#10;&#10;Description automatically generated">
            <a:extLst>
              <a:ext uri="{FF2B5EF4-FFF2-40B4-BE49-F238E27FC236}">
                <a16:creationId xmlns:a16="http://schemas.microsoft.com/office/drawing/2014/main" id="{FE25D89C-7FC5-4079-A56C-ADB81C4ED44D}"/>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4582" r="1" b="16064"/>
          <a:stretch/>
        </p:blipFill>
        <p:spPr>
          <a:xfrm>
            <a:off x="77806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3" name="Content Placeholder 2">
            <a:extLst>
              <a:ext uri="{FF2B5EF4-FFF2-40B4-BE49-F238E27FC236}">
                <a16:creationId xmlns:a16="http://schemas.microsoft.com/office/drawing/2014/main" id="{DFA64F3A-CEB9-4CD6-B81A-0EC19B124164}"/>
              </a:ext>
            </a:extLst>
          </p:cNvPr>
          <p:cNvSpPr>
            <a:spLocks noGrp="1"/>
          </p:cNvSpPr>
          <p:nvPr>
            <p:ph sz="half" idx="1"/>
          </p:nvPr>
        </p:nvSpPr>
        <p:spPr>
          <a:xfrm>
            <a:off x="7532710" y="1822449"/>
            <a:ext cx="3479419" cy="3070226"/>
          </a:xfrm>
        </p:spPr>
        <p:txBody>
          <a:bodyPr vert="horz" lIns="91440" tIns="45720" rIns="91440" bIns="45720" rtlCol="0" anchor="t">
            <a:normAutofit/>
          </a:bodyPr>
          <a:lstStyle/>
          <a:p>
            <a:pPr marL="0" indent="0">
              <a:lnSpc>
                <a:spcPct val="90000"/>
              </a:lnSpc>
              <a:buNone/>
            </a:pPr>
            <a:r>
              <a:rPr lang="en-US" sz="1800" dirty="0"/>
              <a:t>Discovered classical conditioning this can also be described as learning through association</a:t>
            </a:r>
            <a:r>
              <a:rPr lang="en-US" sz="1000" dirty="0"/>
              <a:t>. </a:t>
            </a:r>
            <a:r>
              <a:rPr lang="en-US" sz="1100" dirty="0"/>
              <a:t>( Cherry 2020</a:t>
            </a:r>
            <a:r>
              <a:rPr lang="en-US" sz="1000" dirty="0"/>
              <a:t>)</a:t>
            </a:r>
          </a:p>
        </p:txBody>
      </p:sp>
      <p:grpSp>
        <p:nvGrpSpPr>
          <p:cNvPr id="23" name="Group 22">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4" name="Straight Connector 23">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7" name="TextBox 6">
            <a:extLst>
              <a:ext uri="{FF2B5EF4-FFF2-40B4-BE49-F238E27FC236}">
                <a16:creationId xmlns:a16="http://schemas.microsoft.com/office/drawing/2014/main" id="{8B6EC636-39FB-4712-B983-89D9CE3A5E73}"/>
              </a:ext>
            </a:extLst>
          </p:cNvPr>
          <p:cNvSpPr txBox="1"/>
          <p:nvPr/>
        </p:nvSpPr>
        <p:spPr>
          <a:xfrm>
            <a:off x="9482605" y="6657945"/>
            <a:ext cx="270939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auladefilosofia.net/2010/12/10/publicidad-y-condicionamiento-clasico/">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pic>
        <p:nvPicPr>
          <p:cNvPr id="5" name="Audio 4">
            <a:hlinkClick r:id="" action="ppaction://media"/>
            <a:extLst>
              <a:ext uri="{FF2B5EF4-FFF2-40B4-BE49-F238E27FC236}">
                <a16:creationId xmlns:a16="http://schemas.microsoft.com/office/drawing/2014/main" id="{777B70C5-E345-4505-862A-741E6A37284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85629966"/>
      </p:ext>
    </p:extLst>
  </p:cSld>
  <p:clrMapOvr>
    <a:masterClrMapping/>
  </p:clrMapOvr>
  <mc:AlternateContent xmlns:mc="http://schemas.openxmlformats.org/markup-compatibility/2006" xmlns:p14="http://schemas.microsoft.com/office/powerpoint/2010/main">
    <mc:Choice Requires="p14">
      <p:transition spd="slow" p14:dur="2000" advTm="160297"/>
    </mc:Choice>
    <mc:Fallback xmlns="">
      <p:transition spd="slow" advTm="160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36" name="Straight Connector 35">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6" name="Rectangle 45">
            <a:extLst>
              <a:ext uri="{FF2B5EF4-FFF2-40B4-BE49-F238E27FC236}">
                <a16:creationId xmlns:a16="http://schemas.microsoft.com/office/drawing/2014/main" id="{D067A139-86EB-480F-AE6B-AF8092F21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Snip Diagonal Corner Rectangle 6">
            <a:extLst>
              <a:ext uri="{FF2B5EF4-FFF2-40B4-BE49-F238E27FC236}">
                <a16:creationId xmlns:a16="http://schemas.microsoft.com/office/drawing/2014/main" id="{4E252378-AA68-427C-BF69-E4434E447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descr="Diagram&#10;&#10;Description automatically generated">
            <a:extLst>
              <a:ext uri="{FF2B5EF4-FFF2-40B4-BE49-F238E27FC236}">
                <a16:creationId xmlns:a16="http://schemas.microsoft.com/office/drawing/2014/main" id="{1590C121-2C63-4ECF-BCD8-B494418E0CDD}"/>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307" b="1"/>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grpSp>
        <p:nvGrpSpPr>
          <p:cNvPr id="50" name="Group 49">
            <a:extLst>
              <a:ext uri="{FF2B5EF4-FFF2-40B4-BE49-F238E27FC236}">
                <a16:creationId xmlns:a16="http://schemas.microsoft.com/office/drawing/2014/main" id="{65E8C853-59EA-4FCB-BB4E-1B0AEEA408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51" name="Straight Connector 50">
              <a:extLst>
                <a:ext uri="{FF2B5EF4-FFF2-40B4-BE49-F238E27FC236}">
                  <a16:creationId xmlns:a16="http://schemas.microsoft.com/office/drawing/2014/main" id="{C58D8A51-1FB2-4FA0-A860-D57179B52A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75C2F33D-5361-48D8-899D-50A713699D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30608EC6-04A0-4D53-B4C8-57F06AF141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C9C42FEC-C8F1-465B-900B-C7F552326D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84CDCA4C-0922-4330-AF15-394E8C6DDE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31" name="TextBox 30">
            <a:extLst>
              <a:ext uri="{FF2B5EF4-FFF2-40B4-BE49-F238E27FC236}">
                <a16:creationId xmlns:a16="http://schemas.microsoft.com/office/drawing/2014/main" id="{50D1E9E1-7172-46A9-9571-4B4C29C792D9}"/>
              </a:ext>
            </a:extLst>
          </p:cNvPr>
          <p:cNvSpPr txBox="1"/>
          <p:nvPr/>
        </p:nvSpPr>
        <p:spPr>
          <a:xfrm>
            <a:off x="9511458" y="6684449"/>
            <a:ext cx="26805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n.wikipedia.org/wiki/Operant_conditioning_chamb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45" name="Content Placeholder 2">
            <a:extLst>
              <a:ext uri="{FF2B5EF4-FFF2-40B4-BE49-F238E27FC236}">
                <a16:creationId xmlns:a16="http://schemas.microsoft.com/office/drawing/2014/main" id="{ECF6A42C-09B0-4DE3-A1FD-C7D2E6D9A789}"/>
              </a:ext>
            </a:extLst>
          </p:cNvPr>
          <p:cNvSpPr>
            <a:spLocks noGrp="1"/>
          </p:cNvSpPr>
          <p:nvPr>
            <p:ph sz="half" idx="1"/>
          </p:nvPr>
        </p:nvSpPr>
        <p:spPr>
          <a:xfrm>
            <a:off x="7532710" y="1822449"/>
            <a:ext cx="3479419" cy="3070226"/>
          </a:xfrm>
        </p:spPr>
        <p:txBody>
          <a:bodyPr vert="horz" lIns="91440" tIns="45720" rIns="91440" bIns="45720" rtlCol="0" anchor="t">
            <a:normAutofit/>
          </a:bodyPr>
          <a:lstStyle/>
          <a:p>
            <a:pPr marL="0" indent="0">
              <a:lnSpc>
                <a:spcPct val="90000"/>
              </a:lnSpc>
              <a:buNone/>
            </a:pPr>
            <a:r>
              <a:rPr lang="en-US" sz="1800" dirty="0"/>
              <a:t>Believes changes in behavior can be traced to an individual's response to an event in the environment                    (Cherry 2020)</a:t>
            </a:r>
            <a:endParaRPr lang="en-US" sz="1000" dirty="0"/>
          </a:p>
        </p:txBody>
      </p:sp>
      <p:sp>
        <p:nvSpPr>
          <p:cNvPr id="47" name="Title 1">
            <a:extLst>
              <a:ext uri="{FF2B5EF4-FFF2-40B4-BE49-F238E27FC236}">
                <a16:creationId xmlns:a16="http://schemas.microsoft.com/office/drawing/2014/main" id="{CA45EE89-0866-45BB-9B0D-784F407FC1D9}"/>
              </a:ext>
            </a:extLst>
          </p:cNvPr>
          <p:cNvSpPr>
            <a:spLocks noGrp="1"/>
          </p:cNvSpPr>
          <p:nvPr>
            <p:ph type="title"/>
          </p:nvPr>
        </p:nvSpPr>
        <p:spPr>
          <a:xfrm>
            <a:off x="7647773" y="620722"/>
            <a:ext cx="3518748" cy="1142462"/>
          </a:xfrm>
        </p:spPr>
        <p:txBody>
          <a:bodyPr vert="horz" lIns="91440" tIns="45720" rIns="91440" bIns="45720" rtlCol="0" anchor="b">
            <a:normAutofit/>
          </a:bodyPr>
          <a:lstStyle/>
          <a:p>
            <a:pPr>
              <a:lnSpc>
                <a:spcPct val="90000"/>
              </a:lnSpc>
              <a:spcBef>
                <a:spcPct val="0"/>
              </a:spcBef>
              <a:spcAft>
                <a:spcPts val="600"/>
              </a:spcAft>
            </a:pPr>
            <a:r>
              <a:rPr lang="en-US" sz="2800" cap="all" dirty="0">
                <a:ln w="3175" cmpd="sng">
                  <a:noFill/>
                </a:ln>
                <a:latin typeface="+mj-lt"/>
                <a:ea typeface="+mj-ea"/>
                <a:cs typeface="+mj-cs"/>
              </a:rPr>
              <a:t>B.F SKINNER 1930</a:t>
            </a:r>
          </a:p>
        </p:txBody>
      </p:sp>
      <p:pic>
        <p:nvPicPr>
          <p:cNvPr id="33" name="Audio 32">
            <a:hlinkClick r:id="" action="ppaction://media"/>
            <a:extLst>
              <a:ext uri="{FF2B5EF4-FFF2-40B4-BE49-F238E27FC236}">
                <a16:creationId xmlns:a16="http://schemas.microsoft.com/office/drawing/2014/main" id="{A80858B8-B20A-4967-A1B8-63B7316170A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81924597"/>
      </p:ext>
    </p:extLst>
  </p:cSld>
  <p:clrMapOvr>
    <a:masterClrMapping/>
  </p:clrMapOvr>
  <mc:AlternateContent xmlns:mc="http://schemas.openxmlformats.org/markup-compatibility/2006" xmlns:p14="http://schemas.microsoft.com/office/powerpoint/2010/main">
    <mc:Choice Requires="p14">
      <p:transition spd="slow" p14:dur="2000" advTm="65165"/>
    </mc:Choice>
    <mc:Fallback xmlns="">
      <p:transition spd="slow" advTm="65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9" name="Rectangle 18">
            <a:extLst>
              <a:ext uri="{FF2B5EF4-FFF2-40B4-BE49-F238E27FC236}">
                <a16:creationId xmlns:a16="http://schemas.microsoft.com/office/drawing/2014/main" id="{8F4E830A-06F9-4EAA-9E65-110CF2421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text, person, indoor&#10;&#10;Description automatically generated">
            <a:extLst>
              <a:ext uri="{FF2B5EF4-FFF2-40B4-BE49-F238E27FC236}">
                <a16:creationId xmlns:a16="http://schemas.microsoft.com/office/drawing/2014/main" id="{843D6DC8-A03B-4F4F-87A0-2DF37D718242}"/>
              </a:ext>
            </a:extLst>
          </p:cNvPr>
          <p:cNvPicPr>
            <a:picLocks noGrp="1" noChangeAspect="1"/>
          </p:cNvPicPr>
          <p:nvPr>
            <p:ph sz="half" idx="2"/>
          </p:nvPr>
        </p:nvPicPr>
        <p:blipFill rotWithShape="1">
          <a:blip r:embed="rId4">
            <a:alphaModFix amt="35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9349" b="4444"/>
          <a:stretch/>
        </p:blipFill>
        <p:spPr>
          <a:xfrm>
            <a:off x="3174" y="10"/>
            <a:ext cx="12192000" cy="6857990"/>
          </a:xfrm>
          <a:prstGeom prst="rect">
            <a:avLst/>
          </a:prstGeom>
        </p:spPr>
      </p:pic>
      <p:sp>
        <p:nvSpPr>
          <p:cNvPr id="3" name="Content Placeholder 2">
            <a:extLst>
              <a:ext uri="{FF2B5EF4-FFF2-40B4-BE49-F238E27FC236}">
                <a16:creationId xmlns:a16="http://schemas.microsoft.com/office/drawing/2014/main" id="{B705FADA-5BE5-46E7-8727-D03482D6B5D0}"/>
              </a:ext>
            </a:extLst>
          </p:cNvPr>
          <p:cNvSpPr>
            <a:spLocks noGrp="1"/>
          </p:cNvSpPr>
          <p:nvPr>
            <p:ph sz="half" idx="1"/>
          </p:nvPr>
        </p:nvSpPr>
        <p:spPr>
          <a:xfrm>
            <a:off x="684211" y="1455821"/>
            <a:ext cx="10228265" cy="3725779"/>
          </a:xfrm>
        </p:spPr>
        <p:txBody>
          <a:bodyPr vert="horz" lIns="91440" tIns="45720" rIns="91440" bIns="45720" rtlCol="0" anchor="ctr">
            <a:normAutofit/>
          </a:bodyPr>
          <a:lstStyle/>
          <a:p>
            <a:pPr marL="0" indent="0">
              <a:buNone/>
            </a:pPr>
            <a:r>
              <a:rPr lang="en-US" sz="2800" dirty="0">
                <a:solidFill>
                  <a:schemeClr val="tx1"/>
                </a:solidFill>
              </a:rPr>
              <a:t>                       JOHN WATSON ( 1913 )</a:t>
            </a:r>
          </a:p>
          <a:p>
            <a:pPr marL="0" indent="0">
              <a:buNone/>
            </a:pPr>
            <a:r>
              <a:rPr lang="en-US" sz="2800" dirty="0">
                <a:solidFill>
                  <a:schemeClr val="tx1"/>
                </a:solidFill>
              </a:rPr>
              <a:t>Believes every behavior is learned through interactions with the environment (Cherry 2020)</a:t>
            </a:r>
          </a:p>
          <a:p>
            <a:pPr marL="0" indent="0">
              <a:buNone/>
            </a:pPr>
            <a:endParaRPr lang="en-US" sz="2800" dirty="0">
              <a:solidFill>
                <a:schemeClr val="tx1"/>
              </a:solidFill>
            </a:endParaRPr>
          </a:p>
          <a:p>
            <a:pPr marL="0" indent="0">
              <a:buNone/>
            </a:pPr>
            <a:endParaRPr lang="en-US" sz="2800" dirty="0">
              <a:solidFill>
                <a:schemeClr val="tx1"/>
              </a:solidFill>
            </a:endParaRPr>
          </a:p>
        </p:txBody>
      </p:sp>
      <p:sp>
        <p:nvSpPr>
          <p:cNvPr id="7" name="TextBox 6">
            <a:extLst>
              <a:ext uri="{FF2B5EF4-FFF2-40B4-BE49-F238E27FC236}">
                <a16:creationId xmlns:a16="http://schemas.microsoft.com/office/drawing/2014/main" id="{9A7825CF-DDE8-4EB7-8476-31791BF802CB}"/>
              </a:ext>
            </a:extLst>
          </p:cNvPr>
          <p:cNvSpPr txBox="1"/>
          <p:nvPr/>
        </p:nvSpPr>
        <p:spPr>
          <a:xfrm>
            <a:off x="9322273" y="6657945"/>
            <a:ext cx="28729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flickr.com/photos/psychpics/455986218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5" name="Audio 4">
            <a:hlinkClick r:id="" action="ppaction://media"/>
            <a:extLst>
              <a:ext uri="{FF2B5EF4-FFF2-40B4-BE49-F238E27FC236}">
                <a16:creationId xmlns:a16="http://schemas.microsoft.com/office/drawing/2014/main" id="{7076BA4E-D6B5-4356-85FB-A1860659B1F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06741901"/>
      </p:ext>
    </p:extLst>
  </p:cSld>
  <p:clrMapOvr>
    <a:masterClrMapping/>
  </p:clrMapOvr>
  <mc:AlternateContent xmlns:mc="http://schemas.openxmlformats.org/markup-compatibility/2006" xmlns:p14="http://schemas.microsoft.com/office/powerpoint/2010/main">
    <mc:Choice Requires="p14">
      <p:transition spd="slow" p14:dur="2000" advTm="34311"/>
    </mc:Choice>
    <mc:Fallback xmlns="">
      <p:transition spd="slow" advTm="34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EF3C68-CB7C-4DB0-8945-740C4239A19A}"/>
              </a:ext>
            </a:extLst>
          </p:cNvPr>
          <p:cNvSpPr>
            <a:spLocks noGrp="1"/>
          </p:cNvSpPr>
          <p:nvPr>
            <p:ph sz="half" idx="1"/>
          </p:nvPr>
        </p:nvSpPr>
        <p:spPr>
          <a:xfrm>
            <a:off x="684211" y="109182"/>
            <a:ext cx="9338094" cy="4191885"/>
          </a:xfrm>
        </p:spPr>
        <p:txBody>
          <a:bodyPr>
            <a:normAutofit/>
          </a:bodyPr>
          <a:lstStyle/>
          <a:p>
            <a:endParaRPr lang="en-GB" dirty="0"/>
          </a:p>
          <a:p>
            <a:pPr marL="0" indent="0">
              <a:buNone/>
            </a:pPr>
            <a:r>
              <a:rPr lang="en-GB" sz="2800" dirty="0"/>
              <a:t>                      </a:t>
            </a:r>
            <a:r>
              <a:rPr lang="en-GB" sz="2800" dirty="0">
                <a:solidFill>
                  <a:schemeClr val="tx1"/>
                </a:solidFill>
              </a:rPr>
              <a:t>Classical conditioning</a:t>
            </a:r>
          </a:p>
          <a:p>
            <a:pPr marL="0" indent="0">
              <a:buNone/>
            </a:pPr>
            <a:endParaRPr lang="en-GB" dirty="0"/>
          </a:p>
          <a:p>
            <a:pPr marL="0" indent="0">
              <a:buNone/>
            </a:pPr>
            <a:r>
              <a:rPr lang="en-GB" dirty="0"/>
              <a:t>McLeod (2019) suggests “a response is learned and repeated                                                  through association”</a:t>
            </a:r>
          </a:p>
          <a:p>
            <a:endParaRPr lang="en-GB" dirty="0"/>
          </a:p>
        </p:txBody>
      </p:sp>
      <p:pic>
        <p:nvPicPr>
          <p:cNvPr id="8" name="Audio 7">
            <a:hlinkClick r:id="" action="ppaction://media"/>
            <a:extLst>
              <a:ext uri="{FF2B5EF4-FFF2-40B4-BE49-F238E27FC236}">
                <a16:creationId xmlns:a16="http://schemas.microsoft.com/office/drawing/2014/main" id="{09FFB685-E091-4880-BAD9-839184D579E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82486924"/>
      </p:ext>
    </p:extLst>
  </p:cSld>
  <p:clrMapOvr>
    <a:masterClrMapping/>
  </p:clrMapOvr>
  <mc:AlternateContent xmlns:mc="http://schemas.openxmlformats.org/markup-compatibility/2006" xmlns:p14="http://schemas.microsoft.com/office/powerpoint/2010/main">
    <mc:Choice Requires="p14">
      <p:transition spd="slow" p14:dur="2000" advTm="33191"/>
    </mc:Choice>
    <mc:Fallback xmlns="">
      <p:transition spd="slow" advTm="33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D24FF7-6E14-4BCC-A80E-F1C99F24702C}"/>
              </a:ext>
            </a:extLst>
          </p:cNvPr>
          <p:cNvSpPr>
            <a:spLocks noGrp="1"/>
          </p:cNvSpPr>
          <p:nvPr>
            <p:ph sz="half" idx="1"/>
          </p:nvPr>
        </p:nvSpPr>
        <p:spPr>
          <a:xfrm>
            <a:off x="684211" y="902368"/>
            <a:ext cx="9711073" cy="3398699"/>
          </a:xfrm>
        </p:spPr>
        <p:txBody>
          <a:bodyPr/>
          <a:lstStyle/>
          <a:p>
            <a:pPr marL="0" indent="0">
              <a:buNone/>
            </a:pPr>
            <a:r>
              <a:rPr lang="en-GB" dirty="0"/>
              <a:t>                                         </a:t>
            </a:r>
            <a:r>
              <a:rPr lang="en-GB" sz="2800" dirty="0">
                <a:solidFill>
                  <a:schemeClr val="tx1"/>
                </a:solidFill>
              </a:rPr>
              <a:t>Operant conditioning</a:t>
            </a:r>
          </a:p>
          <a:p>
            <a:pPr marL="0" indent="0">
              <a:buNone/>
            </a:pPr>
            <a:r>
              <a:rPr lang="en-GB" dirty="0"/>
              <a:t>Skinner (1938) described  as learning  through rewards  </a:t>
            </a:r>
          </a:p>
          <a:p>
            <a:pPr marL="0" indent="0">
              <a:buNone/>
            </a:pPr>
            <a:r>
              <a:rPr lang="en-GB" dirty="0"/>
              <a:t>punishments for behaviour.</a:t>
            </a:r>
          </a:p>
          <a:p>
            <a:pPr marL="0" indent="0">
              <a:buNone/>
            </a:pPr>
            <a:r>
              <a:rPr lang="en-GB" dirty="0"/>
              <a:t>Or an association between a particular behaviour and a consequence                (DiLorenzo 1988)</a:t>
            </a:r>
          </a:p>
        </p:txBody>
      </p:sp>
      <p:pic>
        <p:nvPicPr>
          <p:cNvPr id="8" name="Audio 7">
            <a:hlinkClick r:id="" action="ppaction://media"/>
            <a:extLst>
              <a:ext uri="{FF2B5EF4-FFF2-40B4-BE49-F238E27FC236}">
                <a16:creationId xmlns:a16="http://schemas.microsoft.com/office/drawing/2014/main" id="{B267BDAA-0D5D-4CEA-BFE7-C2F2570502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91872649"/>
      </p:ext>
    </p:extLst>
  </p:cSld>
  <p:clrMapOvr>
    <a:masterClrMapping/>
  </p:clrMapOvr>
  <mc:AlternateContent xmlns:mc="http://schemas.openxmlformats.org/markup-compatibility/2006" xmlns:p14="http://schemas.microsoft.com/office/powerpoint/2010/main">
    <mc:Choice Requires="p14">
      <p:transition spd="slow" p14:dur="2000" advTm="52881"/>
    </mc:Choice>
    <mc:Fallback xmlns="">
      <p:transition spd="slow" advTm="52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40" name="Straight Connector 39">
            <a:extLst>
              <a:ext uri="{FF2B5EF4-FFF2-40B4-BE49-F238E27FC236}">
                <a16:creationId xmlns:a16="http://schemas.microsoft.com/office/drawing/2014/main" id="{DD6CFB6C-6ECB-4250-B68E-01966297A5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B8359141-C085-46E4-B4EC-42F9599BA7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FA903156-0F0C-44A5-9019-0CAF51EB49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66E5E851-3725-463F-9451-2FFEF5D3E0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94209D59-6810-40C2-B8D6-6DACF8A061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50" name="Rectangle 49">
            <a:extLst>
              <a:ext uri="{FF2B5EF4-FFF2-40B4-BE49-F238E27FC236}">
                <a16:creationId xmlns:a16="http://schemas.microsoft.com/office/drawing/2014/main" id="{B286854B-B21B-48EE-829A-428BD17B8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Snip Diagonal Corner Rectangle 6">
            <a:extLst>
              <a:ext uri="{FF2B5EF4-FFF2-40B4-BE49-F238E27FC236}">
                <a16:creationId xmlns:a16="http://schemas.microsoft.com/office/drawing/2014/main" id="{62D24C17-45DC-4B8B-B48E-F2A226EED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Freeform 25">
            <a:extLst>
              <a:ext uri="{FF2B5EF4-FFF2-40B4-BE49-F238E27FC236}">
                <a16:creationId xmlns:a16="http://schemas.microsoft.com/office/drawing/2014/main" id="{C0B35EEF-F0B5-457B-BE6F-B61267EBBE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073" y="794540"/>
            <a:ext cx="3311118" cy="1693722"/>
          </a:xfrm>
          <a:custGeom>
            <a:avLst/>
            <a:gdLst>
              <a:gd name="connsiteX0" fmla="*/ 534609 w 3311118"/>
              <a:gd name="connsiteY0" fmla="*/ 0 h 1693722"/>
              <a:gd name="connsiteX1" fmla="*/ 3311118 w 3311118"/>
              <a:gd name="connsiteY1" fmla="*/ 0 h 1693722"/>
              <a:gd name="connsiteX2" fmla="*/ 3311118 w 3311118"/>
              <a:gd name="connsiteY2" fmla="*/ 1693722 h 1693722"/>
              <a:gd name="connsiteX3" fmla="*/ 0 w 3311118"/>
              <a:gd name="connsiteY3" fmla="*/ 1693722 h 1693722"/>
              <a:gd name="connsiteX4" fmla="*/ 0 w 3311118"/>
              <a:gd name="connsiteY4" fmla="*/ 534609 h 1693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1118" h="1693722">
                <a:moveTo>
                  <a:pt x="534609" y="0"/>
                </a:moveTo>
                <a:lnTo>
                  <a:pt x="3311118" y="0"/>
                </a:lnTo>
                <a:lnTo>
                  <a:pt x="3311118" y="1693722"/>
                </a:lnTo>
                <a:lnTo>
                  <a:pt x="0" y="1693722"/>
                </a:lnTo>
                <a:lnTo>
                  <a:pt x="0" y="53460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Content Placeholder 10">
            <a:extLst>
              <a:ext uri="{FF2B5EF4-FFF2-40B4-BE49-F238E27FC236}">
                <a16:creationId xmlns:a16="http://schemas.microsoft.com/office/drawing/2014/main" id="{C4A58EC9-2D83-435D-9179-53A64FB3B037}"/>
              </a:ext>
            </a:extLst>
          </p:cNvPr>
          <p:cNvPicPr>
            <a:picLocks noGrp="1" noChangeAspect="1"/>
          </p:cNvPicPr>
          <p:nvPr>
            <p:ph sz="half" idx="2"/>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32959" y="2618147"/>
            <a:ext cx="2847207" cy="3124019"/>
          </a:xfrm>
          <a:prstGeom prst="rect">
            <a:avLst/>
          </a:prstGeom>
        </p:spPr>
      </p:pic>
      <p:pic>
        <p:nvPicPr>
          <p:cNvPr id="8" name="Content Placeholder 7" descr="A picture containing person, person, indoor, suit&#10;&#10;Description automatically generated">
            <a:extLst>
              <a:ext uri="{FF2B5EF4-FFF2-40B4-BE49-F238E27FC236}">
                <a16:creationId xmlns:a16="http://schemas.microsoft.com/office/drawing/2014/main" id="{4DE68162-E94F-4EEA-91DE-F794119E4B94}"/>
              </a:ext>
            </a:extLst>
          </p:cNvPr>
          <p:cNvPicPr>
            <a:picLocks noGrp="1" noChangeAspect="1"/>
          </p:cNvPicPr>
          <p:nvPr>
            <p:ph sz="half" idx="1"/>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443083" y="794540"/>
            <a:ext cx="2411837" cy="3237366"/>
          </a:xfrm>
          <a:prstGeom prst="rect">
            <a:avLst/>
          </a:prstGeom>
        </p:spPr>
      </p:pic>
      <p:sp useBgFill="1">
        <p:nvSpPr>
          <p:cNvPr id="56" name="Freeform 28">
            <a:extLst>
              <a:ext uri="{FF2B5EF4-FFF2-40B4-BE49-F238E27FC236}">
                <a16:creationId xmlns:a16="http://schemas.microsoft.com/office/drawing/2014/main" id="{8D6C28F2-A53D-4790-950F-13F5F6D28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3579" y="4164226"/>
            <a:ext cx="2790845" cy="1577939"/>
          </a:xfrm>
          <a:custGeom>
            <a:avLst/>
            <a:gdLst>
              <a:gd name="connsiteX0" fmla="*/ 0 w 2790845"/>
              <a:gd name="connsiteY0" fmla="*/ 0 h 1577939"/>
              <a:gd name="connsiteX1" fmla="*/ 2790845 w 2790845"/>
              <a:gd name="connsiteY1" fmla="*/ 0 h 1577939"/>
              <a:gd name="connsiteX2" fmla="*/ 2790845 w 2790845"/>
              <a:gd name="connsiteY2" fmla="*/ 1043331 h 1577939"/>
              <a:gd name="connsiteX3" fmla="*/ 2256237 w 2790845"/>
              <a:gd name="connsiteY3" fmla="*/ 1577939 h 1577939"/>
              <a:gd name="connsiteX4" fmla="*/ 0 w 2790845"/>
              <a:gd name="connsiteY4" fmla="*/ 1577939 h 15779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845" h="1577939">
                <a:moveTo>
                  <a:pt x="0" y="0"/>
                </a:moveTo>
                <a:lnTo>
                  <a:pt x="2790845" y="0"/>
                </a:lnTo>
                <a:lnTo>
                  <a:pt x="2790845" y="1043331"/>
                </a:lnTo>
                <a:lnTo>
                  <a:pt x="2256237" y="1577939"/>
                </a:lnTo>
                <a:lnTo>
                  <a:pt x="0" y="157793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8" name="Group 57">
            <a:extLst>
              <a:ext uri="{FF2B5EF4-FFF2-40B4-BE49-F238E27FC236}">
                <a16:creationId xmlns:a16="http://schemas.microsoft.com/office/drawing/2014/main" id="{BD715EE1-7593-40E5-8F38-30FF7B5E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59" name="Straight Connector 58">
              <a:extLst>
                <a:ext uri="{FF2B5EF4-FFF2-40B4-BE49-F238E27FC236}">
                  <a16:creationId xmlns:a16="http://schemas.microsoft.com/office/drawing/2014/main" id="{361944BC-FE08-4F38-ACF6-08AE0D921C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22E8037F-AA3D-481E-A606-FE219569EB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8079CA50-3DA4-4E34-9257-305BAE347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79938B86-920F-440F-97A2-4C082D99A5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33B1810B-9E42-4AEC-92EC-378964CC77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9" name="TextBox 8">
            <a:extLst>
              <a:ext uri="{FF2B5EF4-FFF2-40B4-BE49-F238E27FC236}">
                <a16:creationId xmlns:a16="http://schemas.microsoft.com/office/drawing/2014/main" id="{870D2A48-6DF4-4718-8C71-18F5CF6A34D6}"/>
              </a:ext>
            </a:extLst>
          </p:cNvPr>
          <p:cNvSpPr txBox="1"/>
          <p:nvPr/>
        </p:nvSpPr>
        <p:spPr>
          <a:xfrm>
            <a:off x="9319098" y="6657945"/>
            <a:ext cx="28729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ografologii.blogspot.com/2008/06/dejiny-psychologie-v-obrazech_03.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2" name="TextBox 11">
            <a:extLst>
              <a:ext uri="{FF2B5EF4-FFF2-40B4-BE49-F238E27FC236}">
                <a16:creationId xmlns:a16="http://schemas.microsoft.com/office/drawing/2014/main" id="{CF4F9B91-EEE8-4CA8-B147-FA323E658C54}"/>
              </a:ext>
            </a:extLst>
          </p:cNvPr>
          <p:cNvSpPr txBox="1"/>
          <p:nvPr/>
        </p:nvSpPr>
        <p:spPr>
          <a:xfrm>
            <a:off x="1199624" y="5542111"/>
            <a:ext cx="26805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n.wikiquote.org/wiki/B._F._Skinn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41" name="Title 1">
            <a:extLst>
              <a:ext uri="{FF2B5EF4-FFF2-40B4-BE49-F238E27FC236}">
                <a16:creationId xmlns:a16="http://schemas.microsoft.com/office/drawing/2014/main" id="{1899E9CC-698B-4E07-890A-D86D64CD33EE}"/>
              </a:ext>
            </a:extLst>
          </p:cNvPr>
          <p:cNvSpPr>
            <a:spLocks noGrp="1"/>
          </p:cNvSpPr>
          <p:nvPr>
            <p:ph type="title"/>
          </p:nvPr>
        </p:nvSpPr>
        <p:spPr>
          <a:xfrm>
            <a:off x="7647773" y="620722"/>
            <a:ext cx="3518748" cy="1142462"/>
          </a:xfrm>
        </p:spPr>
        <p:txBody>
          <a:bodyPr vert="horz" lIns="91440" tIns="45720" rIns="91440" bIns="45720" rtlCol="0" anchor="b">
            <a:normAutofit/>
          </a:bodyPr>
          <a:lstStyle/>
          <a:p>
            <a:r>
              <a:rPr lang="en-US" sz="2800" dirty="0"/>
              <a:t>Similar views</a:t>
            </a:r>
          </a:p>
        </p:txBody>
      </p:sp>
      <p:sp>
        <p:nvSpPr>
          <p:cNvPr id="43" name="Content Placeholder 2">
            <a:extLst>
              <a:ext uri="{FF2B5EF4-FFF2-40B4-BE49-F238E27FC236}">
                <a16:creationId xmlns:a16="http://schemas.microsoft.com/office/drawing/2014/main" id="{6DD220B7-53FC-4860-941B-8CC622A379F3}"/>
              </a:ext>
            </a:extLst>
          </p:cNvPr>
          <p:cNvSpPr txBox="1">
            <a:spLocks/>
          </p:cNvSpPr>
          <p:nvPr/>
        </p:nvSpPr>
        <p:spPr>
          <a:xfrm>
            <a:off x="7532710" y="1822449"/>
            <a:ext cx="3479419" cy="3070226"/>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0" indent="0">
              <a:lnSpc>
                <a:spcPct val="90000"/>
              </a:lnSpc>
              <a:buFont typeface="Wingdings 3" panose="05040102010807070707" pitchFamily="18" charset="2"/>
              <a:buNone/>
            </a:pPr>
            <a:r>
              <a:rPr lang="en-US" sz="1800" dirty="0"/>
              <a:t>Behavior is learned through interaction with the  environment</a:t>
            </a:r>
          </a:p>
          <a:p>
            <a:pPr marL="0" indent="0">
              <a:lnSpc>
                <a:spcPct val="90000"/>
              </a:lnSpc>
              <a:buNone/>
            </a:pPr>
            <a:r>
              <a:rPr lang="en-GB" sz="1800" i="1" dirty="0">
                <a:effectLst/>
                <a:latin typeface="Arial" panose="020B0604020202020204" pitchFamily="34" charset="0"/>
                <a:ea typeface="Calibri" panose="020F0502020204030204" pitchFamily="34" charset="0"/>
                <a:cs typeface="Times New Roman" panose="02020603050405020304" pitchFamily="18" charset="0"/>
              </a:rPr>
              <a:t>              (ecotaf.net 2016)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90000"/>
              </a:lnSpc>
              <a:buFont typeface="Wingdings 3" panose="05040102010807070707" pitchFamily="18" charset="2"/>
              <a:buNone/>
            </a:pPr>
            <a:r>
              <a:rPr lang="en-US" sz="1800" dirty="0"/>
              <a:t> </a:t>
            </a:r>
            <a:endParaRPr lang="en-US" sz="1000" dirty="0"/>
          </a:p>
        </p:txBody>
      </p:sp>
      <p:pic>
        <p:nvPicPr>
          <p:cNvPr id="16" name="Audio 15">
            <a:hlinkClick r:id="" action="ppaction://media"/>
            <a:extLst>
              <a:ext uri="{FF2B5EF4-FFF2-40B4-BE49-F238E27FC236}">
                <a16:creationId xmlns:a16="http://schemas.microsoft.com/office/drawing/2014/main" id="{E09B5026-57DA-4132-B9C0-6F9BF1426B8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46993682"/>
      </p:ext>
    </p:extLst>
  </p:cSld>
  <p:clrMapOvr>
    <a:masterClrMapping/>
  </p:clrMapOvr>
  <mc:AlternateContent xmlns:mc="http://schemas.openxmlformats.org/markup-compatibility/2006" xmlns:p14="http://schemas.microsoft.com/office/powerpoint/2010/main">
    <mc:Choice Requires="p14">
      <p:transition spd="slow" p14:dur="2000" advTm="11852"/>
    </mc:Choice>
    <mc:Fallback xmlns="">
      <p:transition spd="slow" advTm="11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36" name="Straight Connector 35">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46" name="Rectangle 45">
            <a:extLst>
              <a:ext uri="{FF2B5EF4-FFF2-40B4-BE49-F238E27FC236}">
                <a16:creationId xmlns:a16="http://schemas.microsoft.com/office/drawing/2014/main" id="{C5BDD1EA-D8C1-45AF-9F0A-14A2A137B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569CF-A1E2-4101-9871-899A297C88A2}"/>
              </a:ext>
            </a:extLst>
          </p:cNvPr>
          <p:cNvSpPr>
            <a:spLocks noGrp="1"/>
          </p:cNvSpPr>
          <p:nvPr>
            <p:ph type="title"/>
          </p:nvPr>
        </p:nvSpPr>
        <p:spPr>
          <a:xfrm>
            <a:off x="7532710" y="628618"/>
            <a:ext cx="3971902" cy="1115516"/>
          </a:xfrm>
        </p:spPr>
        <p:txBody>
          <a:bodyPr vert="horz" lIns="91440" tIns="45720" rIns="91440" bIns="45720" rtlCol="0" anchor="b">
            <a:normAutofit/>
          </a:bodyPr>
          <a:lstStyle/>
          <a:p>
            <a:r>
              <a:rPr lang="en-US" sz="4800" dirty="0"/>
              <a:t>Therapies:</a:t>
            </a:r>
          </a:p>
        </p:txBody>
      </p:sp>
      <p:sp>
        <p:nvSpPr>
          <p:cNvPr id="3" name="Content Placeholder 2">
            <a:extLst>
              <a:ext uri="{FF2B5EF4-FFF2-40B4-BE49-F238E27FC236}">
                <a16:creationId xmlns:a16="http://schemas.microsoft.com/office/drawing/2014/main" id="{D02ADBF9-CF5C-40C0-A9AA-B818B35E27BF}"/>
              </a:ext>
            </a:extLst>
          </p:cNvPr>
          <p:cNvSpPr>
            <a:spLocks noGrp="1"/>
          </p:cNvSpPr>
          <p:nvPr>
            <p:ph sz="half" idx="1"/>
          </p:nvPr>
        </p:nvSpPr>
        <p:spPr>
          <a:xfrm>
            <a:off x="7589725" y="2125135"/>
            <a:ext cx="3810000" cy="1557866"/>
          </a:xfrm>
        </p:spPr>
        <p:txBody>
          <a:bodyPr vert="horz" lIns="91440" tIns="45720" rIns="91440" bIns="45720" rtlCol="0" anchor="t">
            <a:normAutofit/>
          </a:bodyPr>
          <a:lstStyle/>
          <a:p>
            <a:pPr marL="0" indent="0">
              <a:lnSpc>
                <a:spcPct val="90000"/>
              </a:lnSpc>
              <a:buNone/>
            </a:pPr>
            <a:r>
              <a:rPr lang="en-US" sz="2100" dirty="0"/>
              <a:t>Flooding: this method works by exposing the patient directly to their worse fears.</a:t>
            </a:r>
          </a:p>
        </p:txBody>
      </p:sp>
      <p:sp>
        <p:nvSpPr>
          <p:cNvPr id="48" name="Snip Diagonal Corner Rectangle 6">
            <a:extLst>
              <a:ext uri="{FF2B5EF4-FFF2-40B4-BE49-F238E27FC236}">
                <a16:creationId xmlns:a16="http://schemas.microsoft.com/office/drawing/2014/main" id="{14354E08-0068-48D7-A8AD-84C7B1CF5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graphical user interface&#10;&#10;Description automatically generated">
            <a:extLst>
              <a:ext uri="{FF2B5EF4-FFF2-40B4-BE49-F238E27FC236}">
                <a16:creationId xmlns:a16="http://schemas.microsoft.com/office/drawing/2014/main" id="{73232F70-4E3B-4241-960D-72B12F2BF7B7}"/>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5337"/>
          <a:stretch/>
        </p:blipFill>
        <p:spPr>
          <a:xfrm>
            <a:off x="729878" y="748001"/>
            <a:ext cx="6479618" cy="5141952"/>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grpSp>
        <p:nvGrpSpPr>
          <p:cNvPr id="50" name="Group 49">
            <a:extLst>
              <a:ext uri="{FF2B5EF4-FFF2-40B4-BE49-F238E27FC236}">
                <a16:creationId xmlns:a16="http://schemas.microsoft.com/office/drawing/2014/main" id="{A779F34F-2960-4B81-BA08-445B6F6A0C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51" name="Straight Connector 50">
              <a:extLst>
                <a:ext uri="{FF2B5EF4-FFF2-40B4-BE49-F238E27FC236}">
                  <a16:creationId xmlns:a16="http://schemas.microsoft.com/office/drawing/2014/main" id="{10A57ACC-416F-4A5D-B7F7-DDA9886A3A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26522B4F-50C4-4FCE-8AE2-3789D63ED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2C3978FC-B5D1-42BE-B086-BC2A733D58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ACED99F1-340D-4970-8E66-3B28E927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50A54E39-63C0-4847-A766-C6B74FEB48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0" name="TextBox 9">
            <a:extLst>
              <a:ext uri="{FF2B5EF4-FFF2-40B4-BE49-F238E27FC236}">
                <a16:creationId xmlns:a16="http://schemas.microsoft.com/office/drawing/2014/main" id="{819BE055-BD93-473A-B874-1B7960C61820}"/>
              </a:ext>
            </a:extLst>
          </p:cNvPr>
          <p:cNvSpPr txBox="1"/>
          <p:nvPr/>
        </p:nvSpPr>
        <p:spPr>
          <a:xfrm>
            <a:off x="9583329" y="6619829"/>
            <a:ext cx="2634734" cy="201416"/>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5" tooltip="http://www.punditcafe.com/language/list-of-phobias-strange-fear-of-thing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13" name="Audio 12">
            <a:hlinkClick r:id="" action="ppaction://media"/>
            <a:extLst>
              <a:ext uri="{FF2B5EF4-FFF2-40B4-BE49-F238E27FC236}">
                <a16:creationId xmlns:a16="http://schemas.microsoft.com/office/drawing/2014/main" id="{6AD3CB83-A265-47A0-A4EE-A722C4FD91E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65344133"/>
      </p:ext>
    </p:extLst>
  </p:cSld>
  <p:clrMapOvr>
    <a:masterClrMapping/>
  </p:clrMapOvr>
  <mc:AlternateContent xmlns:mc="http://schemas.openxmlformats.org/markup-compatibility/2006" xmlns:p14="http://schemas.microsoft.com/office/powerpoint/2010/main">
    <mc:Choice Requires="p14">
      <p:transition spd="slow" p14:dur="2000" advTm="120683"/>
    </mc:Choice>
    <mc:Fallback xmlns="">
      <p:transition spd="slow" advTm="120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B4945-2DE5-4217-9B6F-9E440804BAFD}"/>
              </a:ext>
            </a:extLst>
          </p:cNvPr>
          <p:cNvSpPr>
            <a:spLocks noGrp="1"/>
          </p:cNvSpPr>
          <p:nvPr>
            <p:ph type="title"/>
          </p:nvPr>
        </p:nvSpPr>
        <p:spPr>
          <a:xfrm>
            <a:off x="2181897" y="302573"/>
            <a:ext cx="3749671" cy="1169736"/>
          </a:xfrm>
        </p:spPr>
        <p:txBody>
          <a:bodyPr/>
          <a:lstStyle/>
          <a:p>
            <a:r>
              <a:rPr lang="en-GB" dirty="0"/>
              <a:t>Therapies:</a:t>
            </a:r>
          </a:p>
        </p:txBody>
      </p:sp>
      <p:sp>
        <p:nvSpPr>
          <p:cNvPr id="3" name="Content Placeholder 2">
            <a:extLst>
              <a:ext uri="{FF2B5EF4-FFF2-40B4-BE49-F238E27FC236}">
                <a16:creationId xmlns:a16="http://schemas.microsoft.com/office/drawing/2014/main" id="{D8DD15FC-61DA-4C70-9643-A4D674D9EC86}"/>
              </a:ext>
            </a:extLst>
          </p:cNvPr>
          <p:cNvSpPr>
            <a:spLocks noGrp="1"/>
          </p:cNvSpPr>
          <p:nvPr>
            <p:ph sz="half" idx="1"/>
          </p:nvPr>
        </p:nvSpPr>
        <p:spPr>
          <a:xfrm>
            <a:off x="1039145" y="1638748"/>
            <a:ext cx="7497261" cy="1657906"/>
          </a:xfrm>
        </p:spPr>
        <p:txBody>
          <a:bodyPr/>
          <a:lstStyle/>
          <a:p>
            <a:r>
              <a:rPr lang="en-GB" dirty="0"/>
              <a:t>Token economy: is a system by which targeted behaviours are rewarded.</a:t>
            </a:r>
          </a:p>
          <a:p>
            <a:endParaRPr lang="en-GB" dirty="0"/>
          </a:p>
        </p:txBody>
      </p:sp>
      <p:pic>
        <p:nvPicPr>
          <p:cNvPr id="6" name="Content Placeholder 5" descr="Table, calendar&#10;&#10;Description automatically generated">
            <a:extLst>
              <a:ext uri="{FF2B5EF4-FFF2-40B4-BE49-F238E27FC236}">
                <a16:creationId xmlns:a16="http://schemas.microsoft.com/office/drawing/2014/main" id="{5953605A-0F66-4F0E-A006-6FCD7A243D9C}"/>
              </a:ext>
            </a:extLst>
          </p:cNvPr>
          <p:cNvPicPr>
            <a:picLocks noGrp="1" noChangeAspect="1"/>
          </p:cNvPicPr>
          <p:nvPr>
            <p:ph sz="half" idx="2"/>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276449" y="2853938"/>
            <a:ext cx="5641709" cy="2514153"/>
          </a:xfrm>
        </p:spPr>
      </p:pic>
      <p:sp>
        <p:nvSpPr>
          <p:cNvPr id="7" name="TextBox 6">
            <a:extLst>
              <a:ext uri="{FF2B5EF4-FFF2-40B4-BE49-F238E27FC236}">
                <a16:creationId xmlns:a16="http://schemas.microsoft.com/office/drawing/2014/main" id="{237FC318-0D3D-44F9-BCC1-39CEC0BD89B9}"/>
              </a:ext>
            </a:extLst>
          </p:cNvPr>
          <p:cNvSpPr txBox="1"/>
          <p:nvPr/>
        </p:nvSpPr>
        <p:spPr>
          <a:xfrm>
            <a:off x="6918158" y="5317958"/>
            <a:ext cx="3236496" cy="369332"/>
          </a:xfrm>
          <a:prstGeom prst="rect">
            <a:avLst/>
          </a:prstGeom>
          <a:noFill/>
        </p:spPr>
        <p:txBody>
          <a:bodyPr wrap="square" rtlCol="0">
            <a:spAutoFit/>
          </a:bodyPr>
          <a:lstStyle/>
          <a:p>
            <a:r>
              <a:rPr lang="en-GB" sz="900">
                <a:hlinkClick r:id="rId5" tooltip="http://goldintheclouds-faith.blogspot.com/2012_02_01_archive.html"/>
              </a:rPr>
              <a:t>This Photo</a:t>
            </a:r>
            <a:r>
              <a:rPr lang="en-GB" sz="900"/>
              <a:t> by Unknown Author is licensed under </a:t>
            </a:r>
            <a:r>
              <a:rPr lang="en-GB" sz="900">
                <a:hlinkClick r:id="rId6" tooltip="https://creativecommons.org/licenses/by-nc-nd/3.0/"/>
              </a:rPr>
              <a:t>CC BY-NC-ND</a:t>
            </a:r>
            <a:endParaRPr lang="en-GB" sz="900"/>
          </a:p>
        </p:txBody>
      </p:sp>
      <p:pic>
        <p:nvPicPr>
          <p:cNvPr id="9" name="Audio 8">
            <a:hlinkClick r:id="" action="ppaction://media"/>
            <a:extLst>
              <a:ext uri="{FF2B5EF4-FFF2-40B4-BE49-F238E27FC236}">
                <a16:creationId xmlns:a16="http://schemas.microsoft.com/office/drawing/2014/main" id="{7961E43D-B39E-4489-AB63-E4627CA0EE8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34038972"/>
      </p:ext>
    </p:extLst>
  </p:cSld>
  <p:clrMapOvr>
    <a:masterClrMapping/>
  </p:clrMapOvr>
  <mc:AlternateContent xmlns:mc="http://schemas.openxmlformats.org/markup-compatibility/2006" xmlns:p14="http://schemas.microsoft.com/office/powerpoint/2010/main">
    <mc:Choice Requires="p14">
      <p:transition spd="slow" p14:dur="2000" advTm="27966"/>
    </mc:Choice>
    <mc:Fallback xmlns="">
      <p:transition spd="slow" advTm="27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5385EA-3C36-4249-B075-AC3187BB8007}"/>
              </a:ext>
            </a:extLst>
          </p:cNvPr>
          <p:cNvSpPr>
            <a:spLocks noGrp="1"/>
          </p:cNvSpPr>
          <p:nvPr>
            <p:ph sz="half" idx="1"/>
          </p:nvPr>
        </p:nvSpPr>
        <p:spPr>
          <a:xfrm>
            <a:off x="684211" y="685800"/>
            <a:ext cx="6402389" cy="3615267"/>
          </a:xfrm>
        </p:spPr>
        <p:txBody>
          <a:bodyPr/>
          <a:lstStyle/>
          <a:p>
            <a:r>
              <a:rPr lang="en-GB" dirty="0"/>
              <a:t>Systemic desensitization: counter conditioning (Wolpe1958 ).</a:t>
            </a:r>
          </a:p>
          <a:p>
            <a:endParaRPr lang="en-GB" dirty="0"/>
          </a:p>
        </p:txBody>
      </p:sp>
      <p:pic>
        <p:nvPicPr>
          <p:cNvPr id="6" name="Audio 5">
            <a:hlinkClick r:id="" action="ppaction://media"/>
            <a:extLst>
              <a:ext uri="{FF2B5EF4-FFF2-40B4-BE49-F238E27FC236}">
                <a16:creationId xmlns:a16="http://schemas.microsoft.com/office/drawing/2014/main" id="{2995C54C-D139-4DF2-B38D-99F7ED3EBF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17146401"/>
      </p:ext>
    </p:extLst>
  </p:cSld>
  <p:clrMapOvr>
    <a:masterClrMapping/>
  </p:clrMapOvr>
  <mc:AlternateContent xmlns:mc="http://schemas.openxmlformats.org/markup-compatibility/2006" xmlns:p14="http://schemas.microsoft.com/office/powerpoint/2010/main">
    <mc:Choice Requires="p14">
      <p:transition spd="slow" p14:dur="2000" advTm="40017"/>
    </mc:Choice>
    <mc:Fallback xmlns="">
      <p:transition spd="slow" advTm="40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1E2138-5E32-4B91-AE52-ECD4E8B5B35A}"/>
              </a:ext>
            </a:extLst>
          </p:cNvPr>
          <p:cNvSpPr>
            <a:spLocks noGrp="1"/>
          </p:cNvSpPr>
          <p:nvPr>
            <p:ph sz="half" idx="1"/>
          </p:nvPr>
        </p:nvSpPr>
        <p:spPr>
          <a:xfrm>
            <a:off x="684211" y="745958"/>
            <a:ext cx="5411789" cy="3555109"/>
          </a:xfrm>
        </p:spPr>
        <p:txBody>
          <a:bodyPr/>
          <a:lstStyle/>
          <a:p>
            <a:pPr marL="0" indent="0">
              <a:buNone/>
            </a:pPr>
            <a:r>
              <a:rPr lang="en-GB" sz="3200" dirty="0">
                <a:solidFill>
                  <a:schemeClr val="tx1"/>
                </a:solidFill>
              </a:rPr>
              <a:t>STRENGTHS</a:t>
            </a:r>
          </a:p>
          <a:p>
            <a:r>
              <a:rPr lang="en-GB" dirty="0"/>
              <a:t>Theories can be tested scientifically with evidence.</a:t>
            </a:r>
          </a:p>
          <a:p>
            <a:r>
              <a:rPr lang="en-GB" dirty="0"/>
              <a:t>Therapy </a:t>
            </a:r>
          </a:p>
          <a:p>
            <a:endParaRPr lang="en-GB" dirty="0"/>
          </a:p>
          <a:p>
            <a:pPr marL="0" indent="0">
              <a:buNone/>
            </a:pPr>
            <a:endParaRPr lang="en-GB" dirty="0"/>
          </a:p>
        </p:txBody>
      </p:sp>
      <p:pic>
        <p:nvPicPr>
          <p:cNvPr id="6" name="Audio 5">
            <a:hlinkClick r:id="" action="ppaction://media"/>
            <a:extLst>
              <a:ext uri="{FF2B5EF4-FFF2-40B4-BE49-F238E27FC236}">
                <a16:creationId xmlns:a16="http://schemas.microsoft.com/office/drawing/2014/main" id="{05B530A9-CC63-4C63-825E-CDA19ED543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31999993"/>
      </p:ext>
    </p:extLst>
  </p:cSld>
  <p:clrMapOvr>
    <a:masterClrMapping/>
  </p:clrMapOvr>
  <mc:AlternateContent xmlns:mc="http://schemas.openxmlformats.org/markup-compatibility/2006" xmlns:p14="http://schemas.microsoft.com/office/powerpoint/2010/main">
    <mc:Choice Requires="p14">
      <p:transition spd="slow" p14:dur="2000" advTm="24112"/>
    </mc:Choice>
    <mc:Fallback xmlns="">
      <p:transition spd="slow" advTm="24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8ADEEE-C830-412A-9C5C-5EE6893FD2D9}"/>
              </a:ext>
            </a:extLst>
          </p:cNvPr>
          <p:cNvSpPr>
            <a:spLocks noGrp="1"/>
          </p:cNvSpPr>
          <p:nvPr>
            <p:ph sz="half" idx="1"/>
          </p:nvPr>
        </p:nvSpPr>
        <p:spPr>
          <a:xfrm>
            <a:off x="684211" y="529390"/>
            <a:ext cx="10204368" cy="3771678"/>
          </a:xfrm>
        </p:spPr>
        <p:txBody>
          <a:bodyPr>
            <a:normAutofit/>
          </a:bodyPr>
          <a:lstStyle/>
          <a:p>
            <a:pPr marL="0" indent="0">
              <a:buNone/>
            </a:pPr>
            <a:r>
              <a:rPr lang="en-GB" sz="2800" dirty="0">
                <a:solidFill>
                  <a:schemeClr val="tx1"/>
                </a:solidFill>
              </a:rPr>
              <a:t>Weakness</a:t>
            </a:r>
            <a:r>
              <a:rPr lang="en-GB" dirty="0"/>
              <a:t>                                                </a:t>
            </a:r>
          </a:p>
          <a:p>
            <a:r>
              <a:rPr lang="en-GB" dirty="0"/>
              <a:t>Behaviourism lacks freewill </a:t>
            </a:r>
          </a:p>
          <a:p>
            <a:r>
              <a:rPr lang="en-GB" dirty="0"/>
              <a:t>Comparing humans to animals</a:t>
            </a:r>
          </a:p>
          <a:p>
            <a:endParaRPr lang="en-GB" dirty="0"/>
          </a:p>
        </p:txBody>
      </p:sp>
      <p:pic>
        <p:nvPicPr>
          <p:cNvPr id="6" name="Audio 5">
            <a:hlinkClick r:id="" action="ppaction://media"/>
            <a:extLst>
              <a:ext uri="{FF2B5EF4-FFF2-40B4-BE49-F238E27FC236}">
                <a16:creationId xmlns:a16="http://schemas.microsoft.com/office/drawing/2014/main" id="{CED746C9-103E-401C-98C0-9C85F190819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24997737"/>
      </p:ext>
    </p:extLst>
  </p:cSld>
  <p:clrMapOvr>
    <a:masterClrMapping/>
  </p:clrMapOvr>
  <mc:AlternateContent xmlns:mc="http://schemas.openxmlformats.org/markup-compatibility/2006" xmlns:p14="http://schemas.microsoft.com/office/powerpoint/2010/main">
    <mc:Choice Requires="p14">
      <p:transition spd="slow" p14:dur="2000" advTm="49189"/>
    </mc:Choice>
    <mc:Fallback xmlns="">
      <p:transition spd="slow" advTm="49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F3520-1867-43AC-AC20-14DE68E02C6D}"/>
              </a:ext>
            </a:extLst>
          </p:cNvPr>
          <p:cNvSpPr>
            <a:spLocks noGrp="1"/>
          </p:cNvSpPr>
          <p:nvPr>
            <p:ph type="title"/>
          </p:nvPr>
        </p:nvSpPr>
        <p:spPr>
          <a:xfrm>
            <a:off x="684211" y="372532"/>
            <a:ext cx="8534400" cy="1507067"/>
          </a:xfrm>
        </p:spPr>
        <p:txBody>
          <a:bodyPr/>
          <a:lstStyle/>
          <a:p>
            <a:r>
              <a:rPr lang="en-GB" dirty="0"/>
              <a:t>criticisms</a:t>
            </a:r>
          </a:p>
        </p:txBody>
      </p:sp>
      <p:sp>
        <p:nvSpPr>
          <p:cNvPr id="3" name="Content Placeholder 2">
            <a:extLst>
              <a:ext uri="{FF2B5EF4-FFF2-40B4-BE49-F238E27FC236}">
                <a16:creationId xmlns:a16="http://schemas.microsoft.com/office/drawing/2014/main" id="{F02F5A49-9C13-438D-8AB8-A8DA5B85E571}"/>
              </a:ext>
            </a:extLst>
          </p:cNvPr>
          <p:cNvSpPr>
            <a:spLocks noGrp="1"/>
          </p:cNvSpPr>
          <p:nvPr>
            <p:ph sz="half" idx="1"/>
          </p:nvPr>
        </p:nvSpPr>
        <p:spPr/>
        <p:txBody>
          <a:bodyPr/>
          <a:lstStyle/>
          <a:p>
            <a:pPr marL="0" indent="0">
              <a:buNone/>
            </a:pPr>
            <a:r>
              <a:rPr lang="en-GB" dirty="0"/>
              <a:t>Behaviour can not only be measured by interactions with our environment.</a:t>
            </a:r>
          </a:p>
          <a:p>
            <a:pPr marL="0" indent="0">
              <a:buNone/>
            </a:pPr>
            <a:endParaRPr lang="en-GB" dirty="0"/>
          </a:p>
        </p:txBody>
      </p:sp>
      <p:pic>
        <p:nvPicPr>
          <p:cNvPr id="6" name="Audio 5">
            <a:hlinkClick r:id="" action="ppaction://media"/>
            <a:extLst>
              <a:ext uri="{FF2B5EF4-FFF2-40B4-BE49-F238E27FC236}">
                <a16:creationId xmlns:a16="http://schemas.microsoft.com/office/drawing/2014/main" id="{56F95C23-67EE-4F51-AEC2-61D9A1D5BC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05966217"/>
      </p:ext>
    </p:extLst>
  </p:cSld>
  <p:clrMapOvr>
    <a:masterClrMapping/>
  </p:clrMapOvr>
  <mc:AlternateContent xmlns:mc="http://schemas.openxmlformats.org/markup-compatibility/2006" xmlns:p14="http://schemas.microsoft.com/office/powerpoint/2010/main">
    <mc:Choice Requires="p14">
      <p:transition spd="slow" p14:dur="2000" advTm="15262"/>
    </mc:Choice>
    <mc:Fallback xmlns="">
      <p:transition spd="slow" advTm="15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4E099F-8997-4207-B21C-EE1503A0C39E}"/>
              </a:ext>
            </a:extLst>
          </p:cNvPr>
          <p:cNvSpPr>
            <a:spLocks noGrp="1"/>
          </p:cNvSpPr>
          <p:nvPr>
            <p:ph sz="half" idx="1"/>
          </p:nvPr>
        </p:nvSpPr>
        <p:spPr/>
        <p:txBody>
          <a:bodyPr/>
          <a:lstStyle/>
          <a:p>
            <a:pPr marL="0" indent="0">
              <a:buNone/>
            </a:pPr>
            <a:r>
              <a:rPr lang="en-GB" sz="2800" dirty="0">
                <a:solidFill>
                  <a:schemeClr val="tx1"/>
                </a:solidFill>
              </a:rPr>
              <a:t>Nature or Nurture</a:t>
            </a:r>
          </a:p>
          <a:p>
            <a:pPr marL="0" indent="0">
              <a:buNone/>
            </a:pPr>
            <a:r>
              <a:rPr lang="en-GB" sz="2800" dirty="0">
                <a:solidFill>
                  <a:schemeClr val="tx1"/>
                </a:solidFill>
              </a:rPr>
              <a:t>Theorist are of the opinion that behaviourism is more of nurture: </a:t>
            </a:r>
          </a:p>
          <a:p>
            <a:pPr marL="0" indent="0">
              <a:buNone/>
            </a:pPr>
            <a:r>
              <a:rPr lang="en-GB" sz="2800" dirty="0">
                <a:solidFill>
                  <a:schemeClr val="tx1"/>
                </a:solidFill>
              </a:rPr>
              <a:t>Environmental influence</a:t>
            </a:r>
          </a:p>
          <a:p>
            <a:pPr marL="0" indent="0">
              <a:buNone/>
            </a:pPr>
            <a:endParaRPr lang="en-GB" sz="2800" dirty="0">
              <a:solidFill>
                <a:schemeClr val="tx1"/>
              </a:solidFill>
            </a:endParaRPr>
          </a:p>
          <a:p>
            <a:pPr marL="0" indent="0">
              <a:buNone/>
            </a:pPr>
            <a:r>
              <a:rPr lang="en-GB" dirty="0"/>
              <a:t> ( Deepa 2016)</a:t>
            </a:r>
          </a:p>
        </p:txBody>
      </p:sp>
      <p:pic>
        <p:nvPicPr>
          <p:cNvPr id="6" name="Audio 5">
            <a:hlinkClick r:id="" action="ppaction://media"/>
            <a:extLst>
              <a:ext uri="{FF2B5EF4-FFF2-40B4-BE49-F238E27FC236}">
                <a16:creationId xmlns:a16="http://schemas.microsoft.com/office/drawing/2014/main" id="{D90203C6-14EF-4CA0-A918-701A5FAD385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52036273"/>
      </p:ext>
    </p:extLst>
  </p:cSld>
  <p:clrMapOvr>
    <a:masterClrMapping/>
  </p:clrMapOvr>
  <mc:AlternateContent xmlns:mc="http://schemas.openxmlformats.org/markup-compatibility/2006" xmlns:p14="http://schemas.microsoft.com/office/powerpoint/2010/main">
    <mc:Choice Requires="p14">
      <p:transition spd="slow" p14:dur="2000" advTm="26271"/>
    </mc:Choice>
    <mc:Fallback xmlns="">
      <p:transition spd="slow" advTm="26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F76A67-EA8F-4FD5-ACC5-1747AF9A1688}"/>
              </a:ext>
            </a:extLst>
          </p:cNvPr>
          <p:cNvSpPr>
            <a:spLocks noGrp="1"/>
          </p:cNvSpPr>
          <p:nvPr>
            <p:ph sz="half" idx="1"/>
          </p:nvPr>
        </p:nvSpPr>
        <p:spPr>
          <a:xfrm>
            <a:off x="1" y="-2286001"/>
            <a:ext cx="12192000" cy="9144001"/>
          </a:xfrm>
        </p:spPr>
        <p:txBody>
          <a:bodyPr>
            <a:normAutofit/>
          </a:bodyPr>
          <a:lstStyle/>
          <a:p>
            <a:r>
              <a:rPr lang="en-GB" sz="1800" dirty="0"/>
              <a:t>Reference list</a:t>
            </a:r>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pPr marL="0" indent="0">
              <a:buNone/>
            </a:pPr>
            <a:r>
              <a:rPr lang="en-GB" sz="2800" dirty="0"/>
              <a:t>                                          </a:t>
            </a:r>
            <a:r>
              <a:rPr lang="en-GB" sz="2800" dirty="0">
                <a:solidFill>
                  <a:schemeClr val="tx1"/>
                </a:solidFill>
              </a:rPr>
              <a:t>REFERENCE LIST</a:t>
            </a:r>
            <a:endParaRPr lang="en-GB" sz="1800" dirty="0">
              <a:solidFill>
                <a:schemeClr val="tx1"/>
              </a:solidFill>
            </a:endParaRPr>
          </a:p>
          <a:p>
            <a:pPr marL="0" indent="0">
              <a:buNone/>
            </a:pPr>
            <a:r>
              <a:rPr lang="en-GB" sz="1800" dirty="0"/>
              <a:t> DiLorenzo, T.M. (1988) ‘Operant and Classical Conditioning’, In: Handbook of Treatment Approaches in      Childhood Psychopathology. Applied Clinical Psychology. Boston: Springer, Boston, MA. </a:t>
            </a:r>
          </a:p>
          <a:p>
            <a:pPr marL="0" indent="0">
              <a:buNone/>
            </a:pPr>
            <a:r>
              <a:rPr lang="en-GB" sz="1800" dirty="0"/>
              <a:t>Glassman, W. E., &amp; Hadad, M. (2009). Approaches to psychology (5th ed.). London: McGraw Hill.</a:t>
            </a:r>
          </a:p>
          <a:p>
            <a:pPr marL="0" indent="0">
              <a:buNone/>
            </a:pPr>
            <a:r>
              <a:rPr lang="en-GB" sz="1800" dirty="0"/>
              <a:t>Lazarus, A. A. (1961) ‘Group therapy of phobic disorders by systematic desensitization’, </a:t>
            </a:r>
            <a:r>
              <a:rPr lang="en-GB" sz="1800" i="1" dirty="0"/>
              <a:t>The Journal of Abnormal and Social Psychology</a:t>
            </a:r>
            <a:r>
              <a:rPr lang="en-GB" sz="1800" dirty="0"/>
              <a:t>, 63(3), pp. 504–510. </a:t>
            </a:r>
          </a:p>
          <a:p>
            <a:pPr marL="0" indent="0">
              <a:buNone/>
            </a:pPr>
            <a:r>
              <a:rPr lang="en-GB" sz="1800" dirty="0"/>
              <a:t>McLeod, S. A. (2019) Behavioural Therapy. Available at: </a:t>
            </a:r>
            <a:r>
              <a:rPr lang="en-GB" sz="1800" dirty="0">
                <a:hlinkClick r:id="rId4"/>
              </a:rPr>
              <a:t>https://www.simplypsychology.org/behavioral-therapy.html</a:t>
            </a:r>
            <a:r>
              <a:rPr lang="en-GB" sz="1800" dirty="0"/>
              <a:t> ( Accessed 20 November 2020)</a:t>
            </a:r>
          </a:p>
          <a:p>
            <a:pPr marL="0" indent="0">
              <a:buNone/>
            </a:pPr>
            <a:r>
              <a:rPr lang="en-GB" sz="1800" dirty="0"/>
              <a:t>Cherry, K. (2020) Histories and Biographies: </a:t>
            </a:r>
            <a:r>
              <a:rPr lang="en-GB" sz="1800" i="1" dirty="0"/>
              <a:t>Biography of Psychologist John Watson</a:t>
            </a:r>
            <a:r>
              <a:rPr lang="en-GB" sz="1800" dirty="0"/>
              <a:t>, 20, pp 158-177.</a:t>
            </a:r>
          </a:p>
          <a:p>
            <a:pPr marL="0" indent="0">
              <a:buNone/>
            </a:pPr>
            <a:r>
              <a:rPr lang="en-GB" sz="1800" dirty="0"/>
              <a:t>Deepa, T. (2016) ‘Nature versus Nurture’, </a:t>
            </a:r>
            <a:r>
              <a:rPr lang="en-GB" sz="1800" i="1" dirty="0"/>
              <a:t>International Journal of English Studies</a:t>
            </a:r>
            <a:r>
              <a:rPr lang="en-GB" sz="1800" dirty="0"/>
              <a:t>, 1(2), pp. 136-140.</a:t>
            </a:r>
          </a:p>
          <a:p>
            <a:pPr marL="0" indent="0">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Ecotaf.net (2016) I want to know everything </a:t>
            </a:r>
            <a:r>
              <a:rPr lang="en-GB" sz="1800" i="1" dirty="0">
                <a:effectLst/>
                <a:latin typeface="Arial" panose="020B0604020202020204" pitchFamily="34" charset="0"/>
                <a:ea typeface="Calibri" panose="020F0502020204030204" pitchFamily="34" charset="0"/>
                <a:cs typeface="Times New Roman" panose="02020603050405020304" pitchFamily="18" charset="0"/>
              </a:rPr>
              <a:t>BEHAVIOURISM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https://ss.ecotaf.net/2208-behaviorism.html</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November 20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p>
          <a:p>
            <a:endParaRPr lang="en-GB" sz="1800" dirty="0"/>
          </a:p>
          <a:p>
            <a:endParaRPr lang="en-GB" sz="1800" dirty="0"/>
          </a:p>
          <a:p>
            <a:endParaRPr lang="en-GB" sz="1800" dirty="0"/>
          </a:p>
        </p:txBody>
      </p:sp>
      <p:pic>
        <p:nvPicPr>
          <p:cNvPr id="6" name="Audio 5">
            <a:hlinkClick r:id="" action="ppaction://media"/>
            <a:extLst>
              <a:ext uri="{FF2B5EF4-FFF2-40B4-BE49-F238E27FC236}">
                <a16:creationId xmlns:a16="http://schemas.microsoft.com/office/drawing/2014/main" id="{5E2B6514-1D2F-462E-A73F-34094526CE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84775765"/>
      </p:ext>
    </p:extLst>
  </p:cSld>
  <p:clrMapOvr>
    <a:masterClrMapping/>
  </p:clrMapOvr>
  <mc:AlternateContent xmlns:mc="http://schemas.openxmlformats.org/markup-compatibility/2006" xmlns:p14="http://schemas.microsoft.com/office/powerpoint/2010/main">
    <mc:Choice Requires="p14">
      <p:transition spd="slow" p14:dur="2000" advTm="13477"/>
    </mc:Choice>
    <mc:Fallback xmlns="">
      <p:transition spd="slow" advTm="13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otalTime>501</TotalTime>
  <Words>582</Words>
  <Application>Microsoft Office PowerPoint</Application>
  <PresentationFormat>Widescreen</PresentationFormat>
  <Paragraphs>87</Paragraphs>
  <Slides>17</Slides>
  <Notes>0</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Lucida Calligraphy</vt:lpstr>
      <vt:lpstr>Wingdings 3</vt:lpstr>
      <vt:lpstr>Slice</vt:lpstr>
      <vt:lpstr>PowerPoint Presentation</vt:lpstr>
      <vt:lpstr> </vt:lpstr>
      <vt:lpstr> </vt:lpstr>
      <vt:lpstr>PAVLOV-1897</vt:lpstr>
      <vt:lpstr>B.F SKINNER 1930</vt:lpstr>
      <vt:lpstr>PowerPoint Presentation</vt:lpstr>
      <vt:lpstr>PowerPoint Presentation</vt:lpstr>
      <vt:lpstr>PowerPoint Presentation</vt:lpstr>
      <vt:lpstr>Similar views</vt:lpstr>
      <vt:lpstr>Therapies:</vt:lpstr>
      <vt:lpstr>Therapies:</vt:lpstr>
      <vt:lpstr>PowerPoint Presentation</vt:lpstr>
      <vt:lpstr>PowerPoint Presentation</vt:lpstr>
      <vt:lpstr>PowerPoint Presentation</vt:lpstr>
      <vt:lpstr>criticisms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Behaviourist approach</dc:title>
  <dc:creator>Judith Isioma Alaba (2014791)</dc:creator>
  <cp:lastModifiedBy>Judith Isioma Alaba (2014791)</cp:lastModifiedBy>
  <cp:revision>36</cp:revision>
  <dcterms:created xsi:type="dcterms:W3CDTF">2020-11-20T13:39:01Z</dcterms:created>
  <dcterms:modified xsi:type="dcterms:W3CDTF">2020-11-20T22:08:23Z</dcterms:modified>
</cp:coreProperties>
</file>