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92" r:id="rId5"/>
    <p:sldId id="275" r:id="rId6"/>
    <p:sldId id="276" r:id="rId7"/>
    <p:sldId id="277" r:id="rId8"/>
    <p:sldId id="288" r:id="rId9"/>
    <p:sldId id="296" r:id="rId10"/>
    <p:sldId id="297" r:id="rId11"/>
    <p:sldId id="298" r:id="rId12"/>
    <p:sldId id="294" r:id="rId13"/>
    <p:sldId id="299"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FF0000"/>
    <a:srgbClr val="446992"/>
    <a:srgbClr val="AEC2D8"/>
    <a:srgbClr val="98432A"/>
    <a:srgbClr val="D84400"/>
    <a:srgbClr val="44678D"/>
    <a:srgbClr val="263E5A"/>
    <a:srgbClr val="D6E0EB"/>
    <a:srgbClr val="728D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52" autoAdjust="0"/>
    <p:restoredTop sz="71385" autoAdjust="0"/>
  </p:normalViewPr>
  <p:slideViewPr>
    <p:cSldViewPr snapToGrid="0" showGuides="1">
      <p:cViewPr varScale="1">
        <p:scale>
          <a:sx n="58" d="100"/>
          <a:sy n="58" d="100"/>
        </p:scale>
        <p:origin x="96" y="43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122" d="100"/>
          <a:sy n="122" d="100"/>
        </p:scale>
        <p:origin x="6040" y="19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2/5/2023</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t>2023/2/5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t>‹#›</a:t>
            </a:fld>
            <a:endParaRPr lang="zh-CN" alt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JW Marriott is a luxury hotel chain that offers exceptional accommodations, amenities and service to its guests. With properties located in prime destinations worldwide, JW Marriott is known for its elegant and sophisticated atmosphere, making it the perfect choice for both business and leisure travellers (JW Marriott, 2023). This presentation shall outline the role and importance of quality service, hospitality and guest services of the magnificent JW Marriott.</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3</a:t>
            </a:fld>
            <a:endParaRPr lang="zh-CN" altLang="en-US"/>
          </a:p>
        </p:txBody>
      </p:sp>
    </p:spTree>
    <p:extLst>
      <p:ext uri="{BB962C8B-B14F-4D97-AF65-F5344CB8AC3E}">
        <p14:creationId xmlns:p14="http://schemas.microsoft.com/office/powerpoint/2010/main" val="1964587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main consumers of JW Marriott are business and leisure travellers. Business travellers include corporate executives, salespeople, and other professionals who need to travel for work-related purposes. They choose JW Marriott for its prime locations, modern facilities, and excellent service, which provide a comfortable and productive environment for conducting business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(Doucette and Scott, 2015). On the other hand, leisure travellers may include couples, families, and groups looking for a luxurious and upscale vacation experience. They may choose JW Marriott for its high-end amenities, exceptional service, and prime locations that offer easy access to popular tourist destinations (Hall and Schulz, 2012).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a:t>
            </a:fld>
            <a:endParaRPr lang="zh-CN" altLang="en-US"/>
          </a:p>
        </p:txBody>
      </p:sp>
    </p:spTree>
    <p:extLst>
      <p:ext uri="{BB962C8B-B14F-4D97-AF65-F5344CB8AC3E}">
        <p14:creationId xmlns:p14="http://schemas.microsoft.com/office/powerpoint/2010/main" val="2488381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Guest services and facilities provided by JW Marriott are luxurious and upscale in nature, designed to meet the needs and expectations of business and leisure travellers. The scope of their services and facilities includes everything from accommodation and dining to recreational activities and business services. In addition, the role regarding their services and facilities is to provide guests with a comfortable, enjoyable, and memorable experience during their stay at the hotel (Wood, 2015). </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5</a:t>
            </a:fld>
            <a:endParaRPr lang="zh-CN" altLang="en-US"/>
          </a:p>
        </p:txBody>
      </p:sp>
    </p:spTree>
    <p:extLst>
      <p:ext uri="{BB962C8B-B14F-4D97-AF65-F5344CB8AC3E}">
        <p14:creationId xmlns:p14="http://schemas.microsoft.com/office/powerpoint/2010/main" val="1725884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a:effectLst/>
                <a:latin typeface="Arial" panose="020B0604020202020204" pitchFamily="34" charset="0"/>
                <a:ea typeface="Calibri" panose="020F0502020204030204" pitchFamily="34" charset="0"/>
                <a:cs typeface="Times New Roman" panose="02020603050405020304" pitchFamily="18" charset="0"/>
              </a:rPr>
              <a:t>The guest services and facilities provided by JW Marriott include:</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a:effectLst/>
                <a:latin typeface="Arial" panose="020B0604020202020204" pitchFamily="34" charset="0"/>
                <a:ea typeface="Calibri" panose="020F0502020204030204" pitchFamily="34" charset="0"/>
                <a:cs typeface="Times New Roman" panose="02020603050405020304" pitchFamily="18" charset="0"/>
              </a:rPr>
              <a:t>Accommodation: A variety of luxurious and spacious guest rooms and suites, equipped with modern amenities such as high-speed internet, flat-screen TVs, and premium bedding.</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a:effectLst/>
                <a:latin typeface="Arial" panose="020B0604020202020204" pitchFamily="34" charset="0"/>
                <a:ea typeface="Calibri" panose="020F0502020204030204" pitchFamily="34" charset="0"/>
                <a:cs typeface="Times New Roman" panose="02020603050405020304" pitchFamily="18" charset="0"/>
              </a:rPr>
              <a:t>Dining: A range of dining options, including on-site restaurants, bars, and lounges that offer a variety of cuisines and dining experiences.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a:effectLst/>
                <a:latin typeface="Arial" panose="020B0604020202020204" pitchFamily="34" charset="0"/>
                <a:ea typeface="Calibri" panose="020F0502020204030204" pitchFamily="34" charset="0"/>
                <a:cs typeface="Times New Roman" panose="02020603050405020304" pitchFamily="18" charset="0"/>
              </a:rPr>
              <a:t>Recreational activities: A variety of recreational activities, such as fitness centers, swimming pools, and spa services, to help guests relax and unwind during their stay (Susskind and Maynard 2019).</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a:effectLst/>
                <a:latin typeface="Arial" panose="020B0604020202020204" pitchFamily="34" charset="0"/>
                <a:ea typeface="Calibri" panose="020F0502020204030204" pitchFamily="34" charset="0"/>
                <a:cs typeface="Times New Roman" panose="02020603050405020304" pitchFamily="18" charset="0"/>
              </a:rPr>
              <a:t>Business services: A range of business services, such as meeting rooms, conference facilities, and business centers, to accommodate the needs of business travellers.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a:effectLst/>
                <a:latin typeface="Arial" panose="020B0604020202020204" pitchFamily="34" charset="0"/>
                <a:ea typeface="Calibri" panose="020F0502020204030204" pitchFamily="34" charset="0"/>
                <a:cs typeface="Times New Roman" panose="02020603050405020304" pitchFamily="18" charset="0"/>
              </a:rPr>
              <a:t>Guest services: A variety of guest services, such as concierge services, 24-hour front desk service, and valet parking, to make guests' stays as comfortable and convenient as possible (Kinni and Staff, 2012).</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6</a:t>
            </a:fld>
            <a:endParaRPr lang="zh-CN" altLang="en-US"/>
          </a:p>
        </p:txBody>
      </p:sp>
    </p:spTree>
    <p:extLst>
      <p:ext uri="{BB962C8B-B14F-4D97-AF65-F5344CB8AC3E}">
        <p14:creationId xmlns:p14="http://schemas.microsoft.com/office/powerpoint/2010/main" val="460489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Guest services are a facilitator for the overall success of JW Marriott as a luxury hotel chain. There are several reasons why it is important to value guest services in JW Marriott:</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457200" algn="l"/>
              </a:tabLst>
            </a:pPr>
            <a:r>
              <a:rPr lang="en-US" sz="1800">
                <a:effectLst/>
                <a:latin typeface="Arial" panose="020B0604020202020204" pitchFamily="34" charset="0"/>
                <a:ea typeface="Calibri" panose="020F0502020204030204" pitchFamily="34" charset="0"/>
                <a:cs typeface="Times New Roman" panose="02020603050405020304" pitchFamily="18" charset="0"/>
              </a:rPr>
              <a:t>Enhancing guest satisfaction: Guest services are a key factor in determining guest satisfaction. By providing guests with high-quality services and facilities, JW Marriott can ensure that guests have a comfortable and enjoyable stay, which can lead to positive reviews and repeat business (Solomon, 2016)</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457200" algn="l"/>
              </a:tabLst>
            </a:pPr>
            <a:r>
              <a:rPr lang="en-US" sz="1800">
                <a:effectLst/>
                <a:latin typeface="Arial" panose="020B0604020202020204" pitchFamily="34" charset="0"/>
                <a:ea typeface="Calibri" panose="020F0502020204030204" pitchFamily="34" charset="0"/>
                <a:cs typeface="Times New Roman" panose="02020603050405020304" pitchFamily="18" charset="0"/>
              </a:rPr>
              <a:t>Competitive advantage: JW Marriott competes with other luxury hotels for guests, and offering exceptional guest services can give JW Marriott a competitive advantage over its rivals.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457200" algn="l"/>
              </a:tabLst>
            </a:pPr>
            <a:r>
              <a:rPr lang="en-US" sz="1800">
                <a:effectLst/>
                <a:latin typeface="Arial" panose="020B0604020202020204" pitchFamily="34" charset="0"/>
                <a:ea typeface="Calibri" panose="020F0502020204030204" pitchFamily="34" charset="0"/>
                <a:cs typeface="Times New Roman" panose="02020603050405020304" pitchFamily="18" charset="0"/>
              </a:rPr>
              <a:t>Brand reputation: The guest services provided by JW Marriott are an important part of the hotel's brand reputation. By providing high-quality guest services, JW Marriott can maintain a positive image and establish itself as a leader in the luxury hotel industry (Dev, 2012).</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457200" algn="l"/>
              </a:tabLst>
            </a:pPr>
            <a:r>
              <a:rPr lang="en-US" sz="1800">
                <a:effectLst/>
                <a:latin typeface="Arial" panose="020B0604020202020204" pitchFamily="34" charset="0"/>
                <a:ea typeface="Calibri" panose="020F0502020204030204" pitchFamily="34" charset="0"/>
                <a:cs typeface="Times New Roman" panose="02020603050405020304" pitchFamily="18" charset="0"/>
              </a:rPr>
              <a:t>Revenue generation: Guest services can also play a role in generating revenue for JW Marriott. For example, offering spa services, meeting rooms, and other amenities can generate additional revenue for the hotel.</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7</a:t>
            </a:fld>
            <a:endParaRPr lang="zh-CN" altLang="en-US"/>
          </a:p>
        </p:txBody>
      </p:sp>
    </p:spTree>
    <p:extLst>
      <p:ext uri="{BB962C8B-B14F-4D97-AF65-F5344CB8AC3E}">
        <p14:creationId xmlns:p14="http://schemas.microsoft.com/office/powerpoint/2010/main" val="1348272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Hospitality is necessary for hotels as it is essential for the overall success of the hotel and the satisfaction of guests. It is at the core of the guest experience, and by providing guests with warm, friendly, and attentive service, hotels can ensure that guests have a comfortable and enjoyable stay. This can lead to positive reviews, repeat business, and overall guest satisfaction (Tileagă and Oprişan, 2018). It is important part of a hotel's brand reputation. By providing guests with exceptional service and a welcoming atmosphere, hotels can establish themselves as leaders in the industry and maintain a positive image (Laws and Thyne, 2012).</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The guests of JW Marriott are expecting luxury and upscale experience, the hotel must consider the role and function of guest services to meet these expectations. This includes providing high-quality accommodation, dining options, recreational activities, business services, and guest services that exceed guests' expectations.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8</a:t>
            </a:fld>
            <a:endParaRPr lang="zh-CN" altLang="en-US"/>
          </a:p>
        </p:txBody>
      </p:sp>
    </p:spTree>
    <p:extLst>
      <p:ext uri="{BB962C8B-B14F-4D97-AF65-F5344CB8AC3E}">
        <p14:creationId xmlns:p14="http://schemas.microsoft.com/office/powerpoint/2010/main" val="3374969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In conclusion, JW Marriott is a leading luxury hotel brand that offers a wide range of services and amenities to its guests. With its strong reputation for quality and excellence, JW Marriott continues to be a top choice for travellers seeking luxury accommodations.</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a:effectLst/>
                <a:latin typeface="Arial" panose="020B0604020202020204" pitchFamily="34" charset="0"/>
                <a:ea typeface="Calibri" panose="020F0502020204030204" pitchFamily="34" charset="0"/>
                <a:cs typeface="Times New Roman" panose="02020603050405020304" pitchFamily="18" charset="0"/>
              </a:rPr>
              <a:t>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9</a:t>
            </a:fld>
            <a:endParaRPr lang="zh-CN" altLang="en-US"/>
          </a:p>
        </p:txBody>
      </p:sp>
    </p:spTree>
    <p:extLst>
      <p:ext uri="{BB962C8B-B14F-4D97-AF65-F5344CB8AC3E}">
        <p14:creationId xmlns:p14="http://schemas.microsoft.com/office/powerpoint/2010/main" val="2023387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PK"/>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649893" y="1927013"/>
            <a:ext cx="5257793" cy="2057441"/>
          </a:xfrm>
        </p:spPr>
        <p:txBody>
          <a:bodyPr/>
          <a:lstStyle/>
          <a:p>
            <a:r>
              <a:rPr lang="en-US" altLang="zh-CN" dirty="0"/>
              <a:t>BMIH4003 Hospitality and Guest Services Presentation</a:t>
            </a:r>
            <a:endParaRPr lang="en-US" dirty="0"/>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702250" y="4270204"/>
            <a:ext cx="3833519" cy="1330496"/>
          </a:xfrm>
        </p:spPr>
        <p:txBody>
          <a:bodyPr/>
          <a:lstStyle/>
          <a:p>
            <a:r>
              <a:rPr lang="en-US" sz="3200" b="1" i="0" dirty="0">
                <a:effectLst/>
              </a:rPr>
              <a:t>JW Marriott</a:t>
            </a:r>
          </a:p>
          <a:p>
            <a:r>
              <a:rPr lang="en-US" sz="1600" b="1" dirty="0"/>
              <a:t>By Mohammed Abdul </a:t>
            </a:r>
            <a:r>
              <a:rPr lang="en-US" sz="1600" b="1" dirty="0" err="1"/>
              <a:t>Bathen</a:t>
            </a:r>
            <a:endParaRPr lang="en-US" sz="1600" b="1" dirty="0"/>
          </a:p>
        </p:txBody>
      </p:sp>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1" name="Picture Placeholder 10">
            <a:extLst>
              <a:ext uri="{FF2B5EF4-FFF2-40B4-BE49-F238E27FC236}">
                <a16:creationId xmlns:a16="http://schemas.microsoft.com/office/drawing/2014/main" id="{54A9D979-07D3-AD9B-6AAF-FDD7CEC4AA2A}"/>
              </a:ext>
            </a:extLst>
          </p:cNvPr>
          <p:cNvPicPr>
            <a:picLocks noGrp="1" noChangeAspect="1"/>
          </p:cNvPicPr>
          <p:nvPr>
            <p:ph type="pic" sz="quarter" idx="47"/>
          </p:nvPr>
        </p:nvPicPr>
        <p:blipFill>
          <a:blip r:embed="rId4"/>
          <a:srcRect l="21012" r="21012"/>
          <a:stretch>
            <a:fillRect/>
          </a:stretch>
        </p:blipFill>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5DF64211-DCD8-B458-DBD2-EBDA7AE3396F}"/>
              </a:ext>
            </a:extLst>
          </p:cNvPr>
          <p:cNvSpPr>
            <a:spLocks noGrp="1"/>
          </p:cNvSpPr>
          <p:nvPr>
            <p:ph type="title"/>
          </p:nvPr>
        </p:nvSpPr>
        <p:spPr/>
        <p:txBody>
          <a:bodyPr/>
          <a:lstStyle/>
          <a:p>
            <a:r>
              <a:rPr lang="en-US" dirty="0"/>
              <a:t>Presentation Contents</a:t>
            </a:r>
          </a:p>
        </p:txBody>
      </p:sp>
      <p:sp>
        <p:nvSpPr>
          <p:cNvPr id="16" name="Text Placeholder 15">
            <a:extLst>
              <a:ext uri="{FF2B5EF4-FFF2-40B4-BE49-F238E27FC236}">
                <a16:creationId xmlns:a16="http://schemas.microsoft.com/office/drawing/2014/main" id="{8FEA3BB9-F064-CFBE-C0BE-BB7A22A4DCFC}"/>
              </a:ext>
            </a:extLst>
          </p:cNvPr>
          <p:cNvSpPr>
            <a:spLocks noGrp="1"/>
          </p:cNvSpPr>
          <p:nvPr>
            <p:ph type="body" sz="quarter" idx="28"/>
          </p:nvPr>
        </p:nvSpPr>
        <p:spPr/>
        <p:txBody>
          <a:bodyPr/>
          <a:lstStyle/>
          <a:p>
            <a:r>
              <a:rPr lang="en-US" dirty="0"/>
              <a:t>Introducing JW Marriott </a:t>
            </a:r>
          </a:p>
        </p:txBody>
      </p:sp>
      <p:sp>
        <p:nvSpPr>
          <p:cNvPr id="9" name="Text Placeholder 8">
            <a:extLst>
              <a:ext uri="{FF2B5EF4-FFF2-40B4-BE49-F238E27FC236}">
                <a16:creationId xmlns:a16="http://schemas.microsoft.com/office/drawing/2014/main" id="{78024C77-A2F8-1ABA-5412-E6BB88B5FA1B}"/>
              </a:ext>
            </a:extLst>
          </p:cNvPr>
          <p:cNvSpPr>
            <a:spLocks noGrp="1"/>
          </p:cNvSpPr>
          <p:nvPr>
            <p:ph type="body" sz="quarter" idx="29"/>
          </p:nvPr>
        </p:nvSpPr>
        <p:spPr/>
        <p:txBody>
          <a:bodyPr/>
          <a:lstStyle/>
          <a:p>
            <a:r>
              <a:rPr lang="en-US" dirty="0"/>
              <a:t>Prime Consumers of JW Marriott</a:t>
            </a:r>
          </a:p>
        </p:txBody>
      </p:sp>
      <p:sp>
        <p:nvSpPr>
          <p:cNvPr id="18" name="Text Placeholder 17">
            <a:extLst>
              <a:ext uri="{FF2B5EF4-FFF2-40B4-BE49-F238E27FC236}">
                <a16:creationId xmlns:a16="http://schemas.microsoft.com/office/drawing/2014/main" id="{241202DB-E499-EB19-8A48-A3301DA59ED7}"/>
              </a:ext>
            </a:extLst>
          </p:cNvPr>
          <p:cNvSpPr>
            <a:spLocks noGrp="1"/>
          </p:cNvSpPr>
          <p:nvPr>
            <p:ph type="body" sz="quarter" idx="30"/>
          </p:nvPr>
        </p:nvSpPr>
        <p:spPr/>
        <p:txBody>
          <a:bodyPr/>
          <a:lstStyle/>
          <a:p>
            <a:r>
              <a:rPr lang="en-US" dirty="0"/>
              <a:t>Nature, Scope and Role of the Guest Services and Facilities</a:t>
            </a:r>
          </a:p>
        </p:txBody>
      </p:sp>
      <p:sp>
        <p:nvSpPr>
          <p:cNvPr id="22" name="Text Placeholder 21">
            <a:extLst>
              <a:ext uri="{FF2B5EF4-FFF2-40B4-BE49-F238E27FC236}">
                <a16:creationId xmlns:a16="http://schemas.microsoft.com/office/drawing/2014/main" id="{D5402852-C1AD-6A4E-DAA7-0AE582A742FD}"/>
              </a:ext>
            </a:extLst>
          </p:cNvPr>
          <p:cNvSpPr>
            <a:spLocks noGrp="1"/>
          </p:cNvSpPr>
          <p:nvPr>
            <p:ph type="body" sz="quarter" idx="31"/>
          </p:nvPr>
        </p:nvSpPr>
        <p:spPr/>
        <p:txBody>
          <a:bodyPr/>
          <a:lstStyle/>
          <a:p>
            <a:r>
              <a:rPr lang="en-US" dirty="0"/>
              <a:t>The Necessity to Value Guest Services</a:t>
            </a:r>
          </a:p>
        </p:txBody>
      </p:sp>
      <p:sp>
        <p:nvSpPr>
          <p:cNvPr id="24" name="Text Placeholder 23">
            <a:extLst>
              <a:ext uri="{FF2B5EF4-FFF2-40B4-BE49-F238E27FC236}">
                <a16:creationId xmlns:a16="http://schemas.microsoft.com/office/drawing/2014/main" id="{ABF1D337-2A3C-A0FB-A6CD-5E4B9D6DFD91}"/>
              </a:ext>
            </a:extLst>
          </p:cNvPr>
          <p:cNvSpPr>
            <a:spLocks noGrp="1"/>
          </p:cNvSpPr>
          <p:nvPr>
            <p:ph type="body" sz="quarter" idx="32"/>
          </p:nvPr>
        </p:nvSpPr>
        <p:spPr/>
        <p:txBody>
          <a:bodyPr/>
          <a:lstStyle/>
          <a:p>
            <a:r>
              <a:rPr lang="en-US" dirty="0"/>
              <a:t>Conclusion</a:t>
            </a:r>
          </a:p>
        </p:txBody>
      </p:sp>
      <p:pic>
        <p:nvPicPr>
          <p:cNvPr id="2" name="Shape 33">
            <a:extLst>
              <a:ext uri="{FF2B5EF4-FFF2-40B4-BE49-F238E27FC236}">
                <a16:creationId xmlns:a16="http://schemas.microsoft.com/office/drawing/2014/main" id="{A32AE6AB-444D-133B-8751-0053C41B4FD2}"/>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a:xfrm>
            <a:off x="6291927" y="4040574"/>
            <a:ext cx="1932594" cy="2210929"/>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rgbClr val="CC3300"/>
          </a:solidFill>
        </p:spPr>
      </p:pic>
      <p:sp>
        <p:nvSpPr>
          <p:cNvPr id="3" name="Text Placeholder 23">
            <a:extLst>
              <a:ext uri="{FF2B5EF4-FFF2-40B4-BE49-F238E27FC236}">
                <a16:creationId xmlns:a16="http://schemas.microsoft.com/office/drawing/2014/main" id="{9270E263-C30A-1CAA-75A7-285CBE14FE8F}"/>
              </a:ext>
            </a:extLst>
          </p:cNvPr>
          <p:cNvSpPr txBox="1">
            <a:spLocks/>
          </p:cNvSpPr>
          <p:nvPr/>
        </p:nvSpPr>
        <p:spPr>
          <a:xfrm>
            <a:off x="6311393" y="4608193"/>
            <a:ext cx="1913128" cy="1075689"/>
          </a:xfrm>
          <a:prstGeom prst="rect">
            <a:avLst/>
          </a:prstGeom>
        </p:spPr>
        <p:txBody>
          <a:bodyPr vert="horz" lIns="91440" tIns="45720" rIns="91440" bIns="45720" rtlCol="0" anchor="ctr">
            <a:noAutofit/>
          </a:bodyPr>
          <a:lstStyle>
            <a:lvl1pPr marL="0" indent="0" algn="ctr" defTabSz="914400" rtl="0" eaLnBrk="1" latinLnBrk="0" hangingPunct="1">
              <a:lnSpc>
                <a:spcPct val="113000"/>
              </a:lnSpc>
              <a:spcBef>
                <a:spcPts val="1000"/>
              </a:spcBef>
              <a:buFont typeface="Arial" panose="020B0604020202020204" pitchFamily="34" charset="0"/>
              <a:buNone/>
              <a:defRPr sz="1800" b="0" i="0" kern="1200">
                <a:solidFill>
                  <a:schemeClr val="bg1"/>
                </a:solidFill>
                <a:latin typeface="Abadi" panose="020B0604020104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Notion of Hospitality and Guest Expectations</a:t>
            </a:r>
          </a:p>
        </p:txBody>
      </p:sp>
    </p:spTree>
    <p:extLst>
      <p:ext uri="{BB962C8B-B14F-4D97-AF65-F5344CB8AC3E}">
        <p14:creationId xmlns:p14="http://schemas.microsoft.com/office/powerpoint/2010/main" val="2775535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p:txBody>
          <a:bodyPr/>
          <a:lstStyle/>
          <a:p>
            <a:r>
              <a:rPr lang="en-US" altLang="zh-CN" dirty="0"/>
              <a:t>Introduction</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715794" y="3100695"/>
            <a:ext cx="4384240" cy="2289936"/>
          </a:xfrm>
        </p:spPr>
        <p:txBody>
          <a:bodyPr/>
          <a:lstStyle/>
          <a:p>
            <a:endParaRPr lang="en-US" dirty="0"/>
          </a:p>
          <a:p>
            <a:pPr marL="285750" indent="-285750">
              <a:buFont typeface="Arial" panose="020B0604020202020204" pitchFamily="34" charset="0"/>
              <a:buChar char="•"/>
            </a:pPr>
            <a:r>
              <a:rPr lang="en-US" dirty="0"/>
              <a:t>Luxury hotel chain that offers exceptional accommodations, amenities and service to its guests. </a:t>
            </a:r>
          </a:p>
          <a:p>
            <a:pPr marL="285750" indent="-285750">
              <a:buFont typeface="Arial" panose="020B0604020202020204" pitchFamily="34" charset="0"/>
              <a:buChar char="•"/>
            </a:pPr>
            <a:r>
              <a:rPr lang="en-US" dirty="0"/>
              <a:t>Prime destinations worldwide.</a:t>
            </a:r>
          </a:p>
          <a:p>
            <a:pPr marL="285750" indent="-285750">
              <a:buFont typeface="Arial" panose="020B0604020202020204" pitchFamily="34" charset="0"/>
              <a:buChar char="•"/>
            </a:pPr>
            <a:r>
              <a:rPr lang="en-US" dirty="0"/>
              <a:t>Business and Leisure travelers (JW Marriott, 2023). </a:t>
            </a:r>
          </a:p>
        </p:txBody>
      </p:sp>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027504" y="128717"/>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zh-CN" altLang="en-US" sz="1200" u="none" strike="noStrike" kern="1200" cap="none" spc="0" normalizeH="0" baseline="0" noProof="0" dirty="0">
              <a:ln>
                <a:noFill/>
              </a:ln>
              <a:solidFill>
                <a:schemeClr val="bg1"/>
              </a:solidFill>
              <a:effectLst/>
              <a:uLnTx/>
              <a:uFillTx/>
            </a:endParaRPr>
          </a:p>
        </p:txBody>
      </p:sp>
      <p:pic>
        <p:nvPicPr>
          <p:cNvPr id="7" name="Picture Placeholder 6">
            <a:extLst>
              <a:ext uri="{FF2B5EF4-FFF2-40B4-BE49-F238E27FC236}">
                <a16:creationId xmlns:a16="http://schemas.microsoft.com/office/drawing/2014/main" id="{28417FBB-84C1-CA27-4D45-9CD4CF6C08DF}"/>
              </a:ext>
            </a:extLst>
          </p:cNvPr>
          <p:cNvPicPr>
            <a:picLocks noGrp="1" noChangeAspect="1"/>
          </p:cNvPicPr>
          <p:nvPr>
            <p:ph type="pic" sz="quarter" idx="51"/>
          </p:nvPr>
        </p:nvPicPr>
        <p:blipFill>
          <a:blip r:embed="rId3"/>
          <a:srcRect l="20477" r="20477"/>
          <a:stretch>
            <a:fillRect/>
          </a:stretch>
        </p:blipFill>
        <p:spPr/>
      </p:pic>
      <p:sp>
        <p:nvSpPr>
          <p:cNvPr id="11" name="TextBox 10">
            <a:extLst>
              <a:ext uri="{FF2B5EF4-FFF2-40B4-BE49-F238E27FC236}">
                <a16:creationId xmlns:a16="http://schemas.microsoft.com/office/drawing/2014/main" id="{EB1562EA-56E9-EDEB-5214-56D3DD8028F4}"/>
              </a:ext>
            </a:extLst>
          </p:cNvPr>
          <p:cNvSpPr txBox="1"/>
          <p:nvPr/>
        </p:nvSpPr>
        <p:spPr>
          <a:xfrm>
            <a:off x="4075360" y="552803"/>
            <a:ext cx="1801228" cy="1323439"/>
          </a:xfrm>
          <a:prstGeom prst="rect">
            <a:avLst/>
          </a:prstGeom>
        </p:spPr>
        <p:txBody>
          <a:bodyPr wrap="square" rtlCol="0">
            <a:spAutoFit/>
          </a:bodyPr>
          <a:lstStyle/>
          <a:p>
            <a:pPr marL="0" indent="0" algn="ctr">
              <a:lnSpc>
                <a:spcPct val="100000"/>
              </a:lnSpc>
              <a:spcBef>
                <a:spcPts val="0"/>
              </a:spcBef>
              <a:buFontTx/>
              <a:buNone/>
            </a:pPr>
            <a:r>
              <a:rPr lang="en-US" sz="1600" b="0" i="1" dirty="0">
                <a:solidFill>
                  <a:srgbClr val="FFFFFF"/>
                </a:solidFill>
                <a:effectLst/>
                <a:latin typeface="Proxima-Nova"/>
              </a:rPr>
              <a:t>JW Marriott Mussoorie Walnut Grove Resort &amp; Spa (Source: JW Marriot, 2022</a:t>
            </a:r>
            <a:r>
              <a:rPr lang="en-US" sz="1600" b="0" i="0" dirty="0">
                <a:solidFill>
                  <a:srgbClr val="FFFFFF"/>
                </a:solidFill>
                <a:effectLst/>
                <a:latin typeface="Proxima-Nova"/>
              </a:rPr>
              <a:t>)</a:t>
            </a:r>
            <a:endParaRPr lang="en-US" sz="16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77554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6332000" y="1828800"/>
            <a:ext cx="5176690" cy="3484335"/>
          </a:xfrm>
        </p:spPr>
        <p:txBody>
          <a:bodyPr/>
          <a:lstStyle/>
          <a:p>
            <a:r>
              <a:rPr lang="en-US" sz="1800" b="0" dirty="0">
                <a:latin typeface="Abadi" panose="020B0604020104020204" pitchFamily="34" charset="0"/>
                <a:cs typeface="Times New Roman" panose="02020603050405020304" pitchFamily="18" charset="0"/>
              </a:rPr>
              <a:t>The main consumers of JW Marriott are business and leisure travellers.</a:t>
            </a:r>
            <a:br>
              <a:rPr lang="en-US" sz="1800" b="0" dirty="0">
                <a:latin typeface="Abadi" panose="020B0604020104020204" pitchFamily="34" charset="0"/>
                <a:cs typeface="Times New Roman" panose="02020603050405020304" pitchFamily="18" charset="0"/>
              </a:rPr>
            </a:br>
            <a:br>
              <a:rPr lang="en-US" sz="1800" b="0" dirty="0">
                <a:latin typeface="Abadi" panose="020B0604020104020204" pitchFamily="34" charset="0"/>
                <a:cs typeface="Times New Roman" panose="02020603050405020304" pitchFamily="18" charset="0"/>
              </a:rPr>
            </a:br>
            <a:r>
              <a:rPr lang="en-US" sz="1800" b="0" dirty="0">
                <a:latin typeface="Abadi" panose="020B0604020104020204" pitchFamily="34" charset="0"/>
                <a:cs typeface="Times New Roman" panose="02020603050405020304" pitchFamily="18" charset="0"/>
              </a:rPr>
              <a:t>Business Travellers -  Prime locations, modern facilities, and excellent service, which provide a comfortable and productive environment for conducting business (Doucette and Scott, 2015). </a:t>
            </a:r>
            <a:br>
              <a:rPr lang="en-US" sz="1800" b="0" dirty="0">
                <a:latin typeface="Abadi" panose="020B0604020104020204" pitchFamily="34" charset="0"/>
                <a:cs typeface="Times New Roman" panose="02020603050405020304" pitchFamily="18" charset="0"/>
              </a:rPr>
            </a:br>
            <a:br>
              <a:rPr lang="en-US" sz="1800" b="0" dirty="0">
                <a:latin typeface="Abadi" panose="020B0604020104020204" pitchFamily="34" charset="0"/>
                <a:cs typeface="Times New Roman" panose="02020603050405020304" pitchFamily="18" charset="0"/>
              </a:rPr>
            </a:br>
            <a:r>
              <a:rPr lang="en-US" sz="1800" b="0" dirty="0">
                <a:latin typeface="Abadi" panose="020B0604020104020204" pitchFamily="34" charset="0"/>
                <a:cs typeface="Times New Roman" panose="02020603050405020304" pitchFamily="18" charset="0"/>
              </a:rPr>
              <a:t>Leisure Travellers - high-end amenities, exceptional service, and prime locations that offer easy access to popular tourist destinations (Hall and Schulz, 2012).</a:t>
            </a:r>
          </a:p>
        </p:txBody>
      </p:sp>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a:xfrm>
            <a:off x="1942240" y="2764571"/>
            <a:ext cx="2324602" cy="1070829"/>
          </a:xfrm>
        </p:spPr>
        <p:txBody>
          <a:bodyPr/>
          <a:lstStyle/>
          <a:p>
            <a:r>
              <a:rPr lang="en-US" sz="2400" dirty="0"/>
              <a:t>Prime consumers of jw Marriott</a:t>
            </a:r>
          </a:p>
          <a:p>
            <a:endParaRPr lang="en-US" dirty="0"/>
          </a:p>
        </p:txBody>
      </p:sp>
      <p:pic>
        <p:nvPicPr>
          <p:cNvPr id="9" name="Picture Placeholder 8">
            <a:extLst>
              <a:ext uri="{FF2B5EF4-FFF2-40B4-BE49-F238E27FC236}">
                <a16:creationId xmlns:a16="http://schemas.microsoft.com/office/drawing/2014/main" id="{0923A368-E330-4E01-31D7-D6A6AAEB30A5}"/>
              </a:ext>
            </a:extLst>
          </p:cNvPr>
          <p:cNvPicPr>
            <a:picLocks noGrp="1" noChangeAspect="1"/>
          </p:cNvPicPr>
          <p:nvPr>
            <p:ph type="pic" sz="quarter" idx="47"/>
          </p:nvPr>
        </p:nvPicPr>
        <p:blipFill>
          <a:blip r:embed="rId3"/>
          <a:srcRect l="16084" r="16084"/>
          <a:stretch>
            <a:fillRect/>
          </a:stretch>
        </p:blipFill>
        <p:spPr>
          <a:xfrm>
            <a:off x="581710" y="512959"/>
            <a:ext cx="5045662" cy="5783096"/>
          </a:xfrm>
        </p:spPr>
      </p:pic>
    </p:spTree>
    <p:extLst>
      <p:ext uri="{BB962C8B-B14F-4D97-AF65-F5344CB8AC3E}">
        <p14:creationId xmlns:p14="http://schemas.microsoft.com/office/powerpoint/2010/main" val="247807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44621" y="342421"/>
            <a:ext cx="9823998" cy="780629"/>
          </a:xfrm>
        </p:spPr>
        <p:txBody>
          <a:bodyPr/>
          <a:lstStyle/>
          <a:p>
            <a:pPr marL="0" marR="0">
              <a:lnSpc>
                <a:spcPct val="150000"/>
              </a:lnSpc>
              <a:spcBef>
                <a:spcPts val="1200"/>
              </a:spcBef>
              <a:spcAft>
                <a:spcPts val="0"/>
              </a:spcAft>
            </a:pPr>
            <a:r>
              <a:rPr lang="en-US" sz="2400" b="1" kern="0" dirty="0">
                <a:effectLst/>
                <a:ea typeface="Times New Roman" panose="02020603050405020304" pitchFamily="18" charset="0"/>
                <a:cs typeface="Times New Roman" panose="02020603050405020304" pitchFamily="18" charset="0"/>
              </a:rPr>
              <a:t>Nature, Scope and Role of the Guest Services and Facilities</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745589" y="1688123"/>
            <a:ext cx="5350412" cy="2464777"/>
          </a:xfrm>
        </p:spPr>
        <p:txBody>
          <a:bodyPr/>
          <a:lstStyle/>
          <a:p>
            <a:pPr marL="285750" marR="0" indent="-285750" algn="just">
              <a:lnSpc>
                <a:spcPct val="150000"/>
              </a:lnSpc>
              <a:spcBef>
                <a:spcPts val="0"/>
              </a:spcBef>
              <a:spcAft>
                <a:spcPts val="800"/>
              </a:spcAft>
              <a:buFont typeface="Arial" panose="020B0604020202020204" pitchFamily="34" charset="0"/>
              <a:buChar char="•"/>
            </a:pPr>
            <a:r>
              <a:rPr lang="en-US" altLang="zh-CN" sz="1600" dirty="0">
                <a:cs typeface="Times New Roman" panose="02020603050405020304" pitchFamily="18" charset="0"/>
              </a:rPr>
              <a:t>Luxurious and upscale in nature, designed to meet the needs and expectations of business and leisure travellers. </a:t>
            </a:r>
          </a:p>
          <a:p>
            <a:pPr marL="285750" marR="0" indent="-285750" algn="just">
              <a:lnSpc>
                <a:spcPct val="150000"/>
              </a:lnSpc>
              <a:spcBef>
                <a:spcPts val="0"/>
              </a:spcBef>
              <a:spcAft>
                <a:spcPts val="800"/>
              </a:spcAft>
              <a:buFont typeface="Arial" panose="020B0604020202020204" pitchFamily="34" charset="0"/>
              <a:buChar char="•"/>
            </a:pPr>
            <a:r>
              <a:rPr lang="en-US" altLang="zh-CN" sz="1600" dirty="0">
                <a:cs typeface="Times New Roman" panose="02020603050405020304" pitchFamily="18" charset="0"/>
              </a:rPr>
              <a:t>Comfortable, enjoyable, and memorable experience during their stay at the hotel (Wood, 2015). </a:t>
            </a:r>
            <a:endParaRPr lang="en-US" sz="1600" dirty="0">
              <a:cs typeface="Times New Roman" panose="02020603050405020304" pitchFamily="18" charset="0"/>
            </a:endParaRPr>
          </a:p>
        </p:txBody>
      </p:sp>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zh-CN" altLang="en-US" sz="1200" u="none" strike="noStrike" kern="1200" cap="none" spc="0" normalizeH="0" baseline="0" noProof="0" dirty="0">
              <a:ln>
                <a:noFill/>
              </a:ln>
              <a:solidFill>
                <a:schemeClr val="bg1"/>
              </a:solidFill>
              <a:effectLst/>
              <a:uLnTx/>
              <a:uFillTx/>
            </a:endParaRPr>
          </a:p>
        </p:txBody>
      </p:sp>
      <p:pic>
        <p:nvPicPr>
          <p:cNvPr id="7" name="Picture Placeholder 6">
            <a:extLst>
              <a:ext uri="{FF2B5EF4-FFF2-40B4-BE49-F238E27FC236}">
                <a16:creationId xmlns:a16="http://schemas.microsoft.com/office/drawing/2014/main" id="{2EA157BA-84BD-4FB6-26EF-096C719A9F02}"/>
              </a:ext>
            </a:extLst>
          </p:cNvPr>
          <p:cNvPicPr>
            <a:picLocks noGrp="1" noChangeAspect="1"/>
          </p:cNvPicPr>
          <p:nvPr>
            <p:ph type="pic" sz="quarter" idx="48"/>
          </p:nvPr>
        </p:nvPicPr>
        <p:blipFill>
          <a:blip r:embed="rId3"/>
          <a:srcRect l="20059" r="20059"/>
          <a:stretch>
            <a:fillRect/>
          </a:stretch>
        </p:blipFill>
        <p:spPr/>
      </p:pic>
    </p:spTree>
    <p:extLst>
      <p:ext uri="{BB962C8B-B14F-4D97-AF65-F5344CB8AC3E}">
        <p14:creationId xmlns:p14="http://schemas.microsoft.com/office/powerpoint/2010/main" val="4157533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67286" y="272159"/>
            <a:ext cx="9823998" cy="1325563"/>
          </a:xfrm>
        </p:spPr>
        <p:txBody>
          <a:bodyPr/>
          <a:lstStyle/>
          <a:p>
            <a:pPr marL="0" marR="0">
              <a:lnSpc>
                <a:spcPct val="150000"/>
              </a:lnSpc>
              <a:spcBef>
                <a:spcPts val="1200"/>
              </a:spcBef>
              <a:spcAft>
                <a:spcPts val="0"/>
              </a:spcAft>
            </a:pPr>
            <a:r>
              <a:rPr lang="en-US" sz="2400" b="1" kern="0" dirty="0">
                <a:effectLst/>
                <a:ea typeface="Times New Roman" panose="02020603050405020304" pitchFamily="18" charset="0"/>
                <a:cs typeface="Times New Roman" panose="02020603050405020304" pitchFamily="18" charset="0"/>
              </a:rPr>
              <a:t>Nature, Scope and Role of the Guest Services and Facilities</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653170" y="1808082"/>
            <a:ext cx="6049304" cy="3030618"/>
          </a:xfrm>
        </p:spPr>
        <p:txBody>
          <a:bodyPr/>
          <a:lstStyle/>
          <a:p>
            <a:pPr marL="0" marR="0" algn="just">
              <a:lnSpc>
                <a:spcPct val="150000"/>
              </a:lnSpc>
              <a:spcBef>
                <a:spcPts val="0"/>
              </a:spcBef>
              <a:spcAft>
                <a:spcPts val="800"/>
              </a:spcAft>
            </a:pPr>
            <a:r>
              <a:rPr lang="en-US" sz="1600" dirty="0">
                <a:effectLst/>
                <a:ea typeface="Calibri" panose="020F0502020204030204" pitchFamily="34" charset="0"/>
                <a:cs typeface="Times New Roman" panose="02020603050405020304" pitchFamily="18" charset="0"/>
              </a:rPr>
              <a:t>The guest services and facilities provided by JW Marriott include:</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600" dirty="0">
                <a:effectLst/>
                <a:ea typeface="Calibri" panose="020F0502020204030204" pitchFamily="34" charset="0"/>
                <a:cs typeface="Times New Roman" panose="02020603050405020304" pitchFamily="18" charset="0"/>
              </a:rPr>
              <a:t>Accommodation</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600" dirty="0">
                <a:effectLst/>
                <a:ea typeface="Calibri" panose="020F0502020204030204" pitchFamily="34" charset="0"/>
                <a:cs typeface="Times New Roman" panose="02020603050405020304" pitchFamily="18" charset="0"/>
              </a:rPr>
              <a:t>Dining</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600" dirty="0">
                <a:effectLst/>
                <a:ea typeface="Calibri" panose="020F0502020204030204" pitchFamily="34" charset="0"/>
                <a:cs typeface="Times New Roman" panose="02020603050405020304" pitchFamily="18" charset="0"/>
              </a:rPr>
              <a:t>Recreational activities (Susskind and Maynard 2019).</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600" dirty="0">
                <a:effectLst/>
                <a:ea typeface="Calibri" panose="020F0502020204030204" pitchFamily="34" charset="0"/>
                <a:cs typeface="Times New Roman" panose="02020603050405020304" pitchFamily="18" charset="0"/>
              </a:rPr>
              <a:t>Business services</a:t>
            </a: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600" dirty="0">
                <a:effectLst/>
                <a:ea typeface="Calibri" panose="020F0502020204030204" pitchFamily="34" charset="0"/>
                <a:cs typeface="Times New Roman" panose="02020603050405020304" pitchFamily="18" charset="0"/>
              </a:rPr>
              <a:t>Guest services (Kinni and Staff, 2012).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800" dirty="0">
              <a:ea typeface="Calibri" panose="020F0502020204030204" pitchFamily="34" charset="0"/>
              <a:cs typeface="Times New Roman" panose="02020603050405020304" pitchFamily="18" charset="0"/>
            </a:endParaRPr>
          </a:p>
          <a:p>
            <a:pPr marR="0" lvl="0" algn="just">
              <a:lnSpc>
                <a:spcPct val="150000"/>
              </a:lnSpc>
              <a:spcBef>
                <a:spcPts val="0"/>
              </a:spcBef>
              <a:spcAft>
                <a:spcPts val="800"/>
              </a:spcAft>
              <a:buSzPts val="1000"/>
              <a:tabLst>
                <a:tab pos="457200" algn="l"/>
              </a:tabLst>
            </a:pPr>
            <a:endParaRPr lang="en-US" sz="1800" dirty="0">
              <a:effectLst/>
              <a:ea typeface="Calibri" panose="020F0502020204030204" pitchFamily="34" charset="0"/>
              <a:cs typeface="Times New Roman" panose="02020603050405020304" pitchFamily="18" charset="0"/>
            </a:endParaRPr>
          </a:p>
        </p:txBody>
      </p:sp>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zh-CN" altLang="en-US" sz="1200" u="none" strike="noStrike" kern="1200" cap="none" spc="0" normalizeH="0" baseline="0" noProof="0" dirty="0">
              <a:ln>
                <a:noFill/>
              </a:ln>
              <a:solidFill>
                <a:schemeClr val="bg1"/>
              </a:solidFill>
              <a:effectLst/>
              <a:uLnTx/>
              <a:uFillTx/>
            </a:endParaRPr>
          </a:p>
        </p:txBody>
      </p:sp>
      <p:pic>
        <p:nvPicPr>
          <p:cNvPr id="5" name="Picture Placeholder 4">
            <a:extLst>
              <a:ext uri="{FF2B5EF4-FFF2-40B4-BE49-F238E27FC236}">
                <a16:creationId xmlns:a16="http://schemas.microsoft.com/office/drawing/2014/main" id="{DF382796-DFD5-06C6-B836-EB42F5038C7B}"/>
              </a:ext>
            </a:extLst>
          </p:cNvPr>
          <p:cNvPicPr>
            <a:picLocks noGrp="1" noChangeAspect="1"/>
          </p:cNvPicPr>
          <p:nvPr>
            <p:ph type="pic" sz="quarter" idx="48"/>
          </p:nvPr>
        </p:nvPicPr>
        <p:blipFill>
          <a:blip r:embed="rId3"/>
          <a:srcRect l="20045" r="20045"/>
          <a:stretch>
            <a:fillRect/>
          </a:stretch>
        </p:blipFill>
        <p:spPr/>
      </p:pic>
    </p:spTree>
    <p:extLst>
      <p:ext uri="{BB962C8B-B14F-4D97-AF65-F5344CB8AC3E}">
        <p14:creationId xmlns:p14="http://schemas.microsoft.com/office/powerpoint/2010/main" val="2331160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337625" y="311675"/>
            <a:ext cx="9823998" cy="662782"/>
          </a:xfrm>
        </p:spPr>
        <p:txBody>
          <a:bodyPr/>
          <a:lstStyle/>
          <a:p>
            <a:pPr marL="0" marR="0">
              <a:lnSpc>
                <a:spcPct val="150000"/>
              </a:lnSpc>
              <a:spcBef>
                <a:spcPts val="1200"/>
              </a:spcBef>
              <a:spcAft>
                <a:spcPts val="0"/>
              </a:spcAft>
            </a:pPr>
            <a:r>
              <a:rPr lang="en-US" sz="2400" b="1" kern="0" dirty="0">
                <a:effectLst/>
                <a:ea typeface="Times New Roman" panose="02020603050405020304" pitchFamily="18" charset="0"/>
                <a:cs typeface="Times New Roman" panose="02020603050405020304" pitchFamily="18" charset="0"/>
              </a:rPr>
              <a:t>The Necessity to Value Guest Services</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655125" y="1812656"/>
            <a:ext cx="5440875" cy="3546744"/>
          </a:xfrm>
        </p:spPr>
        <p:txBody>
          <a:bodyPr/>
          <a:lstStyle/>
          <a:p>
            <a:pPr marL="0" marR="0" algn="just">
              <a:lnSpc>
                <a:spcPct val="150000"/>
              </a:lnSpc>
              <a:spcBef>
                <a:spcPts val="0"/>
              </a:spcBef>
              <a:spcAft>
                <a:spcPts val="800"/>
              </a:spcAft>
            </a:pPr>
            <a:r>
              <a:rPr lang="en-US" sz="1600" dirty="0">
                <a:effectLst/>
                <a:ea typeface="Calibri" panose="020F0502020204030204" pitchFamily="34" charset="0"/>
                <a:cs typeface="Times New Roman" panose="02020603050405020304" pitchFamily="18" charset="0"/>
              </a:rPr>
              <a:t>There are several reasons why it is important to value guest services in JW Marriott:</a:t>
            </a:r>
          </a:p>
          <a:p>
            <a:pPr marL="342900" marR="0" lvl="0" indent="-342900" algn="just">
              <a:lnSpc>
                <a:spcPct val="150000"/>
              </a:lnSpc>
              <a:spcBef>
                <a:spcPts val="0"/>
              </a:spcBef>
              <a:spcAft>
                <a:spcPts val="800"/>
              </a:spcAft>
              <a:buFont typeface="+mj-lt"/>
              <a:buAutoNum type="arabicPeriod"/>
              <a:tabLst>
                <a:tab pos="457200" algn="l"/>
              </a:tabLst>
            </a:pPr>
            <a:r>
              <a:rPr lang="en-US" sz="1600" dirty="0">
                <a:effectLst/>
                <a:ea typeface="Calibri" panose="020F0502020204030204" pitchFamily="34" charset="0"/>
                <a:cs typeface="Times New Roman" panose="02020603050405020304" pitchFamily="18" charset="0"/>
              </a:rPr>
              <a:t>Enhancing guest satisfaction (Solomon, 2016)</a:t>
            </a:r>
          </a:p>
          <a:p>
            <a:pPr marL="342900" marR="0" lvl="0" indent="-342900" algn="just">
              <a:lnSpc>
                <a:spcPct val="150000"/>
              </a:lnSpc>
              <a:spcBef>
                <a:spcPts val="0"/>
              </a:spcBef>
              <a:spcAft>
                <a:spcPts val="800"/>
              </a:spcAft>
              <a:buFont typeface="+mj-lt"/>
              <a:buAutoNum type="arabicPeriod"/>
              <a:tabLst>
                <a:tab pos="457200" algn="l"/>
              </a:tabLst>
            </a:pPr>
            <a:r>
              <a:rPr lang="en-US" sz="1600" dirty="0">
                <a:effectLst/>
                <a:ea typeface="Calibri" panose="020F0502020204030204" pitchFamily="34" charset="0"/>
                <a:cs typeface="Times New Roman" panose="02020603050405020304" pitchFamily="18" charset="0"/>
              </a:rPr>
              <a:t>Competitive advantage</a:t>
            </a:r>
          </a:p>
          <a:p>
            <a:pPr marL="342900" marR="0" lvl="0" indent="-342900" algn="just">
              <a:lnSpc>
                <a:spcPct val="150000"/>
              </a:lnSpc>
              <a:spcBef>
                <a:spcPts val="0"/>
              </a:spcBef>
              <a:spcAft>
                <a:spcPts val="800"/>
              </a:spcAft>
              <a:buFont typeface="+mj-lt"/>
              <a:buAutoNum type="arabicPeriod"/>
              <a:tabLst>
                <a:tab pos="457200" algn="l"/>
              </a:tabLst>
            </a:pPr>
            <a:r>
              <a:rPr lang="en-US" sz="1600" dirty="0">
                <a:effectLst/>
                <a:ea typeface="Calibri" panose="020F0502020204030204" pitchFamily="34" charset="0"/>
                <a:cs typeface="Times New Roman" panose="02020603050405020304" pitchFamily="18" charset="0"/>
              </a:rPr>
              <a:t>Brand reputation</a:t>
            </a:r>
            <a:r>
              <a:rPr lang="en-US" sz="1600" dirty="0">
                <a:ea typeface="Calibri" panose="020F0502020204030204" pitchFamily="34" charset="0"/>
                <a:cs typeface="Times New Roman" panose="02020603050405020304" pitchFamily="18" charset="0"/>
              </a:rPr>
              <a:t> </a:t>
            </a:r>
            <a:r>
              <a:rPr lang="en-US" sz="1600" dirty="0">
                <a:effectLst/>
                <a:ea typeface="Calibri" panose="020F0502020204030204" pitchFamily="34" charset="0"/>
                <a:cs typeface="Times New Roman" panose="02020603050405020304" pitchFamily="18" charset="0"/>
              </a:rPr>
              <a:t>(Dev 2012)</a:t>
            </a:r>
          </a:p>
          <a:p>
            <a:pPr marL="342900" marR="0" lvl="0" indent="-342900" algn="just">
              <a:lnSpc>
                <a:spcPct val="150000"/>
              </a:lnSpc>
              <a:spcBef>
                <a:spcPts val="0"/>
              </a:spcBef>
              <a:spcAft>
                <a:spcPts val="800"/>
              </a:spcAft>
              <a:buFont typeface="+mj-lt"/>
              <a:buAutoNum type="arabicPeriod"/>
              <a:tabLst>
                <a:tab pos="457200" algn="l"/>
              </a:tabLst>
            </a:pPr>
            <a:r>
              <a:rPr lang="en-US" sz="1600" dirty="0">
                <a:effectLst/>
                <a:ea typeface="Calibri" panose="020F0502020204030204" pitchFamily="34" charset="0"/>
                <a:cs typeface="Times New Roman" panose="02020603050405020304" pitchFamily="18" charset="0"/>
              </a:rPr>
              <a:t>Revenue generation</a:t>
            </a:r>
            <a:endParaRPr lang="en-US" sz="20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dirty="0">
              <a:ea typeface="Calibri" panose="020F0502020204030204" pitchFamily="34" charset="0"/>
              <a:cs typeface="Times New Roman" panose="02020603050405020304" pitchFamily="18" charset="0"/>
            </a:endParaRPr>
          </a:p>
          <a:p>
            <a:pPr marR="0" lvl="0" algn="just">
              <a:lnSpc>
                <a:spcPct val="150000"/>
              </a:lnSpc>
              <a:spcBef>
                <a:spcPts val="0"/>
              </a:spcBef>
              <a:spcAft>
                <a:spcPts val="800"/>
              </a:spcAft>
              <a:buSzPts val="1000"/>
              <a:tabLst>
                <a:tab pos="457200" algn="l"/>
              </a:tabLst>
            </a:pPr>
            <a:endParaRPr lang="en-US" sz="2000" dirty="0">
              <a:effectLst/>
              <a:ea typeface="Calibri" panose="020F0502020204030204" pitchFamily="34" charset="0"/>
              <a:cs typeface="Times New Roman" panose="02020603050405020304" pitchFamily="18" charset="0"/>
            </a:endParaRPr>
          </a:p>
        </p:txBody>
      </p:sp>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zh-CN" altLang="en-US" sz="1200" u="none" strike="noStrike" kern="1200" cap="none" spc="0" normalizeH="0" baseline="0" noProof="0" dirty="0">
              <a:ln>
                <a:noFill/>
              </a:ln>
              <a:solidFill>
                <a:schemeClr val="bg1"/>
              </a:solidFill>
              <a:effectLst/>
              <a:uLnTx/>
              <a:uFillTx/>
            </a:endParaRPr>
          </a:p>
        </p:txBody>
      </p:sp>
      <p:pic>
        <p:nvPicPr>
          <p:cNvPr id="5" name="Picture Placeholder 4">
            <a:extLst>
              <a:ext uri="{FF2B5EF4-FFF2-40B4-BE49-F238E27FC236}">
                <a16:creationId xmlns:a16="http://schemas.microsoft.com/office/drawing/2014/main" id="{AAA01E56-9127-B8CC-A8C2-687B0CA1713A}"/>
              </a:ext>
            </a:extLst>
          </p:cNvPr>
          <p:cNvPicPr>
            <a:picLocks noGrp="1" noChangeAspect="1"/>
          </p:cNvPicPr>
          <p:nvPr>
            <p:ph type="pic" sz="quarter" idx="48"/>
          </p:nvPr>
        </p:nvPicPr>
        <p:blipFill>
          <a:blip r:embed="rId3"/>
          <a:srcRect l="18485" r="18485"/>
          <a:stretch>
            <a:fillRect/>
          </a:stretch>
        </p:blipFill>
        <p:spPr/>
      </p:pic>
    </p:spTree>
    <p:extLst>
      <p:ext uri="{BB962C8B-B14F-4D97-AF65-F5344CB8AC3E}">
        <p14:creationId xmlns:p14="http://schemas.microsoft.com/office/powerpoint/2010/main" val="124394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49970" y="819485"/>
            <a:ext cx="6851162" cy="662782"/>
          </a:xfrm>
        </p:spPr>
        <p:txBody>
          <a:bodyPr/>
          <a:lstStyle/>
          <a:p>
            <a:pPr marL="0" marR="0">
              <a:lnSpc>
                <a:spcPct val="150000"/>
              </a:lnSpc>
              <a:spcBef>
                <a:spcPts val="1200"/>
              </a:spcBef>
              <a:spcAft>
                <a:spcPts val="0"/>
              </a:spcAft>
            </a:pPr>
            <a:r>
              <a:rPr lang="en-US" sz="2400" b="1" kern="0" dirty="0">
                <a:effectLst/>
                <a:ea typeface="Times New Roman" panose="02020603050405020304" pitchFamily="18" charset="0"/>
                <a:cs typeface="Times New Roman" panose="02020603050405020304" pitchFamily="18" charset="0"/>
              </a:rPr>
              <a:t>The Notion of Hospitality and Guest Expectations</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449970" y="1978071"/>
            <a:ext cx="5823830" cy="3648029"/>
          </a:xfrm>
        </p:spPr>
        <p:txBody>
          <a:bodyPr/>
          <a:lstStyle/>
          <a:p>
            <a:pPr marL="285750" marR="0" indent="-285750" algn="just">
              <a:lnSpc>
                <a:spcPct val="150000"/>
              </a:lnSpc>
              <a:spcBef>
                <a:spcPts val="0"/>
              </a:spcBef>
              <a:spcAft>
                <a:spcPts val="800"/>
              </a:spcAft>
              <a:buFont typeface="Arial" panose="020B0604020202020204" pitchFamily="34" charset="0"/>
              <a:buChar char="•"/>
            </a:pPr>
            <a:r>
              <a:rPr lang="en-US" sz="1400" dirty="0">
                <a:effectLst/>
                <a:ea typeface="Calibri" panose="020F0502020204030204" pitchFamily="34" charset="0"/>
                <a:cs typeface="Times New Roman" panose="02020603050405020304" pitchFamily="18" charset="0"/>
              </a:rPr>
              <a:t>Hospitality is necessary for hotels as it is essential for the overall success of the hotel and the satisfaction of guests. </a:t>
            </a:r>
          </a:p>
          <a:p>
            <a:pPr marL="285750" marR="0" indent="-285750" algn="just">
              <a:lnSpc>
                <a:spcPct val="150000"/>
              </a:lnSpc>
              <a:spcBef>
                <a:spcPts val="0"/>
              </a:spcBef>
              <a:spcAft>
                <a:spcPts val="800"/>
              </a:spcAft>
              <a:buFont typeface="Arial" panose="020B0604020202020204" pitchFamily="34" charset="0"/>
              <a:buChar char="•"/>
            </a:pPr>
            <a:r>
              <a:rPr lang="en-US" sz="1400" dirty="0">
                <a:ea typeface="Calibri" panose="020F0502020204030204" pitchFamily="34" charset="0"/>
                <a:cs typeface="Times New Roman" panose="02020603050405020304" pitchFamily="18" charset="0"/>
              </a:rPr>
              <a:t>Guest experience - </a:t>
            </a:r>
            <a:r>
              <a:rPr lang="en-US" sz="1400" dirty="0">
                <a:effectLst/>
                <a:ea typeface="Calibri" panose="020F0502020204030204" pitchFamily="34" charset="0"/>
                <a:cs typeface="Times New Roman" panose="02020603050405020304" pitchFamily="18" charset="0"/>
              </a:rPr>
              <a:t>warm, friendly, and attentive service.</a:t>
            </a:r>
            <a:endParaRPr lang="en-US" sz="1400" dirty="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400" dirty="0">
                <a:ea typeface="Calibri" panose="020F0502020204030204" pitchFamily="34" charset="0"/>
                <a:cs typeface="Times New Roman" panose="02020603050405020304" pitchFamily="18" charset="0"/>
              </a:rPr>
              <a:t>P</a:t>
            </a:r>
            <a:r>
              <a:rPr lang="en-US" sz="1400" dirty="0">
                <a:effectLst/>
                <a:ea typeface="Calibri" panose="020F0502020204030204" pitchFamily="34" charset="0"/>
                <a:cs typeface="Times New Roman" panose="02020603050405020304" pitchFamily="18" charset="0"/>
              </a:rPr>
              <a:t>ositive reviews, repeat business, and overall guest satisfaction</a:t>
            </a:r>
            <a:r>
              <a:rPr lang="en-US" sz="1200" dirty="0">
                <a:effectLst/>
                <a:ea typeface="Calibri" panose="020F0502020204030204" pitchFamily="34" charset="0"/>
                <a:cs typeface="Times New Roman" panose="02020603050405020304" pitchFamily="18" charset="0"/>
              </a:rPr>
              <a:t> </a:t>
            </a:r>
            <a:r>
              <a:rPr lang="en-US" sz="1400" dirty="0">
                <a:effectLst/>
                <a:ea typeface="Calibri" panose="020F0502020204030204" pitchFamily="34" charset="0"/>
                <a:cs typeface="Times New Roman" panose="02020603050405020304" pitchFamily="18" charset="0"/>
              </a:rPr>
              <a:t>(</a:t>
            </a:r>
            <a:r>
              <a:rPr lang="en-US" sz="1400" dirty="0" err="1">
                <a:effectLst/>
                <a:ea typeface="Calibri" panose="020F0502020204030204" pitchFamily="34" charset="0"/>
                <a:cs typeface="Times New Roman" panose="02020603050405020304" pitchFamily="18" charset="0"/>
              </a:rPr>
              <a:t>Tileagă</a:t>
            </a:r>
            <a:r>
              <a:rPr lang="en-US" sz="1400" dirty="0">
                <a:effectLst/>
                <a:ea typeface="Calibri" panose="020F0502020204030204" pitchFamily="34" charset="0"/>
                <a:cs typeface="Times New Roman" panose="02020603050405020304" pitchFamily="18" charset="0"/>
              </a:rPr>
              <a:t> and </a:t>
            </a:r>
            <a:r>
              <a:rPr lang="en-US" sz="1400" dirty="0" err="1">
                <a:effectLst/>
                <a:ea typeface="Calibri" panose="020F0502020204030204" pitchFamily="34" charset="0"/>
                <a:cs typeface="Times New Roman" panose="02020603050405020304" pitchFamily="18" charset="0"/>
              </a:rPr>
              <a:t>Oprişan</a:t>
            </a:r>
            <a:r>
              <a:rPr lang="en-US" sz="1400" dirty="0">
                <a:effectLst/>
                <a:ea typeface="Calibri" panose="020F0502020204030204" pitchFamily="34" charset="0"/>
                <a:cs typeface="Times New Roman" panose="02020603050405020304" pitchFamily="18" charset="0"/>
              </a:rPr>
              <a:t>, 2018). </a:t>
            </a:r>
          </a:p>
          <a:p>
            <a:pPr marL="285750" marR="0" indent="-285750" algn="just">
              <a:lnSpc>
                <a:spcPct val="150000"/>
              </a:lnSpc>
              <a:spcBef>
                <a:spcPts val="0"/>
              </a:spcBef>
              <a:spcAft>
                <a:spcPts val="800"/>
              </a:spcAft>
              <a:buFont typeface="Arial" panose="020B0604020202020204" pitchFamily="34" charset="0"/>
              <a:buChar char="•"/>
            </a:pPr>
            <a:r>
              <a:rPr lang="en-US" sz="1400" dirty="0">
                <a:ea typeface="Calibri" panose="020F0502020204030204" pitchFamily="34" charset="0"/>
                <a:cs typeface="Times New Roman" panose="02020603050405020304" pitchFamily="18" charset="0"/>
              </a:rPr>
              <a:t>L</a:t>
            </a:r>
            <a:r>
              <a:rPr lang="en-US" sz="1400" dirty="0">
                <a:effectLst/>
                <a:ea typeface="Calibri" panose="020F0502020204030204" pitchFamily="34" charset="0"/>
                <a:cs typeface="Times New Roman" panose="02020603050405020304" pitchFamily="18" charset="0"/>
              </a:rPr>
              <a:t>eaders in the industry and maintain a positive image (Laws and </a:t>
            </a:r>
            <a:r>
              <a:rPr lang="en-US" sz="1400" dirty="0" err="1">
                <a:effectLst/>
                <a:ea typeface="Calibri" panose="020F0502020204030204" pitchFamily="34" charset="0"/>
                <a:cs typeface="Times New Roman" panose="02020603050405020304" pitchFamily="18" charset="0"/>
              </a:rPr>
              <a:t>Thyne</a:t>
            </a:r>
            <a:r>
              <a:rPr lang="en-US" sz="1400" dirty="0">
                <a:effectLst/>
                <a:ea typeface="Calibri" panose="020F0502020204030204" pitchFamily="34" charset="0"/>
                <a:cs typeface="Times New Roman" panose="02020603050405020304" pitchFamily="18" charset="0"/>
              </a:rPr>
              <a:t>, 2012).</a:t>
            </a:r>
            <a:endParaRPr lang="en-US" sz="1200" dirty="0">
              <a:effectLst/>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1400" dirty="0">
                <a:ea typeface="Calibri" panose="020F0502020204030204" pitchFamily="34" charset="0"/>
                <a:cs typeface="Times New Roman" panose="02020603050405020304" pitchFamily="18" charset="0"/>
              </a:rPr>
              <a:t>H</a:t>
            </a:r>
            <a:r>
              <a:rPr lang="en-US" sz="1400" dirty="0">
                <a:effectLst/>
                <a:ea typeface="Calibri" panose="020F0502020204030204" pitchFamily="34" charset="0"/>
                <a:cs typeface="Times New Roman" panose="02020603050405020304" pitchFamily="18" charset="0"/>
              </a:rPr>
              <a:t>otel must consider the role and function of guest services to meet these expectations. </a:t>
            </a:r>
          </a:p>
          <a:p>
            <a:pPr marR="0" lvl="0" algn="just">
              <a:lnSpc>
                <a:spcPct val="150000"/>
              </a:lnSpc>
              <a:spcBef>
                <a:spcPts val="0"/>
              </a:spcBef>
              <a:spcAft>
                <a:spcPts val="800"/>
              </a:spcAft>
              <a:buSzPts val="1000"/>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R="0" lvl="0" algn="just">
              <a:lnSpc>
                <a:spcPct val="150000"/>
              </a:lnSpc>
              <a:spcBef>
                <a:spcPts val="0"/>
              </a:spcBef>
              <a:spcAft>
                <a:spcPts val="800"/>
              </a:spcAft>
              <a:buSzPts val="1000"/>
              <a:tabLst>
                <a:tab pos="457200" algn="l"/>
              </a:tabLst>
            </a:pPr>
            <a:endParaRPr lang="en-US" sz="1600" dirty="0">
              <a:effectLst/>
              <a:ea typeface="Calibri" panose="020F0502020204030204" pitchFamily="34" charset="0"/>
              <a:cs typeface="Times New Roman" panose="02020603050405020304" pitchFamily="18" charset="0"/>
            </a:endParaRPr>
          </a:p>
        </p:txBody>
      </p:sp>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zh-CN" altLang="en-US" sz="1200" u="none" strike="noStrike" kern="1200" cap="none" spc="0" normalizeH="0" baseline="0" noProof="0" dirty="0">
              <a:ln>
                <a:noFill/>
              </a:ln>
              <a:solidFill>
                <a:schemeClr val="bg1"/>
              </a:solidFill>
              <a:effectLst/>
              <a:uLnTx/>
              <a:uFillTx/>
            </a:endParaRPr>
          </a:p>
        </p:txBody>
      </p:sp>
      <p:pic>
        <p:nvPicPr>
          <p:cNvPr id="5" name="Picture Placeholder 4">
            <a:extLst>
              <a:ext uri="{FF2B5EF4-FFF2-40B4-BE49-F238E27FC236}">
                <a16:creationId xmlns:a16="http://schemas.microsoft.com/office/drawing/2014/main" id="{8902C6FF-5A09-27A4-442A-40955554D065}"/>
              </a:ext>
            </a:extLst>
          </p:cNvPr>
          <p:cNvPicPr>
            <a:picLocks noGrp="1" noChangeAspect="1"/>
          </p:cNvPicPr>
          <p:nvPr>
            <p:ph type="pic" sz="quarter" idx="48"/>
          </p:nvPr>
        </p:nvPicPr>
        <p:blipFill>
          <a:blip r:embed="rId3"/>
          <a:srcRect l="24770" r="24770"/>
          <a:stretch>
            <a:fillRect/>
          </a:stretch>
        </p:blipFill>
        <p:spPr/>
      </p:pic>
    </p:spTree>
    <p:extLst>
      <p:ext uri="{BB962C8B-B14F-4D97-AF65-F5344CB8AC3E}">
        <p14:creationId xmlns:p14="http://schemas.microsoft.com/office/powerpoint/2010/main" val="1710163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6096000" y="1384300"/>
            <a:ext cx="4518122" cy="3975534"/>
          </a:xfrm>
        </p:spPr>
        <p:txBody>
          <a:bodyPr/>
          <a:lstStyle/>
          <a:p>
            <a:r>
              <a:rPr lang="en-US" dirty="0"/>
              <a:t>In conclusion, JW Marriott is a leading luxury hotel brand that offers a wide range of services and amenities to its guests. With its strong reputation for quality and excellence, JW Marriott continues to be a top choice for travellers seeking luxury accommodations.</a:t>
            </a:r>
          </a:p>
        </p:txBody>
      </p:sp>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zh-CN" altLang="en-US" sz="1200" u="none" strike="noStrike" kern="1200" cap="none" spc="0" normalizeH="0" baseline="0" noProof="0" dirty="0">
              <a:ln>
                <a:noFill/>
              </a:ln>
              <a:solidFill>
                <a:schemeClr val="bg1"/>
              </a:solidFill>
              <a:effectLst/>
              <a:uLnTx/>
              <a:uFillTx/>
            </a:endParaRPr>
          </a:p>
        </p:txBody>
      </p:sp>
      <p:sp>
        <p:nvSpPr>
          <p:cNvPr id="2" name="Title 5">
            <a:extLst>
              <a:ext uri="{FF2B5EF4-FFF2-40B4-BE49-F238E27FC236}">
                <a16:creationId xmlns:a16="http://schemas.microsoft.com/office/drawing/2014/main" id="{4125CE46-C392-7680-4DF2-0505163CFA4A}"/>
              </a:ext>
            </a:extLst>
          </p:cNvPr>
          <p:cNvSpPr txBox="1">
            <a:spLocks/>
          </p:cNvSpPr>
          <p:nvPr/>
        </p:nvSpPr>
        <p:spPr>
          <a:xfrm>
            <a:off x="1800468" y="2592014"/>
            <a:ext cx="2124418" cy="6627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700" b="1" kern="1200">
                <a:solidFill>
                  <a:schemeClr val="bg1"/>
                </a:solidFill>
                <a:latin typeface="+mn-lt"/>
                <a:ea typeface="+mj-ea"/>
                <a:cs typeface="+mj-cs"/>
              </a:defRPr>
            </a:lvl1pPr>
          </a:lstStyle>
          <a:p>
            <a:pPr>
              <a:lnSpc>
                <a:spcPct val="150000"/>
              </a:lnSpc>
              <a:spcBef>
                <a:spcPts val="1200"/>
              </a:spcBef>
            </a:pPr>
            <a:r>
              <a:rPr lang="en-US" sz="2400" kern="0" dirty="0">
                <a:latin typeface="+mj-lt"/>
                <a:ea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32955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49970" y="197757"/>
            <a:ext cx="6851162" cy="662782"/>
          </a:xfrm>
        </p:spPr>
        <p:txBody>
          <a:bodyPr/>
          <a:lstStyle/>
          <a:p>
            <a:pPr marL="0" marR="0">
              <a:lnSpc>
                <a:spcPct val="150000"/>
              </a:lnSpc>
              <a:spcBef>
                <a:spcPts val="1200"/>
              </a:spcBef>
              <a:spcAft>
                <a:spcPts val="0"/>
              </a:spcAft>
            </a:pPr>
            <a:r>
              <a:rPr lang="en-US" sz="2400" b="1" kern="0" dirty="0">
                <a:effectLst/>
                <a:ea typeface="Times New Roman" panose="02020603050405020304" pitchFamily="18" charset="0"/>
                <a:cs typeface="Times New Roman" panose="02020603050405020304" pitchFamily="18" charset="0"/>
              </a:rPr>
              <a:t>References</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449969" y="860539"/>
            <a:ext cx="10846387" cy="1926304"/>
          </a:xfrm>
        </p:spPr>
        <p:txBody>
          <a:bodyPr/>
          <a:lstStyle/>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Dev, C.S. (2012). </a:t>
            </a:r>
            <a:r>
              <a:rPr lang="en-US" sz="1400" i="1" dirty="0">
                <a:effectLst/>
                <a:ea typeface="Calibri" panose="020F0502020204030204" pitchFamily="34" charset="0"/>
                <a:cs typeface="Times New Roman" panose="02020603050405020304" pitchFamily="18" charset="0"/>
              </a:rPr>
              <a:t>Hospitality Branding</a:t>
            </a:r>
            <a:r>
              <a:rPr lang="en-US" sz="1400" dirty="0">
                <a:effectLst/>
                <a:ea typeface="Calibri" panose="020F0502020204030204" pitchFamily="34" charset="0"/>
                <a:cs typeface="Times New Roman" panose="02020603050405020304" pitchFamily="18" charset="0"/>
              </a:rPr>
              <a:t>. Cornell University Press.</a:t>
            </a:r>
            <a:endParaRPr lang="en-US" sz="1200" dirty="0">
              <a:effectLst/>
              <a:ea typeface="Calibri" panose="020F0502020204030204" pitchFamily="34" charset="0"/>
              <a:cs typeface="Times New Roman" panose="02020603050405020304" pitchFamily="18" charset="0"/>
            </a:endParaRPr>
          </a:p>
          <a:p>
            <a:pPr marL="360045" marR="0" indent="-360045">
              <a:lnSpc>
                <a:spcPct val="150000"/>
              </a:lnSpc>
            </a:pPr>
            <a:r>
              <a:rPr lang="en-US" sz="1400" dirty="0">
                <a:effectLst/>
                <a:ea typeface="Times New Roman" panose="02020603050405020304" pitchFamily="18" charset="0"/>
              </a:rPr>
              <a:t>Doucette, J. and Scott, J.C. (2015). </a:t>
            </a:r>
            <a:r>
              <a:rPr lang="en-US" sz="1400" i="1" dirty="0">
                <a:effectLst/>
                <a:ea typeface="Times New Roman" panose="02020603050405020304" pitchFamily="18" charset="0"/>
              </a:rPr>
              <a:t>Greening Your Hospitality Business</a:t>
            </a:r>
            <a:r>
              <a:rPr lang="en-US" sz="1400" dirty="0">
                <a:effectLst/>
                <a:ea typeface="Times New Roman" panose="02020603050405020304" pitchFamily="18" charset="0"/>
              </a:rPr>
              <a:t>. Self-Counsel Press.</a:t>
            </a:r>
          </a:p>
          <a:p>
            <a:pPr marL="360045" marR="0" indent="-360045">
              <a:lnSpc>
                <a:spcPct val="150000"/>
              </a:lnSpc>
            </a:pPr>
            <a:r>
              <a:rPr lang="en-US" sz="1400" dirty="0">
                <a:effectLst/>
                <a:ea typeface="Times New Roman" panose="02020603050405020304" pitchFamily="18" charset="0"/>
              </a:rPr>
              <a:t>Hall, K. and Schulz, C. (2012). </a:t>
            </a:r>
            <a:r>
              <a:rPr lang="en-US" sz="1400" i="1" dirty="0">
                <a:effectLst/>
                <a:ea typeface="Times New Roman" panose="02020603050405020304" pitchFamily="18" charset="0"/>
              </a:rPr>
              <a:t>Hospitality</a:t>
            </a:r>
            <a:r>
              <a:rPr lang="en-US" sz="1400" dirty="0">
                <a:effectLst/>
                <a:ea typeface="Times New Roman" panose="02020603050405020304" pitchFamily="18" charset="0"/>
              </a:rPr>
              <a:t>. Ferguson Publishing Company.</a:t>
            </a: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JW Marriott (2023) </a:t>
            </a:r>
            <a:r>
              <a:rPr lang="en-US" sz="1400" i="1" dirty="0">
                <a:effectLst/>
                <a:ea typeface="Calibri" panose="020F0502020204030204" pitchFamily="34" charset="0"/>
                <a:cs typeface="Times New Roman" panose="02020603050405020304" pitchFamily="18" charset="0"/>
              </a:rPr>
              <a:t>Luxury Hotels &amp; Resorts: Mindful experiences</a:t>
            </a:r>
            <a:r>
              <a:rPr lang="en-US" sz="1400" dirty="0">
                <a:effectLst/>
                <a:ea typeface="Calibri" panose="020F0502020204030204" pitchFamily="34" charset="0"/>
                <a:cs typeface="Times New Roman" panose="02020603050405020304" pitchFamily="18" charset="0"/>
              </a:rPr>
              <a:t>, </a:t>
            </a:r>
            <a:r>
              <a:rPr lang="en-US" sz="1400" i="1" dirty="0">
                <a:effectLst/>
                <a:ea typeface="Calibri" panose="020F0502020204030204" pitchFamily="34" charset="0"/>
                <a:cs typeface="Times New Roman" panose="02020603050405020304" pitchFamily="18" charset="0"/>
              </a:rPr>
              <a:t>JW Marriott</a:t>
            </a:r>
            <a:r>
              <a:rPr lang="en-US" sz="1400" dirty="0">
                <a:effectLst/>
                <a:ea typeface="Calibri" panose="020F0502020204030204" pitchFamily="34" charset="0"/>
                <a:cs typeface="Times New Roman" panose="02020603050405020304" pitchFamily="18" charset="0"/>
              </a:rPr>
              <a:t>. Available at: https://jw-marriott.marriott.com/ (Accessed: January 29, 2023).</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Kinni, T. and Staff, D.I. (2012). </a:t>
            </a:r>
            <a:r>
              <a:rPr lang="en-US" sz="1400" i="1" dirty="0">
                <a:effectLst/>
                <a:ea typeface="Calibri" panose="020F0502020204030204" pitchFamily="34" charset="0"/>
                <a:cs typeface="Times New Roman" panose="02020603050405020304" pitchFamily="18" charset="0"/>
              </a:rPr>
              <a:t>Be Our Guest: Perfecting the Art of Customer Service</a:t>
            </a:r>
            <a:r>
              <a:rPr lang="en-US" sz="1400" dirty="0">
                <a:effectLst/>
                <a:ea typeface="Calibri" panose="020F0502020204030204" pitchFamily="34" charset="0"/>
                <a:cs typeface="Times New Roman" panose="02020603050405020304" pitchFamily="18" charset="0"/>
              </a:rPr>
              <a:t>. Disney Editions.</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Laws, E. and </a:t>
            </a:r>
            <a:r>
              <a:rPr lang="en-US" sz="1400" dirty="0" err="1">
                <a:effectLst/>
                <a:ea typeface="Calibri" panose="020F0502020204030204" pitchFamily="34" charset="0"/>
                <a:cs typeface="Times New Roman" panose="02020603050405020304" pitchFamily="18" charset="0"/>
              </a:rPr>
              <a:t>Thyne</a:t>
            </a:r>
            <a:r>
              <a:rPr lang="en-US" sz="1400" dirty="0">
                <a:effectLst/>
                <a:ea typeface="Calibri" panose="020F0502020204030204" pitchFamily="34" charset="0"/>
                <a:cs typeface="Times New Roman" panose="02020603050405020304" pitchFamily="18" charset="0"/>
              </a:rPr>
              <a:t>, M. (2012). </a:t>
            </a:r>
            <a:r>
              <a:rPr lang="en-US" sz="1400" i="1" dirty="0">
                <a:effectLst/>
                <a:ea typeface="Calibri" panose="020F0502020204030204" pitchFamily="34" charset="0"/>
                <a:cs typeface="Times New Roman" panose="02020603050405020304" pitchFamily="18" charset="0"/>
              </a:rPr>
              <a:t>Hospitality, Tourism, and Lifestyle Concepts</a:t>
            </a:r>
            <a:r>
              <a:rPr lang="en-US" sz="1400" dirty="0">
                <a:effectLst/>
                <a:ea typeface="Calibri" panose="020F0502020204030204" pitchFamily="34" charset="0"/>
                <a:cs typeface="Times New Roman" panose="02020603050405020304" pitchFamily="18" charset="0"/>
              </a:rPr>
              <a:t>. Routledge.</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Solomon, M. (2016). The Heart of Hospitality: Great Hotel and Restaurant Leaders Share Their Secrets. </a:t>
            </a:r>
            <a:r>
              <a:rPr lang="en-US" sz="1400" dirty="0" err="1">
                <a:effectLst/>
                <a:ea typeface="Calibri" panose="020F0502020204030204" pitchFamily="34" charset="0"/>
                <a:cs typeface="Times New Roman" panose="02020603050405020304" pitchFamily="18" charset="0"/>
              </a:rPr>
              <a:t>SelectBooks</a:t>
            </a:r>
            <a:r>
              <a:rPr lang="en-US" sz="1400" dirty="0">
                <a:effectLst/>
                <a:ea typeface="Calibri" panose="020F0502020204030204" pitchFamily="34" charset="0"/>
                <a:cs typeface="Times New Roman" panose="02020603050405020304" pitchFamily="18" charset="0"/>
              </a:rPr>
              <a:t>.</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Susskind, A.M. and Maynard, M. (2019). </a:t>
            </a:r>
            <a:r>
              <a:rPr lang="en-US" sz="1400" i="1" dirty="0">
                <a:effectLst/>
                <a:ea typeface="Calibri" panose="020F0502020204030204" pitchFamily="34" charset="0"/>
                <a:cs typeface="Times New Roman" panose="02020603050405020304" pitchFamily="18" charset="0"/>
              </a:rPr>
              <a:t>The Next Frontier of Restaurant Management: Harnessing Data to Improve Guest Service and Enhance the Employee Experience</a:t>
            </a:r>
            <a:r>
              <a:rPr lang="en-US" sz="1400" dirty="0">
                <a:effectLst/>
                <a:ea typeface="Calibri" panose="020F0502020204030204" pitchFamily="34" charset="0"/>
                <a:cs typeface="Times New Roman" panose="02020603050405020304" pitchFamily="18" charset="0"/>
              </a:rPr>
              <a:t>. Cornell University Press.</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err="1">
                <a:effectLst/>
                <a:ea typeface="Calibri" panose="020F0502020204030204" pitchFamily="34" charset="0"/>
                <a:cs typeface="Times New Roman" panose="02020603050405020304" pitchFamily="18" charset="0"/>
              </a:rPr>
              <a:t>Tileagă</a:t>
            </a:r>
            <a:r>
              <a:rPr lang="en-US" sz="1400" dirty="0">
                <a:effectLst/>
                <a:ea typeface="Calibri" panose="020F0502020204030204" pitchFamily="34" charset="0"/>
                <a:cs typeface="Times New Roman" panose="02020603050405020304" pitchFamily="18" charset="0"/>
              </a:rPr>
              <a:t>, C. and </a:t>
            </a:r>
            <a:r>
              <a:rPr lang="en-US" sz="1400" dirty="0" err="1">
                <a:effectLst/>
                <a:ea typeface="Calibri" panose="020F0502020204030204" pitchFamily="34" charset="0"/>
                <a:cs typeface="Times New Roman" panose="02020603050405020304" pitchFamily="18" charset="0"/>
              </a:rPr>
              <a:t>Oprişan</a:t>
            </a:r>
            <a:r>
              <a:rPr lang="en-US" sz="1400" dirty="0">
                <a:effectLst/>
                <a:ea typeface="Calibri" panose="020F0502020204030204" pitchFamily="34" charset="0"/>
                <a:cs typeface="Times New Roman" panose="02020603050405020304" pitchFamily="18" charset="0"/>
              </a:rPr>
              <a:t>, O. (2018). Customer Satisfaction and Quality Services in the Hotel Industry: A Strategic Approach. </a:t>
            </a:r>
            <a:r>
              <a:rPr lang="en-US" sz="1400" i="1" dirty="0">
                <a:effectLst/>
                <a:ea typeface="Calibri" panose="020F0502020204030204" pitchFamily="34" charset="0"/>
                <a:cs typeface="Times New Roman" panose="02020603050405020304" pitchFamily="18" charset="0"/>
              </a:rPr>
              <a:t>Innovative Business Development—A Global Perspective</a:t>
            </a:r>
            <a:r>
              <a:rPr lang="en-US" sz="1400" dirty="0">
                <a:effectLst/>
                <a:ea typeface="Calibri" panose="020F0502020204030204" pitchFamily="34" charset="0"/>
                <a:cs typeface="Times New Roman" panose="02020603050405020304" pitchFamily="18" charset="0"/>
              </a:rPr>
              <a:t>, pp. 363–371. Available at: http://dx.doi.org/10.1007/978-3-030-01878-8_31.</a:t>
            </a:r>
            <a:endParaRPr lang="en-US" sz="12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effectLst/>
                <a:ea typeface="Calibri" panose="020F0502020204030204" pitchFamily="34" charset="0"/>
                <a:cs typeface="Times New Roman" panose="02020603050405020304" pitchFamily="18" charset="0"/>
              </a:rPr>
              <a:t>Wood, R.C. (2015). </a:t>
            </a:r>
            <a:r>
              <a:rPr lang="en-US" sz="1400" i="1" dirty="0">
                <a:effectLst/>
                <a:ea typeface="Calibri" panose="020F0502020204030204" pitchFamily="34" charset="0"/>
                <a:cs typeface="Times New Roman" panose="02020603050405020304" pitchFamily="18" charset="0"/>
              </a:rPr>
              <a:t>Hospitality Management: A Brief Introduction</a:t>
            </a:r>
            <a:r>
              <a:rPr lang="en-US" sz="1400" dirty="0">
                <a:effectLst/>
                <a:ea typeface="Calibri" panose="020F0502020204030204" pitchFamily="34" charset="0"/>
                <a:cs typeface="Times New Roman" panose="02020603050405020304" pitchFamily="18" charset="0"/>
              </a:rPr>
              <a:t>. Sage Publications.</a:t>
            </a:r>
            <a:endParaRPr lang="en-US" sz="12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1600" dirty="0">
              <a:ea typeface="Calibri" panose="020F0502020204030204" pitchFamily="34" charset="0"/>
              <a:cs typeface="Times New Roman" panose="02020603050405020304" pitchFamily="18" charset="0"/>
            </a:endParaRPr>
          </a:p>
          <a:p>
            <a:pPr marR="0" lvl="0" algn="just">
              <a:lnSpc>
                <a:spcPct val="150000"/>
              </a:lnSpc>
              <a:spcBef>
                <a:spcPts val="0"/>
              </a:spcBef>
              <a:spcAft>
                <a:spcPts val="800"/>
              </a:spcAft>
              <a:buSzPts val="1000"/>
              <a:tabLst>
                <a:tab pos="457200" algn="l"/>
              </a:tabLst>
            </a:pPr>
            <a:endParaRPr lang="en-US" sz="1600" dirty="0">
              <a:effectLst/>
              <a:ea typeface="Calibri" panose="020F0502020204030204" pitchFamily="34" charset="0"/>
              <a:cs typeface="Times New Roman" panose="02020603050405020304" pitchFamily="18" charset="0"/>
            </a:endParaRPr>
          </a:p>
        </p:txBody>
      </p:sp>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zh-CN" altLang="en-US" sz="1200" u="none" strike="noStrike" kern="120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1390692058"/>
      </p:ext>
    </p:extLst>
  </p:cSld>
  <p:clrMapOvr>
    <a:masterClrMapping/>
  </p:clrMapOvr>
</p:sld>
</file>

<file path=ppt/theme/theme1.xml><?xml version="1.0" encoding="utf-8"?>
<a:theme xmlns:a="http://schemas.openxmlformats.org/drawingml/2006/main" name="Office 主题​​">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dark - tm89027928_Win22_jx_v15" id="{6FC4CD7C-8D8C-413D-9734-DB9D2ACDF211}" vid="{3BCE2F71-642F-410D-8C9D-43A56939DC21}"/>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1E1349-079A-46DA-8C56-B35AC6C117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A2AE28-B20A-43BD-B938-8C55A179243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19EC099-CA80-4E7D-B4BF-2970B26F4E5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760</TotalTime>
  <Words>1595</Words>
  <Application>Microsoft Office PowerPoint</Application>
  <PresentationFormat>Widescreen</PresentationFormat>
  <Paragraphs>108</Paragraphs>
  <Slides>10</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等线</vt:lpstr>
      <vt:lpstr>Abadi</vt:lpstr>
      <vt:lpstr>Arial</vt:lpstr>
      <vt:lpstr>Calibri</vt:lpstr>
      <vt:lpstr>Posterama</vt:lpstr>
      <vt:lpstr>Posterama Text Black</vt:lpstr>
      <vt:lpstr>Posterama Text SemiBold</vt:lpstr>
      <vt:lpstr>Proxima-Nova</vt:lpstr>
      <vt:lpstr>Symbol</vt:lpstr>
      <vt:lpstr>Times New Roman</vt:lpstr>
      <vt:lpstr>Office 主题​​</vt:lpstr>
      <vt:lpstr>BMIH4003 Hospitality and Guest Services Presentation</vt:lpstr>
      <vt:lpstr>Presentation Contents</vt:lpstr>
      <vt:lpstr>Introduction</vt:lpstr>
      <vt:lpstr>The main consumers of JW Marriott are business and leisure travellers.  Business Travellers -  Prime locations, modern facilities, and excellent service, which provide a comfortable and productive environment for conducting business (Doucette and Scott, 2015).   Leisure Travellers - high-end amenities, exceptional service, and prime locations that offer easy access to popular tourist destinations (Hall and Schulz, 2012).</vt:lpstr>
      <vt:lpstr>Nature, Scope and Role of the Guest Services and Facilities</vt:lpstr>
      <vt:lpstr>Nature, Scope and Role of the Guest Services and Facilities</vt:lpstr>
      <vt:lpstr>The Necessity to Value Guest Services</vt:lpstr>
      <vt:lpstr>The Notion of Hospitality and Guest Expectations</vt:lpstr>
      <vt:lpstr>In conclusion, JW Marriott is a leading luxury hotel brand that offers a wide range of services and amenities to its guests. With its strong reputation for quality and excellence, JW Marriott continues to be a top choice for travellers seeking luxury accommodations.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Presentation</dc:title>
  <cp:revision>4</cp:revision>
  <dcterms:created xsi:type="dcterms:W3CDTF">2023-01-28T19:19:03Z</dcterms:created>
  <dcterms:modified xsi:type="dcterms:W3CDTF">2023-02-05T21:01:02Z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