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9"/>
  </p:notes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27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20C2331-46DE-4004-BF07-4E7E71F452B4}" type="datetimeFigureOut">
              <a:rPr lang="en-GB" smtClean="0"/>
              <a:t>15/11/2018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8AB6A55-B7C2-42EA-BCB9-C083D62B8122}" type="slidenum">
              <a:rPr lang="en-GB" smtClean="0"/>
              <a:t>‹#›</a:t>
            </a:fld>
            <a:endParaRPr lang="en-GB"/>
          </a:p>
        </p:txBody>
      </p:sp>
    </p:spTree>
    <p:extLst>
      <p:ext uri="{BB962C8B-B14F-4D97-AF65-F5344CB8AC3E}">
        <p14:creationId xmlns:p14="http://schemas.microsoft.com/office/powerpoint/2010/main" val="452829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E105DF-BDC7-4C45-B3A8-CC8FDA96A42F}"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2E105DF-BDC7-4C45-B3A8-CC8FDA96A42F}"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2E105DF-BDC7-4C45-B3A8-CC8FDA96A42F}" type="datetimeFigureOut">
              <a:rPr lang="en-GB" smtClean="0"/>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2E105DF-BDC7-4C45-B3A8-CC8FDA96A42F}" type="datetimeFigureOut">
              <a:rPr lang="en-GB" smtClean="0"/>
              <a:t>15/11/2018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2B3988-437B-4D60-B489-6C4257B33C64}"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2E105DF-BDC7-4C45-B3A8-CC8FDA96A42F}" type="datetimeFigureOut">
              <a:rPr lang="en-GB" smtClean="0"/>
              <a:t>15/11/2018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E105DF-BDC7-4C45-B3A8-CC8FDA96A42F}" type="datetimeFigureOut">
              <a:rPr lang="en-GB" smtClean="0"/>
              <a:t>15/11/2018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E105DF-BDC7-4C45-B3A8-CC8FDA96A42F}"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32E105DF-BDC7-4C45-B3A8-CC8FDA96A42F}" type="datetimeFigureOut">
              <a:rPr lang="en-GB" smtClean="0"/>
              <a:t>15/11/2018</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82B3988-437B-4D60-B489-6C4257B33C64}"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204864"/>
            <a:ext cx="7848600" cy="1927225"/>
          </a:xfrm>
        </p:spPr>
        <p:txBody>
          <a:bodyPr/>
          <a:lstStyle/>
          <a:p>
            <a:r>
              <a:rPr lang="en-GB" dirty="0"/>
              <a:t>404-354 Imperialism and Chaos: Federalism</a:t>
            </a:r>
            <a:br>
              <a:rPr lang="en-GB" dirty="0"/>
            </a:b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41278423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federalism</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304685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defRPr/>
            </a:pPr>
            <a:r>
              <a:rPr lang="en-GB" smtClean="0"/>
              <a:t>Federalism </a:t>
            </a:r>
          </a:p>
        </p:txBody>
      </p:sp>
      <p:sp>
        <p:nvSpPr>
          <p:cNvPr id="25603" name="Rectangle 3"/>
          <p:cNvSpPr>
            <a:spLocks noGrp="1" noChangeArrowheads="1"/>
          </p:cNvSpPr>
          <p:nvPr>
            <p:ph type="body" idx="1"/>
          </p:nvPr>
        </p:nvSpPr>
        <p:spPr/>
        <p:txBody>
          <a:bodyPr/>
          <a:lstStyle/>
          <a:p>
            <a:pPr eaLnBrk="1" hangingPunct="1">
              <a:defRPr/>
            </a:pPr>
            <a:r>
              <a:rPr lang="en-US" smtClean="0"/>
              <a:t>Federal states are organizations in which the separate poleis of a geographical and ethnic region were combined to form a single entity at any rate for purposes of foreign policy, while for local purposes retaining their separate identity as city states and their separate citizenship.</a:t>
            </a:r>
            <a:endParaRPr lang="en-GB" smtClean="0"/>
          </a:p>
        </p:txBody>
      </p:sp>
    </p:spTree>
    <p:extLst>
      <p:ext uri="{BB962C8B-B14F-4D97-AF65-F5344CB8AC3E}">
        <p14:creationId xmlns:p14="http://schemas.microsoft.com/office/powerpoint/2010/main" val="1427724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539750" y="0"/>
            <a:ext cx="8229600" cy="836613"/>
          </a:xfrm>
        </p:spPr>
        <p:txBody>
          <a:bodyPr/>
          <a:lstStyle/>
          <a:p>
            <a:pPr marL="838200" indent="-838200" eaLnBrk="1" hangingPunct="1">
              <a:defRPr/>
            </a:pPr>
            <a:r>
              <a:rPr lang="en-GB" smtClean="0"/>
              <a:t>The Kadmeia Affair</a:t>
            </a:r>
          </a:p>
        </p:txBody>
      </p:sp>
      <p:sp>
        <p:nvSpPr>
          <p:cNvPr id="9219" name="Rectangle 3"/>
          <p:cNvSpPr>
            <a:spLocks noGrp="1" noChangeArrowheads="1"/>
          </p:cNvSpPr>
          <p:nvPr>
            <p:ph type="body" idx="1"/>
          </p:nvPr>
        </p:nvSpPr>
        <p:spPr>
          <a:xfrm>
            <a:off x="0" y="836613"/>
            <a:ext cx="9144000" cy="5688012"/>
          </a:xfrm>
        </p:spPr>
        <p:txBody>
          <a:bodyPr/>
          <a:lstStyle/>
          <a:p>
            <a:pPr eaLnBrk="1" hangingPunct="1">
              <a:lnSpc>
                <a:spcPct val="80000"/>
              </a:lnSpc>
              <a:defRPr/>
            </a:pPr>
            <a:r>
              <a:rPr lang="en-US" sz="2400" smtClean="0"/>
              <a:t>When Phoebidas heard this, he was filled with bouyant hopes; for he was a man with a far greater passion for performing some brilliant achievement than for life itself, although, on the other hand, he was not regarded as one who weighed his acts or had much practical wisdom. And when he had agreed to the plan, Leontiades directed him to set out on his way, prepared as he was to depart from Thebes. “And when the proper time arrives,” said Leontiades, “I will return to you and act as your guide myself.” [29] Accordingly, while the senate was in session in the portico in the market-place, for the reason that the women were celebrating the festival of the Thesmophoria in the Cadmea, and while, inasmuch as it was summer and midday, the streets were entirely deserted, at this time Leontiades rode out on horseback to overtake Phoebidas, turned him back, and led him straight to the Acropolis. And after establishing Phoebidas there with the troops under his command, giving him the key to the gates, and telling him to let no one into the Acropolis unless he himself so ordered, he proceeded at once to the meeting of the senate. Xenophon </a:t>
            </a:r>
            <a:r>
              <a:rPr lang="en-US" sz="2400" i="1" smtClean="0"/>
              <a:t>Hellenika</a:t>
            </a:r>
            <a:r>
              <a:rPr lang="en-US" sz="2400" smtClean="0"/>
              <a:t> 5.2.28-9</a:t>
            </a:r>
            <a:endParaRPr lang="en-GB" sz="2400" smtClean="0"/>
          </a:p>
        </p:txBody>
      </p:sp>
    </p:spTree>
    <p:extLst>
      <p:ext uri="{BB962C8B-B14F-4D97-AF65-F5344CB8AC3E}">
        <p14:creationId xmlns:p14="http://schemas.microsoft.com/office/powerpoint/2010/main" val="22984201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normAutofit/>
          </a:bodyPr>
          <a:lstStyle/>
          <a:p>
            <a:pPr marL="838200" indent="-838200" eaLnBrk="1" hangingPunct="1">
              <a:defRPr/>
            </a:pPr>
            <a:r>
              <a:rPr lang="en-GB" sz="4000" dirty="0" smtClean="0"/>
              <a:t>Thebes and Sparta</a:t>
            </a:r>
          </a:p>
        </p:txBody>
      </p:sp>
      <p:sp>
        <p:nvSpPr>
          <p:cNvPr id="3" name="Text Placeholder 2"/>
          <p:cNvSpPr>
            <a:spLocks noGrp="1"/>
          </p:cNvSpPr>
          <p:nvPr>
            <p:ph type="body" idx="1"/>
          </p:nvPr>
        </p:nvSpPr>
        <p:spPr/>
        <p:txBody>
          <a:bodyPr>
            <a:normAutofit fontScale="92500" lnSpcReduction="10000"/>
          </a:bodyPr>
          <a:lstStyle/>
          <a:p>
            <a:r>
              <a:rPr lang="en-GB" dirty="0"/>
              <a:t>A Permanent Solution to Theban Ambition</a:t>
            </a:r>
          </a:p>
        </p:txBody>
      </p:sp>
      <p:sp>
        <p:nvSpPr>
          <p:cNvPr id="24579" name="Rectangle 3"/>
          <p:cNvSpPr>
            <a:spLocks noGrp="1" noChangeArrowheads="1"/>
          </p:cNvSpPr>
          <p:nvPr>
            <p:ph sz="half" idx="2"/>
          </p:nvPr>
        </p:nvSpPr>
        <p:spPr/>
        <p:txBody>
          <a:bodyPr>
            <a:normAutofit lnSpcReduction="10000"/>
          </a:bodyPr>
          <a:lstStyle/>
          <a:p>
            <a:pPr eaLnBrk="1" hangingPunct="1">
              <a:defRPr/>
            </a:pPr>
            <a:r>
              <a:rPr lang="en-GB" dirty="0" smtClean="0"/>
              <a:t>Thebes had the potential to be a great power in the Greek world. </a:t>
            </a:r>
          </a:p>
          <a:p>
            <a:pPr eaLnBrk="1" hangingPunct="1">
              <a:defRPr/>
            </a:pPr>
            <a:r>
              <a:rPr lang="en-GB" dirty="0" smtClean="0"/>
              <a:t>Her potential came from the power that dominion over </a:t>
            </a:r>
            <a:r>
              <a:rPr lang="en-GB" dirty="0" err="1" smtClean="0"/>
              <a:t>Boiotia</a:t>
            </a:r>
            <a:r>
              <a:rPr lang="en-GB" dirty="0" smtClean="0"/>
              <a:t> afforded her. </a:t>
            </a:r>
          </a:p>
          <a:p>
            <a:pPr eaLnBrk="1" hangingPunct="1">
              <a:defRPr/>
            </a:pPr>
            <a:r>
              <a:rPr lang="en-GB" dirty="0" smtClean="0"/>
              <a:t>With the autonomy clause in the King’s Peace, any chance of </a:t>
            </a:r>
            <a:r>
              <a:rPr lang="en-GB" dirty="0" err="1" smtClean="0"/>
              <a:t>Boiotia</a:t>
            </a:r>
            <a:r>
              <a:rPr lang="en-GB" dirty="0" smtClean="0"/>
              <a:t> uniting under Thebes was crushed. </a:t>
            </a:r>
          </a:p>
          <a:p>
            <a:pPr eaLnBrk="1" hangingPunct="1">
              <a:defRPr/>
            </a:pPr>
            <a:endParaRPr lang="en-GB" dirty="0" smtClean="0"/>
          </a:p>
        </p:txBody>
      </p:sp>
      <p:sp>
        <p:nvSpPr>
          <p:cNvPr id="4" name="Text Placeholder 3"/>
          <p:cNvSpPr>
            <a:spLocks noGrp="1"/>
          </p:cNvSpPr>
          <p:nvPr>
            <p:ph type="body" sz="quarter" idx="3"/>
          </p:nvPr>
        </p:nvSpPr>
        <p:spPr/>
        <p:txBody>
          <a:bodyPr/>
          <a:lstStyle/>
          <a:p>
            <a:r>
              <a:rPr lang="en-GB" dirty="0"/>
              <a:t>Reaction to Sparta </a:t>
            </a:r>
          </a:p>
        </p:txBody>
      </p:sp>
      <p:sp>
        <p:nvSpPr>
          <p:cNvPr id="5" name="Content Placeholder 4"/>
          <p:cNvSpPr>
            <a:spLocks noGrp="1"/>
          </p:cNvSpPr>
          <p:nvPr>
            <p:ph sz="quarter" idx="4"/>
          </p:nvPr>
        </p:nvSpPr>
        <p:spPr/>
        <p:txBody>
          <a:bodyPr/>
          <a:lstStyle/>
          <a:p>
            <a:pPr>
              <a:defRPr/>
            </a:pPr>
            <a:r>
              <a:rPr lang="en-GB" dirty="0"/>
              <a:t>The reactions to the capture of the </a:t>
            </a:r>
            <a:r>
              <a:rPr lang="en-GB" dirty="0" err="1"/>
              <a:t>Kadmeia</a:t>
            </a:r>
            <a:r>
              <a:rPr lang="en-GB" dirty="0"/>
              <a:t> were not immediate but they were very powerful.</a:t>
            </a:r>
          </a:p>
          <a:p>
            <a:pPr>
              <a:defRPr/>
            </a:pPr>
            <a:r>
              <a:rPr lang="en-GB" dirty="0"/>
              <a:t>The Athenians set up the Second Athenian League against Sparta.</a:t>
            </a:r>
          </a:p>
          <a:p>
            <a:pPr>
              <a:defRPr/>
            </a:pPr>
            <a:r>
              <a:rPr lang="en-GB" dirty="0"/>
              <a:t>The Thebans decided upon an attacking pattern of conduct.</a:t>
            </a:r>
          </a:p>
          <a:p>
            <a:endParaRPr lang="en-GB" dirty="0"/>
          </a:p>
        </p:txBody>
      </p:sp>
    </p:spTree>
    <p:extLst>
      <p:ext uri="{BB962C8B-B14F-4D97-AF65-F5344CB8AC3E}">
        <p14:creationId xmlns:p14="http://schemas.microsoft.com/office/powerpoint/2010/main" val="243334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539750" y="0"/>
            <a:ext cx="8229600" cy="620713"/>
          </a:xfrm>
        </p:spPr>
        <p:txBody>
          <a:bodyPr>
            <a:normAutofit fontScale="90000"/>
          </a:bodyPr>
          <a:lstStyle/>
          <a:p>
            <a:pPr marL="838200" indent="-838200" eaLnBrk="1" hangingPunct="1">
              <a:defRPr/>
            </a:pPr>
            <a:r>
              <a:rPr lang="en-GB" sz="4000" dirty="0" smtClean="0"/>
              <a:t>Leuktra: Defeat for Sparta </a:t>
            </a:r>
          </a:p>
        </p:txBody>
      </p:sp>
      <p:sp>
        <p:nvSpPr>
          <p:cNvPr id="19459" name="Rectangle 3"/>
          <p:cNvSpPr>
            <a:spLocks noGrp="1" noChangeArrowheads="1"/>
          </p:cNvSpPr>
          <p:nvPr>
            <p:ph type="body" idx="1"/>
          </p:nvPr>
        </p:nvSpPr>
        <p:spPr>
          <a:xfrm>
            <a:off x="0" y="620713"/>
            <a:ext cx="9144000" cy="6237287"/>
          </a:xfrm>
        </p:spPr>
        <p:txBody>
          <a:bodyPr>
            <a:normAutofit/>
          </a:bodyPr>
          <a:lstStyle/>
          <a:p>
            <a:pPr eaLnBrk="1" hangingPunct="1">
              <a:lnSpc>
                <a:spcPct val="80000"/>
              </a:lnSpc>
              <a:defRPr/>
            </a:pPr>
            <a:r>
              <a:rPr lang="en-US" sz="1600" dirty="0" smtClean="0"/>
              <a:t>Now when </a:t>
            </a:r>
            <a:r>
              <a:rPr lang="en-US" sz="1600" dirty="0" err="1" smtClean="0"/>
              <a:t>Cleombrotus</a:t>
            </a:r>
            <a:r>
              <a:rPr lang="en-US" sz="1600" dirty="0" smtClean="0"/>
              <a:t> began to lead his army against the enemy, in the first place, before the troops under him so much as perceived that he was advancing, the horsemen had already joined battle and those of the </a:t>
            </a:r>
            <a:r>
              <a:rPr lang="en-US" sz="1600" dirty="0" err="1" smtClean="0"/>
              <a:t>Lacedaemonians</a:t>
            </a:r>
            <a:r>
              <a:rPr lang="en-US" sz="1600" dirty="0" smtClean="0"/>
              <a:t> had speedily been worsted; then in their flight they had fallen foul of their own hoplites, and, besides, the companies of the Thebans were now charging upon them. Nevertheless, the fact that </a:t>
            </a:r>
            <a:r>
              <a:rPr lang="en-US" sz="1600" dirty="0" err="1" smtClean="0"/>
              <a:t>Cleombrotus</a:t>
            </a:r>
            <a:r>
              <a:rPr lang="en-US" sz="1600" dirty="0" smtClean="0"/>
              <a:t> and his men were at first victorious in the battle may be known from this clear indication: they would not have been able to take him up and carry him off still living, had not those who were fighting in front of him been holding the advantage at that time. [14] But when </a:t>
            </a:r>
            <a:r>
              <a:rPr lang="en-US" sz="1600" dirty="0" err="1" smtClean="0"/>
              <a:t>Deinon</a:t>
            </a:r>
            <a:r>
              <a:rPr lang="en-US" sz="1600" dirty="0" smtClean="0"/>
              <a:t>, the </a:t>
            </a:r>
            <a:r>
              <a:rPr lang="en-US" sz="1600" dirty="0" err="1" smtClean="0"/>
              <a:t>polemarch</a:t>
            </a:r>
            <a:r>
              <a:rPr lang="en-US" sz="1600" dirty="0" smtClean="0"/>
              <a:t>, </a:t>
            </a:r>
            <a:r>
              <a:rPr lang="en-US" sz="1600" dirty="0" err="1" smtClean="0"/>
              <a:t>Sphodrias</a:t>
            </a:r>
            <a:r>
              <a:rPr lang="en-US" sz="1600" dirty="0" smtClean="0"/>
              <a:t>, one of the king's tent-companions, and </a:t>
            </a:r>
            <a:r>
              <a:rPr lang="en-US" sz="1600" dirty="0" err="1" smtClean="0"/>
              <a:t>Cleonymus</a:t>
            </a:r>
            <a:r>
              <a:rPr lang="en-US" sz="1600" dirty="0" smtClean="0"/>
              <a:t>, the son of </a:t>
            </a:r>
            <a:r>
              <a:rPr lang="en-US" sz="1600" dirty="0" err="1" smtClean="0"/>
              <a:t>Sphodrias</a:t>
            </a:r>
            <a:r>
              <a:rPr lang="en-US" sz="1600" dirty="0" smtClean="0"/>
              <a:t>, had been killed, then the royal bodyguard, the so-called aides of the </a:t>
            </a:r>
            <a:r>
              <a:rPr lang="en-US" sz="1600" dirty="0" err="1" smtClean="0"/>
              <a:t>polemarch</a:t>
            </a:r>
            <a:r>
              <a:rPr lang="en-US" sz="1600" dirty="0" smtClean="0"/>
              <a:t>, and the others fell back under the pressure of the Theban mass, while those who were on the left wing of the </a:t>
            </a:r>
            <a:r>
              <a:rPr lang="en-US" sz="1600" dirty="0" err="1" smtClean="0"/>
              <a:t>Lacedaemonians</a:t>
            </a:r>
            <a:r>
              <a:rPr lang="en-US" sz="1600" dirty="0" smtClean="0"/>
              <a:t>, when they saw that the right wing was being pushed back, gave way. Yet despite the fact that many had fallen and that they were defeated, after they had crossed the trench which chanced to be in front of their camp they grounded their arms at the spot from which they had set forth. The camp, to be sure, was not on ground which was altogether level, but rather on the slope of a hill. After the disaster some of the </a:t>
            </a:r>
            <a:r>
              <a:rPr lang="en-US" sz="1600" dirty="0" err="1" smtClean="0"/>
              <a:t>Lacedaemonians</a:t>
            </a:r>
            <a:r>
              <a:rPr lang="en-US" sz="1600" dirty="0" smtClean="0"/>
              <a:t>, thinking it unendurable, said that they ought to prevent the enemy from setting up their trophy and to try to recover the bodies of the dead, not by means of a truce, but by fighting. [15] The </a:t>
            </a:r>
            <a:r>
              <a:rPr lang="en-US" sz="1600" dirty="0" err="1" smtClean="0"/>
              <a:t>polemarchs</a:t>
            </a:r>
            <a:r>
              <a:rPr lang="en-US" sz="1600" dirty="0" smtClean="0"/>
              <a:t>, however, seeing that of the whole number of the </a:t>
            </a:r>
            <a:r>
              <a:rPr lang="en-US" sz="1600" dirty="0" err="1" smtClean="0"/>
              <a:t>Lacedaemonians</a:t>
            </a:r>
            <a:r>
              <a:rPr lang="en-US" sz="1600" dirty="0" smtClean="0"/>
              <a:t> almost a thousand had been killed; seeing, further, that among the </a:t>
            </a:r>
            <a:r>
              <a:rPr lang="en-US" sz="1600" dirty="0" err="1" smtClean="0"/>
              <a:t>Spartiatae</a:t>
            </a:r>
            <a:r>
              <a:rPr lang="en-US" sz="1600" dirty="0" smtClean="0"/>
              <a:t> themselves, of whom there were some seven hundred there, about four hundred had fallen; and perceiving that the allies were one and all without heart for fighting, while some of them were not even displeased at what had taken place, gathered together the most important personages and deliberated about what they should do. And as all thought it best to recover the bodies of the dead by a truce, they finally sent a herald to ask for a truce. After this, then, the Thebans set up a trophy and gave back the bodies under a truce. Xenophon </a:t>
            </a:r>
            <a:r>
              <a:rPr lang="en-US" sz="1600" i="1" dirty="0" err="1" smtClean="0"/>
              <a:t>Hellenika</a:t>
            </a:r>
            <a:r>
              <a:rPr lang="en-US" sz="1600" dirty="0" smtClean="0"/>
              <a:t> 6.4.13</a:t>
            </a:r>
            <a:endParaRPr lang="en-GB" sz="1600" dirty="0" smtClean="0"/>
          </a:p>
        </p:txBody>
      </p:sp>
    </p:spTree>
    <p:extLst>
      <p:ext uri="{BB962C8B-B14F-4D97-AF65-F5344CB8AC3E}">
        <p14:creationId xmlns:p14="http://schemas.microsoft.com/office/powerpoint/2010/main" val="1888267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effect of federalism</a:t>
            </a:r>
            <a:endParaRPr lang="en-GB" dirty="0"/>
          </a:p>
        </p:txBody>
      </p:sp>
      <p:sp>
        <p:nvSpPr>
          <p:cNvPr id="5" name="Text Placeholder 4"/>
          <p:cNvSpPr>
            <a:spLocks noGrp="1"/>
          </p:cNvSpPr>
          <p:nvPr>
            <p:ph type="body" idx="1"/>
          </p:nvPr>
        </p:nvSpPr>
        <p:spPr/>
        <p:txBody>
          <a:bodyPr/>
          <a:lstStyle/>
          <a:p>
            <a:r>
              <a:rPr lang="en-GB" dirty="0" smtClean="0"/>
              <a:t>Consider the </a:t>
            </a:r>
            <a:r>
              <a:rPr lang="en-GB" dirty="0" err="1" smtClean="0"/>
              <a:t>handout</a:t>
            </a:r>
            <a:r>
              <a:rPr lang="en-GB" dirty="0" smtClean="0"/>
              <a:t>. </a:t>
            </a:r>
          </a:p>
          <a:p>
            <a:r>
              <a:rPr lang="en-GB" dirty="0" smtClean="0"/>
              <a:t>Why was federalism such a threat to traditional Greek powers?</a:t>
            </a:r>
            <a:endParaRPr lang="en-GB" dirty="0"/>
          </a:p>
        </p:txBody>
      </p:sp>
    </p:spTree>
    <p:extLst>
      <p:ext uri="{BB962C8B-B14F-4D97-AF65-F5344CB8AC3E}">
        <p14:creationId xmlns:p14="http://schemas.microsoft.com/office/powerpoint/2010/main" val="37273257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2540</TotalTime>
  <Words>425</Words>
  <Application>Microsoft Office PowerPoint</Application>
  <PresentationFormat>On-screen Show (4:3)</PresentationFormat>
  <Paragraphs>20</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Calibri</vt:lpstr>
      <vt:lpstr>Clarity</vt:lpstr>
      <vt:lpstr>404-354 Imperialism and Chaos: Federalism </vt:lpstr>
      <vt:lpstr>federalism</vt:lpstr>
      <vt:lpstr>Federalism </vt:lpstr>
      <vt:lpstr>The Kadmeia Affair</vt:lpstr>
      <vt:lpstr>Thebes and Sparta</vt:lpstr>
      <vt:lpstr>Leuktra: Defeat for Sparta </vt:lpstr>
      <vt:lpstr>The effect of federalism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Clah4007 Defenders</dc:title>
  <dc:creator>Errietta Bissa</dc:creator>
  <cp:lastModifiedBy>Errietta Bissa</cp:lastModifiedBy>
  <cp:revision>53</cp:revision>
  <dcterms:created xsi:type="dcterms:W3CDTF">2014-10-03T12:33:24Z</dcterms:created>
  <dcterms:modified xsi:type="dcterms:W3CDTF">2018-11-15T10:16:55Z</dcterms:modified>
</cp:coreProperties>
</file>