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31" r:id="rId3"/>
    <p:sldId id="258" r:id="rId4"/>
    <p:sldId id="332" r:id="rId5"/>
    <p:sldId id="333" r:id="rId6"/>
    <p:sldId id="337" r:id="rId7"/>
    <p:sldId id="350" r:id="rId8"/>
    <p:sldId id="338" r:id="rId9"/>
    <p:sldId id="339" r:id="rId10"/>
    <p:sldId id="352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shark.org/" TargetMode="External"/><Relationship Id="rId2" Type="http://schemas.openxmlformats.org/officeDocument/2006/relationships/hyperlink" Target="https://www.netacad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720"/>
            <a:ext cx="7772400" cy="1152128"/>
          </a:xfrm>
        </p:spPr>
        <p:txBody>
          <a:bodyPr/>
          <a:lstStyle/>
          <a:p>
            <a:pPr eaLnBrk="1" hangingPunct="1"/>
            <a:r>
              <a:rPr lang="de-DE" b="1" dirty="0"/>
              <a:t> </a:t>
            </a:r>
            <a:br>
              <a:rPr lang="de-DE" b="1" dirty="0"/>
            </a:br>
            <a:r>
              <a:rPr lang="en-GB" b="1" dirty="0"/>
              <a:t>ACCA4024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Network and Cyber Security Essentials 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Introduction</a:t>
            </a: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Aims and objectives of Network and Cyber Security Essentials module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Indicative contents and structure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Assessment types and guidelines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Learning resources and activities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Aims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dirty="0"/>
              <a:t>   To provide the students with an understanding of the key concepts and fundamentals of  data  communications,  computer  networks  and  security  of  data  and  devices  in  a network.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r>
              <a:rPr lang="en-GB" sz="2400" dirty="0"/>
              <a:t>Upon the successful completion of this module, the student should be able to:</a:t>
            </a:r>
          </a:p>
          <a:p>
            <a:endParaRPr lang="en-GB" sz="2400" dirty="0"/>
          </a:p>
          <a:p>
            <a:r>
              <a:rPr lang="en-GB" sz="2400" dirty="0"/>
              <a:t> Develop  fundamental  understanding  of  network  basics  in  terms  of  architecture, devices, application and protocols.</a:t>
            </a:r>
          </a:p>
          <a:p>
            <a:r>
              <a:rPr lang="en-GB" sz="2400" dirty="0"/>
              <a:t> Demonstrate systematic understanding of security policies and measures to mitigate internal and external attacks and threats in a network.</a:t>
            </a:r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US" dirty="0"/>
              <a:t>Indicative contents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824536"/>
          </a:xfrm>
        </p:spPr>
        <p:txBody>
          <a:bodyPr/>
          <a:lstStyle/>
          <a:p>
            <a:r>
              <a:rPr lang="en-US" sz="1800" dirty="0"/>
              <a:t> Introduction the module and Fundamentals of networking and Packet tracer Lab(Week 1)</a:t>
            </a:r>
          </a:p>
          <a:p>
            <a:r>
              <a:rPr lang="en-US" sz="1800" dirty="0"/>
              <a:t> Communication on a network and Packet tracer Lab (Week 1)</a:t>
            </a:r>
          </a:p>
          <a:p>
            <a:r>
              <a:rPr lang="en-US" sz="1800" dirty="0"/>
              <a:t> Client server model and Packet tracer Lab (Week 2)</a:t>
            </a:r>
          </a:p>
          <a:p>
            <a:r>
              <a:rPr lang="en-US" sz="1800" dirty="0"/>
              <a:t> OSI and TCP/IP Models and Packet tracer Lab (Week 2)</a:t>
            </a:r>
          </a:p>
          <a:p>
            <a:r>
              <a:rPr lang="en-US" sz="1800" dirty="0"/>
              <a:t> Types of Networks –LAN, WAN</a:t>
            </a:r>
            <a:r>
              <a:rPr lang="en-US" sz="1800"/>
              <a:t>, MAN and </a:t>
            </a:r>
            <a:r>
              <a:rPr lang="en-US" sz="1800" dirty="0"/>
              <a:t>Packet tracer Lab   (Week 3)</a:t>
            </a:r>
          </a:p>
          <a:p>
            <a:r>
              <a:rPr lang="en-US" sz="1800" dirty="0"/>
              <a:t> Physical and logical addressing and Packet tracer Lab (Week 4)</a:t>
            </a:r>
          </a:p>
          <a:p>
            <a:r>
              <a:rPr lang="en-US" sz="1800" dirty="0"/>
              <a:t> Wireless networks and standards and Packet tracer Lab (Week 5)</a:t>
            </a:r>
          </a:p>
          <a:p>
            <a:r>
              <a:rPr lang="en-US" sz="1800" dirty="0"/>
              <a:t> Cyber Security –attacks, access control, encryption, cryptography with Packet tracer Lab (Week 6 and 7)</a:t>
            </a:r>
          </a:p>
          <a:p>
            <a:r>
              <a:rPr lang="en-US" sz="1800" dirty="0"/>
              <a:t> Importance of data security </a:t>
            </a:r>
            <a:r>
              <a:rPr lang="en-GB" sz="1800" dirty="0"/>
              <a:t>with Wireshark and Packet tracer Lab </a:t>
            </a:r>
            <a:r>
              <a:rPr lang="en-US" sz="1800" dirty="0"/>
              <a:t>(Week 8)</a:t>
            </a:r>
          </a:p>
          <a:p>
            <a:r>
              <a:rPr lang="en-US" sz="1800" dirty="0"/>
              <a:t> System security –firewalls, threats, intruders and malicious software </a:t>
            </a:r>
            <a:r>
              <a:rPr lang="en-GB" sz="1800" dirty="0"/>
              <a:t>with Wireshark and Packet tracer Lab </a:t>
            </a:r>
            <a:r>
              <a:rPr lang="en-US" sz="1800" dirty="0"/>
              <a:t>(Week 9)</a:t>
            </a:r>
          </a:p>
          <a:p>
            <a:r>
              <a:rPr lang="en-US" sz="1800" dirty="0"/>
              <a:t>Revision (Week 10)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Types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29E4847-5C70-41B3-A2CD-6A9F469D71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1 (Coursework's 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Assessment Component 2 (Written Exam)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C5CFF2-7D39-4967-B2BF-25D5F1F500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2276872"/>
            <a:ext cx="7143995" cy="10081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8FCDEE-9B6B-49FB-84DA-AB7CF4A490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5" y="4216946"/>
            <a:ext cx="7143995" cy="940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7F1B7-428D-4112-B60B-4D4C8C02C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Class Activities(Formative assessment)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CD745-3137-4DD1-8AAE-956BBA5F7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Quiz test on Moodle</a:t>
            </a:r>
          </a:p>
          <a:p>
            <a:r>
              <a:rPr lang="en-GB" dirty="0"/>
              <a:t>Discussion forums </a:t>
            </a:r>
          </a:p>
          <a:p>
            <a:r>
              <a:rPr lang="en-GB" dirty="0"/>
              <a:t>Lab experiments using CISCO Packet tracer</a:t>
            </a:r>
          </a:p>
          <a:p>
            <a:r>
              <a:rPr lang="en-GB" dirty="0"/>
              <a:t>Questions and Answer sessions</a:t>
            </a:r>
          </a:p>
          <a:p>
            <a:r>
              <a:rPr lang="en-GB" dirty="0"/>
              <a:t>Group/Individual Presentation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5DA36-1498-4B8A-AB44-67C1AA9A8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530094-09A1-4CA9-8C40-82E778F95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832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INDICATIVE READING LIST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754C1CF-5F15-4FBE-9135-592AD0466D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604187"/>
            <a:ext cx="8229600" cy="3909059"/>
          </a:xfrm>
          <a:noFill/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14/06/2021</a:t>
            </a:fld>
            <a:endParaRPr lang="en-GB" altLang="en-US" sz="9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Lab Tutorials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Download Cisco packet tracer latest version from </a:t>
            </a:r>
          </a:p>
          <a:p>
            <a:r>
              <a:rPr lang="en-US" sz="2400" dirty="0">
                <a:hlinkClick r:id="rId2"/>
              </a:rPr>
              <a:t>https://www.netacad.com/</a:t>
            </a:r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Linux Desktop Version 7.3.0 English or above</a:t>
            </a:r>
          </a:p>
          <a:p>
            <a:r>
              <a:rPr lang="en-US" sz="2400" dirty="0"/>
              <a:t>macOS Version 7.3.0 English or above</a:t>
            </a:r>
          </a:p>
          <a:p>
            <a:endParaRPr lang="en-US" sz="2400" dirty="0"/>
          </a:p>
          <a:p>
            <a:r>
              <a:rPr lang="en-US" sz="2400" dirty="0">
                <a:hlinkClick r:id="rId3"/>
              </a:rPr>
              <a:t>https://www.wireshark.org/</a:t>
            </a:r>
            <a:r>
              <a:rPr lang="en-US" sz="2400" dirty="0"/>
              <a:t>  (Optional for analysis of cyber attacks)</a:t>
            </a:r>
          </a:p>
          <a:p>
            <a:r>
              <a:rPr lang="en-US" sz="2400" dirty="0"/>
              <a:t>Version 3.4.6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90B48-8645-4699-AB78-7364DC626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8D18A-97A1-454B-9FFB-59F942C23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FE7EA-E8BE-49AA-B8A2-4441C20A2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04CF96-42C4-48C5-847F-DDE98120F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215381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1129</TotalTime>
  <Words>407</Words>
  <Application>Microsoft Office PowerPoint</Application>
  <PresentationFormat>On-screen Show (4:3)</PresentationFormat>
  <Paragraphs>81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  ACCA4024 </vt:lpstr>
      <vt:lpstr>Lesson Aims</vt:lpstr>
      <vt:lpstr>Aims</vt:lpstr>
      <vt:lpstr>LEARNING OUTCOMES</vt:lpstr>
      <vt:lpstr>Indicative contents </vt:lpstr>
      <vt:lpstr>Assessment Types</vt:lpstr>
      <vt:lpstr>In Class Activities(Formative assessment)</vt:lpstr>
      <vt:lpstr>INDICATIVE READING LIST</vt:lpstr>
      <vt:lpstr>Lab Tutorials Tools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124</cp:revision>
  <cp:lastPrinted>2018-07-09T15:27:01Z</cp:lastPrinted>
  <dcterms:created xsi:type="dcterms:W3CDTF">2002-10-07T19:43:58Z</dcterms:created>
  <dcterms:modified xsi:type="dcterms:W3CDTF">2021-06-14T08:47:36Z</dcterms:modified>
</cp:coreProperties>
</file>