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90" autoAdjust="0"/>
  </p:normalViewPr>
  <p:slideViewPr>
    <p:cSldViewPr snapToGrid="0">
      <p:cViewPr varScale="1">
        <p:scale>
          <a:sx n="105" d="100"/>
          <a:sy n="105" d="100"/>
        </p:scale>
        <p:origin x="834" y="-1506"/>
      </p:cViewPr>
      <p:guideLst/>
    </p:cSldViewPr>
  </p:slideViewPr>
  <p:outlineViewPr>
    <p:cViewPr>
      <p:scale>
        <a:sx n="33" d="100"/>
        <a:sy n="33" d="100"/>
      </p:scale>
      <p:origin x="0" y="-715"/>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OITORU Camelia" userId="cc3196d6-c2a1-4986-8c50-e4cc1fd928dd" providerId="ADAL" clId="{103E3920-BEC9-41F2-BCD3-FADE445E45BA}"/>
    <pc:docChg chg="custSel modSld">
      <pc:chgData name="CROITORU Camelia" userId="cc3196d6-c2a1-4986-8c50-e4cc1fd928dd" providerId="ADAL" clId="{103E3920-BEC9-41F2-BCD3-FADE445E45BA}" dt="2025-10-17T10:32:24.254" v="39" actId="20577"/>
      <pc:docMkLst>
        <pc:docMk/>
      </pc:docMkLst>
      <pc:sldChg chg="modSp mod">
        <pc:chgData name="CROITORU Camelia" userId="cc3196d6-c2a1-4986-8c50-e4cc1fd928dd" providerId="ADAL" clId="{103E3920-BEC9-41F2-BCD3-FADE445E45BA}" dt="2025-10-17T10:31:13.862" v="31" actId="20577"/>
        <pc:sldMkLst>
          <pc:docMk/>
          <pc:sldMk cId="16639259" sldId="256"/>
        </pc:sldMkLst>
        <pc:spChg chg="mod">
          <ac:chgData name="CROITORU Camelia" userId="cc3196d6-c2a1-4986-8c50-e4cc1fd928dd" providerId="ADAL" clId="{103E3920-BEC9-41F2-BCD3-FADE445E45BA}" dt="2025-10-17T10:31:13.862" v="31" actId="20577"/>
          <ac:spMkLst>
            <pc:docMk/>
            <pc:sldMk cId="16639259" sldId="256"/>
            <ac:spMk id="5" creationId="{5EBC60C5-8D80-62BE-865B-BF9DE4520EF7}"/>
          </ac:spMkLst>
        </pc:spChg>
      </pc:sldChg>
      <pc:sldChg chg="modSp mod">
        <pc:chgData name="CROITORU Camelia" userId="cc3196d6-c2a1-4986-8c50-e4cc1fd928dd" providerId="ADAL" clId="{103E3920-BEC9-41F2-BCD3-FADE445E45BA}" dt="2025-10-17T10:32:24.254" v="39" actId="20577"/>
        <pc:sldMkLst>
          <pc:docMk/>
          <pc:sldMk cId="2340363586" sldId="263"/>
        </pc:sldMkLst>
        <pc:spChg chg="mod">
          <ac:chgData name="CROITORU Camelia" userId="cc3196d6-c2a1-4986-8c50-e4cc1fd928dd" providerId="ADAL" clId="{103E3920-BEC9-41F2-BCD3-FADE445E45BA}" dt="2025-10-17T10:32:24.254" v="39" actId="20577"/>
          <ac:spMkLst>
            <pc:docMk/>
            <pc:sldMk cId="2340363586" sldId="263"/>
            <ac:spMk id="5" creationId="{36E495A2-191A-F840-0A60-FC64BB83D9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8FFF2-C8C7-48F9-85F7-D8BB732B6387}" type="datetimeFigureOut">
              <a:rPr lang="en-IN" smtClean="0"/>
              <a:t>17-10-2025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16308-CFC6-4E17-8068-2FD495E5BE33}" type="slidenum">
              <a:rPr lang="en-IN" smtClean="0"/>
              <a:t>‹#›</a:t>
            </a:fld>
            <a:endParaRPr lang="en-IN"/>
          </a:p>
        </p:txBody>
      </p:sp>
    </p:spTree>
    <p:extLst>
      <p:ext uri="{BB962C8B-B14F-4D97-AF65-F5344CB8AC3E}">
        <p14:creationId xmlns:p14="http://schemas.microsoft.com/office/powerpoint/2010/main" val="1104811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presentation is to apply theories of intercultural communication and evaluate the influence of cultural dimensions on international business practices. Concerning the structure of this presentation, it will apply theories, analyse barriers, demonstrate case studies and offer recommendations.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3</a:t>
            </a:fld>
            <a:endParaRPr lang="en-IN"/>
          </a:p>
        </p:txBody>
      </p:sp>
    </p:spTree>
    <p:extLst>
      <p:ext uri="{BB962C8B-B14F-4D97-AF65-F5344CB8AC3E}">
        <p14:creationId xmlns:p14="http://schemas.microsoft.com/office/powerpoint/2010/main" val="3587815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can help gather in-depth knowledge of the cultural gaps and intercultural communication issues that may be prevalent across business practices in the UK.</a:t>
            </a:r>
            <a:endParaRPr lang="en-IN" dirty="0"/>
          </a:p>
        </p:txBody>
      </p:sp>
      <p:sp>
        <p:nvSpPr>
          <p:cNvPr id="4" name="Slide Number Placeholder 3"/>
          <p:cNvSpPr>
            <a:spLocks noGrp="1"/>
          </p:cNvSpPr>
          <p:nvPr>
            <p:ph type="sldNum" sz="quarter" idx="5"/>
          </p:nvPr>
        </p:nvSpPr>
        <p:spPr/>
        <p:txBody>
          <a:bodyPr/>
          <a:lstStyle/>
          <a:p>
            <a:fld id="{10816308-CFC6-4E17-8068-2FD495E5BE33}" type="slidenum">
              <a:rPr lang="en-IN" smtClean="0"/>
              <a:t>4</a:t>
            </a:fld>
            <a:endParaRPr lang="en-IN"/>
          </a:p>
        </p:txBody>
      </p:sp>
    </p:spTree>
    <p:extLst>
      <p:ext uri="{BB962C8B-B14F-4D97-AF65-F5344CB8AC3E}">
        <p14:creationId xmlns:p14="http://schemas.microsoft.com/office/powerpoint/2010/main" val="3415883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Moreover, it is common for British individuals to understate their fondness for things, and generally, they refrain from being overly demonstrative with emotions.</a:t>
            </a:r>
            <a:endParaRPr lang="en-IN" dirty="0"/>
          </a:p>
        </p:txBody>
      </p:sp>
      <p:sp>
        <p:nvSpPr>
          <p:cNvPr id="4" name="Slide Number Placeholder 3"/>
          <p:cNvSpPr>
            <a:spLocks noGrp="1"/>
          </p:cNvSpPr>
          <p:nvPr>
            <p:ph type="sldNum" sz="quarter" idx="5"/>
          </p:nvPr>
        </p:nvSpPr>
        <p:spPr/>
        <p:txBody>
          <a:bodyPr/>
          <a:lstStyle/>
          <a:p>
            <a:fld id="{10816308-CFC6-4E17-8068-2FD495E5BE33}" type="slidenum">
              <a:rPr lang="en-IN" smtClean="0"/>
              <a:t>5</a:t>
            </a:fld>
            <a:endParaRPr lang="en-IN"/>
          </a:p>
        </p:txBody>
      </p:sp>
    </p:spTree>
    <p:extLst>
      <p:ext uri="{BB962C8B-B14F-4D97-AF65-F5344CB8AC3E}">
        <p14:creationId xmlns:p14="http://schemas.microsoft.com/office/powerpoint/2010/main" val="1216547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other hand, a high-context culture is the environment in which interactants often assume that conversation partners are aware of implicit messages, being familiar with social codes. For instance, although the UK is recognised for cherishing its historical heritage, the country embraces modern values of innovation, progressiveness and diversity (Morris, 2025). Other than this, media and technology have profoundly influenced contemporary British lifestyle, shaping how individuals communicate, entertain themselves and work in collaboration. The UK has also been determined to be a leading digitalised economy, with technological advancements permeating through the surge of remote working to the consumption of digital media. Streaming services and social media have democratised content consumption and creation, allowing for a more diverse representation of interests in the UK, implemented through Hall’s Theory of Culture.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7</a:t>
            </a:fld>
            <a:endParaRPr lang="en-IN"/>
          </a:p>
        </p:txBody>
      </p:sp>
    </p:spTree>
    <p:extLst>
      <p:ext uri="{BB962C8B-B14F-4D97-AF65-F5344CB8AC3E}">
        <p14:creationId xmlns:p14="http://schemas.microsoft.com/office/powerpoint/2010/main" val="225025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Having the foresight to anticipate desires and needs in terms of cultivating unmissably superior brands, Unilever has been using unconventional science and technological progress. This brand has also been aimed at delivering the best-in-class performance through market-making with superior brands. In alliance, such strategic decisions are the core ingredients of the market-making success of Unilever all across the world. </a:t>
            </a:r>
          </a:p>
        </p:txBody>
      </p:sp>
      <p:sp>
        <p:nvSpPr>
          <p:cNvPr id="4" name="Slide Number Placeholder 3"/>
          <p:cNvSpPr>
            <a:spLocks noGrp="1"/>
          </p:cNvSpPr>
          <p:nvPr>
            <p:ph type="sldNum" sz="quarter" idx="5"/>
          </p:nvPr>
        </p:nvSpPr>
        <p:spPr/>
        <p:txBody>
          <a:bodyPr/>
          <a:lstStyle/>
          <a:p>
            <a:fld id="{10816308-CFC6-4E17-8068-2FD495E5BE33}" type="slidenum">
              <a:rPr lang="en-IN" smtClean="0"/>
              <a:t>8</a:t>
            </a:fld>
            <a:endParaRPr lang="en-IN"/>
          </a:p>
        </p:txBody>
      </p:sp>
    </p:spTree>
    <p:extLst>
      <p:ext uri="{BB962C8B-B14F-4D97-AF65-F5344CB8AC3E}">
        <p14:creationId xmlns:p14="http://schemas.microsoft.com/office/powerpoint/2010/main" val="188295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individuals associated with Unilever have been determined to win in the market, while shaping the future so that everyday life becomes brighter for everyone and the planet as a whole (</a:t>
            </a:r>
            <a:r>
              <a:rPr lang="en-GB" sz="1200" kern="1200" dirty="0">
                <a:solidFill>
                  <a:schemeClr val="tx1"/>
                </a:solidFill>
                <a:effectLst/>
                <a:latin typeface="+mn-lt"/>
                <a:ea typeface="+mn-ea"/>
                <a:cs typeface="+mn-cs"/>
              </a:rPr>
              <a:t>Unilever, 2025). </a:t>
            </a:r>
            <a:r>
              <a:rPr lang="en-IN" sz="1200" kern="1200" dirty="0">
                <a:solidFill>
                  <a:schemeClr val="tx1"/>
                </a:solidFill>
                <a:effectLst/>
                <a:latin typeface="+mn-lt"/>
                <a:ea typeface="+mn-ea"/>
                <a:cs typeface="+mn-cs"/>
              </a:rPr>
              <a:t>Such changes have been relevant in the field of development for AstraZeneca and Vodafone in addition to Unilever. </a:t>
            </a:r>
            <a:r>
              <a:rPr lang="en-GB" sz="1200" kern="1200" dirty="0">
                <a:solidFill>
                  <a:schemeClr val="tx1"/>
                </a:solidFill>
                <a:effectLst/>
                <a:latin typeface="+mn-lt"/>
                <a:ea typeface="+mn-ea"/>
                <a:cs typeface="+mn-cs"/>
              </a:rPr>
              <a:t>From a different perspective, the digital assets and platforms of AstraZeneca are likely to be recorded in the Global Digital Governance Inventory (AstraZeneca, 2025). The Global Digital Governance Inventory has been regarded as a platform built in terms of addressing regulatory as well as audit findings. This has been carried out through the provision of a repository concerning curated data, which is specific to the external digitalised channels of AstraZeneca.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9</a:t>
            </a:fld>
            <a:endParaRPr lang="en-IN"/>
          </a:p>
        </p:txBody>
      </p:sp>
    </p:spTree>
    <p:extLst>
      <p:ext uri="{BB962C8B-B14F-4D97-AF65-F5344CB8AC3E}">
        <p14:creationId xmlns:p14="http://schemas.microsoft.com/office/powerpoint/2010/main" val="1866179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instance, mobile applications across AstraZeneca need to follow a common lifecycle process which revolves around planning, launching, creating, managing, and retiring. The ‘AstraZeneca Global Standard: Digital Media Communications’ further defines distinct mandatory global practices that need to be followed, along with recommended local measures that also need to be taken into account throughout the lifecycle of a mobile application (AstraZeneca, 2025). Additionally, Vodafone is focused on expanding its converged connectivity markets across Europe, along with payments and mobile data in Africa (Vodafone, 2025). The next phase of its strategy has been emphasising customer commitments, enabling strategies, all of which are expected to work in collaboration towards realising its vision.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10</a:t>
            </a:fld>
            <a:endParaRPr lang="en-IN"/>
          </a:p>
        </p:txBody>
      </p:sp>
    </p:spTree>
    <p:extLst>
      <p:ext uri="{BB962C8B-B14F-4D97-AF65-F5344CB8AC3E}">
        <p14:creationId xmlns:p14="http://schemas.microsoft.com/office/powerpoint/2010/main" val="2912998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individualism in the UK is high, with a score of 76, indicating selfishness across the nation. Although individuals are taught to think for themselves, they are also offered insights into the unique purpose in life and exclusive contributions to society. With a similar score of 66, the motivation of individuals towards success and achievement in the UK has been deemed high, implying that the culture is driven and success-oriented.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11</a:t>
            </a:fld>
            <a:endParaRPr lang="en-IN"/>
          </a:p>
        </p:txBody>
      </p:sp>
    </p:spTree>
    <p:extLst>
      <p:ext uri="{BB962C8B-B14F-4D97-AF65-F5344CB8AC3E}">
        <p14:creationId xmlns:p14="http://schemas.microsoft.com/office/powerpoint/2010/main" val="3757519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not prepared for risks or challenges for the future, and is more likely to expect ambiguity and uncertainty. With a score of 60, the UK takes into account a pragmatic culture, focusing on long-term orientation, and 69 in indulgence, demonstrating the willingness to realise their impulses.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12</a:t>
            </a:fld>
            <a:endParaRPr lang="en-IN"/>
          </a:p>
        </p:txBody>
      </p:sp>
    </p:spTree>
    <p:extLst>
      <p:ext uri="{BB962C8B-B14F-4D97-AF65-F5344CB8AC3E}">
        <p14:creationId xmlns:p14="http://schemas.microsoft.com/office/powerpoint/2010/main" val="3870763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has been regarded as a powerful nation that shares its characteristics with other English-speaking countries, such as Europe, along with a wide range of former colonies whose individuals now reside there. Moreover, the UK is a self-reliant, independent and responsible nation, where competition is capable of bringing out the best in individuals, posing challenges to produce the best, despite team spirit (IOR, 2025). The UK also believes in equality, with slowly diminishing class consciousness and regulations, paying attention to authority, democratic ideals, initiative values, and informalities.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Supporting Hofstede’s dimensions, Hall also states that the UK is tolerant and comfortable with ambiguous situations, where undertaking risks is often encouraged. Concerning universalism, the UK has a culture of strictly applicable formal rules and regulations. Herein, the communication styles across the nation are characterised by formal, indirect, emotionally restrained, task-oriented, single-focus, loudness, intonation and eye contact. British individuals are reserved and polite, tending to be indirect, where understatement is a valued culture, laced with inference and sensitivity. Emotions are often discredited as unprofessional, whereas credibility and trust are developed through emotional suppression, being sensitive to the feelings of others. However, the communication culture across the UK is direct, logical, and factual, aimed at accomplishing tasks (IOR, 2025).</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13</a:t>
            </a:fld>
            <a:endParaRPr lang="en-IN"/>
          </a:p>
        </p:txBody>
      </p:sp>
    </p:spTree>
    <p:extLst>
      <p:ext uri="{BB962C8B-B14F-4D97-AF65-F5344CB8AC3E}">
        <p14:creationId xmlns:p14="http://schemas.microsoft.com/office/powerpoint/2010/main" val="2675346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needs to be integrated with the efficient organisation of practical communication at work. Herein, it is significant in terms of analysing a wide range of aspects of internationalisation in the field of intercultural communication (</a:t>
            </a:r>
            <a:r>
              <a:rPr lang="en-GB" sz="1200" kern="1200" dirty="0" err="1">
                <a:solidFill>
                  <a:schemeClr val="tx1"/>
                </a:solidFill>
                <a:effectLst/>
                <a:latin typeface="+mn-lt"/>
                <a:ea typeface="+mn-ea"/>
                <a:cs typeface="+mn-cs"/>
              </a:rPr>
              <a:t>Braslauskas</a:t>
            </a:r>
            <a:r>
              <a:rPr lang="en-GB" sz="1200" kern="1200" dirty="0">
                <a:solidFill>
                  <a:schemeClr val="tx1"/>
                </a:solidFill>
                <a:effectLst/>
                <a:latin typeface="+mn-lt"/>
                <a:ea typeface="+mn-ea"/>
                <a:cs typeface="+mn-cs"/>
              </a:rPr>
              <a:t>, 2020). Circular economy has been regarded as the foundation of the restorative principle, decoupling economic growth from the surge of the carbon footprint and consumption of finite resources. In this decoupling of resources, there has been an increase in the variable of economic output, refraining from inducing an upsurge in environmental impacts.</a:t>
            </a:r>
            <a:endParaRPr lang="en-IN" dirty="0"/>
          </a:p>
        </p:txBody>
      </p:sp>
      <p:sp>
        <p:nvSpPr>
          <p:cNvPr id="4" name="Slide Number Placeholder 3"/>
          <p:cNvSpPr>
            <a:spLocks noGrp="1"/>
          </p:cNvSpPr>
          <p:nvPr>
            <p:ph type="sldNum" sz="quarter" idx="5"/>
          </p:nvPr>
        </p:nvSpPr>
        <p:spPr/>
        <p:txBody>
          <a:bodyPr/>
          <a:lstStyle/>
          <a:p>
            <a:fld id="{10816308-CFC6-4E17-8068-2FD495E5BE33}" type="slidenum">
              <a:rPr lang="en-IN" smtClean="0"/>
              <a:t>14</a:t>
            </a:fld>
            <a:endParaRPr lang="en-IN"/>
          </a:p>
        </p:txBody>
      </p:sp>
    </p:spTree>
    <p:extLst>
      <p:ext uri="{BB962C8B-B14F-4D97-AF65-F5344CB8AC3E}">
        <p14:creationId xmlns:p14="http://schemas.microsoft.com/office/powerpoint/2010/main" val="2472344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organisations outside the EU often meet such requirements to a much lower extent. An expanding worldwide problem of waste generation, surging prices of crude oil, and high initial costs have spurred the development of sustainability, while reviewing renewable sources of energy (Tkalec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Herein, implications and insights into international businesses may take into account their focus on digitalised operations laced with environmental protection. Large-scale businesses such as Unilever can integrate AI in supply chain operations, ensuring that carbon emission rates are lowered in the long run.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15</a:t>
            </a:fld>
            <a:endParaRPr lang="en-IN"/>
          </a:p>
        </p:txBody>
      </p:sp>
    </p:spTree>
    <p:extLst>
      <p:ext uri="{BB962C8B-B14F-4D97-AF65-F5344CB8AC3E}">
        <p14:creationId xmlns:p14="http://schemas.microsoft.com/office/powerpoint/2010/main" val="4185491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Despite challenging aspects, the UK has, over the years, emerged as one of the most crucial and developed economies in terms of carrying out business. However, refraining from collectivism, the UK does not take into account the contributions of teamwork as much as it focuses on the performance of individuals and renders them unique. Herein, the country may further focus on collectivism in terms of ensuring better internationalisation over the course of time.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16</a:t>
            </a:fld>
            <a:endParaRPr lang="en-IN"/>
          </a:p>
        </p:txBody>
      </p:sp>
    </p:spTree>
    <p:extLst>
      <p:ext uri="{BB962C8B-B14F-4D97-AF65-F5344CB8AC3E}">
        <p14:creationId xmlns:p14="http://schemas.microsoft.com/office/powerpoint/2010/main" val="2993519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Other than this, uncertainty avoidance in the UK is low, which is another barrier for large organisations such as Unilever, AstraZeneca or Vodafone. However, the UK can adapt to changes, which is an opportunity for such organisations, especially in the field of technological advancements. Following this, financial allocations can help determine impactful approaches to internationalisation.</a:t>
            </a:r>
            <a:endParaRPr lang="en-IN" dirty="0"/>
          </a:p>
        </p:txBody>
      </p:sp>
      <p:sp>
        <p:nvSpPr>
          <p:cNvPr id="4" name="Slide Number Placeholder 3"/>
          <p:cNvSpPr>
            <a:spLocks noGrp="1"/>
          </p:cNvSpPr>
          <p:nvPr>
            <p:ph type="sldNum" sz="quarter" idx="5"/>
          </p:nvPr>
        </p:nvSpPr>
        <p:spPr/>
        <p:txBody>
          <a:bodyPr/>
          <a:lstStyle/>
          <a:p>
            <a:fld id="{10816308-CFC6-4E17-8068-2FD495E5BE33}" type="slidenum">
              <a:rPr lang="en-IN" smtClean="0"/>
              <a:t>17</a:t>
            </a:fld>
            <a:endParaRPr lang="en-IN"/>
          </a:p>
        </p:txBody>
      </p:sp>
    </p:spTree>
    <p:extLst>
      <p:ext uri="{BB962C8B-B14F-4D97-AF65-F5344CB8AC3E}">
        <p14:creationId xmlns:p14="http://schemas.microsoft.com/office/powerpoint/2010/main" val="19697103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AstraZeneca (2025) </a:t>
            </a:r>
            <a:r>
              <a:rPr lang="en-GB" sz="1200" i="1" kern="1200" dirty="0">
                <a:solidFill>
                  <a:schemeClr val="tx1"/>
                </a:solidFill>
                <a:effectLst/>
                <a:latin typeface="+mn-lt"/>
                <a:ea typeface="+mn-ea"/>
                <a:cs typeface="+mn-cs"/>
              </a:rPr>
              <a:t>AstraZeneca Global Policy Communications. </a:t>
            </a:r>
            <a:r>
              <a:rPr lang="en-GB" sz="1200" kern="1200" dirty="0">
                <a:solidFill>
                  <a:schemeClr val="tx1"/>
                </a:solidFill>
                <a:effectLst/>
                <a:latin typeface="+mn-lt"/>
                <a:ea typeface="+mn-ea"/>
                <a:cs typeface="+mn-cs"/>
              </a:rPr>
              <a:t>Available at: https://www.astrazeneca.com/content/dam/az/our-company/Sustainability/Global%20Communications%20Policy%20-%20v%206.0%20December%202015.pdf (Accessed: 7 October 2025).</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Braslauskas</a:t>
            </a:r>
            <a:r>
              <a:rPr lang="en-GB" sz="1200" kern="1200" dirty="0">
                <a:solidFill>
                  <a:schemeClr val="tx1"/>
                </a:solidFill>
                <a:effectLst/>
                <a:latin typeface="+mn-lt"/>
                <a:ea typeface="+mn-ea"/>
                <a:cs typeface="+mn-cs"/>
              </a:rPr>
              <a:t>, J. (2020) ‘Effective creative intercultural communication in the context of business interaction: theoretical and practical aspects’, </a:t>
            </a:r>
            <a:r>
              <a:rPr lang="en-GB" sz="1200" i="1" kern="1200" dirty="0">
                <a:solidFill>
                  <a:schemeClr val="tx1"/>
                </a:solidFill>
                <a:effectLst/>
                <a:latin typeface="+mn-lt"/>
                <a:ea typeface="+mn-ea"/>
                <a:cs typeface="+mn-cs"/>
              </a:rPr>
              <a:t>Creativity studies</a:t>
            </a:r>
            <a:r>
              <a:rPr lang="en-GB" sz="1200" kern="1200" dirty="0">
                <a:solidFill>
                  <a:schemeClr val="tx1"/>
                </a:solidFill>
                <a:effectLst/>
                <a:latin typeface="+mn-lt"/>
                <a:ea typeface="+mn-ea"/>
                <a:cs typeface="+mn-cs"/>
              </a:rPr>
              <a:t>, 13(1), pp. 199-215. Available at: https://doi.org/10.3846/cs.2020.12094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IOR (2025) </a:t>
            </a:r>
            <a:r>
              <a:rPr lang="en-GB" sz="1200" i="1" kern="1200" dirty="0">
                <a:solidFill>
                  <a:schemeClr val="tx1"/>
                </a:solidFill>
                <a:effectLst/>
                <a:latin typeface="+mn-lt"/>
                <a:ea typeface="+mn-ea"/>
                <a:cs typeface="+mn-cs"/>
              </a:rPr>
              <a:t>United Kingdom. </a:t>
            </a:r>
            <a:r>
              <a:rPr lang="en-GB" sz="1200" kern="1200" dirty="0">
                <a:solidFill>
                  <a:schemeClr val="tx1"/>
                </a:solidFill>
                <a:effectLst/>
                <a:latin typeface="+mn-lt"/>
                <a:ea typeface="+mn-ea"/>
                <a:cs typeface="+mn-cs"/>
              </a:rPr>
              <a:t>Available at: https://www.iorworld.com/resources/united-kingdom/#:~:text=UK%20Communication%20Style&amp;text=Understatement%20is%20valued.,inference%20is%20required%20to%20understand. (Accessed: 7 October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Morris, D. (2025) </a:t>
            </a:r>
            <a:r>
              <a:rPr lang="en-GB" sz="1200" i="1" kern="1200" dirty="0">
                <a:solidFill>
                  <a:schemeClr val="tx1"/>
                </a:solidFill>
                <a:effectLst/>
                <a:latin typeface="+mn-lt"/>
                <a:ea typeface="+mn-ea"/>
                <a:cs typeface="+mn-cs"/>
              </a:rPr>
              <a:t>UK Culture: Traditions, History &amp; Life. </a:t>
            </a:r>
            <a:r>
              <a:rPr lang="en-GB" sz="1200" kern="1200" dirty="0">
                <a:solidFill>
                  <a:schemeClr val="tx1"/>
                </a:solidFill>
                <a:effectLst/>
                <a:latin typeface="+mn-lt"/>
                <a:ea typeface="+mn-ea"/>
                <a:cs typeface="+mn-cs"/>
              </a:rPr>
              <a:t>Available at: https://www.davidsonmorris.com/uk-culture/#:~:text=The%20coexistence%20of%20traditional%20and,diversity%2C%20innovation%2C%20and%20progressiveness. (Accessed: 7 October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Tkalec, G., </a:t>
            </a:r>
            <a:r>
              <a:rPr lang="en-GB" sz="1200" kern="1200" dirty="0" err="1">
                <a:solidFill>
                  <a:schemeClr val="tx1"/>
                </a:solidFill>
                <a:effectLst/>
                <a:latin typeface="+mn-lt"/>
                <a:ea typeface="+mn-ea"/>
                <a:cs typeface="+mn-cs"/>
              </a:rPr>
              <a:t>Culo</a:t>
            </a:r>
            <a:r>
              <a:rPr lang="en-GB" sz="1200" kern="1200" dirty="0">
                <a:solidFill>
                  <a:schemeClr val="tx1"/>
                </a:solidFill>
                <a:effectLst/>
                <a:latin typeface="+mn-lt"/>
                <a:ea typeface="+mn-ea"/>
                <a:cs typeface="+mn-cs"/>
              </a:rPr>
              <a:t>, I., Tomisa, M. and </a:t>
            </a:r>
            <a:r>
              <a:rPr lang="en-GB" sz="1200" kern="1200" dirty="0" err="1">
                <a:solidFill>
                  <a:schemeClr val="tx1"/>
                </a:solidFill>
                <a:effectLst/>
                <a:latin typeface="+mn-lt"/>
                <a:ea typeface="+mn-ea"/>
                <a:cs typeface="+mn-cs"/>
              </a:rPr>
              <a:t>Milkovic</a:t>
            </a:r>
            <a:r>
              <a:rPr lang="en-GB" sz="1200" kern="1200" dirty="0">
                <a:solidFill>
                  <a:schemeClr val="tx1"/>
                </a:solidFill>
                <a:effectLst/>
                <a:latin typeface="+mn-lt"/>
                <a:ea typeface="+mn-ea"/>
                <a:cs typeface="+mn-cs"/>
              </a:rPr>
              <a:t>, M. (2022) ‘Challenges of intercultural communication in the contemporary business environment’, </a:t>
            </a:r>
            <a:r>
              <a:rPr lang="en-GB" sz="1200" i="1" kern="1200" dirty="0">
                <a:solidFill>
                  <a:schemeClr val="tx1"/>
                </a:solidFill>
                <a:effectLst/>
                <a:latin typeface="+mn-lt"/>
                <a:ea typeface="+mn-ea"/>
                <a:cs typeface="+mn-cs"/>
              </a:rPr>
              <a:t>Economic and Social Development: Book of Proceedings</a:t>
            </a:r>
            <a:r>
              <a:rPr lang="en-GB" sz="1200" kern="1200" dirty="0">
                <a:solidFill>
                  <a:schemeClr val="tx1"/>
                </a:solidFill>
                <a:effectLst/>
                <a:latin typeface="+mn-lt"/>
                <a:ea typeface="+mn-ea"/>
                <a:cs typeface="+mn-cs"/>
              </a:rPr>
              <a:t>, pp. 238-246. Available at: https://www.researchgate.net/profile/Venelin-Terziev/publication/359626499_THE_INFLUENCE_OF_FANI_POPOVAMUTAFOVA'S_WORKS_IN_THE_SOCIAL_DEVELOPMENT_OF_BULGARIA_IN_THE_EARLY_20TH_CENTURY/links/6245cb675e2f8c7a034cc5ce/THE-INFLUENCE-OF-FANI-POPOVAMUTAFOVAS-WORKS-IN-THE-SOCIAL-DEVELOPMENT-OF-BULGARIA-IN-THE-EARLY-20TH-CENTURY.pdf#page=244 (Accessed: 7 October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Vodafone (2025) </a:t>
            </a:r>
            <a:r>
              <a:rPr lang="en-GB" sz="1200" i="1" kern="1200" dirty="0">
                <a:solidFill>
                  <a:schemeClr val="tx1"/>
                </a:solidFill>
                <a:effectLst/>
                <a:latin typeface="+mn-lt"/>
                <a:ea typeface="+mn-ea"/>
                <a:cs typeface="+mn-cs"/>
              </a:rPr>
              <a:t>Our strategy. </a:t>
            </a:r>
            <a:r>
              <a:rPr lang="en-GB" sz="1200" kern="1200" dirty="0">
                <a:solidFill>
                  <a:schemeClr val="tx1"/>
                </a:solidFill>
                <a:effectLst/>
                <a:latin typeface="+mn-lt"/>
                <a:ea typeface="+mn-ea"/>
                <a:cs typeface="+mn-cs"/>
              </a:rPr>
              <a:t>Available at: https://www.vodafone.com/about-vodafone/how-we-operate/our-strategy (Accessed: 7 October </a:t>
            </a:r>
            <a:r>
              <a:rPr lang="en-GB" sz="1200" kern="1200">
                <a:solidFill>
                  <a:schemeClr val="tx1"/>
                </a:solidFill>
                <a:effectLst/>
                <a:latin typeface="+mn-lt"/>
                <a:ea typeface="+mn-ea"/>
                <a:cs typeface="+mn-cs"/>
              </a:rPr>
              <a:t>2025).</a:t>
            </a: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0816308-CFC6-4E17-8068-2FD495E5BE33}" type="slidenum">
              <a:rPr lang="en-IN" smtClean="0"/>
              <a:t>18</a:t>
            </a:fld>
            <a:endParaRPr lang="en-IN"/>
          </a:p>
        </p:txBody>
      </p:sp>
    </p:spTree>
    <p:extLst>
      <p:ext uri="{BB962C8B-B14F-4D97-AF65-F5344CB8AC3E}">
        <p14:creationId xmlns:p14="http://schemas.microsoft.com/office/powerpoint/2010/main" val="8860256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E8B8D98-EA9C-4E91-95D9-93BD7E3976AB}" type="datetimeFigureOut">
              <a:rPr lang="en-IN" smtClean="0"/>
              <a:t>17-10-2025</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133408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8B8D98-EA9C-4E91-95D9-93BD7E3976A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4004539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E8B8D98-EA9C-4E91-95D9-93BD7E3976AB}" type="datetimeFigureOut">
              <a:rPr lang="en-IN" smtClean="0"/>
              <a:t>17-10-2025</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1664864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3838929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E8B8D98-EA9C-4E91-95D9-93BD7E3976AB}" type="datetimeFigureOut">
              <a:rPr lang="en-IN" smtClean="0"/>
              <a:t>17-10-2025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2413919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E8B8D98-EA9C-4E91-95D9-93BD7E3976AB}" type="datetimeFigureOut">
              <a:rPr lang="en-IN" smtClean="0"/>
              <a:t>17-10-2025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48802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8B8D98-EA9C-4E91-95D9-93BD7E3976AB}" type="datetimeFigureOut">
              <a:rPr lang="en-IN" smtClean="0"/>
              <a:t>17-10-2025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3348576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2027275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2998848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1491633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2898875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230861A-3C76-46AD-BEA9-947755EEAA90}"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97066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E8B8D98-EA9C-4E91-95D9-93BD7E3976AB}" type="datetimeFigureOut">
              <a:rPr lang="en-IN" smtClean="0"/>
              <a:t>17-10-2025</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2147411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E8B8D98-EA9C-4E91-95D9-93BD7E3976AB}" type="datetimeFigureOut">
              <a:rPr lang="en-IN" smtClean="0"/>
              <a:t>17-10-2025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38626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E8B8D98-EA9C-4E91-95D9-93BD7E3976AB}" type="datetimeFigureOut">
              <a:rPr lang="en-IN" smtClean="0"/>
              <a:t>17-10-2025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4246387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8B8D98-EA9C-4E91-95D9-93BD7E3976AB}"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1439982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E8B8D98-EA9C-4E91-95D9-93BD7E3976AB}" type="datetimeFigureOut">
              <a:rPr lang="en-IN" smtClean="0"/>
              <a:t>17-10-2025</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1230861A-3C76-46AD-BEA9-947755EEAA90}" type="slidenum">
              <a:rPr lang="en-IN" smtClean="0"/>
              <a:t>‹#›</a:t>
            </a:fld>
            <a:endParaRPr lang="en-IN"/>
          </a:p>
        </p:txBody>
      </p:sp>
    </p:spTree>
    <p:extLst>
      <p:ext uri="{BB962C8B-B14F-4D97-AF65-F5344CB8AC3E}">
        <p14:creationId xmlns:p14="http://schemas.microsoft.com/office/powerpoint/2010/main" val="3677586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E8B8D98-EA9C-4E91-95D9-93BD7E3976AB}" type="datetimeFigureOut">
              <a:rPr lang="en-IN" smtClean="0"/>
              <a:t>17-10-2025</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230861A-3C76-46AD-BEA9-947755EEAA90}" type="slidenum">
              <a:rPr lang="en-IN" smtClean="0"/>
              <a:t>‹#›</a:t>
            </a:fld>
            <a:endParaRPr lang="en-IN"/>
          </a:p>
        </p:txBody>
      </p:sp>
    </p:spTree>
    <p:extLst>
      <p:ext uri="{BB962C8B-B14F-4D97-AF65-F5344CB8AC3E}">
        <p14:creationId xmlns:p14="http://schemas.microsoft.com/office/powerpoint/2010/main" val="354590537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8B9AC1-32E3-946F-65F3-FA80DC18531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International Business Communications</a:t>
            </a:r>
            <a:endParaRPr lang="en-IN"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5EBC60C5-8D80-62BE-865B-BF9DE4520EF7}"/>
              </a:ext>
            </a:extLst>
          </p:cNvPr>
          <p:cNvSpPr>
            <a:spLocks noGrp="1"/>
          </p:cNvSpPr>
          <p:nvPr>
            <p:ph idx="1"/>
          </p:nvPr>
        </p:nvSpPr>
        <p:spPr>
          <a:xfrm>
            <a:off x="517689" y="5389067"/>
            <a:ext cx="2377911" cy="897432"/>
          </a:xfrm>
        </p:spPr>
        <p:txBody>
          <a:bodyPr>
            <a:normAutofit fontScale="92500" lnSpcReduction="20000"/>
          </a:bodyPr>
          <a:lstStyle/>
          <a:p>
            <a:r>
              <a:rPr lang="en-GB" b="1" dirty="0">
                <a:latin typeface="Times New Roman" panose="02020603050405020304" pitchFamily="18" charset="0"/>
                <a:cs typeface="Times New Roman" panose="02020603050405020304" pitchFamily="18" charset="0"/>
              </a:rPr>
              <a:t>CAMELIA CROITORU</a:t>
            </a:r>
            <a:endParaRPr lang="en-IN"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2247724</a:t>
            </a:r>
            <a:endParaRPr lang="en-IN"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5C91FA5-5662-35B7-989C-7FE767F5E4C0}"/>
              </a:ext>
            </a:extLst>
          </p:cNvPr>
          <p:cNvSpPr txBox="1"/>
          <p:nvPr/>
        </p:nvSpPr>
        <p:spPr>
          <a:xfrm>
            <a:off x="1018096" y="2057401"/>
            <a:ext cx="10591799" cy="1077218"/>
          </a:xfrm>
          <a:prstGeom prst="rect">
            <a:avLst/>
          </a:prstGeom>
          <a:noFill/>
        </p:spPr>
        <p:txBody>
          <a:bodyPr wrap="square">
            <a:spAutoFit/>
          </a:bodyPr>
          <a:lstStyle/>
          <a:p>
            <a:pPr marL="0" indent="0" algn="ctr">
              <a:buNone/>
            </a:pPr>
            <a:r>
              <a:rPr lang="en-GB" sz="3200" b="1" i="1" dirty="0">
                <a:latin typeface="Times New Roman" panose="02020603050405020304" pitchFamily="18" charset="0"/>
                <a:cs typeface="Times New Roman" panose="02020603050405020304" pitchFamily="18" charset="0"/>
              </a:rPr>
              <a:t>Identifying and Overcoming Obstacles in International Business Communication</a:t>
            </a:r>
          </a:p>
        </p:txBody>
      </p:sp>
      <p:pic>
        <p:nvPicPr>
          <p:cNvPr id="9" name="Picture 8">
            <a:extLst>
              <a:ext uri="{FF2B5EF4-FFF2-40B4-BE49-F238E27FC236}">
                <a16:creationId xmlns:a16="http://schemas.microsoft.com/office/drawing/2014/main" id="{CE382A8B-5FF4-1D51-AC36-07E9ED6F1CBB}"/>
              </a:ext>
            </a:extLst>
          </p:cNvPr>
          <p:cNvPicPr>
            <a:picLocks noChangeAspect="1"/>
          </p:cNvPicPr>
          <p:nvPr/>
        </p:nvPicPr>
        <p:blipFill>
          <a:blip r:embed="rId2"/>
          <a:stretch>
            <a:fillRect/>
          </a:stretch>
        </p:blipFill>
        <p:spPr>
          <a:xfrm>
            <a:off x="7239786" y="3261202"/>
            <a:ext cx="4266414" cy="30252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076" name="Picture 4" descr="The Importance of International Business Etiquette and Intercultural  Communication - BeHave | BeHave">
            <a:extLst>
              <a:ext uri="{FF2B5EF4-FFF2-40B4-BE49-F238E27FC236}">
                <a16:creationId xmlns:a16="http://schemas.microsoft.com/office/drawing/2014/main" id="{B6726BD7-07C3-B62E-3ECA-B1DFCE633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4263" y="3309549"/>
            <a:ext cx="4266414" cy="292860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9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99D74-117D-8134-5CE3-CE27354B46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359A2E2-3EA1-20ED-CB89-49654A24C483}"/>
              </a:ext>
            </a:extLst>
          </p:cNvPr>
          <p:cNvSpPr>
            <a:spLocks noGrp="1"/>
          </p:cNvSpPr>
          <p:nvPr>
            <p:ph type="title"/>
          </p:nvPr>
        </p:nvSpPr>
        <p:spPr/>
        <p:txBody>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Table of Contents</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F07A5BE8-5213-B3EA-D779-2A985EB9D761}"/>
              </a:ext>
            </a:extLst>
          </p:cNvPr>
          <p:cNvSpPr>
            <a:spLocks noGrp="1"/>
          </p:cNvSpPr>
          <p:nvPr>
            <p:ph idx="1"/>
          </p:nvPr>
        </p:nvSpPr>
        <p:spPr>
          <a:xfrm>
            <a:off x="685800" y="2069502"/>
            <a:ext cx="10820400" cy="4024125"/>
          </a:xfrm>
        </p:spPr>
        <p:txBody>
          <a:bodyPr/>
          <a:lstStyle/>
          <a:p>
            <a:r>
              <a:rPr lang="en-US" b="1" dirty="0">
                <a:latin typeface="Times New Roman" panose="02020603050405020304" pitchFamily="18" charset="0"/>
                <a:cs typeface="Times New Roman" panose="02020603050405020304" pitchFamily="18" charset="0"/>
              </a:rPr>
              <a:t>Slide 3:</a:t>
            </a:r>
            <a:r>
              <a:rPr lang="en-US" dirty="0">
                <a:latin typeface="Times New Roman" panose="02020603050405020304" pitchFamily="18" charset="0"/>
                <a:cs typeface="Times New Roman" panose="02020603050405020304" pitchFamily="18" charset="0"/>
              </a:rPr>
              <a:t> Introduction</a:t>
            </a:r>
          </a:p>
          <a:p>
            <a:r>
              <a:rPr lang="en-US" b="1" dirty="0">
                <a:latin typeface="Times New Roman" panose="02020603050405020304" pitchFamily="18" charset="0"/>
                <a:cs typeface="Times New Roman" panose="02020603050405020304" pitchFamily="18" charset="0"/>
              </a:rPr>
              <a:t>Slides 4-7: </a:t>
            </a:r>
            <a:r>
              <a:rPr lang="en-US" dirty="0">
                <a:latin typeface="Times New Roman" panose="02020603050405020304" pitchFamily="18" charset="0"/>
                <a:cs typeface="Times New Roman" panose="02020603050405020304" pitchFamily="18" charset="0"/>
              </a:rPr>
              <a:t>Explanation of Intercultural Communication Theories</a:t>
            </a:r>
          </a:p>
          <a:p>
            <a:r>
              <a:rPr lang="en-US" b="1" dirty="0">
                <a:latin typeface="Times New Roman" panose="02020603050405020304" pitchFamily="18" charset="0"/>
                <a:cs typeface="Times New Roman" panose="02020603050405020304" pitchFamily="18" charset="0"/>
              </a:rPr>
              <a:t>Slides 8-10: </a:t>
            </a:r>
            <a:r>
              <a:rPr lang="en-US" dirty="0">
                <a:latin typeface="Times New Roman" panose="02020603050405020304" pitchFamily="18" charset="0"/>
                <a:cs typeface="Times New Roman" panose="02020603050405020304" pitchFamily="18" charset="0"/>
              </a:rPr>
              <a:t>Real Examples of the UK Culture</a:t>
            </a:r>
          </a:p>
          <a:p>
            <a:r>
              <a:rPr lang="en-US" b="1" dirty="0">
                <a:latin typeface="Times New Roman" panose="02020603050405020304" pitchFamily="18" charset="0"/>
                <a:cs typeface="Times New Roman" panose="02020603050405020304" pitchFamily="18" charset="0"/>
              </a:rPr>
              <a:t>Slides 11-13: </a:t>
            </a:r>
            <a:r>
              <a:rPr lang="en-US" dirty="0">
                <a:latin typeface="Times New Roman" panose="02020603050405020304" pitchFamily="18" charset="0"/>
                <a:cs typeface="Times New Roman" panose="02020603050405020304" pitchFamily="18" charset="0"/>
              </a:rPr>
              <a:t>Analysis of Key Challenges and Opportunities</a:t>
            </a:r>
          </a:p>
          <a:p>
            <a:r>
              <a:rPr lang="en-US" b="1" dirty="0">
                <a:latin typeface="Times New Roman" panose="02020603050405020304" pitchFamily="18" charset="0"/>
                <a:cs typeface="Times New Roman" panose="02020603050405020304" pitchFamily="18" charset="0"/>
              </a:rPr>
              <a:t>Slides 14-16: </a:t>
            </a:r>
            <a:r>
              <a:rPr lang="en-US" dirty="0">
                <a:latin typeface="Times New Roman" panose="02020603050405020304" pitchFamily="18" charset="0"/>
                <a:cs typeface="Times New Roman" panose="02020603050405020304" pitchFamily="18" charset="0"/>
              </a:rPr>
              <a:t>Practical Recommendations for Effective Communication for International Managers </a:t>
            </a:r>
          </a:p>
          <a:p>
            <a:r>
              <a:rPr lang="en-US" b="1" dirty="0">
                <a:latin typeface="Times New Roman" panose="02020603050405020304" pitchFamily="18" charset="0"/>
                <a:cs typeface="Times New Roman" panose="02020603050405020304" pitchFamily="18" charset="0"/>
              </a:rPr>
              <a:t>Slide 17: </a:t>
            </a:r>
            <a:r>
              <a:rPr lang="en-US" dirty="0">
                <a:latin typeface="Times New Roman" panose="02020603050405020304" pitchFamily="18" charset="0"/>
                <a:cs typeface="Times New Roman" panose="02020603050405020304" pitchFamily="18" charset="0"/>
              </a:rPr>
              <a:t>Conclusion</a:t>
            </a:r>
          </a:p>
          <a:p>
            <a:r>
              <a:rPr lang="en-US" b="1" dirty="0">
                <a:latin typeface="Times New Roman" panose="02020603050405020304" pitchFamily="18" charset="0"/>
                <a:cs typeface="Times New Roman" panose="02020603050405020304" pitchFamily="18" charset="0"/>
              </a:rPr>
              <a:t>Slide 18: </a:t>
            </a:r>
            <a:r>
              <a:rPr lang="en-US" dirty="0">
                <a:latin typeface="Times New Roman" panose="02020603050405020304" pitchFamily="18" charset="0"/>
                <a:cs typeface="Times New Roman" panose="02020603050405020304" pitchFamily="18" charset="0"/>
              </a:rPr>
              <a:t>Reference List</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6410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3E0B4C-F1E6-E447-E700-1C524E25A54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B13C8DB-46A7-0F27-1F34-35C640C8A01D}"/>
              </a:ext>
            </a:extLst>
          </p:cNvPr>
          <p:cNvSpPr>
            <a:spLocks noGrp="1"/>
          </p:cNvSpPr>
          <p:nvPr>
            <p:ph type="title"/>
          </p:nvPr>
        </p:nvSpPr>
        <p:spPr/>
        <p:txBody>
          <a:bodyPr/>
          <a:lstStyle/>
          <a:p>
            <a:pPr algn="r"/>
            <a:r>
              <a:rPr lang="en-GB"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4ED1E64C-4EF4-2D51-1350-7053DA969F8B}"/>
              </a:ext>
            </a:extLst>
          </p:cNvPr>
          <p:cNvSpPr>
            <a:spLocks noGrp="1"/>
          </p:cNvSpPr>
          <p:nvPr>
            <p:ph idx="1"/>
          </p:nvPr>
        </p:nvSpPr>
        <p:spPr>
          <a:xfrm>
            <a:off x="685799" y="2069502"/>
            <a:ext cx="5234233" cy="4024125"/>
          </a:xfrm>
        </p:spPr>
        <p:txBody>
          <a:bodyPr>
            <a:noAutofit/>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International businesses refer to business activities involving the transfer of services, information, knowledge, goods, skills and resources across national boundaries (</a:t>
            </a:r>
            <a:r>
              <a:rPr lang="en-GB" sz="2200" dirty="0" err="1">
                <a:latin typeface="Times New Roman" panose="02020603050405020304" pitchFamily="18" charset="0"/>
                <a:cs typeface="Times New Roman" panose="02020603050405020304" pitchFamily="18" charset="0"/>
              </a:rPr>
              <a:t>Shenkar</a:t>
            </a:r>
            <a:r>
              <a:rPr lang="en-GB" sz="2200" dirty="0">
                <a:latin typeface="Times New Roman" panose="02020603050405020304" pitchFamily="18" charset="0"/>
                <a:cs typeface="Times New Roman" panose="02020603050405020304" pitchFamily="18" charset="0"/>
              </a:rPr>
              <a:t>, Luo and Chi, 2021).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Herein, the idea of recognising and mitigating obstacles in the field of international business communication will be assessed, the selected country being the United Kingdom (UK), and examples including AstraZeneca, Vodafone and Unilever. </a:t>
            </a:r>
            <a:endParaRPr lang="en-IN" sz="2200" dirty="0">
              <a:latin typeface="Times New Roman" panose="02020603050405020304" pitchFamily="18" charset="0"/>
              <a:cs typeface="Times New Roman" panose="02020603050405020304" pitchFamily="18" charset="0"/>
            </a:endParaRPr>
          </a:p>
        </p:txBody>
      </p:sp>
      <p:pic>
        <p:nvPicPr>
          <p:cNvPr id="4098" name="Picture 2" descr="BTS">
            <a:extLst>
              <a:ext uri="{FF2B5EF4-FFF2-40B4-BE49-F238E27FC236}">
                <a16:creationId xmlns:a16="http://schemas.microsoft.com/office/drawing/2014/main" id="{BE436A62-B777-5864-A464-3E9181DC36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1969" y="2057401"/>
            <a:ext cx="5416534" cy="41612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999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8C2E9-E147-4FDC-10DA-9B0A64AEF0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12590A8-B9C4-4845-2FA1-0C0FB1960162}"/>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Explanation of Intercultural Communication Theories</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7BD6158B-63E6-EBE9-BF8B-DCB9B9F1917D}"/>
              </a:ext>
            </a:extLst>
          </p:cNvPr>
          <p:cNvSpPr>
            <a:spLocks noGrp="1"/>
          </p:cNvSpPr>
          <p:nvPr>
            <p:ph idx="1"/>
          </p:nvPr>
        </p:nvSpPr>
        <p:spPr>
          <a:xfrm>
            <a:off x="395926" y="2083796"/>
            <a:ext cx="5700074" cy="4140252"/>
          </a:xfrm>
        </p:spPr>
        <p:txBody>
          <a:bodyPr>
            <a:noAutofit/>
          </a:bodyPr>
          <a:lstStyle/>
          <a:p>
            <a:pPr algn="just">
              <a:lnSpc>
                <a:spcPct val="110000"/>
              </a:lnSpc>
              <a:spcBef>
                <a:spcPts val="0"/>
              </a:spcBef>
            </a:pPr>
            <a:r>
              <a:rPr lang="en-GB" b="1" i="1" dirty="0">
                <a:latin typeface="Times New Roman" panose="02020603050405020304" pitchFamily="18" charset="0"/>
                <a:cs typeface="Times New Roman" panose="02020603050405020304" pitchFamily="18" charset="0"/>
              </a:rPr>
              <a:t>Hofstede’s Cultural Dimensions</a:t>
            </a:r>
            <a:endParaRPr lang="en-IN" dirty="0">
              <a:latin typeface="Times New Roman" panose="02020603050405020304" pitchFamily="18" charset="0"/>
              <a:cs typeface="Times New Roman" panose="02020603050405020304" pitchFamily="18" charset="0"/>
            </a:endParaRPr>
          </a:p>
          <a:p>
            <a:pPr algn="just">
              <a:lnSpc>
                <a:spcPct val="110000"/>
              </a:lnSpc>
              <a:spcBef>
                <a:spcPts val="0"/>
              </a:spcBef>
            </a:pPr>
            <a:r>
              <a:rPr lang="en-GB" dirty="0">
                <a:latin typeface="Times New Roman" panose="02020603050405020304" pitchFamily="18" charset="0"/>
                <a:cs typeface="Times New Roman" panose="02020603050405020304" pitchFamily="18" charset="0"/>
              </a:rPr>
              <a:t>Hofstede identifies the differences in national culture based on dimensions which include power distance, individualism vs collectivism, motivation, uncertainty avoidance, long vs short-term orientations, and restraint vs indulgence (Jan, </a:t>
            </a:r>
            <a:r>
              <a:rPr lang="en-GB" dirty="0" err="1">
                <a:latin typeface="Times New Roman" panose="02020603050405020304" pitchFamily="18" charset="0"/>
                <a:cs typeface="Times New Roman" panose="02020603050405020304" pitchFamily="18" charset="0"/>
              </a:rPr>
              <a:t>Alshare</a:t>
            </a:r>
            <a:r>
              <a:rPr lang="en-GB" dirty="0">
                <a:latin typeface="Times New Roman" panose="02020603050405020304" pitchFamily="18" charset="0"/>
                <a:cs typeface="Times New Roman" panose="02020603050405020304" pitchFamily="18" charset="0"/>
              </a:rPr>
              <a:t> and Lane, 2024). </a:t>
            </a:r>
          </a:p>
          <a:p>
            <a:pPr algn="just">
              <a:lnSpc>
                <a:spcPct val="110000"/>
              </a:lnSpc>
              <a:spcBef>
                <a:spcPts val="0"/>
              </a:spcBef>
            </a:pPr>
            <a:r>
              <a:rPr lang="en-GB" dirty="0">
                <a:latin typeface="Times New Roman" panose="02020603050405020304" pitchFamily="18" charset="0"/>
                <a:cs typeface="Times New Roman" panose="02020603050405020304" pitchFamily="18" charset="0"/>
              </a:rPr>
              <a:t>The application of this framework to the current operations of the UK can help deliver an understanding of how international businesses are carried out across the nation.</a:t>
            </a:r>
            <a:endParaRPr lang="en-IN" dirty="0">
              <a:latin typeface="Times New Roman" panose="02020603050405020304" pitchFamily="18" charset="0"/>
              <a:cs typeface="Times New Roman" panose="02020603050405020304" pitchFamily="18" charset="0"/>
            </a:endParaRPr>
          </a:p>
        </p:txBody>
      </p:sp>
      <p:pic>
        <p:nvPicPr>
          <p:cNvPr id="2051" name="Picture 3" descr="Teaching objectives of international business communication. | Download  Scientific Diagram">
            <a:extLst>
              <a:ext uri="{FF2B5EF4-FFF2-40B4-BE49-F238E27FC236}">
                <a16:creationId xmlns:a16="http://schemas.microsoft.com/office/drawing/2014/main" id="{9420E22A-38DF-71FE-B090-52FF878B5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8155" y="2194560"/>
            <a:ext cx="5114517" cy="38990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624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B5421-719F-BA1F-741C-B40BAEE0D4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F7DC96-606C-67F9-E049-585604A04F7A}"/>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Explanation of Intercultural Communication Theories (Continued..)</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69D56DF6-0D1C-A16E-EC79-0C96BEECB87D}"/>
              </a:ext>
            </a:extLst>
          </p:cNvPr>
          <p:cNvSpPr>
            <a:spLocks noGrp="1"/>
          </p:cNvSpPr>
          <p:nvPr>
            <p:ph idx="1"/>
          </p:nvPr>
        </p:nvSpPr>
        <p:spPr>
          <a:xfrm>
            <a:off x="582105" y="2194559"/>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For instance, the British primarily favour an indirect communication style, aimed at avoiding conflicts or erring concerning politeness in conversation (AFS, 2025).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However, often, their messaging is likely to be vague in terms of maintaining social harmony, while absolute statements are perceived as suspicious.</a:t>
            </a:r>
            <a:endParaRPr lang="en-IN" sz="2200" dirty="0">
              <a:latin typeface="Times New Roman" panose="02020603050405020304" pitchFamily="18" charset="0"/>
              <a:cs typeface="Times New Roman" panose="02020603050405020304" pitchFamily="18" charset="0"/>
            </a:endParaRPr>
          </a:p>
        </p:txBody>
      </p:sp>
      <p:pic>
        <p:nvPicPr>
          <p:cNvPr id="5122" name="Picture 2" descr="Maintaining Strong Communication in International Business - Elite Group">
            <a:extLst>
              <a:ext uri="{FF2B5EF4-FFF2-40B4-BE49-F238E27FC236}">
                <a16:creationId xmlns:a16="http://schemas.microsoft.com/office/drawing/2014/main" id="{BD5225C9-E7BA-41FE-A0C6-9B1025BEB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057401"/>
            <a:ext cx="5105400" cy="41612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574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52074-89F8-472E-9EAA-3CE2B9DC9B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170BEC-BAAE-3B75-6B0E-58F87ECE6467}"/>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Explanation of Intercultural Communication Theories (Continued..)</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3A3C713B-4AB6-F189-04D1-073202AEB8D3}"/>
              </a:ext>
            </a:extLst>
          </p:cNvPr>
          <p:cNvSpPr>
            <a:spLocks noGrp="1"/>
          </p:cNvSpPr>
          <p:nvPr>
            <p:ph idx="1"/>
          </p:nvPr>
        </p:nvSpPr>
        <p:spPr>
          <a:xfrm>
            <a:off x="582105" y="2169903"/>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In terms of appearing relaxed and humble concerning their self-image, self-deprecation is deemed to be a popular form of humour across British culture (AFS, 2025).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In this regard, the cultural dimensions of Hofstede can offer insights into international or intercultural communication.</a:t>
            </a:r>
            <a:endParaRPr lang="en-IN" sz="2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DD50B78-7624-ED31-FEF1-6C284B55DD0C}"/>
              </a:ext>
            </a:extLst>
          </p:cNvPr>
          <p:cNvPicPr>
            <a:picLocks noChangeAspect="1"/>
          </p:cNvPicPr>
          <p:nvPr/>
        </p:nvPicPr>
        <p:blipFill>
          <a:blip r:embed="rId2"/>
          <a:stretch>
            <a:fillRect/>
          </a:stretch>
        </p:blipFill>
        <p:spPr>
          <a:xfrm>
            <a:off x="6287678" y="2057400"/>
            <a:ext cx="5218522" cy="42491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192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72A20-E03C-ACA2-7FAE-20AF8F7000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CBF2A23-2511-538C-6A8C-2685B44E81EE}"/>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Explanation of Intercultural Communication Theories (Continued..)</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0590FF1D-3D5E-81FF-46F1-386912CAE250}"/>
              </a:ext>
            </a:extLst>
          </p:cNvPr>
          <p:cNvSpPr>
            <a:spLocks noGrp="1"/>
          </p:cNvSpPr>
          <p:nvPr>
            <p:ph idx="1"/>
          </p:nvPr>
        </p:nvSpPr>
        <p:spPr>
          <a:xfrm>
            <a:off x="499621" y="1985667"/>
            <a:ext cx="5596379" cy="4441910"/>
          </a:xfrm>
        </p:spPr>
        <p:txBody>
          <a:bodyPr>
            <a:noAutofit/>
          </a:bodyPr>
          <a:lstStyle/>
          <a:p>
            <a:pPr algn="just">
              <a:lnSpc>
                <a:spcPct val="100000"/>
              </a:lnSpc>
              <a:spcBef>
                <a:spcPts val="0"/>
              </a:spcBef>
            </a:pPr>
            <a:r>
              <a:rPr lang="en-GB" b="1" i="1" dirty="0">
                <a:latin typeface="Times New Roman" panose="02020603050405020304" pitchFamily="18" charset="0"/>
                <a:cs typeface="Times New Roman" panose="02020603050405020304" pitchFamily="18" charset="0"/>
              </a:rPr>
              <a:t>Hall's Context Theory of Culture</a:t>
            </a:r>
            <a:endParaRPr lang="en-IN" dirty="0">
              <a:latin typeface="Times New Roman" panose="02020603050405020304" pitchFamily="18" charset="0"/>
              <a:cs typeface="Times New Roman" panose="02020603050405020304" pitchFamily="18" charset="0"/>
            </a:endParaRPr>
          </a:p>
          <a:p>
            <a:pPr algn="just">
              <a:lnSpc>
                <a:spcPct val="100000"/>
              </a:lnSpc>
              <a:spcBef>
                <a:spcPts val="0"/>
              </a:spcBef>
            </a:pPr>
            <a:r>
              <a:rPr lang="en-GB" dirty="0">
                <a:latin typeface="Times New Roman" panose="02020603050405020304" pitchFamily="18" charset="0"/>
                <a:cs typeface="Times New Roman" panose="02020603050405020304" pitchFamily="18" charset="0"/>
              </a:rPr>
              <a:t>Hall has developed a framework of high and low-context cultures in terms of addressing proxemics, kinesics and chronemics (Ho, Whittle and Eaves, 2020). It mostly focuses on the application of non-verbal communication across a wide range of cultural dimensions. </a:t>
            </a:r>
          </a:p>
          <a:p>
            <a:pPr algn="just">
              <a:lnSpc>
                <a:spcPct val="100000"/>
              </a:lnSpc>
              <a:spcBef>
                <a:spcPts val="0"/>
              </a:spcBef>
            </a:pPr>
            <a:r>
              <a:rPr lang="en-GB" dirty="0">
                <a:latin typeface="Times New Roman" panose="02020603050405020304" pitchFamily="18" charset="0"/>
                <a:cs typeface="Times New Roman" panose="02020603050405020304" pitchFamily="18" charset="0"/>
              </a:rPr>
              <a:t>Low-context culture has been conceptualised as a communication environment, with individuals making no inferences from their cultural context, generating messages that are more explicit and direct.</a:t>
            </a:r>
            <a:endParaRPr lang="en-IN" dirty="0">
              <a:latin typeface="Times New Roman" panose="02020603050405020304" pitchFamily="18" charset="0"/>
              <a:cs typeface="Times New Roman" panose="02020603050405020304" pitchFamily="18" charset="0"/>
            </a:endParaRPr>
          </a:p>
        </p:txBody>
      </p:sp>
      <p:pic>
        <p:nvPicPr>
          <p:cNvPr id="7170" name="Picture 2" descr="Mastering International Business Communication: Techniques for Success - 24  Hour Translation Services">
            <a:extLst>
              <a:ext uri="{FF2B5EF4-FFF2-40B4-BE49-F238E27FC236}">
                <a16:creationId xmlns:a16="http://schemas.microsoft.com/office/drawing/2014/main" id="{1BD20C79-2CC5-7488-2B43-9C24FE0176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194560"/>
            <a:ext cx="5105400" cy="40241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0872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E8EF-ECF5-17BD-76AC-4A702BEFC9E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7E99D23-70CB-066F-AE76-A62D84CA6FC0}"/>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 Examples of the UK Culture</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36E495A2-191A-F840-0A60-FC64BB83D9D1}"/>
              </a:ext>
            </a:extLst>
          </p:cNvPr>
          <p:cNvSpPr>
            <a:spLocks noGrp="1"/>
          </p:cNvSpPr>
          <p:nvPr>
            <p:ph idx="1"/>
          </p:nvPr>
        </p:nvSpPr>
        <p:spPr>
          <a:xfrm>
            <a:off x="685800" y="2194560"/>
            <a:ext cx="5410200" cy="4024125"/>
          </a:xfrm>
        </p:spPr>
        <p:txBody>
          <a:bodyPr>
            <a:normAutofit lnSpcReduction="10000"/>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Unilever strategi</a:t>
            </a:r>
            <a:r>
              <a:rPr lang="en-GB" dirty="0">
                <a:latin typeface="Times New Roman" panose="02020603050405020304" pitchFamily="18" charset="0"/>
                <a:cs typeface="Times New Roman" panose="02020603050405020304" pitchFamily="18" charset="0"/>
              </a:rPr>
              <a:t>es</a:t>
            </a:r>
            <a:r>
              <a:rPr lang="en-GB" sz="2200" dirty="0">
                <a:latin typeface="Times New Roman" panose="02020603050405020304" pitchFamily="18" charset="0"/>
                <a:cs typeface="Times New Roman" panose="02020603050405020304" pitchFamily="18" charset="0"/>
              </a:rPr>
              <a:t> to animate the everyday lives of individuals through superior brands, while utilising innovation and shaping future markets with the help of AI, exclusively fostering a diverse culture (Unilever, 2025). </a:t>
            </a:r>
          </a:p>
          <a:p>
            <a:pPr algn="just">
              <a:lnSpc>
                <a:spcPct val="100000"/>
              </a:lnSpc>
              <a:spcBef>
                <a:spcPts val="0"/>
              </a:spcBef>
            </a:pPr>
            <a:r>
              <a:rPr lang="en-IN" sz="2200" dirty="0">
                <a:latin typeface="Times New Roman" panose="02020603050405020304" pitchFamily="18" charset="0"/>
                <a:cs typeface="Times New Roman" panose="02020603050405020304" pitchFamily="18" charset="0"/>
              </a:rPr>
              <a:t>In the world of creatively advancing technologies, as well as ever-escalating consumer expectations, Unilever has been focused on ensuring that its brands are capable of shaping the markets of the future, not only just keeping pace.</a:t>
            </a:r>
          </a:p>
        </p:txBody>
      </p:sp>
      <p:pic>
        <p:nvPicPr>
          <p:cNvPr id="10242" name="Picture 2" descr="Intercultural Business Communication: High Context vs. Low Context  Communication - HubPages">
            <a:extLst>
              <a:ext uri="{FF2B5EF4-FFF2-40B4-BE49-F238E27FC236}">
                <a16:creationId xmlns:a16="http://schemas.microsoft.com/office/drawing/2014/main" id="{3D0A1D14-2469-05CE-2410-BE7009BC1F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9654" y="1979629"/>
            <a:ext cx="5086546" cy="42390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363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7EA1D-6502-E9C4-0433-9937F31A8C3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A9CA13A-D0F2-268C-1709-FBCAB28C1C26}"/>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 Examples of the UK Culture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6FE7C50E-2534-C219-E42A-87D6B3F2F2E5}"/>
              </a:ext>
            </a:extLst>
          </p:cNvPr>
          <p:cNvSpPr>
            <a:spLocks noGrp="1"/>
          </p:cNvSpPr>
          <p:nvPr>
            <p:ph idx="1"/>
          </p:nvPr>
        </p:nvSpPr>
        <p:spPr>
          <a:xfrm>
            <a:off x="685800" y="2194560"/>
            <a:ext cx="5410200" cy="4024125"/>
          </a:xfrm>
        </p:spPr>
        <p:txBody>
          <a:bodyPr/>
          <a:lstStyle/>
          <a:p>
            <a:pPr algn="just">
              <a:lnSpc>
                <a:spcPct val="100000"/>
              </a:lnSpc>
              <a:spcBef>
                <a:spcPts val="0"/>
              </a:spcBef>
            </a:pPr>
            <a:r>
              <a:rPr lang="en-IN" sz="2200" dirty="0">
                <a:latin typeface="Times New Roman" panose="02020603050405020304" pitchFamily="18" charset="0"/>
                <a:cs typeface="Times New Roman" panose="02020603050405020304" pitchFamily="18" charset="0"/>
              </a:rPr>
              <a:t>Unilever has further aimed at the development of innovations that are likely to be bold enough to re-invent entire product categories while also applying the power of AI in terms of transforming operations. </a:t>
            </a:r>
          </a:p>
          <a:p>
            <a:pPr algn="just">
              <a:lnSpc>
                <a:spcPct val="100000"/>
              </a:lnSpc>
              <a:spcBef>
                <a:spcPts val="0"/>
              </a:spcBef>
            </a:pPr>
            <a:r>
              <a:rPr lang="en-IN" sz="2200" dirty="0">
                <a:latin typeface="Times New Roman" panose="02020603050405020304" pitchFamily="18" charset="0"/>
                <a:cs typeface="Times New Roman" panose="02020603050405020304" pitchFamily="18" charset="0"/>
              </a:rPr>
              <a:t>It also indicates investing in individuals while harnessing a diverse, equal and inclusive culture.</a:t>
            </a:r>
          </a:p>
        </p:txBody>
      </p:sp>
      <p:pic>
        <p:nvPicPr>
          <p:cNvPr id="8194" name="Picture 2" descr="HS-208 Business Communication &amp; Ethics | Department of Mechanical  Engineering Website">
            <a:extLst>
              <a:ext uri="{FF2B5EF4-FFF2-40B4-BE49-F238E27FC236}">
                <a16:creationId xmlns:a16="http://schemas.microsoft.com/office/drawing/2014/main" id="{F7EC0911-561B-E54C-36C8-18C50E79B3B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foregroundMark x1="53472" y1="23704" x2="53472" y2="23704"/>
                        <a14:foregroundMark x1="31528" y1="37593" x2="31528" y2="37593"/>
                        <a14:foregroundMark x1="28611" y1="62963" x2="28611" y2="62963"/>
                        <a14:foregroundMark x1="47083" y1="50926" x2="47083" y2="50926"/>
                        <a14:foregroundMark x1="48472" y1="79815" x2="48472" y2="79815"/>
                        <a14:foregroundMark x1="70556" y1="69444" x2="70694" y2="68148"/>
                        <a14:foregroundMark x1="70417" y1="37593" x2="70417" y2="37593"/>
                        <a14:foregroundMark x1="33750" y1="63704" x2="33750" y2="63704"/>
                        <a14:foregroundMark x1="50278" y1="52037" x2="50278" y2="52037"/>
                        <a14:foregroundMark x1="28333" y1="64630" x2="28333" y2="64630"/>
                        <a14:foregroundMark x1="50417" y1="53519" x2="50417" y2="53519"/>
                        <a14:foregroundMark x1="29444" y1="63519" x2="31389" y2="64444"/>
                        <a14:foregroundMark x1="49583" y1="51111" x2="44306" y2="51481"/>
                        <a14:foregroundMark x1="50694" y1="80000" x2="49028" y2="80185"/>
                        <a14:foregroundMark x1="67361" y1="34259" x2="70694" y2="35000"/>
                        <a14:foregroundMark x1="48750" y1="20185" x2="50833" y2="20926"/>
                        <a14:foregroundMark x1="27917" y1="34815" x2="28750" y2="36852"/>
                        <a14:foregroundMark x1="29583" y1="68519" x2="29583" y2="65185"/>
                        <a14:foregroundMark x1="45417" y1="50185" x2="45556" y2="51481"/>
                        <a14:foregroundMark x1="30417" y1="64259" x2="28889" y2="64815"/>
                        <a14:foregroundMark x1="31389" y1="62963" x2="29861" y2="62037"/>
                        <a14:foregroundMark x1="53611" y1="47222" x2="44722" y2="56667"/>
                        <a14:foregroundMark x1="44722" y1="56667" x2="52778" y2="56852"/>
                        <a14:foregroundMark x1="52778" y1="56852" x2="48333" y2="49074"/>
                        <a14:foregroundMark x1="48333" y1="49074" x2="47778" y2="49074"/>
                      </a14:backgroundRemoval>
                    </a14:imgEffect>
                  </a14:imgLayer>
                </a14:imgProps>
              </a:ext>
              <a:ext uri="{28A0092B-C50C-407E-A947-70E740481C1C}">
                <a14:useLocalDpi xmlns:a14="http://schemas.microsoft.com/office/drawing/2010/main" val="0"/>
              </a:ext>
            </a:extLst>
          </a:blip>
          <a:srcRect l="22967" t="12292" r="22463" b="7983"/>
          <a:stretch>
            <a:fillRect/>
          </a:stretch>
        </p:blipFill>
        <p:spPr bwMode="auto">
          <a:xfrm>
            <a:off x="6504495" y="2194560"/>
            <a:ext cx="5001705" cy="41006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979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E2960-0419-75DE-0034-6A8270457E9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56161FA-527C-AF82-3DC8-5B7DEF394634}"/>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Real Examples of the UK Culture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32C1E08F-86C4-045D-35BF-DFDD7C2069F9}"/>
              </a:ext>
            </a:extLst>
          </p:cNvPr>
          <p:cNvSpPr>
            <a:spLocks noGrp="1"/>
          </p:cNvSpPr>
          <p:nvPr>
            <p:ph idx="1"/>
          </p:nvPr>
        </p:nvSpPr>
        <p:spPr>
          <a:xfrm>
            <a:off x="685800" y="2194560"/>
            <a:ext cx="5410200" cy="4024125"/>
          </a:xfrm>
        </p:spPr>
        <p:txBody>
          <a:bodyPr>
            <a:normAutofit/>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The Inventory also offers an interface for asset owners aimed at actively recording, managing and administering their digitalised channels. AstraZeneca can address regulatory and legal compliance requirements in this process.</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This Inventory further provides an interface to all the resources of AstraZeneca aimed at viewing and retrieving reports on AstraZeneca Digital Communications.</a:t>
            </a:r>
            <a:endParaRPr lang="en-IN" sz="2200" dirty="0">
              <a:latin typeface="Times New Roman" panose="02020603050405020304" pitchFamily="18" charset="0"/>
              <a:cs typeface="Times New Roman" panose="02020603050405020304" pitchFamily="18" charset="0"/>
            </a:endParaRPr>
          </a:p>
        </p:txBody>
      </p:sp>
      <p:pic>
        <p:nvPicPr>
          <p:cNvPr id="9218" name="Picture 2" descr="Why is cross-cultural communication important in Business?">
            <a:extLst>
              <a:ext uri="{FF2B5EF4-FFF2-40B4-BE49-F238E27FC236}">
                <a16:creationId xmlns:a16="http://schemas.microsoft.com/office/drawing/2014/main" id="{0E27082D-9C38-A4AF-37BB-F399FA94EA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8510" y="2194560"/>
            <a:ext cx="5410200" cy="40241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335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8AED0-34D7-287A-C40D-259F88FB3D8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BF10D7F-6B6E-FF9C-9D5F-5244495962BA}"/>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of Key Challenges and Opportunities</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A4ED2AEA-E8FA-4E3F-C711-96E9A8C46797}"/>
              </a:ext>
            </a:extLst>
          </p:cNvPr>
          <p:cNvSpPr>
            <a:spLocks noGrp="1"/>
          </p:cNvSpPr>
          <p:nvPr>
            <p:ph idx="1"/>
          </p:nvPr>
        </p:nvSpPr>
        <p:spPr>
          <a:xfrm>
            <a:off x="685800" y="2194560"/>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Concerning the power distance index of the UK, it may pose an opportunity with a lower score of 35, indicating that individuals are treated as equals across the nation (The Culture Factor, 2025).</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The nation believes that inequalities existing between individuals need to be minimised, establishing a sense of fair play that can help drive equal treatment.</a:t>
            </a:r>
            <a:endParaRPr lang="en-IN" sz="220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E20B2AC4-FCA6-00BE-5E55-B359E7312A10}"/>
              </a:ext>
            </a:extLst>
          </p:cNvPr>
          <p:cNvPicPr>
            <a:picLocks noChangeAspect="1"/>
          </p:cNvPicPr>
          <p:nvPr/>
        </p:nvPicPr>
        <p:blipFill>
          <a:blip r:embed="rId3"/>
          <a:stretch>
            <a:fillRect/>
          </a:stretch>
        </p:blipFill>
        <p:spPr>
          <a:xfrm>
            <a:off x="6547826" y="2194560"/>
            <a:ext cx="4958374" cy="4024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39971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600BC-E3A0-DEA6-8C7A-89EA0C9EF34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6883EF3-863B-8415-274E-2762F24E166E}"/>
              </a:ext>
            </a:extLst>
          </p:cNvPr>
          <p:cNvSpPr>
            <a:spLocks noGrp="1"/>
          </p:cNvSpPr>
          <p:nvPr>
            <p:ph type="title"/>
          </p:nvPr>
        </p:nvSpPr>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of Key Challenges and Opportunities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9A051513-83BD-7669-99FD-AB450BEFD016}"/>
              </a:ext>
            </a:extLst>
          </p:cNvPr>
          <p:cNvSpPr>
            <a:spLocks noGrp="1"/>
          </p:cNvSpPr>
          <p:nvPr>
            <p:ph idx="1"/>
          </p:nvPr>
        </p:nvSpPr>
        <p:spPr>
          <a:xfrm>
            <a:off x="685800" y="2194560"/>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The key point of confusion lying with foreigners is the apparent contradiction between the British culture of understatement and modesty, which is likely to be at odds with the underlying success-driven value system.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On the other hand, the uncertainty avoidance index of the UK is 35, indicating that the nation often ignores risks.</a:t>
            </a:r>
            <a:endParaRPr lang="en-IN" sz="2200" dirty="0">
              <a:latin typeface="Times New Roman" panose="02020603050405020304" pitchFamily="18" charset="0"/>
              <a:cs typeface="Times New Roman" panose="02020603050405020304" pitchFamily="18" charset="0"/>
            </a:endParaRPr>
          </a:p>
        </p:txBody>
      </p:sp>
      <p:pic>
        <p:nvPicPr>
          <p:cNvPr id="11266" name="Picture 2" descr="Cross Cultural Communication Skills - Bethlehem University">
            <a:extLst>
              <a:ext uri="{FF2B5EF4-FFF2-40B4-BE49-F238E27FC236}">
                <a16:creationId xmlns:a16="http://schemas.microsoft.com/office/drawing/2014/main" id="{7A45A5A1-38B9-B46A-4980-1E8DF1045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194560"/>
            <a:ext cx="5105400" cy="4024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32770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2957C-58AB-B644-2492-D4161A5571A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515E0FD-4A80-D594-8995-DCDAD39FCD4F}"/>
              </a:ext>
            </a:extLst>
          </p:cNvPr>
          <p:cNvSpPr>
            <a:spLocks noGrp="1"/>
          </p:cNvSpPr>
          <p:nvPr>
            <p:ph type="title"/>
          </p:nvPr>
        </p:nvSpPr>
        <p:spPr/>
        <p:txBody>
          <a:bodyPr>
            <a:no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of Key Challenges and Opportunities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F500D365-44B0-2B25-7C5A-99475E9819D0}"/>
              </a:ext>
            </a:extLst>
          </p:cNvPr>
          <p:cNvSpPr>
            <a:spLocks noGrp="1"/>
          </p:cNvSpPr>
          <p:nvPr>
            <p:ph idx="1"/>
          </p:nvPr>
        </p:nvSpPr>
        <p:spPr>
          <a:xfrm>
            <a:off x="685800" y="2194560"/>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Concerning the application of a high-context and low-context culture of the UK, the country is generally categorised as a low-context nation, characterised by explicit and direct communication.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Herein, the meaning is often conveyed through spoken words rather than implicit cues, emphasising logic and transparency.</a:t>
            </a:r>
            <a:endParaRPr lang="en-IN" sz="2200" dirty="0">
              <a:latin typeface="Times New Roman" panose="02020603050405020304" pitchFamily="18" charset="0"/>
              <a:cs typeface="Times New Roman" panose="02020603050405020304" pitchFamily="18" charset="0"/>
            </a:endParaRPr>
          </a:p>
        </p:txBody>
      </p:sp>
      <p:pic>
        <p:nvPicPr>
          <p:cNvPr id="12290" name="Picture 2" descr="Cross-cultural experiences are the key to academic success: Q&amp;A with PhD  prizewinners | Student">
            <a:extLst>
              <a:ext uri="{FF2B5EF4-FFF2-40B4-BE49-F238E27FC236}">
                <a16:creationId xmlns:a16="http://schemas.microsoft.com/office/drawing/2014/main" id="{3CA77137-A1B0-2215-6FEA-69B27827C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8825" y="2194560"/>
            <a:ext cx="5410200" cy="4155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44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B4935-CE16-17A2-83EA-B8CF435A7CF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5A5222-5BD0-A4CB-8896-243396F05493}"/>
              </a:ext>
            </a:extLst>
          </p:cNvPr>
          <p:cNvSpPr>
            <a:spLocks noGrp="1"/>
          </p:cNvSpPr>
          <p:nvPr>
            <p:ph type="title"/>
          </p:nvPr>
        </p:nvSpPr>
        <p:spPr/>
        <p:txBody>
          <a:bodyPr>
            <a:noAutofit/>
          </a:bodyPr>
          <a:lstStyle/>
          <a:p>
            <a:pPr algn="r"/>
            <a:r>
              <a:rPr lang="en-GB"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Practical Recommendations for Effective Communication for International Managers</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89188813-761C-AA82-6E50-D152A6C40F24}"/>
              </a:ext>
            </a:extLst>
          </p:cNvPr>
          <p:cNvSpPr>
            <a:spLocks noGrp="1"/>
          </p:cNvSpPr>
          <p:nvPr>
            <p:ph idx="1"/>
          </p:nvPr>
        </p:nvSpPr>
        <p:spPr>
          <a:xfrm>
            <a:off x="685800" y="2194560"/>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Intercultural business interactions have been taking place in a platform of diverse cultural dimensions with their prevalent inherent features.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Effective management of intercontinental constructive communication, along with negotiation management, demands the reliance on adequate theoretical solutions.</a:t>
            </a:r>
            <a:endParaRPr lang="en-IN" sz="2200" dirty="0">
              <a:latin typeface="Times New Roman" panose="02020603050405020304" pitchFamily="18" charset="0"/>
              <a:cs typeface="Times New Roman" panose="02020603050405020304" pitchFamily="18" charset="0"/>
            </a:endParaRPr>
          </a:p>
        </p:txBody>
      </p:sp>
      <p:pic>
        <p:nvPicPr>
          <p:cNvPr id="13314" name="Picture 2" descr="Mastering International Communication in a Global Marketplace">
            <a:extLst>
              <a:ext uri="{FF2B5EF4-FFF2-40B4-BE49-F238E27FC236}">
                <a16:creationId xmlns:a16="http://schemas.microsoft.com/office/drawing/2014/main" id="{2739803D-4B3C-0319-A5A7-17E520B354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3666" y="2194560"/>
            <a:ext cx="5152534" cy="4024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89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4D58A-271B-2E1D-9DA5-B038524A95B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606D05A-F54A-26E7-09F3-3177D7C09A6D}"/>
              </a:ext>
            </a:extLst>
          </p:cNvPr>
          <p:cNvSpPr>
            <a:spLocks noGrp="1"/>
          </p:cNvSpPr>
          <p:nvPr>
            <p:ph type="title"/>
          </p:nvPr>
        </p:nvSpPr>
        <p:spPr/>
        <p:txBody>
          <a:bodyPr>
            <a:noAutofit/>
          </a:bodyPr>
          <a:lstStyle/>
          <a:p>
            <a:pPr algn="r"/>
            <a:r>
              <a:rPr lang="en-GB"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Practical Recommendations for Effective Communication for International Managers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A3F8E725-11BE-6A07-F774-10C1A6FF65C1}"/>
              </a:ext>
            </a:extLst>
          </p:cNvPr>
          <p:cNvSpPr>
            <a:spLocks noGrp="1"/>
          </p:cNvSpPr>
          <p:nvPr>
            <p:ph idx="1"/>
          </p:nvPr>
        </p:nvSpPr>
        <p:spPr>
          <a:xfrm>
            <a:off x="591531" y="2194559"/>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Creating a proper balance between environmental and financial sustainability has been regarded as the most challenging task for European firms.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One of the most essential facts in this regard, having an enormous impact on global competitiveness and prices, is the prevalence of stringent environmental standards.</a:t>
            </a:r>
            <a:endParaRPr lang="en-IN" sz="2200" dirty="0">
              <a:latin typeface="Times New Roman" panose="02020603050405020304" pitchFamily="18" charset="0"/>
              <a:cs typeface="Times New Roman" panose="02020603050405020304" pitchFamily="18" charset="0"/>
            </a:endParaRPr>
          </a:p>
        </p:txBody>
      </p:sp>
      <p:pic>
        <p:nvPicPr>
          <p:cNvPr id="14338" name="Picture 2" descr="International Communication Challenges - 24 Hour Translation Services">
            <a:extLst>
              <a:ext uri="{FF2B5EF4-FFF2-40B4-BE49-F238E27FC236}">
                <a16:creationId xmlns:a16="http://schemas.microsoft.com/office/drawing/2014/main" id="{55085F60-7D97-342F-2909-2783DD2C0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0242" y="2194559"/>
            <a:ext cx="5085957" cy="40241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21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77BF3-8D7F-B830-C515-F740EDF873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06B5DFC-D438-BC16-732E-1BF290078684}"/>
              </a:ext>
            </a:extLst>
          </p:cNvPr>
          <p:cNvSpPr>
            <a:spLocks noGrp="1"/>
          </p:cNvSpPr>
          <p:nvPr>
            <p:ph type="title"/>
          </p:nvPr>
        </p:nvSpPr>
        <p:spPr/>
        <p:txBody>
          <a:bodyPr>
            <a:noAutofit/>
          </a:bodyPr>
          <a:lstStyle/>
          <a:p>
            <a:pPr algn="r"/>
            <a:r>
              <a:rPr lang="en-GB"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Practical Recommendations for Effective Communication for International Managers </a:t>
            </a:r>
            <a:r>
              <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(Continued..)</a:t>
            </a:r>
          </a:p>
        </p:txBody>
      </p:sp>
      <p:sp>
        <p:nvSpPr>
          <p:cNvPr id="5" name="Content Placeholder 4">
            <a:extLst>
              <a:ext uri="{FF2B5EF4-FFF2-40B4-BE49-F238E27FC236}">
                <a16:creationId xmlns:a16="http://schemas.microsoft.com/office/drawing/2014/main" id="{1E0C59BE-54B3-CBB3-FA9E-7EEEACF70A74}"/>
              </a:ext>
            </a:extLst>
          </p:cNvPr>
          <p:cNvSpPr>
            <a:spLocks noGrp="1"/>
          </p:cNvSpPr>
          <p:nvPr>
            <p:ph idx="1"/>
          </p:nvPr>
        </p:nvSpPr>
        <p:spPr>
          <a:xfrm>
            <a:off x="685800" y="2194560"/>
            <a:ext cx="5410200" cy="4024125"/>
          </a:xfrm>
        </p:spPr>
        <p:txBody>
          <a:bodyPr>
            <a:normAutofit/>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Concerning the cultural dimensions of Hofstede in the UK, the nation is individualistic, although having less power distance, with an emphasis on Hall agreeing that uncertainty avoidance in the UK is low.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Both Vodafone and AstraZeneca have been engaged in the implementation of effective internationalisation strategies, taking into account cultural dimensions and prolonged changes in the form of industry trends.</a:t>
            </a:r>
            <a:endParaRPr lang="en-IN" sz="2200" dirty="0">
              <a:latin typeface="Times New Roman" panose="02020603050405020304" pitchFamily="18" charset="0"/>
              <a:cs typeface="Times New Roman" panose="02020603050405020304" pitchFamily="18" charset="0"/>
            </a:endParaRPr>
          </a:p>
        </p:txBody>
      </p:sp>
      <p:pic>
        <p:nvPicPr>
          <p:cNvPr id="15362" name="Picture 2" descr="The Importance of Intercultural Communication Training to the Global  Workforce">
            <a:extLst>
              <a:ext uri="{FF2B5EF4-FFF2-40B4-BE49-F238E27FC236}">
                <a16:creationId xmlns:a16="http://schemas.microsoft.com/office/drawing/2014/main" id="{F71F016B-C9BC-9434-8484-0312E9FB48E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202" b="95543" l="8159" r="91510">
                        <a14:foregroundMark x1="18743" y1="8140" x2="18743" y2="8140"/>
                        <a14:foregroundMark x1="16097" y1="42248" x2="16097" y2="42248"/>
                        <a14:foregroundMark x1="14774" y1="37597" x2="14994" y2="47868"/>
                        <a14:foregroundMark x1="8269" y1="19767" x2="8269" y2="20543"/>
                        <a14:foregroundMark x1="31422" y1="7752" x2="31422" y2="7752"/>
                        <a14:foregroundMark x1="25910" y1="15116" x2="25910" y2="15116"/>
                        <a14:foregroundMark x1="24366" y1="17054" x2="24366" y2="17054"/>
                        <a14:foregroundMark x1="39140" y1="7558" x2="39140" y2="7558"/>
                        <a14:foregroundMark x1="44873" y1="12403" x2="44873" y2="12403"/>
                        <a14:foregroundMark x1="83903" y1="73643" x2="83903" y2="73643"/>
                        <a14:foregroundMark x1="26130" y1="95736" x2="26130" y2="95736"/>
                        <a14:foregroundMark x1="16318" y1="6783" x2="16318" y2="6783"/>
                        <a14:foregroundMark x1="32194" y1="6395" x2="32194" y2="6395"/>
                        <a14:foregroundMark x1="17089" y1="24031" x2="17089" y2="24031"/>
                        <a14:foregroundMark x1="84344" y1="56395" x2="84344" y2="56395"/>
                        <a14:foregroundMark x1="82359" y1="61822" x2="82359" y2="61822"/>
                        <a14:foregroundMark x1="85557" y1="62403" x2="85557" y2="62403"/>
                        <a14:foregroundMark x1="82249" y1="57171" x2="82249" y2="57171"/>
                        <a14:foregroundMark x1="81477" y1="40891" x2="81477" y2="40891"/>
                        <a14:foregroundMark x1="71775" y1="8915" x2="71775" y2="8915"/>
                        <a14:foregroundMark x1="61301" y1="8333" x2="61301" y2="8333"/>
                        <a14:foregroundMark x1="62845" y1="10078" x2="62845" y2="10078"/>
                        <a14:foregroundMark x1="56119" y1="16667" x2="56119" y2="16667"/>
                        <a14:foregroundMark x1="45424" y1="6395" x2="45424" y2="6395"/>
                        <a14:foregroundMark x1="91510" y1="89922" x2="91510" y2="89922"/>
                        <a14:foregroundMark x1="89857" y1="93411" x2="89857" y2="93411"/>
                        <a14:foregroundMark x1="83352" y1="72674" x2="83352" y2="72674"/>
                        <a14:foregroundMark x1="89416" y1="66473" x2="86439" y2="74806"/>
                      </a14:backgroundRemoval>
                    </a14:imgEffect>
                  </a14:imgLayer>
                </a14:imgProps>
              </a:ext>
              <a:ext uri="{28A0092B-C50C-407E-A947-70E740481C1C}">
                <a14:useLocalDpi xmlns:a14="http://schemas.microsoft.com/office/drawing/2010/main" val="0"/>
              </a:ext>
            </a:extLst>
          </a:blip>
          <a:srcRect/>
          <a:stretch>
            <a:fillRect/>
          </a:stretch>
        </p:blipFill>
        <p:spPr bwMode="auto">
          <a:xfrm>
            <a:off x="6221690" y="2194560"/>
            <a:ext cx="5793311" cy="409311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2926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8523E-F019-116D-7DDB-D546897F64F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AFF8A4C-A303-FDD8-9AF6-C671B29EFFB1}"/>
              </a:ext>
            </a:extLst>
          </p:cNvPr>
          <p:cNvSpPr>
            <a:spLocks noGrp="1"/>
          </p:cNvSpPr>
          <p:nvPr>
            <p:ph type="title"/>
          </p:nvPr>
        </p:nvSpPr>
        <p:spPr>
          <a:xfrm>
            <a:off x="2895600" y="764373"/>
            <a:ext cx="8610600" cy="941879"/>
          </a:xfrm>
        </p:spPr>
        <p:txBody>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75FBB9EB-CEB6-E34B-B31C-26F011F115D3}"/>
              </a:ext>
            </a:extLst>
          </p:cNvPr>
          <p:cNvSpPr>
            <a:spLocks noGrp="1"/>
          </p:cNvSpPr>
          <p:nvPr>
            <p:ph idx="1"/>
          </p:nvPr>
        </p:nvSpPr>
        <p:spPr>
          <a:xfrm>
            <a:off x="685800" y="2194560"/>
            <a:ext cx="5410200" cy="4024125"/>
          </a:xfrm>
        </p:spPr>
        <p:txBody>
          <a:bodyPr/>
          <a:lstStyle/>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In conclusion, it can be derived that the cultural dimensions of the UK have been a combination of both challenges and opportunities, especially in the field of business. </a:t>
            </a:r>
          </a:p>
          <a:p>
            <a:pPr algn="just">
              <a:lnSpc>
                <a:spcPct val="100000"/>
              </a:lnSpc>
              <a:spcBef>
                <a:spcPts val="0"/>
              </a:spcBef>
            </a:pPr>
            <a:r>
              <a:rPr lang="en-GB" sz="2200" dirty="0">
                <a:latin typeface="Times New Roman" panose="02020603050405020304" pitchFamily="18" charset="0"/>
                <a:cs typeface="Times New Roman" panose="02020603050405020304" pitchFamily="18" charset="0"/>
              </a:rPr>
              <a:t>Challenges such as the lack of communication in intercultural business have been prevalent across the country.</a:t>
            </a:r>
            <a:endParaRPr lang="en-IN" sz="2200" dirty="0">
              <a:latin typeface="Times New Roman" panose="02020603050405020304" pitchFamily="18" charset="0"/>
              <a:cs typeface="Times New Roman" panose="02020603050405020304" pitchFamily="18" charset="0"/>
            </a:endParaRPr>
          </a:p>
        </p:txBody>
      </p:sp>
      <p:pic>
        <p:nvPicPr>
          <p:cNvPr id="16386" name="Picture 2" descr="The Importance of Effective Global Communication">
            <a:extLst>
              <a:ext uri="{FF2B5EF4-FFF2-40B4-BE49-F238E27FC236}">
                <a16:creationId xmlns:a16="http://schemas.microsoft.com/office/drawing/2014/main" id="{6B2976AA-9DEE-22B7-C6F6-7CFB1F38B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12" y="1706252"/>
            <a:ext cx="5410200" cy="46850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7011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A774A-B936-3143-54B8-85B91F813A6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F65D003-CE6B-3D61-A574-6CF86C4A118A}"/>
              </a:ext>
            </a:extLst>
          </p:cNvPr>
          <p:cNvSpPr>
            <a:spLocks noGrp="1"/>
          </p:cNvSpPr>
          <p:nvPr>
            <p:ph type="title"/>
          </p:nvPr>
        </p:nvSpPr>
        <p:spPr>
          <a:xfrm>
            <a:off x="2895600" y="764373"/>
            <a:ext cx="8610600" cy="677928"/>
          </a:xfrm>
        </p:spPr>
        <p:txBody>
          <a:bodyPr>
            <a:normAutofit/>
          </a:bodyPr>
          <a:lstStyle/>
          <a:p>
            <a:pPr algn="r"/>
            <a:r>
              <a:rPr lang="en-US"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endParaRPr lang="en-IN" sz="29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03453977-9169-698D-B6E3-1F2CCDF572F6}"/>
              </a:ext>
            </a:extLst>
          </p:cNvPr>
          <p:cNvSpPr>
            <a:spLocks noGrp="1"/>
          </p:cNvSpPr>
          <p:nvPr>
            <p:ph idx="1"/>
          </p:nvPr>
        </p:nvSpPr>
        <p:spPr>
          <a:xfrm>
            <a:off x="685800" y="1527142"/>
            <a:ext cx="10820400" cy="4949073"/>
          </a:xfrm>
        </p:spPr>
        <p:txBody>
          <a:bodyPr>
            <a:noAutofit/>
          </a:bodyPr>
          <a:lstStyle/>
          <a:p>
            <a:r>
              <a:rPr lang="en-GB" sz="2000" dirty="0">
                <a:latin typeface="Times New Roman" panose="02020603050405020304" pitchFamily="18" charset="0"/>
                <a:cs typeface="Times New Roman" panose="02020603050405020304" pitchFamily="18" charset="0"/>
              </a:rPr>
              <a:t>AFS (2025) </a:t>
            </a:r>
            <a:r>
              <a:rPr lang="en-GB" sz="2000" i="1" dirty="0">
                <a:latin typeface="Times New Roman" panose="02020603050405020304" pitchFamily="18" charset="0"/>
                <a:cs typeface="Times New Roman" panose="02020603050405020304" pitchFamily="18" charset="0"/>
              </a:rPr>
              <a:t>United Kingdom. </a:t>
            </a:r>
            <a:r>
              <a:rPr lang="en-GB" sz="2000" dirty="0">
                <a:latin typeface="Times New Roman" panose="02020603050405020304" pitchFamily="18" charset="0"/>
                <a:cs typeface="Times New Roman" panose="02020603050405020304" pitchFamily="18" charset="0"/>
              </a:rPr>
              <a:t>Available at: https://www.afsusa.org/countries/united-kingdom/ (Accessed: 7 October 2025).</a:t>
            </a:r>
            <a:endParaRPr lang="en-IN"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Ho, C.L.L., Whittle, C. and Eaves, M.H. (2020) ‘Mixed methods research–Nonverbal observations of cultural convergence in online and offline contexts: Testing Hall’s Low-Vs. High-context framework’, </a:t>
            </a:r>
            <a:r>
              <a:rPr lang="en-GB" sz="2000" i="1" dirty="0">
                <a:latin typeface="Times New Roman" panose="02020603050405020304" pitchFamily="18" charset="0"/>
                <a:cs typeface="Times New Roman" panose="02020603050405020304" pitchFamily="18" charset="0"/>
              </a:rPr>
              <a:t>Journal of Intercultural Communication Research</a:t>
            </a:r>
            <a:r>
              <a:rPr lang="en-GB" sz="2000" dirty="0">
                <a:latin typeface="Times New Roman" panose="02020603050405020304" pitchFamily="18" charset="0"/>
                <a:cs typeface="Times New Roman" panose="02020603050405020304" pitchFamily="18" charset="0"/>
              </a:rPr>
              <a:t>, 49(4), pp. 301-312. Available at: https://doi.org/10.1080/17475759.2020.1773902</a:t>
            </a:r>
            <a:endParaRPr lang="en-IN"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Jan, J., </a:t>
            </a:r>
            <a:r>
              <a:rPr lang="en-GB" sz="2000" dirty="0" err="1">
                <a:latin typeface="Times New Roman" panose="02020603050405020304" pitchFamily="18" charset="0"/>
                <a:cs typeface="Times New Roman" panose="02020603050405020304" pitchFamily="18" charset="0"/>
              </a:rPr>
              <a:t>Alshare</a:t>
            </a:r>
            <a:r>
              <a:rPr lang="en-GB" sz="2000" dirty="0">
                <a:latin typeface="Times New Roman" panose="02020603050405020304" pitchFamily="18" charset="0"/>
                <a:cs typeface="Times New Roman" panose="02020603050405020304" pitchFamily="18" charset="0"/>
              </a:rPr>
              <a:t>, K.A. and Lane, P.L. (2024) ‘Hofstede’s cultural dimensions in technology acceptance models: a meta-analysis’, </a:t>
            </a:r>
            <a:r>
              <a:rPr lang="en-GB" sz="2000" i="1" dirty="0">
                <a:latin typeface="Times New Roman" panose="02020603050405020304" pitchFamily="18" charset="0"/>
                <a:cs typeface="Times New Roman" panose="02020603050405020304" pitchFamily="18" charset="0"/>
              </a:rPr>
              <a:t>Universal Access in the Information Society</a:t>
            </a:r>
            <a:r>
              <a:rPr lang="en-GB" sz="2000" dirty="0">
                <a:latin typeface="Times New Roman" panose="02020603050405020304" pitchFamily="18" charset="0"/>
                <a:cs typeface="Times New Roman" panose="02020603050405020304" pitchFamily="18" charset="0"/>
              </a:rPr>
              <a:t>, 23(2), pp. 717-741. Available at: https://doi.org/10.1007/s10209-022-00930-7</a:t>
            </a:r>
            <a:endParaRPr lang="en-IN" sz="2000" dirty="0">
              <a:latin typeface="Times New Roman" panose="02020603050405020304" pitchFamily="18" charset="0"/>
              <a:cs typeface="Times New Roman" panose="02020603050405020304" pitchFamily="18" charset="0"/>
            </a:endParaRPr>
          </a:p>
          <a:p>
            <a:r>
              <a:rPr lang="en-GB" sz="2000" dirty="0" err="1">
                <a:latin typeface="Times New Roman" panose="02020603050405020304" pitchFamily="18" charset="0"/>
                <a:cs typeface="Times New Roman" panose="02020603050405020304" pitchFamily="18" charset="0"/>
              </a:rPr>
              <a:t>Shenkar</a:t>
            </a:r>
            <a:r>
              <a:rPr lang="en-GB" sz="2000" dirty="0">
                <a:latin typeface="Times New Roman" panose="02020603050405020304" pitchFamily="18" charset="0"/>
                <a:cs typeface="Times New Roman" panose="02020603050405020304" pitchFamily="18" charset="0"/>
              </a:rPr>
              <a:t>, O., Luo, Y. and Chi, T. (2021) </a:t>
            </a:r>
            <a:r>
              <a:rPr lang="en-GB" sz="2000" i="1" dirty="0">
                <a:latin typeface="Times New Roman" panose="02020603050405020304" pitchFamily="18" charset="0"/>
                <a:cs typeface="Times New Roman" panose="02020603050405020304" pitchFamily="18" charset="0"/>
              </a:rPr>
              <a:t>International business</a:t>
            </a:r>
            <a:r>
              <a:rPr lang="en-GB" sz="2000" dirty="0">
                <a:latin typeface="Times New Roman" panose="02020603050405020304" pitchFamily="18" charset="0"/>
                <a:cs typeface="Times New Roman" panose="02020603050405020304" pitchFamily="18" charset="0"/>
              </a:rPr>
              <a:t>. Routledge.</a:t>
            </a:r>
            <a:endParaRPr lang="en-IN"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Culture Factor (2025) </a:t>
            </a:r>
            <a:r>
              <a:rPr lang="en-GB" sz="2000" i="1" dirty="0">
                <a:latin typeface="Times New Roman" panose="02020603050405020304" pitchFamily="18" charset="0"/>
                <a:cs typeface="Times New Roman" panose="02020603050405020304" pitchFamily="18" charset="0"/>
              </a:rPr>
              <a:t>Country Comparison tool. </a:t>
            </a:r>
            <a:r>
              <a:rPr lang="en-GB" sz="2000" dirty="0">
                <a:latin typeface="Times New Roman" panose="02020603050405020304" pitchFamily="18" charset="0"/>
                <a:cs typeface="Times New Roman" panose="02020603050405020304" pitchFamily="18" charset="0"/>
              </a:rPr>
              <a:t>Available at: https://www.theculturefactor.com/country-comparison-tool?countries=united+kingdom (Accessed: 7 October 2025).</a:t>
            </a:r>
            <a:endParaRPr lang="en-IN"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Unilever (2025) </a:t>
            </a:r>
            <a:r>
              <a:rPr lang="en-GB" sz="2000" i="1" dirty="0">
                <a:latin typeface="Times New Roman" panose="02020603050405020304" pitchFamily="18" charset="0"/>
                <a:cs typeface="Times New Roman" panose="02020603050405020304" pitchFamily="18" charset="0"/>
              </a:rPr>
              <a:t>Brighten everyday life for all. </a:t>
            </a:r>
            <a:r>
              <a:rPr lang="en-GB" sz="2000" dirty="0">
                <a:latin typeface="Times New Roman" panose="02020603050405020304" pitchFamily="18" charset="0"/>
                <a:cs typeface="Times New Roman" panose="02020603050405020304" pitchFamily="18" charset="0"/>
              </a:rPr>
              <a:t>Available at: https://www.unilever.com/our-company/strategy/ (Accessed: 7 October 2025).</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53127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3023F-0628-13A7-F5B8-BA4761FDCDD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9F33CC4-F259-6A34-B135-0D2D4A5B438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2612216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687bbaa1-7c7d-4e66-8aa1-4633a953046b}" enabled="0" method="" siteId="{687bbaa1-7c7d-4e66-8aa1-4633a953046b}" removed="1"/>
</clbl:labelList>
</file>

<file path=docProps/app.xml><?xml version="1.0" encoding="utf-8"?>
<Properties xmlns="http://schemas.openxmlformats.org/officeDocument/2006/extended-properties" xmlns:vt="http://schemas.openxmlformats.org/officeDocument/2006/docPropsVTypes">
  <Template>Vapor Trail</Template>
  <TotalTime>52</TotalTime>
  <Words>2977</Words>
  <Application>Microsoft Office PowerPoint</Application>
  <PresentationFormat>Widescreen</PresentationFormat>
  <Paragraphs>102</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Times New Roman</vt:lpstr>
      <vt:lpstr>Vapor Trail</vt:lpstr>
      <vt:lpstr>International Business Communications</vt:lpstr>
      <vt:lpstr>Table of Contents</vt:lpstr>
      <vt:lpstr>Introduction</vt:lpstr>
      <vt:lpstr>Explanation of Intercultural Communication Theories</vt:lpstr>
      <vt:lpstr>Explanation of Intercultural Communication Theories (Continued..)</vt:lpstr>
      <vt:lpstr>Explanation of Intercultural Communication Theories (Continued..)</vt:lpstr>
      <vt:lpstr>Explanation of Intercultural Communication Theories (Continued..)</vt:lpstr>
      <vt:lpstr>Real Examples of the UK Culture</vt:lpstr>
      <vt:lpstr>Real Examples of the UK Culture (Continued..)</vt:lpstr>
      <vt:lpstr>Real Examples of the UK Culture (Continued..)</vt:lpstr>
      <vt:lpstr>Analysis of Key Challenges and Opportunities</vt:lpstr>
      <vt:lpstr>Analysis of Key Challenges and Opportunities (Continued..)</vt:lpstr>
      <vt:lpstr>Analysis of Key Challenges and Opportunities (Continued..)</vt:lpstr>
      <vt:lpstr>Practical Recommendations for Effective Communication for International Managers</vt:lpstr>
      <vt:lpstr>Practical Recommendations for Effective Communication for International Managers (Continued..)</vt:lpstr>
      <vt:lpstr>Practical Recommendations for Effective Communication for International Managers (Continued..)</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CROITORU Camelia</dc:creator>
  <cp:lastModifiedBy>CROITORU Camelia</cp:lastModifiedBy>
  <cp:revision>2</cp:revision>
  <dcterms:created xsi:type="dcterms:W3CDTF">2025-10-09T04:23:24Z</dcterms:created>
  <dcterms:modified xsi:type="dcterms:W3CDTF">2025-10-17T10:32:28Z</dcterms:modified>
</cp:coreProperties>
</file>