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012B8-32E9-4BBC-AC3D-FF08427D42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FD58C8-C323-4E5E-9027-B28C50ABDA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C7E797-1FEB-4060-B77C-B9BDF8294DBD}"/>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5" name="Footer Placeholder 4">
            <a:extLst>
              <a:ext uri="{FF2B5EF4-FFF2-40B4-BE49-F238E27FC236}">
                <a16:creationId xmlns:a16="http://schemas.microsoft.com/office/drawing/2014/main" id="{F87485E1-8241-4903-9A4F-ACA12650B6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0D4F0-78C8-4ECD-9009-590FF5472991}"/>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2132297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7EA1C-AE13-4FCF-BFF9-1796C53B1E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B29446-6AC9-4E62-B298-613BE3F002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5F27B9-58CC-445B-8D2F-36C768F7D4C7}"/>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5" name="Footer Placeholder 4">
            <a:extLst>
              <a:ext uri="{FF2B5EF4-FFF2-40B4-BE49-F238E27FC236}">
                <a16:creationId xmlns:a16="http://schemas.microsoft.com/office/drawing/2014/main" id="{2F127FA0-1AFD-4057-81C9-70B82EE68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E4F74-F145-444F-B89C-FD00AA3C77E4}"/>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3246226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652D-0943-4771-9758-C515036198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4389D0-F4B9-441A-9EE0-DE443E16E1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3A3D60-35BF-4901-A5A1-6D72B7C49AE7}"/>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5" name="Footer Placeholder 4">
            <a:extLst>
              <a:ext uri="{FF2B5EF4-FFF2-40B4-BE49-F238E27FC236}">
                <a16:creationId xmlns:a16="http://schemas.microsoft.com/office/drawing/2014/main" id="{030E04A3-5C6C-478A-83F7-12FF4E24F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B900E-4510-4149-A781-56F43BBFA63E}"/>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4073008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B2AEE-923B-4610-BC3B-0061FB41F3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35CFE0-66D3-4974-B216-251963EF26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873650-67D2-4EFA-A275-BE10FFBDBA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11579E-D769-490B-ADE5-BDC30F912FD4}"/>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6" name="Footer Placeholder 5">
            <a:extLst>
              <a:ext uri="{FF2B5EF4-FFF2-40B4-BE49-F238E27FC236}">
                <a16:creationId xmlns:a16="http://schemas.microsoft.com/office/drawing/2014/main" id="{0947E473-8BFA-4428-949F-102264CA91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9ABCFF-B5DC-4613-8B09-51E92F66332D}"/>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3600346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234C-4517-4C33-ABE2-97EC21333F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193838-4F6C-4C0C-8F5E-2E33AB2D42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33809-76AF-471E-9726-DE852143BF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F88198-817F-4A56-9B67-0AE0DFBFC1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D58D50-E13F-449A-9064-67CE13CF9C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C5D262-7406-4E4D-AFEE-81150628F2A0}"/>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8" name="Footer Placeholder 7">
            <a:extLst>
              <a:ext uri="{FF2B5EF4-FFF2-40B4-BE49-F238E27FC236}">
                <a16:creationId xmlns:a16="http://schemas.microsoft.com/office/drawing/2014/main" id="{E003182A-F28E-401A-A3EA-F9A659DA8A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D6B9FC-FB2E-449C-87C8-F77EA0B63B27}"/>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148205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24D52-A333-44C1-ACB1-26DC63DB5A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35D8F0-3CD7-4FBE-8117-4FF9C6BBDEF8}"/>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4" name="Footer Placeholder 3">
            <a:extLst>
              <a:ext uri="{FF2B5EF4-FFF2-40B4-BE49-F238E27FC236}">
                <a16:creationId xmlns:a16="http://schemas.microsoft.com/office/drawing/2014/main" id="{64F180FB-4BB0-4355-A645-0C2B712A1A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23B9F9-0862-4CBB-88C5-1777BDFA5660}"/>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222907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D0DA00-B820-4C3C-AF56-05A19DE008FC}"/>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3" name="Footer Placeholder 2">
            <a:extLst>
              <a:ext uri="{FF2B5EF4-FFF2-40B4-BE49-F238E27FC236}">
                <a16:creationId xmlns:a16="http://schemas.microsoft.com/office/drawing/2014/main" id="{448BBA8B-D7B2-43DD-B78D-1A7B331901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7678D7-A185-4F32-BB3D-49F5307B3974}"/>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2889792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917A8-DAFD-4597-A73F-08952DF930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C21EA6-A21A-42A6-9BEB-0A8F1AAA66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9EF239-4331-487B-B159-019F93A267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D463E6-5633-4AF7-8227-E60DEAEB5622}"/>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6" name="Footer Placeholder 5">
            <a:extLst>
              <a:ext uri="{FF2B5EF4-FFF2-40B4-BE49-F238E27FC236}">
                <a16:creationId xmlns:a16="http://schemas.microsoft.com/office/drawing/2014/main" id="{143A49D8-4735-415F-90F4-BD115BDD13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C3D250-847A-4894-94BD-A266342A4EC4}"/>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3431887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772E2-A1D8-4B8A-879D-E456689260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D9A2BA-6E69-494F-833D-991DD65464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DFABBE-3A01-4919-929B-419D0C8DBB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6A82E4-2D46-47D3-A5DD-76F23455586A}"/>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6" name="Footer Placeholder 5">
            <a:extLst>
              <a:ext uri="{FF2B5EF4-FFF2-40B4-BE49-F238E27FC236}">
                <a16:creationId xmlns:a16="http://schemas.microsoft.com/office/drawing/2014/main" id="{758AFE47-CB46-4565-B1E0-550758A2E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EEB9D1-F20A-43DC-8F51-7C5D7DB34781}"/>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780130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212C9-1B1C-4A76-8DB7-B5A61146D7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5DE481-A740-402D-AC6B-543054CB2F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D78EED-C001-41B6-95D7-8503DDC98B5F}"/>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5" name="Footer Placeholder 4">
            <a:extLst>
              <a:ext uri="{FF2B5EF4-FFF2-40B4-BE49-F238E27FC236}">
                <a16:creationId xmlns:a16="http://schemas.microsoft.com/office/drawing/2014/main" id="{FA4787C3-F15D-4140-A8A2-5ED3C1127D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D8E44F-C344-4C8A-B7F9-53C80A191301}"/>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4162282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E619DE-901A-44B1-8202-A1804ACA97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192DD-AC5B-4C82-9B33-655C5D8D4F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A1EC70-5ABA-4EBB-988E-C6D2865C2B5E}"/>
              </a:ext>
            </a:extLst>
          </p:cNvPr>
          <p:cNvSpPr>
            <a:spLocks noGrp="1"/>
          </p:cNvSpPr>
          <p:nvPr>
            <p:ph type="dt" sz="half" idx="10"/>
          </p:nvPr>
        </p:nvSpPr>
        <p:spPr/>
        <p:txBody>
          <a:bodyPr/>
          <a:lstStyle/>
          <a:p>
            <a:fld id="{D19C00C1-1D89-4A4C-A3DE-C033331485BD}" type="datetimeFigureOut">
              <a:rPr lang="en-GB" smtClean="0"/>
              <a:t>24/02/2020</a:t>
            </a:fld>
            <a:endParaRPr lang="en-GB"/>
          </a:p>
        </p:txBody>
      </p:sp>
      <p:sp>
        <p:nvSpPr>
          <p:cNvPr id="5" name="Footer Placeholder 4">
            <a:extLst>
              <a:ext uri="{FF2B5EF4-FFF2-40B4-BE49-F238E27FC236}">
                <a16:creationId xmlns:a16="http://schemas.microsoft.com/office/drawing/2014/main" id="{D9FF8193-D144-4350-BB63-59577F2C7D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352CEF-4E4E-4574-9E71-CFCBAD3449E6}"/>
              </a:ext>
            </a:extLst>
          </p:cNvPr>
          <p:cNvSpPr>
            <a:spLocks noGrp="1"/>
          </p:cNvSpPr>
          <p:nvPr>
            <p:ph type="sldNum" sz="quarter" idx="12"/>
          </p:nvPr>
        </p:nvSpPr>
        <p:spPr/>
        <p:txBody>
          <a:bodyPr/>
          <a:lstStyle/>
          <a:p>
            <a:fld id="{A1AE99E4-6601-4505-8C04-0A8CDD8C7643}" type="slidenum">
              <a:rPr lang="en-GB" smtClean="0"/>
              <a:t>‹#›</a:t>
            </a:fld>
            <a:endParaRPr lang="en-GB"/>
          </a:p>
        </p:txBody>
      </p:sp>
    </p:spTree>
    <p:extLst>
      <p:ext uri="{BB962C8B-B14F-4D97-AF65-F5344CB8AC3E}">
        <p14:creationId xmlns:p14="http://schemas.microsoft.com/office/powerpoint/2010/main" val="811907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EC2D31-21C6-42DD-8B49-EC2A14ED6F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CD72C5-2F06-49AA-9CE8-CEE5FBE5ED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B6F4C-EF83-4571-8E77-7DE68EB369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9C00C1-1D89-4A4C-A3DE-C033331485BD}" type="datetimeFigureOut">
              <a:rPr lang="en-GB" smtClean="0"/>
              <a:t>24/02/2020</a:t>
            </a:fld>
            <a:endParaRPr lang="en-GB"/>
          </a:p>
        </p:txBody>
      </p:sp>
      <p:sp>
        <p:nvSpPr>
          <p:cNvPr id="5" name="Footer Placeholder 4">
            <a:extLst>
              <a:ext uri="{FF2B5EF4-FFF2-40B4-BE49-F238E27FC236}">
                <a16:creationId xmlns:a16="http://schemas.microsoft.com/office/drawing/2014/main" id="{C1B65FA0-77E7-4637-A20A-2EFC86F417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09475D-FD9A-4623-8218-E5563B3EE8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AE99E4-6601-4505-8C04-0A8CDD8C7643}" type="slidenum">
              <a:rPr lang="en-GB" smtClean="0"/>
              <a:t>‹#›</a:t>
            </a:fld>
            <a:endParaRPr lang="en-GB"/>
          </a:p>
        </p:txBody>
      </p:sp>
    </p:spTree>
    <p:extLst>
      <p:ext uri="{BB962C8B-B14F-4D97-AF65-F5344CB8AC3E}">
        <p14:creationId xmlns:p14="http://schemas.microsoft.com/office/powerpoint/2010/main" val="42550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01AE-FB1F-4869-9DAE-8D80A4CF777B}"/>
              </a:ext>
            </a:extLst>
          </p:cNvPr>
          <p:cNvSpPr>
            <a:spLocks noGrp="1"/>
          </p:cNvSpPr>
          <p:nvPr>
            <p:ph type="ctrTitle"/>
          </p:nvPr>
        </p:nvSpPr>
        <p:spPr/>
        <p:txBody>
          <a:bodyPr>
            <a:normAutofit/>
          </a:bodyPr>
          <a:lstStyle/>
          <a:p>
            <a:r>
              <a:rPr lang="en-US" dirty="0"/>
              <a:t>Teachers and Textbooks.</a:t>
            </a:r>
            <a:endParaRPr lang="en-GB" dirty="0"/>
          </a:p>
        </p:txBody>
      </p:sp>
      <p:sp>
        <p:nvSpPr>
          <p:cNvPr id="3" name="Subtitle 2">
            <a:extLst>
              <a:ext uri="{FF2B5EF4-FFF2-40B4-BE49-F238E27FC236}">
                <a16:creationId xmlns:a16="http://schemas.microsoft.com/office/drawing/2014/main" id="{3437DC17-FE91-408C-AC65-0418FDFF18F8}"/>
              </a:ext>
            </a:extLst>
          </p:cNvPr>
          <p:cNvSpPr>
            <a:spLocks noGrp="1"/>
          </p:cNvSpPr>
          <p:nvPr>
            <p:ph type="subTitle" idx="1"/>
          </p:nvPr>
        </p:nvSpPr>
        <p:spPr/>
        <p:txBody>
          <a:bodyPr/>
          <a:lstStyle/>
          <a:p>
            <a:r>
              <a:rPr lang="en-US" dirty="0"/>
              <a:t>Can a link be made between Tabletop RPGs and an increase in Child Literacy?</a:t>
            </a:r>
            <a:endParaRPr lang="en-GB" dirty="0"/>
          </a:p>
        </p:txBody>
      </p:sp>
    </p:spTree>
    <p:extLst>
      <p:ext uri="{BB962C8B-B14F-4D97-AF65-F5344CB8AC3E}">
        <p14:creationId xmlns:p14="http://schemas.microsoft.com/office/powerpoint/2010/main" val="1253518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C47F1-0B34-41EE-8385-244213DFED6A}"/>
              </a:ext>
            </a:extLst>
          </p:cNvPr>
          <p:cNvSpPr>
            <a:spLocks noGrp="1"/>
          </p:cNvSpPr>
          <p:nvPr>
            <p:ph type="title"/>
          </p:nvPr>
        </p:nvSpPr>
        <p:spPr/>
        <p:txBody>
          <a:bodyPr/>
          <a:lstStyle/>
          <a:p>
            <a:r>
              <a:rPr lang="en-US" dirty="0"/>
              <a:t>Why?</a:t>
            </a:r>
            <a:endParaRPr lang="en-GB" dirty="0"/>
          </a:p>
        </p:txBody>
      </p:sp>
      <p:sp>
        <p:nvSpPr>
          <p:cNvPr id="3" name="Content Placeholder 2">
            <a:extLst>
              <a:ext uri="{FF2B5EF4-FFF2-40B4-BE49-F238E27FC236}">
                <a16:creationId xmlns:a16="http://schemas.microsoft.com/office/drawing/2014/main" id="{29AB1C2B-DC6F-49C2-8D3C-0BB9029FC99D}"/>
              </a:ext>
            </a:extLst>
          </p:cNvPr>
          <p:cNvSpPr>
            <a:spLocks noGrp="1"/>
          </p:cNvSpPr>
          <p:nvPr>
            <p:ph idx="1"/>
          </p:nvPr>
        </p:nvSpPr>
        <p:spPr/>
        <p:txBody>
          <a:bodyPr>
            <a:normAutofit fontScale="70000" lnSpcReduction="20000"/>
          </a:bodyPr>
          <a:lstStyle/>
          <a:p>
            <a:pPr marL="0" indent="0">
              <a:buNone/>
            </a:pPr>
            <a:r>
              <a:rPr lang="en-US" dirty="0"/>
              <a:t>A study conducted in Iowa in 2017 found evidence of a link between Tabletop Gaming and the literary interests and literacy skills of children. This study took place only within Iowa, a primarily rural area of the United States with an agriculture-based economy. For such a link to have appeared within such a small, very specific study sample (only 6 people matched the criteria of Educator with an Interest in TTRPGs) is indicative of a larger link between TTRPGs and an improvement in Child Literacy. </a:t>
            </a:r>
          </a:p>
          <a:p>
            <a:pPr marL="0" indent="0">
              <a:buNone/>
            </a:pPr>
            <a:r>
              <a:rPr lang="en-US" dirty="0"/>
              <a:t>The study found that Tabletop RPGs can influence a child’s willingness to read for leisure and a desire to engage more in creative activities. Overall findings were that </a:t>
            </a:r>
            <a:r>
              <a:rPr lang="en-US" dirty="0" err="1"/>
              <a:t>Tbaletop</a:t>
            </a:r>
            <a:r>
              <a:rPr lang="en-US" dirty="0"/>
              <a:t> RPGs tended to also affect what Genres children found more compelling to choose to read. </a:t>
            </a:r>
          </a:p>
          <a:p>
            <a:pPr marL="0" indent="0">
              <a:buNone/>
            </a:pPr>
            <a:r>
              <a:rPr lang="en-US" dirty="0"/>
              <a:t>The study was conducted by Stephanie L.B Kaylor, a student at the University of Iowa when the study was conducted. Since 2017 Dungeons and Dragons (numerically the most popular TTRPG on the market) has been going through something of a Renaissance. Wizards of the Coast don’t publish their sales figures but since the 1980’s DND has occupied the top spot of TTRPGs sold at major retailers, and the rise of modern streaming services such as Twitch and Mixer have led to a major boost in relevance in the public consciousness. For this reason, the above study should be redone in an area of higher population density to allow for a wider sample size and access to data post-DND’s recent rise in relevance.  </a:t>
            </a:r>
          </a:p>
        </p:txBody>
      </p:sp>
    </p:spTree>
    <p:extLst>
      <p:ext uri="{BB962C8B-B14F-4D97-AF65-F5344CB8AC3E}">
        <p14:creationId xmlns:p14="http://schemas.microsoft.com/office/powerpoint/2010/main" val="4134656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07E86-742B-43EB-89A7-F527BE8BBBB2}"/>
              </a:ext>
            </a:extLst>
          </p:cNvPr>
          <p:cNvSpPr>
            <a:spLocks noGrp="1"/>
          </p:cNvSpPr>
          <p:nvPr>
            <p:ph type="title"/>
          </p:nvPr>
        </p:nvSpPr>
        <p:spPr/>
        <p:txBody>
          <a:bodyPr/>
          <a:lstStyle/>
          <a:p>
            <a:r>
              <a:rPr lang="en-US" dirty="0"/>
              <a:t>How?</a:t>
            </a:r>
            <a:endParaRPr lang="en-GB" dirty="0"/>
          </a:p>
        </p:txBody>
      </p:sp>
      <p:sp>
        <p:nvSpPr>
          <p:cNvPr id="3" name="Content Placeholder 2">
            <a:extLst>
              <a:ext uri="{FF2B5EF4-FFF2-40B4-BE49-F238E27FC236}">
                <a16:creationId xmlns:a16="http://schemas.microsoft.com/office/drawing/2014/main" id="{FA0BA195-0796-4498-A66F-24512412CAF2}"/>
              </a:ext>
            </a:extLst>
          </p:cNvPr>
          <p:cNvSpPr>
            <a:spLocks noGrp="1"/>
          </p:cNvSpPr>
          <p:nvPr>
            <p:ph idx="1"/>
          </p:nvPr>
        </p:nvSpPr>
        <p:spPr/>
        <p:txBody>
          <a:bodyPr>
            <a:normAutofit fontScale="55000" lnSpcReduction="20000"/>
          </a:bodyPr>
          <a:lstStyle/>
          <a:p>
            <a:pPr marL="0" indent="0">
              <a:buNone/>
            </a:pPr>
            <a:r>
              <a:rPr lang="en-US" dirty="0"/>
              <a:t>The Iowa Study used a focus group of six people and used the open-ended interview style of questioning to gather opinions, these opinions were then weighed up by the study author, who wrote their own opinion as the conclusion to the article, weighing up what the study group had said. This was ineffective as the sample size was too small for a concrete conclusion to be reached. Within Swansea a large community for TTRPGs exists, and within the surrounding areas such as Carmarthen and Llanelli more communities have sprung up around TTRPGs in general. </a:t>
            </a:r>
          </a:p>
          <a:p>
            <a:pPr marL="0" indent="0">
              <a:buNone/>
            </a:pPr>
            <a:r>
              <a:rPr lang="en-US" dirty="0"/>
              <a:t>To conduct this study I would compose a questionnaire of binary choice Yes/No Questions. These questionnaires would be divided between 3 groups of people, Tabletop RPG players over the age of 18 outside of the field of education, Tabletop RPG players within the field of Education, and Educators who have never played an RPG of any kind before. I chose these groups because by submitting the questionnaires to an equal number from each group we get educated opinions from each perspective on the research question. This study would be possible within Swansea only because of the larger population and larger community of players than elsewhere. </a:t>
            </a:r>
          </a:p>
          <a:p>
            <a:pPr marL="0" indent="0">
              <a:buNone/>
            </a:pPr>
            <a:r>
              <a:rPr lang="en-US" dirty="0"/>
              <a:t>I chose not to include children in the study as a child’s perception of it’s own literary ability would be questionable at best and by excluding children from the study we negate having to issue consent forms and gain permissions to access our research subject. </a:t>
            </a:r>
          </a:p>
          <a:p>
            <a:pPr marL="0" indent="0">
              <a:buNone/>
            </a:pPr>
            <a:r>
              <a:rPr lang="en-US" dirty="0"/>
              <a:t>The questions would be closed questions because I would want to collect and display opinions gathered numerically. This is so that the data gathered can be presented and evaluated easily when forming conclusions based on the research. </a:t>
            </a:r>
          </a:p>
          <a:p>
            <a:pPr marL="0" indent="0">
              <a:buNone/>
            </a:pPr>
            <a:r>
              <a:rPr lang="en-US" dirty="0"/>
              <a:t>Data would be collected into a Microsoft Excel file, because Microsoft Excel is ideal for collating large amounts of data into </a:t>
            </a:r>
            <a:r>
              <a:rPr lang="en-US" dirty="0" err="1"/>
              <a:t>graps</a:t>
            </a:r>
            <a:r>
              <a:rPr lang="en-US" dirty="0"/>
              <a:t> that display said data in an understandable manner.</a:t>
            </a:r>
          </a:p>
        </p:txBody>
      </p:sp>
    </p:spTree>
    <p:extLst>
      <p:ext uri="{BB962C8B-B14F-4D97-AF65-F5344CB8AC3E}">
        <p14:creationId xmlns:p14="http://schemas.microsoft.com/office/powerpoint/2010/main" val="1119170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2018-E7CB-456F-8985-D1902AEACA49}"/>
              </a:ext>
            </a:extLst>
          </p:cNvPr>
          <p:cNvSpPr>
            <a:spLocks noGrp="1"/>
          </p:cNvSpPr>
          <p:nvPr>
            <p:ph type="title"/>
          </p:nvPr>
        </p:nvSpPr>
        <p:spPr/>
        <p:txBody>
          <a:bodyPr/>
          <a:lstStyle/>
          <a:p>
            <a:r>
              <a:rPr lang="en-US" dirty="0"/>
              <a:t>Ethics</a:t>
            </a:r>
            <a:endParaRPr lang="en-GB" dirty="0"/>
          </a:p>
        </p:txBody>
      </p:sp>
      <p:sp>
        <p:nvSpPr>
          <p:cNvPr id="3" name="Content Placeholder 2">
            <a:extLst>
              <a:ext uri="{FF2B5EF4-FFF2-40B4-BE49-F238E27FC236}">
                <a16:creationId xmlns:a16="http://schemas.microsoft.com/office/drawing/2014/main" id="{D7E8B199-F122-48A2-B7E5-45472FCD47E0}"/>
              </a:ext>
            </a:extLst>
          </p:cNvPr>
          <p:cNvSpPr>
            <a:spLocks noGrp="1"/>
          </p:cNvSpPr>
          <p:nvPr>
            <p:ph idx="1"/>
          </p:nvPr>
        </p:nvSpPr>
        <p:spPr/>
        <p:txBody>
          <a:bodyPr>
            <a:normAutofit fontScale="85000" lnSpcReduction="20000"/>
          </a:bodyPr>
          <a:lstStyle/>
          <a:p>
            <a:pPr marL="0" indent="0">
              <a:buNone/>
            </a:pPr>
            <a:r>
              <a:rPr lang="en-US" dirty="0"/>
              <a:t>The Ethical issues involved in the presentation relate mostly to the risk of bias within research. Conducting this research would not be a neutral task for myself as researcher. I’d be expecting to find results that matched my pre-existing belief that DND is the solution to all of life’s problems, however given that my questions will be closed binary asked evenly between fans of the medium and those who have no exposure to it, the risk of researcher bias is effectively null. I have deliberately not included children as a part of the study to avoid issues of ethics. This does mean that only the perspective of Adults is gained by this research and the conclusion would come from an adult-centric viewpoint, but to implement any kind of </a:t>
            </a:r>
            <a:r>
              <a:rPr lang="en-US" dirty="0" err="1"/>
              <a:t>programme</a:t>
            </a:r>
            <a:r>
              <a:rPr lang="en-US" dirty="0"/>
              <a:t> to exploit this research, a more mature research base would be more valuable. </a:t>
            </a:r>
          </a:p>
          <a:p>
            <a:pPr marL="0" indent="0">
              <a:buNone/>
            </a:pPr>
            <a:r>
              <a:rPr lang="en-US" dirty="0"/>
              <a:t>I would need to cite the Iowa article in my own research as a secondary source, the idea and structure of my questions would start with that study and be developed to fit the closed question structure made to fit the larger target number of research subjects. </a:t>
            </a:r>
            <a:endParaRPr lang="en-GB" dirty="0"/>
          </a:p>
        </p:txBody>
      </p:sp>
    </p:spTree>
    <p:extLst>
      <p:ext uri="{BB962C8B-B14F-4D97-AF65-F5344CB8AC3E}">
        <p14:creationId xmlns:p14="http://schemas.microsoft.com/office/powerpoint/2010/main" val="3909360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4ECA9-1245-4624-A802-92C51E10E82F}"/>
              </a:ext>
            </a:extLst>
          </p:cNvPr>
          <p:cNvSpPr>
            <a:spLocks noGrp="1"/>
          </p:cNvSpPr>
          <p:nvPr>
            <p:ph type="title"/>
          </p:nvPr>
        </p:nvSpPr>
        <p:spPr/>
        <p:txBody>
          <a:bodyPr/>
          <a:lstStyle/>
          <a:p>
            <a:r>
              <a:rPr lang="en-US" dirty="0"/>
              <a:t>Writing up a conclusion.</a:t>
            </a:r>
            <a:endParaRPr lang="en-GB" dirty="0"/>
          </a:p>
        </p:txBody>
      </p:sp>
      <p:sp>
        <p:nvSpPr>
          <p:cNvPr id="3" name="Content Placeholder 2">
            <a:extLst>
              <a:ext uri="{FF2B5EF4-FFF2-40B4-BE49-F238E27FC236}">
                <a16:creationId xmlns:a16="http://schemas.microsoft.com/office/drawing/2014/main" id="{55AEB7DE-2B2D-46D3-A1ED-3A4A445C3BCA}"/>
              </a:ext>
            </a:extLst>
          </p:cNvPr>
          <p:cNvSpPr>
            <a:spLocks noGrp="1"/>
          </p:cNvSpPr>
          <p:nvPr>
            <p:ph idx="1"/>
          </p:nvPr>
        </p:nvSpPr>
        <p:spPr/>
        <p:txBody>
          <a:bodyPr/>
          <a:lstStyle/>
          <a:p>
            <a:pPr marL="0" indent="0">
              <a:buNone/>
            </a:pPr>
            <a:r>
              <a:rPr lang="en-US" dirty="0"/>
              <a:t>When writing the conclusion to the research project, I would first consult the Iowa document that inspired this project in the first place and examine how that was written. Similar headlines could be used to draw a parallel between the two studies and to demonstrate how far the medium has come in the past few years. Likewise the presentation of data via bar graphs would clearly display which opinions held greater significance. The conclusion would need to be a summary of the research with recommendations based on the evidence, possibly more research would then need to be undertaken to look at the effects of introducing children to TTRPGs in a classroom setting. </a:t>
            </a:r>
          </a:p>
        </p:txBody>
      </p:sp>
    </p:spTree>
    <p:extLst>
      <p:ext uri="{BB962C8B-B14F-4D97-AF65-F5344CB8AC3E}">
        <p14:creationId xmlns:p14="http://schemas.microsoft.com/office/powerpoint/2010/main" val="3545589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13633-2EF8-4516-B481-9EF84FCEBB3F}"/>
              </a:ext>
            </a:extLst>
          </p:cNvPr>
          <p:cNvSpPr>
            <a:spLocks noGrp="1"/>
          </p:cNvSpPr>
          <p:nvPr>
            <p:ph type="title"/>
          </p:nvPr>
        </p:nvSpPr>
        <p:spPr/>
        <p:txBody>
          <a:bodyPr/>
          <a:lstStyle/>
          <a:p>
            <a:r>
              <a:rPr lang="en-GB" dirty="0"/>
              <a:t>Sources</a:t>
            </a:r>
          </a:p>
        </p:txBody>
      </p:sp>
      <p:sp>
        <p:nvSpPr>
          <p:cNvPr id="4" name="TextBox 3">
            <a:extLst>
              <a:ext uri="{FF2B5EF4-FFF2-40B4-BE49-F238E27FC236}">
                <a16:creationId xmlns:a16="http://schemas.microsoft.com/office/drawing/2014/main" id="{DC93BD05-4676-4B2C-A6C9-6EBA4BCA4BEF}"/>
              </a:ext>
            </a:extLst>
          </p:cNvPr>
          <p:cNvSpPr txBox="1"/>
          <p:nvPr/>
        </p:nvSpPr>
        <p:spPr>
          <a:xfrm>
            <a:off x="838200" y="1690688"/>
            <a:ext cx="10359887" cy="923330"/>
          </a:xfrm>
          <a:prstGeom prst="rect">
            <a:avLst/>
          </a:prstGeom>
          <a:noFill/>
        </p:spPr>
        <p:txBody>
          <a:bodyPr wrap="square" rtlCol="0">
            <a:spAutoFit/>
          </a:bodyPr>
          <a:lstStyle/>
          <a:p>
            <a:r>
              <a:rPr lang="en-US" dirty="0"/>
              <a:t>Dungeons and Dragons and literacy: The role tabletop role-playing games can play in developing teenagers' literacy skills and reading interests, Stefanie L. B. Kaylor, 2017, University of Iowa</a:t>
            </a:r>
          </a:p>
          <a:p>
            <a:r>
              <a:rPr lang="en-GB" dirty="0"/>
              <a:t>https://scholarworks.uni.edu/cgi/viewcontent.cgi?article=1195&amp;context=grp</a:t>
            </a:r>
          </a:p>
        </p:txBody>
      </p:sp>
    </p:spTree>
    <p:extLst>
      <p:ext uri="{BB962C8B-B14F-4D97-AF65-F5344CB8AC3E}">
        <p14:creationId xmlns:p14="http://schemas.microsoft.com/office/powerpoint/2010/main" val="3068956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1007</Words>
  <Application>Microsoft Office PowerPoint</Application>
  <PresentationFormat>Widescreen</PresentationFormat>
  <Paragraphs>20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Teachers and Textbooks.</vt:lpstr>
      <vt:lpstr>Why?</vt:lpstr>
      <vt:lpstr>How?</vt:lpstr>
      <vt:lpstr>Ethics</vt:lpstr>
      <vt:lpstr>Writing up a conclusion.</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Teachers and Textbooks.</dc:title>
  <dc:creator>Ryan Urch</dc:creator>
  <cp:lastModifiedBy>Ryan Urch</cp:lastModifiedBy>
  <cp:revision>11</cp:revision>
  <dcterms:created xsi:type="dcterms:W3CDTF">2020-02-17T04:10:42Z</dcterms:created>
  <dcterms:modified xsi:type="dcterms:W3CDTF">2020-02-24T23:49:12Z</dcterms:modified>
</cp:coreProperties>
</file>