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68" r:id="rId2"/>
    <p:sldId id="385" r:id="rId3"/>
    <p:sldId id="369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86" r:id="rId12"/>
    <p:sldId id="377" r:id="rId13"/>
    <p:sldId id="378" r:id="rId14"/>
    <p:sldId id="382" r:id="rId15"/>
    <p:sldId id="383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8E0051C-9196-4982-BFE6-35B1326D3E92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9157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8E0051C-9196-4982-BFE6-35B1326D3E92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0416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61AF7E-CF48-472D-AF48-A77C6726E388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70797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C7E8D5D-4AB8-4A77-AC4B-87B9D1143692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4841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B2A7C58-9AA7-46E3-80FE-C99E822FBC06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4662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45A569-34D5-46F8-8362-B587EB2AEE63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95691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062720B-B1A2-4E4F-9F2F-9E2F024ECDBE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52795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6F794E8-16DA-4EAB-BAC0-F1E233F13FDB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33145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C5E6754-9350-460C-BCCB-262D175E00F2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1768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E8C64E-FD05-47DF-AE73-4F5990EBD030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45088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E8C64E-FD05-47DF-AE73-4F5990EBD030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23244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E70749-ACAA-4FCF-8DB9-EC067A7C6C5F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8498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E4DA626-9EB5-472C-B3A1-C1D8CBF0F43C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90046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F440916-1EE5-4550-8096-019247C2CE8C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2715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99D186-73E9-4B68-972E-FC859881EB0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0198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991892" y="260350"/>
            <a:ext cx="7391696" cy="816782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TYPES OF BUSINESS ORGANISATIONS</a:t>
            </a:r>
            <a:endParaRPr lang="en-GB" altLang="en-US" dirty="0"/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684213" y="1170123"/>
            <a:ext cx="7772400" cy="2983423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572CA0-1793-44A9-A80F-3F32849801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307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991892" y="260350"/>
            <a:ext cx="7391696" cy="816782"/>
          </a:xfrm>
        </p:spPr>
        <p:txBody>
          <a:bodyPr/>
          <a:lstStyle/>
          <a:p>
            <a:pPr eaLnBrk="1" hangingPunct="1"/>
            <a:r>
              <a:rPr lang="en-GB" altLang="en-US" dirty="0"/>
              <a:t>Learning Outcomes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684213" y="1170123"/>
            <a:ext cx="7772400" cy="298342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To understand bases for classifying different types of business organisations</a:t>
            </a:r>
          </a:p>
          <a:p>
            <a:pPr eaLnBrk="1" hangingPunct="1"/>
            <a:r>
              <a:rPr lang="en-GB" altLang="en-US" sz="2400" dirty="0"/>
              <a:t>To understand the diversity of types of private and public sector organisations</a:t>
            </a:r>
          </a:p>
          <a:p>
            <a:pPr eaLnBrk="1" hangingPunct="1"/>
            <a:r>
              <a:rPr lang="en-GB" altLang="en-US" sz="2400" dirty="0"/>
              <a:t>To recognise the strengths and weaknesses of different forms of organisation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572CA0-1793-44A9-A80F-3F32849801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563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772400" cy="101497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WHY STUDY THE DIVERSITY OF BUSINESS ORGANISATIONS?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88576"/>
            <a:ext cx="8178800" cy="327014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Differences affect their behaviour as customers, suppliers and employers  </a:t>
            </a:r>
          </a:p>
          <a:p>
            <a:pPr eaLnBrk="1" hangingPunct="1"/>
            <a:r>
              <a:rPr lang="en-GB" altLang="en-US" sz="2400" dirty="0"/>
              <a:t>We should be interested in the structure of business units at the macroeconomic level – most large organisations were once small businesses	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606AD12-0481-4272-ABA3-DACCE62F7A5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9570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BASES FOR CLASSIFYING ORGANISATIONS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37935" y="1335438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Size (e.g. turnover, assets, employees, geographical coverage)</a:t>
            </a:r>
          </a:p>
          <a:p>
            <a:pPr eaLnBrk="1" hangingPunct="1"/>
            <a:r>
              <a:rPr lang="en-GB" altLang="en-US" sz="2400" dirty="0"/>
              <a:t>Ownership (e.g. public, private, co-operative)</a:t>
            </a:r>
          </a:p>
          <a:p>
            <a:pPr eaLnBrk="1" hangingPunct="1"/>
            <a:r>
              <a:rPr lang="en-GB" altLang="en-US" sz="2400" dirty="0"/>
              <a:t>Legal form (e.g. sole trader, limited company)</a:t>
            </a:r>
          </a:p>
          <a:p>
            <a:pPr eaLnBrk="1" hangingPunct="1"/>
            <a:r>
              <a:rPr lang="en-GB" altLang="en-US" sz="2400" dirty="0"/>
              <a:t>Industry sector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CC8806-6549-4CAE-9FE1-4575C960E57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2825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253218" y="188913"/>
            <a:ext cx="8751297" cy="59887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SCHEMATIC POSITIONING OF ORGANISATIONAL  FORMS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0E6D78-279D-4F12-ABDC-B0AF6FBD86D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17" y="689316"/>
            <a:ext cx="8751297" cy="5359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008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67729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SOLE TRADER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37647"/>
            <a:ext cx="7772400" cy="4734491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Easy to set up</a:t>
            </a:r>
          </a:p>
          <a:p>
            <a:pPr eaLnBrk="1" hangingPunct="1"/>
            <a:r>
              <a:rPr lang="en-GB" altLang="en-US" sz="2400" dirty="0"/>
              <a:t>Minimum of formality</a:t>
            </a:r>
          </a:p>
          <a:p>
            <a:pPr eaLnBrk="1" hangingPunct="1"/>
            <a:r>
              <a:rPr lang="en-GB" altLang="en-US" sz="2400" dirty="0"/>
              <a:t>Business and owner are legally indistinguishable</a:t>
            </a:r>
          </a:p>
          <a:p>
            <a:pPr eaLnBrk="1" hangingPunct="1"/>
            <a:r>
              <a:rPr lang="en-GB" altLang="en-US" sz="2400" dirty="0"/>
              <a:t>Owner liable for debts</a:t>
            </a:r>
          </a:p>
          <a:p>
            <a:pPr eaLnBrk="1" hangingPunct="1"/>
            <a:r>
              <a:rPr lang="en-GB" altLang="en-US" sz="2400" dirty="0"/>
              <a:t>The most numerous form of organisation</a:t>
            </a:r>
          </a:p>
          <a:p>
            <a:pPr eaLnBrk="1" hangingPunct="1"/>
            <a:r>
              <a:rPr lang="en-GB" altLang="en-US" sz="2400" dirty="0"/>
              <a:t>Tend to be small businesses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B56EFCB-2B55-4890-93D8-857E9EDFD2B6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059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661799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PARTNERSHIPS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69383"/>
            <a:ext cx="7772400" cy="289043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Based on agreement between partners</a:t>
            </a:r>
          </a:p>
          <a:p>
            <a:pPr eaLnBrk="1" hangingPunct="1"/>
            <a:r>
              <a:rPr lang="en-GB" altLang="en-US" sz="2400" dirty="0"/>
              <a:t>Unlimited liability of each partner for debts of the partnership (except if covered by Limited Liability Partnership Act 2000 )</a:t>
            </a:r>
          </a:p>
          <a:p>
            <a:pPr eaLnBrk="1" hangingPunct="1"/>
            <a:r>
              <a:rPr lang="en-GB" altLang="en-US" sz="2400" dirty="0"/>
              <a:t>Mainly found among professionals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2D0FB4D-421A-41C7-A52A-6AC6C867A95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190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45396" y="360000"/>
            <a:ext cx="7838603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LIMITED COMPANY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945396" y="1260001"/>
            <a:ext cx="6052089" cy="2692067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Separate legal identity from owners</a:t>
            </a:r>
          </a:p>
          <a:p>
            <a:pPr eaLnBrk="1" hangingPunct="1"/>
            <a:r>
              <a:rPr lang="en-GB" altLang="en-US" sz="2400" dirty="0"/>
              <a:t>Shareholders own the company</a:t>
            </a:r>
          </a:p>
          <a:p>
            <a:pPr eaLnBrk="1" hangingPunct="1"/>
            <a:r>
              <a:rPr lang="en-GB" altLang="en-US" sz="2400" dirty="0"/>
              <a:t>Directors have legal responsibilities</a:t>
            </a:r>
          </a:p>
          <a:p>
            <a:pPr eaLnBrk="1" hangingPunct="1"/>
            <a:r>
              <a:rPr lang="en-GB" altLang="en-US" sz="2400" dirty="0"/>
              <a:t>Must produce annual accounts</a:t>
            </a:r>
          </a:p>
          <a:p>
            <a:pPr eaLnBrk="1" hangingPunct="1"/>
            <a:r>
              <a:rPr lang="en-GB" altLang="en-US" sz="2400" dirty="0"/>
              <a:t>Receivership if cannot pay debts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EDEE8D0-D33E-45A5-A46C-92BB96B309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1593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736168" y="360000"/>
            <a:ext cx="8047831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PUBLIC LIMITED COMPANY (PLC)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263112"/>
            <a:ext cx="6216892" cy="2657959"/>
          </a:xfrm>
        </p:spPr>
        <p:txBody>
          <a:bodyPr/>
          <a:lstStyle/>
          <a:p>
            <a:pPr eaLnBrk="1" hangingPunct="1"/>
            <a:r>
              <a:rPr lang="en-GB" altLang="en-US" dirty="0"/>
              <a:t>Similar basic principles</a:t>
            </a:r>
          </a:p>
          <a:p>
            <a:pPr eaLnBrk="1" hangingPunct="1"/>
            <a:r>
              <a:rPr lang="en-GB" altLang="en-US" dirty="0"/>
              <a:t>Minimum share capital £50,000</a:t>
            </a:r>
          </a:p>
          <a:p>
            <a:pPr eaLnBrk="1" hangingPunct="1"/>
            <a:r>
              <a:rPr lang="en-GB" altLang="en-US" dirty="0"/>
              <a:t>Easier to raise fresh capital</a:t>
            </a:r>
          </a:p>
          <a:p>
            <a:pPr eaLnBrk="1" hangingPunct="1"/>
            <a:r>
              <a:rPr lang="en-GB" altLang="en-US" dirty="0"/>
              <a:t>Plc subject to much greater scrutiny</a:t>
            </a: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17F72E-337D-4A8A-8310-EC8EC56459A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7371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9606" y="360000"/>
            <a:ext cx="7474393" cy="87986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STATE OWNED BUSINESS-TYPE OF ORGANISATIONS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04075"/>
            <a:ext cx="7772400" cy="2743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	Long term decline in importance -now less than 1% of GDP in UK</a:t>
            </a:r>
          </a:p>
          <a:p>
            <a:pPr lvl="1" eaLnBrk="1" hangingPunct="1"/>
            <a:r>
              <a:rPr lang="en-GB" altLang="en-US" dirty="0"/>
              <a:t>Nationalised industries</a:t>
            </a:r>
          </a:p>
          <a:p>
            <a:pPr lvl="1" eaLnBrk="1" hangingPunct="1"/>
            <a:r>
              <a:rPr lang="en-GB" altLang="en-US" dirty="0"/>
              <a:t>Local authority enterprise</a:t>
            </a:r>
          </a:p>
          <a:p>
            <a:pPr lvl="1" eaLnBrk="1" hangingPunct="1"/>
            <a:r>
              <a:rPr lang="en-GB" altLang="en-US" dirty="0"/>
              <a:t>QUANGOs (or “Non-departmental public bodies)</a:t>
            </a:r>
          </a:p>
          <a:p>
            <a:pPr lvl="1"/>
            <a:r>
              <a:rPr lang="en-GB" dirty="0"/>
              <a:t>Quasi-Autonomous Non-Governmental Organisation.- an organisation that is funded by taxpayers, but not controlled directly by central government.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3CC132-85AF-439E-A2DB-9F6BDA8889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49108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1177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9606" y="360000"/>
            <a:ext cx="7474393" cy="87986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STATE OWNED BUSINESS-TYPE OF ORGANISATIONS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04075"/>
            <a:ext cx="7772400" cy="2743200"/>
          </a:xfrm>
        </p:spPr>
        <p:txBody>
          <a:bodyPr/>
          <a:lstStyle/>
          <a:p>
            <a:pPr fontAlgn="base"/>
            <a:r>
              <a:rPr lang="en-GB" dirty="0"/>
              <a:t>Those with executive powers to actually do something. Examples include the Environment Agency, Regional Development Agencies, national galleries and museums, regulators such as Ofcom</a:t>
            </a:r>
          </a:p>
          <a:p>
            <a:pPr fontAlgn="base"/>
            <a:r>
              <a:rPr lang="en-GB" dirty="0"/>
              <a:t>Advisory bodies which give independent, expert advice to ministers on a range of matters - such as the Committee on Standards on Public Life, Boundary Commission</a:t>
            </a:r>
          </a:p>
          <a:p>
            <a:pPr fontAlgn="base"/>
            <a:r>
              <a:rPr lang="en-GB" dirty="0"/>
              <a:t>Watchdogs that set standards and regulate behaviour, such as bodies which look at prisons, immigration removal centres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3CC132-85AF-439E-A2DB-9F6BDA8889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7844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8784000" cy="4877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REVERSAL OF TREND FOR MORE PRIVATISATION?</a:t>
            </a:r>
          </a:p>
        </p:txBody>
      </p:sp>
      <p:sp>
        <p:nvSpPr>
          <p:cNvPr id="3789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755650" y="1177872"/>
            <a:ext cx="4392613" cy="367309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From 2008, assumptions of privatised companies and deregulated, markets questioned by many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Some UK banks, e.g.  RBS, Lloyds Bank and Northern Rock were effectively nationalised</a:t>
            </a:r>
          </a:p>
        </p:txBody>
      </p:sp>
      <p:sp>
        <p:nvSpPr>
          <p:cNvPr id="37892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867400" y="1221192"/>
            <a:ext cx="2752725" cy="28225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dirty="0"/>
          </a:p>
        </p:txBody>
      </p:sp>
      <p:sp>
        <p:nvSpPr>
          <p:cNvPr id="37894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EA683D-F7DE-49DE-B441-1C1D91BF4CA6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7893" name="Picture 7" descr="northern_rock_building_socie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177872"/>
            <a:ext cx="28003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4360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5721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OTHER TYPES OF ORGANISATION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75469" y="1585724"/>
            <a:ext cx="7989888" cy="41148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Charities</a:t>
            </a:r>
          </a:p>
          <a:p>
            <a:pPr eaLnBrk="1" hangingPunct="1"/>
            <a:r>
              <a:rPr lang="en-GB" altLang="en-US" sz="2800" dirty="0"/>
              <a:t>Co-operative societies</a:t>
            </a:r>
          </a:p>
          <a:p>
            <a:pPr eaLnBrk="1" hangingPunct="1"/>
            <a:r>
              <a:rPr lang="en-GB" altLang="en-US" sz="2800" dirty="0"/>
              <a:t>Building societies</a:t>
            </a:r>
          </a:p>
        </p:txBody>
      </p:sp>
      <p:pic>
        <p:nvPicPr>
          <p:cNvPr id="39940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13325" y="1276161"/>
            <a:ext cx="3673475" cy="2366963"/>
          </a:xfrm>
          <a:noFill/>
        </p:spPr>
      </p:pic>
      <p:sp>
        <p:nvSpPr>
          <p:cNvPr id="3994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42B7434-7D54-4FAE-A2C4-A2F345EA921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5109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557338"/>
            <a:ext cx="7772400" cy="341761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You should now understand:</a:t>
            </a:r>
          </a:p>
          <a:p>
            <a:pPr eaLnBrk="1" hangingPunct="1"/>
            <a:r>
              <a:rPr lang="en-GB" altLang="en-US" sz="2400" dirty="0"/>
              <a:t>Bases for classifying different types of business organisations</a:t>
            </a:r>
          </a:p>
          <a:p>
            <a:pPr eaLnBrk="1" hangingPunct="1"/>
            <a:r>
              <a:rPr lang="en-GB" altLang="en-US" sz="2400" dirty="0"/>
              <a:t>The diversity of types of private and public sector organisations</a:t>
            </a:r>
          </a:p>
          <a:p>
            <a:pPr eaLnBrk="1" hangingPunct="1"/>
            <a:r>
              <a:rPr lang="en-GB" altLang="en-US" sz="2400" dirty="0"/>
              <a:t>The strengths and weaknesses of different forms of organisation 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3252D9-B75B-4F51-8ACA-A14C81EEFA6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592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NEXT SESSION…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402285" y="1453729"/>
            <a:ext cx="8424000" cy="106474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How do business organisations work with each other in networks to create value?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856865A-60E1-4732-987E-6FF33CE4FC3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6091311"/>
            <a:ext cx="3706813" cy="86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18265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1037</TotalTime>
  <Words>502</Words>
  <Application>Microsoft Office PowerPoint</Application>
  <PresentationFormat>On-screen Show (4:3)</PresentationFormat>
  <Paragraphs>89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Myriad Pro</vt:lpstr>
      <vt:lpstr>Symbol</vt:lpstr>
      <vt:lpstr>Times New Roman</vt:lpstr>
      <vt:lpstr>Verdana</vt:lpstr>
      <vt:lpstr>20140311PresentationUWTSDTemplate</vt:lpstr>
      <vt:lpstr>TYPES OF BUSINESS ORGANISATIONS</vt:lpstr>
      <vt:lpstr>Learning Outcomes</vt:lpstr>
      <vt:lpstr>WHY STUDY THE DIVERSITY OF BUSINESS ORGANISATIONS?</vt:lpstr>
      <vt:lpstr>BASES FOR CLASSIFYING ORGANISATIONS</vt:lpstr>
      <vt:lpstr>SCHEMATIC POSITIONING OF ORGANISATIONAL  FORMS</vt:lpstr>
      <vt:lpstr>SOLE TRADER</vt:lpstr>
      <vt:lpstr>PARTNERSHIPS</vt:lpstr>
      <vt:lpstr>LIMITED COMPANY</vt:lpstr>
      <vt:lpstr>PUBLIC LIMITED COMPANY (PLC)</vt:lpstr>
      <vt:lpstr>STATE OWNED BUSINESS-TYPE OF ORGANISATIONS</vt:lpstr>
      <vt:lpstr>STATE OWNED BUSINESS-TYPE OF ORGANISATIONS</vt:lpstr>
      <vt:lpstr>REVERSAL OF TREND FOR MORE PRIVATISATION?</vt:lpstr>
      <vt:lpstr>OTHER TYPES OF ORGANISATION</vt:lpstr>
      <vt:lpstr>SUMMARY</vt:lpstr>
      <vt:lpstr>NEXT SESSION…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Security</cp:lastModifiedBy>
  <cp:revision>80</cp:revision>
  <cp:lastPrinted>2018-07-09T15:27:01Z</cp:lastPrinted>
  <dcterms:created xsi:type="dcterms:W3CDTF">2002-10-07T19:43:58Z</dcterms:created>
  <dcterms:modified xsi:type="dcterms:W3CDTF">2020-06-04T09:09:19Z</dcterms:modified>
</cp:coreProperties>
</file>