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2" r:id="rId6"/>
    <p:sldId id="260" r:id="rId7"/>
    <p:sldId id="261"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7" autoAdjust="0"/>
    <p:restoredTop sz="93447" autoAdjust="0"/>
  </p:normalViewPr>
  <p:slideViewPr>
    <p:cSldViewPr snapToGrid="0">
      <p:cViewPr varScale="1">
        <p:scale>
          <a:sx n="63" d="100"/>
          <a:sy n="63" d="100"/>
        </p:scale>
        <p:origin x="7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21D102-BBB9-41EA-AAC5-7007966D291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D3986E4-21B2-4C91-8553-88F7520E6C5B}">
      <dgm:prSet/>
      <dgm:spPr/>
      <dgm:t>
        <a:bodyPr/>
        <a:lstStyle/>
        <a:p>
          <a:r>
            <a:rPr lang="en-GB"/>
            <a:t>Patient safety and staff morale undermined by financial and regulatory frameworks (Francis, 2013)</a:t>
          </a:r>
          <a:endParaRPr lang="en-US"/>
        </a:p>
      </dgm:t>
    </dgm:pt>
    <dgm:pt modelId="{093C1931-93A5-4902-AAA1-E02E0C6C8FB6}" type="parTrans" cxnId="{C71ED5A5-E6B2-43AB-BAFB-B2D2B94BA089}">
      <dgm:prSet/>
      <dgm:spPr/>
      <dgm:t>
        <a:bodyPr/>
        <a:lstStyle/>
        <a:p>
          <a:endParaRPr lang="en-US"/>
        </a:p>
      </dgm:t>
    </dgm:pt>
    <dgm:pt modelId="{05799DD7-8779-4EE6-98E6-2D4066847563}" type="sibTrans" cxnId="{C71ED5A5-E6B2-43AB-BAFB-B2D2B94BA089}">
      <dgm:prSet/>
      <dgm:spPr/>
      <dgm:t>
        <a:bodyPr/>
        <a:lstStyle/>
        <a:p>
          <a:endParaRPr lang="en-US"/>
        </a:p>
      </dgm:t>
    </dgm:pt>
    <dgm:pt modelId="{D20A0D39-A48B-4845-862A-90F606BDE1F5}">
      <dgm:prSet/>
      <dgm:spPr/>
      <dgm:t>
        <a:bodyPr/>
        <a:lstStyle/>
        <a:p>
          <a:r>
            <a:rPr lang="en-GB"/>
            <a:t>Opportunities for early intervention missed due to fragmented governance (CQC, 2013)</a:t>
          </a:r>
          <a:endParaRPr lang="en-US"/>
        </a:p>
      </dgm:t>
    </dgm:pt>
    <dgm:pt modelId="{08803EBE-7FC3-4446-B26D-632EB99F62E5}" type="parTrans" cxnId="{D848E243-DEE8-4B26-B90B-CEC0FCE32178}">
      <dgm:prSet/>
      <dgm:spPr/>
      <dgm:t>
        <a:bodyPr/>
        <a:lstStyle/>
        <a:p>
          <a:endParaRPr lang="en-US"/>
        </a:p>
      </dgm:t>
    </dgm:pt>
    <dgm:pt modelId="{A721874D-DE6B-4EEA-8D47-9CBC4A7CB0B7}" type="sibTrans" cxnId="{D848E243-DEE8-4B26-B90B-CEC0FCE32178}">
      <dgm:prSet/>
      <dgm:spPr/>
      <dgm:t>
        <a:bodyPr/>
        <a:lstStyle/>
        <a:p>
          <a:endParaRPr lang="en-US"/>
        </a:p>
      </dgm:t>
    </dgm:pt>
    <dgm:pt modelId="{1F82B9EB-9817-46E5-A431-41180A21599C}">
      <dgm:prSet/>
      <dgm:spPr/>
      <dgm:t>
        <a:bodyPr/>
        <a:lstStyle/>
        <a:p>
          <a:r>
            <a:rPr lang="en-GB"/>
            <a:t>Learning systems ineffective due to lack of honesty and poor complaints handling (Francis, 2013)</a:t>
          </a:r>
          <a:endParaRPr lang="en-US"/>
        </a:p>
      </dgm:t>
    </dgm:pt>
    <dgm:pt modelId="{10F07421-A61F-4A99-B201-856A481DED67}" type="parTrans" cxnId="{0C3009B5-B814-4D61-9712-02B092BF3DF1}">
      <dgm:prSet/>
      <dgm:spPr/>
      <dgm:t>
        <a:bodyPr/>
        <a:lstStyle/>
        <a:p>
          <a:endParaRPr lang="en-US"/>
        </a:p>
      </dgm:t>
    </dgm:pt>
    <dgm:pt modelId="{139EDA40-EC6F-4C4A-836B-D6BB7EBC4ED0}" type="sibTrans" cxnId="{0C3009B5-B814-4D61-9712-02B092BF3DF1}">
      <dgm:prSet/>
      <dgm:spPr/>
      <dgm:t>
        <a:bodyPr/>
        <a:lstStyle/>
        <a:p>
          <a:endParaRPr lang="en-US"/>
        </a:p>
      </dgm:t>
    </dgm:pt>
    <dgm:pt modelId="{1CBCF63D-EAF8-4A27-AF91-F07FBBD7E7C1}" type="pres">
      <dgm:prSet presAssocID="{EF21D102-BBB9-41EA-AAC5-7007966D2913}" presName="hierChild1" presStyleCnt="0">
        <dgm:presLayoutVars>
          <dgm:chPref val="1"/>
          <dgm:dir/>
          <dgm:animOne val="branch"/>
          <dgm:animLvl val="lvl"/>
          <dgm:resizeHandles/>
        </dgm:presLayoutVars>
      </dgm:prSet>
      <dgm:spPr/>
    </dgm:pt>
    <dgm:pt modelId="{154196F2-6D7F-4E75-9289-C71160C70FD9}" type="pres">
      <dgm:prSet presAssocID="{CD3986E4-21B2-4C91-8553-88F7520E6C5B}" presName="hierRoot1" presStyleCnt="0"/>
      <dgm:spPr/>
    </dgm:pt>
    <dgm:pt modelId="{94B31973-B422-4080-A4D0-C4A7D6879F6A}" type="pres">
      <dgm:prSet presAssocID="{CD3986E4-21B2-4C91-8553-88F7520E6C5B}" presName="composite" presStyleCnt="0"/>
      <dgm:spPr/>
    </dgm:pt>
    <dgm:pt modelId="{AC86AD67-79D5-44F2-BEF4-663074ACDCC8}" type="pres">
      <dgm:prSet presAssocID="{CD3986E4-21B2-4C91-8553-88F7520E6C5B}" presName="background" presStyleLbl="node0" presStyleIdx="0" presStyleCnt="3"/>
      <dgm:spPr/>
    </dgm:pt>
    <dgm:pt modelId="{4AAFA15D-BA02-4DED-8817-306896651810}" type="pres">
      <dgm:prSet presAssocID="{CD3986E4-21B2-4C91-8553-88F7520E6C5B}" presName="text" presStyleLbl="fgAcc0" presStyleIdx="0" presStyleCnt="3">
        <dgm:presLayoutVars>
          <dgm:chPref val="3"/>
        </dgm:presLayoutVars>
      </dgm:prSet>
      <dgm:spPr/>
    </dgm:pt>
    <dgm:pt modelId="{8DF33215-193F-4547-9D08-CBF3E4266C59}" type="pres">
      <dgm:prSet presAssocID="{CD3986E4-21B2-4C91-8553-88F7520E6C5B}" presName="hierChild2" presStyleCnt="0"/>
      <dgm:spPr/>
    </dgm:pt>
    <dgm:pt modelId="{7479B0E8-6041-4B4E-B2EC-246FD7A8DD96}" type="pres">
      <dgm:prSet presAssocID="{D20A0D39-A48B-4845-862A-90F606BDE1F5}" presName="hierRoot1" presStyleCnt="0"/>
      <dgm:spPr/>
    </dgm:pt>
    <dgm:pt modelId="{02A7AC7B-67AE-4FAD-8670-8687C95C9889}" type="pres">
      <dgm:prSet presAssocID="{D20A0D39-A48B-4845-862A-90F606BDE1F5}" presName="composite" presStyleCnt="0"/>
      <dgm:spPr/>
    </dgm:pt>
    <dgm:pt modelId="{F6C6D693-EA23-4D8E-8769-897077EC7A83}" type="pres">
      <dgm:prSet presAssocID="{D20A0D39-A48B-4845-862A-90F606BDE1F5}" presName="background" presStyleLbl="node0" presStyleIdx="1" presStyleCnt="3"/>
      <dgm:spPr/>
    </dgm:pt>
    <dgm:pt modelId="{E89F61B0-E0DF-42A6-9CDD-7C787C3AB4ED}" type="pres">
      <dgm:prSet presAssocID="{D20A0D39-A48B-4845-862A-90F606BDE1F5}" presName="text" presStyleLbl="fgAcc0" presStyleIdx="1" presStyleCnt="3">
        <dgm:presLayoutVars>
          <dgm:chPref val="3"/>
        </dgm:presLayoutVars>
      </dgm:prSet>
      <dgm:spPr/>
    </dgm:pt>
    <dgm:pt modelId="{D40315EA-04A8-435C-8F23-8B8AF713A903}" type="pres">
      <dgm:prSet presAssocID="{D20A0D39-A48B-4845-862A-90F606BDE1F5}" presName="hierChild2" presStyleCnt="0"/>
      <dgm:spPr/>
    </dgm:pt>
    <dgm:pt modelId="{E49B36AA-4F17-4A3C-A8D5-21D15AC465BD}" type="pres">
      <dgm:prSet presAssocID="{1F82B9EB-9817-46E5-A431-41180A21599C}" presName="hierRoot1" presStyleCnt="0"/>
      <dgm:spPr/>
    </dgm:pt>
    <dgm:pt modelId="{469EDE31-A1B4-4983-AE83-A0B38FCF05FD}" type="pres">
      <dgm:prSet presAssocID="{1F82B9EB-9817-46E5-A431-41180A21599C}" presName="composite" presStyleCnt="0"/>
      <dgm:spPr/>
    </dgm:pt>
    <dgm:pt modelId="{D883CEBD-29CD-484D-AFAC-28B4D700A492}" type="pres">
      <dgm:prSet presAssocID="{1F82B9EB-9817-46E5-A431-41180A21599C}" presName="background" presStyleLbl="node0" presStyleIdx="2" presStyleCnt="3"/>
      <dgm:spPr/>
    </dgm:pt>
    <dgm:pt modelId="{E2BB7797-29FE-44D1-A40E-9914CFF2BD5E}" type="pres">
      <dgm:prSet presAssocID="{1F82B9EB-9817-46E5-A431-41180A21599C}" presName="text" presStyleLbl="fgAcc0" presStyleIdx="2" presStyleCnt="3">
        <dgm:presLayoutVars>
          <dgm:chPref val="3"/>
        </dgm:presLayoutVars>
      </dgm:prSet>
      <dgm:spPr/>
    </dgm:pt>
    <dgm:pt modelId="{5E070FC5-F2D5-464D-B549-FA19705ACA08}" type="pres">
      <dgm:prSet presAssocID="{1F82B9EB-9817-46E5-A431-41180A21599C}" presName="hierChild2" presStyleCnt="0"/>
      <dgm:spPr/>
    </dgm:pt>
  </dgm:ptLst>
  <dgm:cxnLst>
    <dgm:cxn modelId="{D0E91C2C-9EE8-4F48-856C-A8BB755FE042}" type="presOf" srcId="{D20A0D39-A48B-4845-862A-90F606BDE1F5}" destId="{E89F61B0-E0DF-42A6-9CDD-7C787C3AB4ED}" srcOrd="0" destOrd="0" presId="urn:microsoft.com/office/officeart/2005/8/layout/hierarchy1"/>
    <dgm:cxn modelId="{067AF02D-C9D6-4F5F-BB2D-C2144B0A867D}" type="presOf" srcId="{EF21D102-BBB9-41EA-AAC5-7007966D2913}" destId="{1CBCF63D-EAF8-4A27-AF91-F07FBBD7E7C1}" srcOrd="0" destOrd="0" presId="urn:microsoft.com/office/officeart/2005/8/layout/hierarchy1"/>
    <dgm:cxn modelId="{D848E243-DEE8-4B26-B90B-CEC0FCE32178}" srcId="{EF21D102-BBB9-41EA-AAC5-7007966D2913}" destId="{D20A0D39-A48B-4845-862A-90F606BDE1F5}" srcOrd="1" destOrd="0" parTransId="{08803EBE-7FC3-4446-B26D-632EB99F62E5}" sibTransId="{A721874D-DE6B-4EEA-8D47-9CBC4A7CB0B7}"/>
    <dgm:cxn modelId="{5B628D9A-274D-4E55-95A3-FE2A7E26C4FA}" type="presOf" srcId="{1F82B9EB-9817-46E5-A431-41180A21599C}" destId="{E2BB7797-29FE-44D1-A40E-9914CFF2BD5E}" srcOrd="0" destOrd="0" presId="urn:microsoft.com/office/officeart/2005/8/layout/hierarchy1"/>
    <dgm:cxn modelId="{C71ED5A5-E6B2-43AB-BAFB-B2D2B94BA089}" srcId="{EF21D102-BBB9-41EA-AAC5-7007966D2913}" destId="{CD3986E4-21B2-4C91-8553-88F7520E6C5B}" srcOrd="0" destOrd="0" parTransId="{093C1931-93A5-4902-AAA1-E02E0C6C8FB6}" sibTransId="{05799DD7-8779-4EE6-98E6-2D4066847563}"/>
    <dgm:cxn modelId="{0C3009B5-B814-4D61-9712-02B092BF3DF1}" srcId="{EF21D102-BBB9-41EA-AAC5-7007966D2913}" destId="{1F82B9EB-9817-46E5-A431-41180A21599C}" srcOrd="2" destOrd="0" parTransId="{10F07421-A61F-4A99-B201-856A481DED67}" sibTransId="{139EDA40-EC6F-4C4A-836B-D6BB7EBC4ED0}"/>
    <dgm:cxn modelId="{0734D6D7-7339-4BAD-B150-D5D6BF7FF1A6}" type="presOf" srcId="{CD3986E4-21B2-4C91-8553-88F7520E6C5B}" destId="{4AAFA15D-BA02-4DED-8817-306896651810}" srcOrd="0" destOrd="0" presId="urn:microsoft.com/office/officeart/2005/8/layout/hierarchy1"/>
    <dgm:cxn modelId="{2B0CB523-4895-4F48-B8A0-5F54DE6FB36E}" type="presParOf" srcId="{1CBCF63D-EAF8-4A27-AF91-F07FBBD7E7C1}" destId="{154196F2-6D7F-4E75-9289-C71160C70FD9}" srcOrd="0" destOrd="0" presId="urn:microsoft.com/office/officeart/2005/8/layout/hierarchy1"/>
    <dgm:cxn modelId="{C85076FB-572F-4FA0-892C-758E76E220FD}" type="presParOf" srcId="{154196F2-6D7F-4E75-9289-C71160C70FD9}" destId="{94B31973-B422-4080-A4D0-C4A7D6879F6A}" srcOrd="0" destOrd="0" presId="urn:microsoft.com/office/officeart/2005/8/layout/hierarchy1"/>
    <dgm:cxn modelId="{677BB89C-0A0D-45B1-B6B5-D4ACDB3CDEDB}" type="presParOf" srcId="{94B31973-B422-4080-A4D0-C4A7D6879F6A}" destId="{AC86AD67-79D5-44F2-BEF4-663074ACDCC8}" srcOrd="0" destOrd="0" presId="urn:microsoft.com/office/officeart/2005/8/layout/hierarchy1"/>
    <dgm:cxn modelId="{16800D59-4CBA-4C61-916C-B7435B5690E9}" type="presParOf" srcId="{94B31973-B422-4080-A4D0-C4A7D6879F6A}" destId="{4AAFA15D-BA02-4DED-8817-306896651810}" srcOrd="1" destOrd="0" presId="urn:microsoft.com/office/officeart/2005/8/layout/hierarchy1"/>
    <dgm:cxn modelId="{5F942477-8132-440D-BA1B-9800C66E92C9}" type="presParOf" srcId="{154196F2-6D7F-4E75-9289-C71160C70FD9}" destId="{8DF33215-193F-4547-9D08-CBF3E4266C59}" srcOrd="1" destOrd="0" presId="urn:microsoft.com/office/officeart/2005/8/layout/hierarchy1"/>
    <dgm:cxn modelId="{5FC3E7AD-404B-42DC-B8D4-1A17A1901591}" type="presParOf" srcId="{1CBCF63D-EAF8-4A27-AF91-F07FBBD7E7C1}" destId="{7479B0E8-6041-4B4E-B2EC-246FD7A8DD96}" srcOrd="1" destOrd="0" presId="urn:microsoft.com/office/officeart/2005/8/layout/hierarchy1"/>
    <dgm:cxn modelId="{FF4F85F6-96A1-4E07-BE25-FAF3B4B44002}" type="presParOf" srcId="{7479B0E8-6041-4B4E-B2EC-246FD7A8DD96}" destId="{02A7AC7B-67AE-4FAD-8670-8687C95C9889}" srcOrd="0" destOrd="0" presId="urn:microsoft.com/office/officeart/2005/8/layout/hierarchy1"/>
    <dgm:cxn modelId="{C1478EFF-C5E6-4809-81AA-55D854E44340}" type="presParOf" srcId="{02A7AC7B-67AE-4FAD-8670-8687C95C9889}" destId="{F6C6D693-EA23-4D8E-8769-897077EC7A83}" srcOrd="0" destOrd="0" presId="urn:microsoft.com/office/officeart/2005/8/layout/hierarchy1"/>
    <dgm:cxn modelId="{5D5D6906-DE73-4007-890E-A8D7030A0393}" type="presParOf" srcId="{02A7AC7B-67AE-4FAD-8670-8687C95C9889}" destId="{E89F61B0-E0DF-42A6-9CDD-7C787C3AB4ED}" srcOrd="1" destOrd="0" presId="urn:microsoft.com/office/officeart/2005/8/layout/hierarchy1"/>
    <dgm:cxn modelId="{948D0B44-B343-4E5A-BF44-5DD65729838A}" type="presParOf" srcId="{7479B0E8-6041-4B4E-B2EC-246FD7A8DD96}" destId="{D40315EA-04A8-435C-8F23-8B8AF713A903}" srcOrd="1" destOrd="0" presId="urn:microsoft.com/office/officeart/2005/8/layout/hierarchy1"/>
    <dgm:cxn modelId="{406852B1-4E13-4C8C-9177-697A3DFEFDBE}" type="presParOf" srcId="{1CBCF63D-EAF8-4A27-AF91-F07FBBD7E7C1}" destId="{E49B36AA-4F17-4A3C-A8D5-21D15AC465BD}" srcOrd="2" destOrd="0" presId="urn:microsoft.com/office/officeart/2005/8/layout/hierarchy1"/>
    <dgm:cxn modelId="{5ABE4636-E418-419A-8657-F06E087EABB3}" type="presParOf" srcId="{E49B36AA-4F17-4A3C-A8D5-21D15AC465BD}" destId="{469EDE31-A1B4-4983-AE83-A0B38FCF05FD}" srcOrd="0" destOrd="0" presId="urn:microsoft.com/office/officeart/2005/8/layout/hierarchy1"/>
    <dgm:cxn modelId="{C3BF88FF-95AD-4519-B3EF-0523D924CF5C}" type="presParOf" srcId="{469EDE31-A1B4-4983-AE83-A0B38FCF05FD}" destId="{D883CEBD-29CD-484D-AFAC-28B4D700A492}" srcOrd="0" destOrd="0" presId="urn:microsoft.com/office/officeart/2005/8/layout/hierarchy1"/>
    <dgm:cxn modelId="{0E78AF5D-C108-4F62-979D-04AA7CFCF5A1}" type="presParOf" srcId="{469EDE31-A1B4-4983-AE83-A0B38FCF05FD}" destId="{E2BB7797-29FE-44D1-A40E-9914CFF2BD5E}" srcOrd="1" destOrd="0" presId="urn:microsoft.com/office/officeart/2005/8/layout/hierarchy1"/>
    <dgm:cxn modelId="{D6C65A91-F19A-4FD3-8964-8EF2C479AC9E}" type="presParOf" srcId="{E49B36AA-4F17-4A3C-A8D5-21D15AC465BD}" destId="{5E070FC5-F2D5-464D-B549-FA19705ACA0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86AD67-79D5-44F2-BEF4-663074ACDCC8}">
      <dsp:nvSpPr>
        <dsp:cNvPr id="0" name=""/>
        <dsp:cNvSpPr/>
      </dsp:nvSpPr>
      <dsp:spPr>
        <a:xfrm>
          <a:off x="0" y="1290804"/>
          <a:ext cx="3096799" cy="1966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AFA15D-BA02-4DED-8817-306896651810}">
      <dsp:nvSpPr>
        <dsp:cNvPr id="0" name=""/>
        <dsp:cNvSpPr/>
      </dsp:nvSpPr>
      <dsp:spPr>
        <a:xfrm>
          <a:off x="344088" y="1617688"/>
          <a:ext cx="3096799" cy="19664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Patient safety and staff morale undermined by financial and regulatory frameworks (Francis, 2013)</a:t>
          </a:r>
          <a:endParaRPr lang="en-US" sz="2200" kern="1200"/>
        </a:p>
      </dsp:txBody>
      <dsp:txXfrm>
        <a:off x="401684" y="1675284"/>
        <a:ext cx="2981607" cy="1851275"/>
      </dsp:txXfrm>
    </dsp:sp>
    <dsp:sp modelId="{F6C6D693-EA23-4D8E-8769-897077EC7A83}">
      <dsp:nvSpPr>
        <dsp:cNvPr id="0" name=""/>
        <dsp:cNvSpPr/>
      </dsp:nvSpPr>
      <dsp:spPr>
        <a:xfrm>
          <a:off x="3784976" y="1290804"/>
          <a:ext cx="3096799" cy="1966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9F61B0-E0DF-42A6-9CDD-7C787C3AB4ED}">
      <dsp:nvSpPr>
        <dsp:cNvPr id="0" name=""/>
        <dsp:cNvSpPr/>
      </dsp:nvSpPr>
      <dsp:spPr>
        <a:xfrm>
          <a:off x="4129065" y="1617688"/>
          <a:ext cx="3096799" cy="19664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Opportunities for early intervention missed due to fragmented governance (CQC, 2013)</a:t>
          </a:r>
          <a:endParaRPr lang="en-US" sz="2200" kern="1200"/>
        </a:p>
      </dsp:txBody>
      <dsp:txXfrm>
        <a:off x="4186661" y="1675284"/>
        <a:ext cx="2981607" cy="1851275"/>
      </dsp:txXfrm>
    </dsp:sp>
    <dsp:sp modelId="{D883CEBD-29CD-484D-AFAC-28B4D700A492}">
      <dsp:nvSpPr>
        <dsp:cNvPr id="0" name=""/>
        <dsp:cNvSpPr/>
      </dsp:nvSpPr>
      <dsp:spPr>
        <a:xfrm>
          <a:off x="7569953" y="1290804"/>
          <a:ext cx="3096799" cy="1966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BB7797-29FE-44D1-A40E-9914CFF2BD5E}">
      <dsp:nvSpPr>
        <dsp:cNvPr id="0" name=""/>
        <dsp:cNvSpPr/>
      </dsp:nvSpPr>
      <dsp:spPr>
        <a:xfrm>
          <a:off x="7914042" y="1617688"/>
          <a:ext cx="3096799" cy="19664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Learning systems ineffective due to lack of honesty and poor complaints handling (Francis, 2013)</a:t>
          </a:r>
          <a:endParaRPr lang="en-US" sz="2200" kern="1200"/>
        </a:p>
      </dsp:txBody>
      <dsp:txXfrm>
        <a:off x="7971638" y="1675284"/>
        <a:ext cx="2981607" cy="185127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10/19/2025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79868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10/19/2025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42786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10/19/2025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59455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10/19/2025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88860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10/19/2025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89331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10/19/2025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98154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10/19/2025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05645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10/19/2025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32530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10/19/2025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2694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10/19/2025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28325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10/19/2025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28137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10/19/2025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6364376"/>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phw.nhs.wales/services-and-teams/improvement-cymru/improvement-cymru-academy1/resource-library/academy-toolkit-guides/reasons-swiss-cheese-safety-model-toolkit/" TargetMode="External"/><Relationship Id="rId3" Type="http://schemas.openxmlformats.org/officeDocument/2006/relationships/hyperlink" Target="https://pmc.ncbi.nlm.nih.gov/articles/PMC3359088/" TargetMode="External"/><Relationship Id="rId7" Type="http://schemas.openxmlformats.org/officeDocument/2006/relationships/hyperlink" Target="https://www.gloshospitals.nhs.uk/media/documents/The_Kings_Fund_-_Improving_quality_in_the_English_NHS.pdf" TargetMode="External"/><Relationship Id="rId2" Type="http://schemas.openxmlformats.org/officeDocument/2006/relationships/hyperlink" Target="https://www.nhsborders.scot.nhs.uk/media/194992/Review-of-the-Francis-Keogh-and-Berwick-Reports.pdf" TargetMode="External"/><Relationship Id="rId1" Type="http://schemas.openxmlformats.org/officeDocument/2006/relationships/slideLayout" Target="../slideLayouts/slideLayout2.xml"/><Relationship Id="rId6" Type="http://schemas.openxmlformats.org/officeDocument/2006/relationships/hyperlink" Target="https://www.kingsfund.org.uk/insight-and-analysis/briefings/preparing-francis-report-assure-quality-nhs" TargetMode="External"/><Relationship Id="rId11" Type="http://schemas.openxmlformats.org/officeDocument/2006/relationships/hyperlink" Target="https://www.qualitywatch.org.uk/sites/default/files/2017-01/francis-report-one-year-on-web-final.pdf" TargetMode="External"/><Relationship Id="rId5" Type="http://schemas.openxmlformats.org/officeDocument/2006/relationships/hyperlink" Target="https://pubmed.ncbi.nlm.nih.gov/10139084/" TargetMode="External"/><Relationship Id="rId10" Type="http://schemas.openxmlformats.org/officeDocument/2006/relationships/hyperlink" Target="https://www.emerald.com/ijhcqa/article/doi/10.1108/ijhcqa.2011.06224haa.017/117524/Error-Reduction-in-Health-Care-A-Systems-Approach" TargetMode="External"/><Relationship Id="rId4" Type="http://schemas.openxmlformats.org/officeDocument/2006/relationships/hyperlink" Target="https://assets.publishing.service.gov.uk/government/uploads/system/uploads/attachment_data/file/279124/0947.pdf" TargetMode="External"/><Relationship Id="rId9" Type="http://schemas.openxmlformats.org/officeDocument/2006/relationships/hyperlink" Target="https://doi.org/10.1136/bmj.320.7237.7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720FCE-0B63-3E63-6F66-0C03BDC6C174}"/>
              </a:ext>
            </a:extLst>
          </p:cNvPr>
          <p:cNvSpPr>
            <a:spLocks noGrp="1"/>
          </p:cNvSpPr>
          <p:nvPr>
            <p:ph type="ctrTitle"/>
          </p:nvPr>
        </p:nvSpPr>
        <p:spPr>
          <a:xfrm>
            <a:off x="253672" y="871757"/>
            <a:ext cx="6261428" cy="5262337"/>
          </a:xfrm>
        </p:spPr>
        <p:txBody>
          <a:bodyPr>
            <a:normAutofit fontScale="90000"/>
          </a:bodyPr>
          <a:lstStyle/>
          <a:p>
            <a:pPr>
              <a:lnSpc>
                <a:spcPct val="90000"/>
              </a:lnSpc>
            </a:pP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Programme: </a:t>
            </a:r>
            <a:r>
              <a:rPr lang="en-GB" sz="2400" dirty="0">
                <a:latin typeface="Arial" panose="020B0604020202020204" pitchFamily="34" charset="0"/>
                <a:cs typeface="Arial" panose="020B0604020202020204" pitchFamily="34" charset="0"/>
              </a:rPr>
              <a:t>MSc Public Health and Social Care in Practice</a:t>
            </a:r>
            <a:br>
              <a:rPr lang="en-GB" sz="2400"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Module Title</a:t>
            </a:r>
            <a:r>
              <a:rPr lang="en-GB" sz="2400" dirty="0">
                <a:latin typeface="Arial" panose="020B0604020202020204" pitchFamily="34" charset="0"/>
                <a:cs typeface="Arial" panose="020B0604020202020204" pitchFamily="34" charset="0"/>
              </a:rPr>
              <a:t>: Quality Assurance and Service Improvements</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Module Code: </a:t>
            </a:r>
            <a:r>
              <a:rPr lang="en-GB" sz="2400" dirty="0">
                <a:latin typeface="Arial" panose="020B0604020202020204" pitchFamily="34" charset="0"/>
                <a:cs typeface="Arial" panose="020B0604020202020204" pitchFamily="34" charset="0"/>
              </a:rPr>
              <a:t>LCHS7006 </a:t>
            </a:r>
            <a:br>
              <a:rPr lang="en-GB" sz="2400"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Student Name: </a:t>
            </a:r>
            <a:r>
              <a:rPr lang="en-GB" sz="2400" dirty="0">
                <a:latin typeface="Arial" panose="020B0604020202020204" pitchFamily="34" charset="0"/>
                <a:cs typeface="Arial" panose="020B0604020202020204" pitchFamily="34" charset="0"/>
              </a:rPr>
              <a:t>Adji Makangila</a:t>
            </a:r>
            <a:br>
              <a:rPr lang="en-GB" sz="2400"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Student ID: </a:t>
            </a:r>
            <a:r>
              <a:rPr lang="en-GB" sz="2400" dirty="0">
                <a:latin typeface="Arial" panose="020B0604020202020204" pitchFamily="34" charset="0"/>
                <a:cs typeface="Arial" panose="020B0604020202020204" pitchFamily="34" charset="0"/>
              </a:rPr>
              <a:t>2126238</a:t>
            </a:r>
            <a:br>
              <a:rPr lang="en-GB" sz="2400" b="1"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Lecturer: </a:t>
            </a:r>
            <a:r>
              <a:rPr lang="en-GB" sz="2400" dirty="0">
                <a:latin typeface="Arial" panose="020B0604020202020204" pitchFamily="34" charset="0"/>
                <a:cs typeface="Arial" panose="020B0604020202020204" pitchFamily="34" charset="0"/>
              </a:rPr>
              <a:t>Dr Fahad Khan</a:t>
            </a:r>
          </a:p>
        </p:txBody>
      </p:sp>
      <p:cxnSp>
        <p:nvCxnSpPr>
          <p:cNvPr id="29" name="Straight Connector 2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web of dots connected">
            <a:extLst>
              <a:ext uri="{FF2B5EF4-FFF2-40B4-BE49-F238E27FC236}">
                <a16:creationId xmlns:a16="http://schemas.microsoft.com/office/drawing/2014/main" id="{EB74FE0B-BDAC-F9FC-AAE8-C5C361ACE5B2}"/>
              </a:ext>
            </a:extLst>
          </p:cNvPr>
          <p:cNvPicPr>
            <a:picLocks noChangeAspect="1"/>
          </p:cNvPicPr>
          <p:nvPr/>
        </p:nvPicPr>
        <p:blipFill>
          <a:blip r:embed="rId2"/>
          <a:srcRect l="24887" r="38070" b="1"/>
          <a:stretch>
            <a:fillRect/>
          </a:stretch>
        </p:blipFill>
        <p:spPr>
          <a:xfrm>
            <a:off x="6515100" y="10"/>
            <a:ext cx="5676900" cy="6857990"/>
          </a:xfrm>
          <a:prstGeom prst="rect">
            <a:avLst/>
          </a:prstGeom>
        </p:spPr>
      </p:pic>
    </p:spTree>
    <p:extLst>
      <p:ext uri="{BB962C8B-B14F-4D97-AF65-F5344CB8AC3E}">
        <p14:creationId xmlns:p14="http://schemas.microsoft.com/office/powerpoint/2010/main" val="2737279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AC50B5-5913-B84A-CFB8-9A2CF357DFD1}"/>
              </a:ext>
            </a:extLst>
          </p:cNvPr>
          <p:cNvSpPr>
            <a:spLocks noGrp="1"/>
          </p:cNvSpPr>
          <p:nvPr>
            <p:ph type="title"/>
          </p:nvPr>
        </p:nvSpPr>
        <p:spPr>
          <a:xfrm>
            <a:off x="704088" y="914399"/>
            <a:ext cx="5239272" cy="1621147"/>
          </a:xfrm>
        </p:spPr>
        <p:txBody>
          <a:bodyPr>
            <a:normAutofit/>
          </a:bodyPr>
          <a:lstStyle/>
          <a:p>
            <a:r>
              <a:rPr lang="en-GB" sz="3600" b="1" dirty="0">
                <a:latin typeface="Arial" panose="020B0604020202020204" pitchFamily="34" charset="0"/>
                <a:cs typeface="Arial" panose="020B0604020202020204" pitchFamily="34" charset="0"/>
              </a:rPr>
              <a:t>Introduction</a:t>
            </a:r>
          </a:p>
        </p:txBody>
      </p:sp>
      <p:cxnSp>
        <p:nvCxnSpPr>
          <p:cNvPr id="11"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E346D60B-D1B7-676A-C301-D2A26F5D2633}"/>
              </a:ext>
            </a:extLst>
          </p:cNvPr>
          <p:cNvPicPr>
            <a:picLocks noChangeAspect="1"/>
          </p:cNvPicPr>
          <p:nvPr/>
        </p:nvPicPr>
        <p:blipFill>
          <a:blip r:embed="rId2"/>
          <a:stretch>
            <a:fillRect/>
          </a:stretch>
        </p:blipFill>
        <p:spPr>
          <a:xfrm>
            <a:off x="804672" y="3285388"/>
            <a:ext cx="5138688" cy="2877665"/>
          </a:xfrm>
          <a:prstGeom prst="rect">
            <a:avLst/>
          </a:prstGeom>
        </p:spPr>
      </p:pic>
      <p:sp>
        <p:nvSpPr>
          <p:cNvPr id="3" name="Content Placeholder 2">
            <a:extLst>
              <a:ext uri="{FF2B5EF4-FFF2-40B4-BE49-F238E27FC236}">
                <a16:creationId xmlns:a16="http://schemas.microsoft.com/office/drawing/2014/main" id="{2C31128D-2584-5D24-4C67-D6B56E779C10}"/>
              </a:ext>
            </a:extLst>
          </p:cNvPr>
          <p:cNvSpPr>
            <a:spLocks noGrp="1"/>
          </p:cNvSpPr>
          <p:nvPr>
            <p:ph idx="1"/>
          </p:nvPr>
        </p:nvSpPr>
        <p:spPr>
          <a:xfrm>
            <a:off x="6346175" y="914399"/>
            <a:ext cx="5353737" cy="5248657"/>
          </a:xfrm>
        </p:spPr>
        <p:txBody>
          <a:bodyPr>
            <a:normAutofit/>
          </a:bodyPr>
          <a:lstStyle/>
          <a:p>
            <a:r>
              <a:rPr lang="en-GB" b="1" dirty="0">
                <a:latin typeface="Arial" panose="020B0604020202020204" pitchFamily="34" charset="0"/>
                <a:cs typeface="Arial" panose="020B0604020202020204" pitchFamily="34" charset="0"/>
              </a:rPr>
              <a:t>Focus: </a:t>
            </a:r>
            <a:r>
              <a:rPr lang="en-GB" dirty="0">
                <a:latin typeface="Arial" panose="020B0604020202020204" pitchFamily="34" charset="0"/>
                <a:cs typeface="Arial" panose="020B0604020202020204" pitchFamily="34" charset="0"/>
              </a:rPr>
              <a:t>Mid Staffordshire NHS Foundation Trust; major failings in care, leadership, and quality assurance (Francis, 2013)</a:t>
            </a:r>
          </a:p>
          <a:p>
            <a:pPr marL="0" indent="0">
              <a:buNone/>
            </a:pP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Aim: </a:t>
            </a:r>
            <a:r>
              <a:rPr lang="en-GB" dirty="0">
                <a:latin typeface="Arial" panose="020B0604020202020204" pitchFamily="34" charset="0"/>
                <a:cs typeface="Arial" panose="020B0604020202020204" pitchFamily="34" charset="0"/>
              </a:rPr>
              <a:t>Critically analyse root causes using systems-based models, policy issues, and impact on service provision</a:t>
            </a:r>
          </a:p>
          <a:p>
            <a:pPr marL="0" indent="0">
              <a:buNone/>
            </a:pPr>
            <a:endParaRPr lang="en-GB" dirty="0"/>
          </a:p>
        </p:txBody>
      </p:sp>
    </p:spTree>
    <p:extLst>
      <p:ext uri="{BB962C8B-B14F-4D97-AF65-F5344CB8AC3E}">
        <p14:creationId xmlns:p14="http://schemas.microsoft.com/office/powerpoint/2010/main" val="3168152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023D82-9BE7-BD53-8105-E2BF96159F71}"/>
              </a:ext>
            </a:extLst>
          </p:cNvPr>
          <p:cNvSpPr>
            <a:spLocks noGrp="1"/>
          </p:cNvSpPr>
          <p:nvPr>
            <p:ph type="title"/>
          </p:nvPr>
        </p:nvSpPr>
        <p:spPr>
          <a:xfrm>
            <a:off x="704088" y="914400"/>
            <a:ext cx="4041648" cy="1928741"/>
          </a:xfrm>
        </p:spPr>
        <p:txBody>
          <a:bodyPr>
            <a:normAutofit/>
          </a:bodyPr>
          <a:lstStyle/>
          <a:p>
            <a:r>
              <a:rPr lang="en-GB" sz="3600" b="1" dirty="0">
                <a:latin typeface="Arial" panose="020B0604020202020204" pitchFamily="34" charset="0"/>
                <a:cs typeface="Arial" panose="020B0604020202020204" pitchFamily="34" charset="0"/>
              </a:rPr>
              <a:t>Root Causes</a:t>
            </a:r>
          </a:p>
        </p:txBody>
      </p:sp>
      <p:cxnSp>
        <p:nvCxnSpPr>
          <p:cNvPr id="22" name="Straight Connector 2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65AE9F6-C9BC-EE07-3F81-F76CE023D623}"/>
              </a:ext>
            </a:extLst>
          </p:cNvPr>
          <p:cNvPicPr>
            <a:picLocks noChangeAspect="1"/>
          </p:cNvPicPr>
          <p:nvPr/>
        </p:nvPicPr>
        <p:blipFill>
          <a:blip r:embed="rId2"/>
          <a:stretch>
            <a:fillRect/>
          </a:stretch>
        </p:blipFill>
        <p:spPr>
          <a:xfrm>
            <a:off x="801111" y="3829282"/>
            <a:ext cx="3941064" cy="2186570"/>
          </a:xfrm>
          <a:prstGeom prst="rect">
            <a:avLst/>
          </a:prstGeom>
        </p:spPr>
      </p:pic>
      <p:sp>
        <p:nvSpPr>
          <p:cNvPr id="3" name="Content Placeholder 2">
            <a:extLst>
              <a:ext uri="{FF2B5EF4-FFF2-40B4-BE49-F238E27FC236}">
                <a16:creationId xmlns:a16="http://schemas.microsoft.com/office/drawing/2014/main" id="{9480F76F-EB4B-D1C8-7572-D3071939B16A}"/>
              </a:ext>
            </a:extLst>
          </p:cNvPr>
          <p:cNvSpPr>
            <a:spLocks noGrp="1"/>
          </p:cNvSpPr>
          <p:nvPr>
            <p:ph idx="1"/>
          </p:nvPr>
        </p:nvSpPr>
        <p:spPr>
          <a:xfrm>
            <a:off x="5330952" y="968377"/>
            <a:ext cx="6144768" cy="5010912"/>
          </a:xfrm>
        </p:spPr>
        <p:txBody>
          <a:bodyPr>
            <a:normAutofit/>
          </a:bodyPr>
          <a:lstStyle/>
          <a:p>
            <a:r>
              <a:rPr lang="en-GB" dirty="0">
                <a:latin typeface="Arial" panose="020B0604020202020204" pitchFamily="34" charset="0"/>
                <a:cs typeface="Arial" panose="020B0604020202020204" pitchFamily="34" charset="0"/>
              </a:rPr>
              <a:t>Failings resulted from multiple barriers with “holes” Swiss Cheese Model (Reason, 2000; Francis, 2013)</a:t>
            </a:r>
          </a:p>
          <a:p>
            <a:r>
              <a:rPr lang="en-GB" dirty="0">
                <a:latin typeface="Arial" panose="020B0604020202020204" pitchFamily="34" charset="0"/>
                <a:cs typeface="Arial" panose="020B0604020202020204" pitchFamily="34" charset="0"/>
              </a:rPr>
              <a:t>Leadership and Management: Poor oversight, prioritisation of finance over safety (Francis, 2013)</a:t>
            </a:r>
          </a:p>
          <a:p>
            <a:r>
              <a:rPr lang="en-GB" dirty="0">
                <a:latin typeface="Arial" panose="020B0604020202020204" pitchFamily="34" charset="0"/>
                <a:cs typeface="Arial" panose="020B0604020202020204" pitchFamily="34" charset="0"/>
              </a:rPr>
              <a:t>Staffing and Training: Chronic understaffing, skill gaps, low morale (Thorlby, 2014)</a:t>
            </a:r>
          </a:p>
          <a:p>
            <a:r>
              <a:rPr lang="en-GB" dirty="0">
                <a:latin typeface="Arial" panose="020B0604020202020204" pitchFamily="34" charset="0"/>
                <a:cs typeface="Arial" panose="020B0604020202020204" pitchFamily="34" charset="0"/>
              </a:rPr>
              <a:t>Culture and Communication: Blame, secrecy, poor engagement with staff and patients (Kings Fund, 2012)</a:t>
            </a:r>
          </a:p>
          <a:p>
            <a:r>
              <a:rPr lang="en-GB" dirty="0">
                <a:latin typeface="Arial" panose="020B0604020202020204" pitchFamily="34" charset="0"/>
                <a:cs typeface="Arial" panose="020B0604020202020204" pitchFamily="34" charset="0"/>
              </a:rPr>
              <a:t>Quality Assurance Breakdown: Focus on process, not outcomes; benchmarks ignored (Francis, 2013; Spath, 2011)</a:t>
            </a:r>
          </a:p>
          <a:p>
            <a:pPr marL="0" indent="0">
              <a:buNone/>
            </a:pPr>
            <a:endParaRPr lang="en-GB" dirty="0">
              <a:latin typeface="Arial" panose="020B0604020202020204" pitchFamily="34" charset="0"/>
              <a:cs typeface="Arial" panose="020B0604020202020204" pitchFamily="34" charset="0"/>
            </a:endParaRPr>
          </a:p>
        </p:txBody>
      </p:sp>
      <p:cxnSp>
        <p:nvCxnSpPr>
          <p:cNvPr id="23" name="Straight Connector 22">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040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DEA95-2055-0EE1-9DE0-B0D7010C9EE0}"/>
              </a:ext>
            </a:extLst>
          </p:cNvPr>
          <p:cNvSpPr>
            <a:spLocks noGrp="1"/>
          </p:cNvSpPr>
          <p:nvPr>
            <p:ph type="title"/>
          </p:nvPr>
        </p:nvSpPr>
        <p:spPr>
          <a:xfrm>
            <a:off x="4866968" y="713232"/>
            <a:ext cx="6627924" cy="1302856"/>
          </a:xfrm>
        </p:spPr>
        <p:txBody>
          <a:bodyPr>
            <a:normAutofit/>
          </a:bodyPr>
          <a:lstStyle/>
          <a:p>
            <a:pPr>
              <a:lnSpc>
                <a:spcPct val="90000"/>
              </a:lnSpc>
            </a:pPr>
            <a:r>
              <a:rPr lang="en-GB" sz="3600" b="1" dirty="0">
                <a:latin typeface="Arial" panose="020B0604020202020204" pitchFamily="34" charset="0"/>
                <a:cs typeface="Arial" panose="020B0604020202020204" pitchFamily="34" charset="0"/>
              </a:rPr>
              <a:t>Swiss Cheese Model (SCM)</a:t>
            </a:r>
          </a:p>
        </p:txBody>
      </p:sp>
      <p:pic>
        <p:nvPicPr>
          <p:cNvPr id="4" name="Picture 3">
            <a:extLst>
              <a:ext uri="{FF2B5EF4-FFF2-40B4-BE49-F238E27FC236}">
                <a16:creationId xmlns:a16="http://schemas.microsoft.com/office/drawing/2014/main" id="{B0DEA7EA-024E-3982-1A73-119605621CE7}"/>
              </a:ext>
            </a:extLst>
          </p:cNvPr>
          <p:cNvPicPr>
            <a:picLocks noChangeAspect="1"/>
          </p:cNvPicPr>
          <p:nvPr/>
        </p:nvPicPr>
        <p:blipFill>
          <a:blip r:embed="rId2"/>
          <a:srcRect l="46356" r="20458" b="-1"/>
          <a:stretch>
            <a:fillRect/>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330215-5D81-32FC-A33F-F74519E2EC47}"/>
              </a:ext>
            </a:extLst>
          </p:cNvPr>
          <p:cNvSpPr>
            <a:spLocks noGrp="1"/>
          </p:cNvSpPr>
          <p:nvPr>
            <p:ph idx="1"/>
          </p:nvPr>
        </p:nvSpPr>
        <p:spPr>
          <a:xfrm>
            <a:off x="4395730" y="2016087"/>
            <a:ext cx="7546554" cy="4439797"/>
          </a:xfrm>
        </p:spPr>
        <p:txBody>
          <a:bodyPr>
            <a:normAutofit/>
          </a:bodyPr>
          <a:lstStyle/>
          <a:p>
            <a:pPr marL="0" indent="0">
              <a:lnSpc>
                <a:spcPct val="100000"/>
              </a:lnSpc>
              <a:buNone/>
            </a:pPr>
            <a:r>
              <a:rPr lang="en-GB" b="1" dirty="0">
                <a:latin typeface="Arial" panose="020B0604020202020204" pitchFamily="34" charset="0"/>
                <a:cs typeface="Arial" panose="020B0604020202020204" pitchFamily="34" charset="0"/>
              </a:rPr>
              <a:t>Definition</a:t>
            </a:r>
          </a:p>
          <a:p>
            <a:pPr>
              <a:lnSpc>
                <a:spcPct val="100000"/>
              </a:lnSpc>
            </a:pPr>
            <a:r>
              <a:rPr lang="en-GB" dirty="0">
                <a:latin typeface="Arial" panose="020B0604020202020204" pitchFamily="34" charset="0"/>
                <a:cs typeface="Arial" panose="020B0604020202020204" pitchFamily="34" charset="0"/>
              </a:rPr>
              <a:t>The Swiss Cheese Model, developed by </a:t>
            </a:r>
            <a:r>
              <a:rPr lang="en-GB" b="1" dirty="0">
                <a:latin typeface="Arial" panose="020B0604020202020204" pitchFamily="34" charset="0"/>
                <a:cs typeface="Arial" panose="020B0604020202020204" pitchFamily="34" charset="0"/>
              </a:rPr>
              <a:t>Professor James Reason</a:t>
            </a:r>
            <a:r>
              <a:rPr lang="en-GB" dirty="0">
                <a:latin typeface="Arial" panose="020B0604020202020204" pitchFamily="34" charset="0"/>
                <a:cs typeface="Arial" panose="020B0604020202020204" pitchFamily="34" charset="0"/>
              </a:rPr>
              <a:t>, is used in healthcare settings for understanding how errors occur in complex systems. It visualises organisations’ defences as layers (“slices of cheese”) with inherent weaknesses (“holes”). An adverse event only occurs when all holes align, meaning multiple defences fail simultaneously. Barriers (walls) can be policies, staffing, education, leadership, or governance; holes are their respective weaknesses, active failures. For example, </a:t>
            </a:r>
            <a:r>
              <a:rPr lang="en-GB" b="1" dirty="0">
                <a:latin typeface="Arial" panose="020B0604020202020204" pitchFamily="34" charset="0"/>
                <a:cs typeface="Arial" panose="020B0604020202020204" pitchFamily="34" charset="0"/>
              </a:rPr>
              <a:t>human errors</a:t>
            </a:r>
            <a:r>
              <a:rPr lang="en-GB" dirty="0">
                <a:latin typeface="Arial" panose="020B0604020202020204" pitchFamily="34" charset="0"/>
                <a:cs typeface="Arial" panose="020B0604020202020204" pitchFamily="34" charset="0"/>
              </a:rPr>
              <a:t> or latent conditions such as </a:t>
            </a:r>
            <a:r>
              <a:rPr lang="en-GB" b="1" dirty="0">
                <a:latin typeface="Arial" panose="020B0604020202020204" pitchFamily="34" charset="0"/>
                <a:cs typeface="Arial" panose="020B0604020202020204" pitchFamily="34" charset="0"/>
              </a:rPr>
              <a:t>systemic flaws </a:t>
            </a:r>
            <a:r>
              <a:rPr lang="en-GB" dirty="0">
                <a:latin typeface="Arial" panose="020B0604020202020204" pitchFamily="34" charset="0"/>
                <a:cs typeface="Arial" panose="020B0604020202020204" pitchFamily="34" charset="0"/>
              </a:rPr>
              <a:t>(NHS Wales, 2023).​</a:t>
            </a:r>
          </a:p>
          <a:p>
            <a:pPr marL="0" indent="0">
              <a:lnSpc>
                <a:spcPct val="100000"/>
              </a:lnSpc>
              <a:buNone/>
            </a:pPr>
            <a:endParaRPr lang="en-GB" sz="1900" dirty="0">
              <a:latin typeface="Arial" panose="020B0604020202020204" pitchFamily="34" charset="0"/>
              <a:cs typeface="Arial" panose="020B0604020202020204" pitchFamily="34" charset="0"/>
            </a:endParaRP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053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0A3CE7-0E05-259C-BE6E-3B9BA740DE3E}"/>
              </a:ext>
            </a:extLst>
          </p:cNvPr>
          <p:cNvSpPr>
            <a:spLocks noGrp="1"/>
          </p:cNvSpPr>
          <p:nvPr>
            <p:ph sz="half" idx="2"/>
          </p:nvPr>
        </p:nvSpPr>
        <p:spPr>
          <a:xfrm>
            <a:off x="-1" y="837283"/>
            <a:ext cx="7293430" cy="6020718"/>
          </a:xfrm>
        </p:spPr>
        <p:txBody>
          <a:bodyPr>
            <a:normAutofit fontScale="62500" lnSpcReduction="20000"/>
          </a:bodyPr>
          <a:lstStyle/>
          <a:p>
            <a:pPr marL="0" indent="0">
              <a:buNone/>
            </a:pPr>
            <a:r>
              <a:rPr lang="en-GB" sz="2900" b="1" dirty="0">
                <a:latin typeface="Arial" panose="020B0604020202020204" pitchFamily="34" charset="0"/>
                <a:cs typeface="Arial" panose="020B0604020202020204" pitchFamily="34" charset="0"/>
              </a:rPr>
              <a:t>Swiss Cheese Model in Mid Staffordshire: Walls and Holes</a:t>
            </a:r>
          </a:p>
          <a:p>
            <a:r>
              <a:rPr lang="en-GB" sz="2900" b="1" dirty="0">
                <a:latin typeface="Arial" panose="020B0604020202020204" pitchFamily="34" charset="0"/>
                <a:cs typeface="Arial" panose="020B0604020202020204" pitchFamily="34" charset="0"/>
              </a:rPr>
              <a:t>Walls/Barriers (System Defences):</a:t>
            </a:r>
          </a:p>
          <a:p>
            <a:pPr lvl="1"/>
            <a:r>
              <a:rPr lang="en-GB" sz="2900" dirty="0">
                <a:latin typeface="Arial" panose="020B0604020202020204" pitchFamily="34" charset="0"/>
                <a:cs typeface="Arial" panose="020B0604020202020204" pitchFamily="34" charset="0"/>
              </a:rPr>
              <a:t>Governance structures (board oversight, leadership)</a:t>
            </a:r>
          </a:p>
          <a:p>
            <a:pPr lvl="1"/>
            <a:r>
              <a:rPr lang="en-GB" sz="2900" dirty="0">
                <a:latin typeface="Arial" panose="020B0604020202020204" pitchFamily="34" charset="0"/>
                <a:cs typeface="Arial" panose="020B0604020202020204" pitchFamily="34" charset="0"/>
              </a:rPr>
              <a:t>National standards, commissioning protocols</a:t>
            </a:r>
          </a:p>
          <a:p>
            <a:pPr lvl="1"/>
            <a:r>
              <a:rPr lang="en-GB" sz="2900" dirty="0">
                <a:latin typeface="Arial" panose="020B0604020202020204" pitchFamily="34" charset="0"/>
                <a:cs typeface="Arial" panose="020B0604020202020204" pitchFamily="34" charset="0"/>
              </a:rPr>
              <a:t>Staff training, policies, and clinical guidelines</a:t>
            </a:r>
          </a:p>
          <a:p>
            <a:pPr lvl="1"/>
            <a:r>
              <a:rPr lang="en-GB" sz="2900" dirty="0">
                <a:latin typeface="Arial" panose="020B0604020202020204" pitchFamily="34" charset="0"/>
                <a:cs typeface="Arial" panose="020B0604020202020204" pitchFamily="34" charset="0"/>
              </a:rPr>
              <a:t>Regulatory inaccuracy (CQC, HCC, Monitor)</a:t>
            </a:r>
          </a:p>
          <a:p>
            <a:pPr lvl="1"/>
            <a:r>
              <a:rPr lang="en-GB" sz="2900" dirty="0">
                <a:latin typeface="Arial" panose="020B0604020202020204" pitchFamily="34" charset="0"/>
                <a:cs typeface="Arial" panose="020B0604020202020204" pitchFamily="34" charset="0"/>
              </a:rPr>
              <a:t>Complaints procedures and incident reporting</a:t>
            </a:r>
          </a:p>
          <a:p>
            <a:r>
              <a:rPr lang="en-GB" sz="2900" b="1" dirty="0">
                <a:latin typeface="Arial" panose="020B0604020202020204" pitchFamily="34" charset="0"/>
                <a:cs typeface="Arial" panose="020B0604020202020204" pitchFamily="34" charset="0"/>
              </a:rPr>
              <a:t>Holes (Weaknesses):</a:t>
            </a:r>
          </a:p>
          <a:p>
            <a:pPr lvl="1"/>
            <a:r>
              <a:rPr lang="en-GB" sz="2900" dirty="0">
                <a:latin typeface="Arial" panose="020B0604020202020204" pitchFamily="34" charset="0"/>
                <a:cs typeface="Arial" panose="020B0604020202020204" pitchFamily="34" charset="0"/>
              </a:rPr>
              <a:t>Poor leadership, defensive and opaque culture​</a:t>
            </a:r>
          </a:p>
          <a:p>
            <a:pPr lvl="1"/>
            <a:r>
              <a:rPr lang="en-GB" sz="2900" dirty="0">
                <a:latin typeface="Arial" panose="020B0604020202020204" pitchFamily="34" charset="0"/>
                <a:cs typeface="Arial" panose="020B0604020202020204" pitchFamily="34" charset="0"/>
              </a:rPr>
              <a:t>Inadequate staffing and skill mix​</a:t>
            </a:r>
          </a:p>
          <a:p>
            <a:pPr lvl="1"/>
            <a:r>
              <a:rPr lang="en-GB" sz="2900" dirty="0">
                <a:latin typeface="Arial" panose="020B0604020202020204" pitchFamily="34" charset="0"/>
                <a:cs typeface="Arial" panose="020B0604020202020204" pitchFamily="34" charset="0"/>
              </a:rPr>
              <a:t>Lost accountability due to frequent system reorganisations​</a:t>
            </a:r>
          </a:p>
          <a:p>
            <a:pPr lvl="1"/>
            <a:r>
              <a:rPr lang="en-GB" sz="2900" dirty="0">
                <a:latin typeface="Arial" panose="020B0604020202020204" pitchFamily="34" charset="0"/>
                <a:cs typeface="Arial" panose="020B0604020202020204" pitchFamily="34" charset="0"/>
              </a:rPr>
              <a:t>Failure to listen to patient and staff complaints​​</a:t>
            </a:r>
          </a:p>
          <a:p>
            <a:pPr lvl="1"/>
            <a:r>
              <a:rPr lang="en-GB" sz="2900" dirty="0">
                <a:latin typeface="Arial" panose="020B0604020202020204" pitchFamily="34" charset="0"/>
                <a:cs typeface="Arial" panose="020B0604020202020204" pitchFamily="34" charset="0"/>
              </a:rPr>
              <a:t>Regulation gaps (“silos” among agencies, reliance on self-reporting)​​</a:t>
            </a:r>
          </a:p>
          <a:p>
            <a:pPr lvl="1"/>
            <a:r>
              <a:rPr lang="en-GB" sz="2900" dirty="0">
                <a:latin typeface="Arial" panose="020B0604020202020204" pitchFamily="34" charset="0"/>
                <a:cs typeface="Arial" panose="020B0604020202020204" pitchFamily="34" charset="0"/>
              </a:rPr>
              <a:t>Passive response to early warning signs (focus on finances over care quality)​​</a:t>
            </a:r>
          </a:p>
          <a:p>
            <a:pPr lvl="1"/>
            <a:r>
              <a:rPr lang="en-GB" sz="2900" dirty="0">
                <a:latin typeface="Arial" panose="020B0604020202020204" pitchFamily="34" charset="0"/>
                <a:cs typeface="Arial" panose="020B0604020202020204" pitchFamily="34" charset="0"/>
              </a:rPr>
              <a:t>Ineffective benchmarking/data sharing among trusts and regulators​​</a:t>
            </a:r>
          </a:p>
          <a:p>
            <a:pPr lvl="1"/>
            <a:r>
              <a:rPr lang="en-GB" sz="2900" dirty="0">
                <a:latin typeface="Arial" panose="020B0604020202020204" pitchFamily="34" charset="0"/>
                <a:cs typeface="Arial" panose="020B0604020202020204" pitchFamily="34" charset="0"/>
              </a:rPr>
              <a:t>Poor documentation, lack of real-time outcome measurement</a:t>
            </a:r>
          </a:p>
          <a:p>
            <a:pPr marL="0" indent="0">
              <a:buNone/>
            </a:pPr>
            <a:endParaRPr lang="en-GB" dirty="0">
              <a:latin typeface="Arial" panose="020B0604020202020204" pitchFamily="34" charset="0"/>
              <a:cs typeface="Arial" panose="020B0604020202020204" pitchFamily="34" charset="0"/>
            </a:endParaRPr>
          </a:p>
        </p:txBody>
      </p:sp>
      <p:pic>
        <p:nvPicPr>
          <p:cNvPr id="8" name="Content Placeholder 7" descr="Diagram of a diagram of a diagram of a diagram of a diagram of a diagram of a diagram of a diagram of a diagram of a diagram of a diagram of a diagram of a diagram of a&#10;&#10;AI-generated content may be incorrect.">
            <a:extLst>
              <a:ext uri="{FF2B5EF4-FFF2-40B4-BE49-F238E27FC236}">
                <a16:creationId xmlns:a16="http://schemas.microsoft.com/office/drawing/2014/main" id="{4B749A55-CDB7-45CA-02B6-731901A9B859}"/>
              </a:ext>
            </a:extLst>
          </p:cNvPr>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7293429" y="836613"/>
            <a:ext cx="4811484" cy="5126037"/>
          </a:xfrm>
        </p:spPr>
      </p:pic>
    </p:spTree>
    <p:extLst>
      <p:ext uri="{BB962C8B-B14F-4D97-AF65-F5344CB8AC3E}">
        <p14:creationId xmlns:p14="http://schemas.microsoft.com/office/powerpoint/2010/main" val="2664741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A97CB-4778-AE12-4B5C-3779E8DDB93F}"/>
              </a:ext>
            </a:extLst>
          </p:cNvPr>
          <p:cNvSpPr>
            <a:spLocks noGrp="1"/>
          </p:cNvSpPr>
          <p:nvPr>
            <p:ph type="title"/>
          </p:nvPr>
        </p:nvSpPr>
        <p:spPr>
          <a:xfrm>
            <a:off x="704088" y="-77118"/>
            <a:ext cx="10780776" cy="1178805"/>
          </a:xfrm>
        </p:spPr>
        <p:txBody>
          <a:bodyPr>
            <a:normAutofit/>
          </a:bodyPr>
          <a:lstStyle/>
          <a:p>
            <a:r>
              <a:rPr lang="en-GB" b="1" dirty="0">
                <a:latin typeface="Arial" panose="020B0604020202020204" pitchFamily="34" charset="0"/>
                <a:cs typeface="Arial" panose="020B0604020202020204" pitchFamily="34" charset="0"/>
              </a:rPr>
              <a:t>Benchmarking in Mid Staffordshire</a:t>
            </a:r>
          </a:p>
        </p:txBody>
      </p:sp>
      <p:cxnSp>
        <p:nvCxnSpPr>
          <p:cNvPr id="11" name="Straight Connector 10">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D563AE68-6D31-290C-3EE8-425AB6ECB5E2}"/>
              </a:ext>
            </a:extLst>
          </p:cNvPr>
          <p:cNvPicPr>
            <a:picLocks noChangeAspect="1"/>
          </p:cNvPicPr>
          <p:nvPr/>
        </p:nvPicPr>
        <p:blipFill>
          <a:blip r:embed="rId2"/>
          <a:stretch>
            <a:fillRect/>
          </a:stretch>
        </p:blipFill>
        <p:spPr>
          <a:xfrm>
            <a:off x="77119" y="1824063"/>
            <a:ext cx="4362679" cy="4841142"/>
          </a:xfrm>
          <a:prstGeom prst="rect">
            <a:avLst/>
          </a:prstGeom>
        </p:spPr>
      </p:pic>
      <p:sp>
        <p:nvSpPr>
          <p:cNvPr id="3" name="Content Placeholder 2">
            <a:extLst>
              <a:ext uri="{FF2B5EF4-FFF2-40B4-BE49-F238E27FC236}">
                <a16:creationId xmlns:a16="http://schemas.microsoft.com/office/drawing/2014/main" id="{A3181EDD-523B-1A3D-537A-5514B74DAAE3}"/>
              </a:ext>
            </a:extLst>
          </p:cNvPr>
          <p:cNvSpPr>
            <a:spLocks noGrp="1"/>
          </p:cNvSpPr>
          <p:nvPr>
            <p:ph idx="1"/>
          </p:nvPr>
        </p:nvSpPr>
        <p:spPr>
          <a:xfrm>
            <a:off x="4516917" y="859316"/>
            <a:ext cx="7597964" cy="5905041"/>
          </a:xfrm>
        </p:spPr>
        <p:txBody>
          <a:bodyPr>
            <a:normAutofit fontScale="92500"/>
          </a:bodyPr>
          <a:lstStyle/>
          <a:p>
            <a:pPr marL="0" indent="0">
              <a:lnSpc>
                <a:spcPct val="100000"/>
              </a:lnSpc>
              <a:buNone/>
            </a:pPr>
            <a:r>
              <a:rPr lang="en-GB" sz="2200" b="1" dirty="0">
                <a:latin typeface="Arial" panose="020B0604020202020204" pitchFamily="34" charset="0"/>
                <a:cs typeface="Arial" panose="020B0604020202020204" pitchFamily="34" charset="0"/>
              </a:rPr>
              <a:t>Definition </a:t>
            </a:r>
          </a:p>
          <a:p>
            <a:pPr marL="0" indent="0">
              <a:lnSpc>
                <a:spcPct val="100000"/>
              </a:lnSpc>
              <a:buNone/>
            </a:pPr>
            <a:r>
              <a:rPr lang="en-GB" sz="2200" dirty="0">
                <a:latin typeface="Arial" panose="020B0604020202020204" pitchFamily="34" charset="0"/>
                <a:cs typeface="Arial" panose="020B0604020202020204" pitchFamily="34" charset="0"/>
              </a:rPr>
              <a:t>Benchmarking in healthcare is a continuous process of measuring and comparing performance against industry standards or best practices from leading organisations. It allows organisations to identify gaps, set improvement targets, and enhance quality and safety by learning from peers (Hr, 1994).</a:t>
            </a:r>
          </a:p>
          <a:p>
            <a:pPr marL="0" indent="0">
              <a:lnSpc>
                <a:spcPct val="100000"/>
              </a:lnSpc>
              <a:buNone/>
            </a:pPr>
            <a:r>
              <a:rPr lang="en-GB" sz="2200" b="1" dirty="0">
                <a:latin typeface="Arial" panose="020B0604020202020204" pitchFamily="34" charset="0"/>
                <a:cs typeface="Arial" panose="020B0604020202020204" pitchFamily="34" charset="0"/>
              </a:rPr>
              <a:t>Impact and Root Cause Analysis</a:t>
            </a:r>
          </a:p>
          <a:p>
            <a:pPr>
              <a:lnSpc>
                <a:spcPct val="100000"/>
              </a:lnSpc>
            </a:pPr>
            <a:r>
              <a:rPr lang="en-GB" sz="2200" dirty="0">
                <a:latin typeface="Arial" panose="020B0604020202020204" pitchFamily="34" charset="0"/>
                <a:cs typeface="Arial" panose="020B0604020202020204" pitchFamily="34" charset="0"/>
              </a:rPr>
              <a:t>Benchmarking should have provided external reference points comparing Mid Staffordshire’s mortality, complaints, and staffing to other UK trusts.</a:t>
            </a:r>
          </a:p>
          <a:p>
            <a:pPr>
              <a:lnSpc>
                <a:spcPct val="100000"/>
              </a:lnSpc>
            </a:pPr>
            <a:r>
              <a:rPr lang="en-GB" sz="2200" dirty="0">
                <a:latin typeface="Arial" panose="020B0604020202020204" pitchFamily="34" charset="0"/>
                <a:cs typeface="Arial" panose="020B0604020202020204" pitchFamily="34" charset="0"/>
              </a:rPr>
              <a:t>Failure to benchmark appropriately led to missed opportunities for improvement and fostered a culture of satisfaction and isolation.​​</a:t>
            </a:r>
          </a:p>
          <a:p>
            <a:pPr>
              <a:lnSpc>
                <a:spcPct val="100000"/>
              </a:lnSpc>
            </a:pPr>
            <a:r>
              <a:rPr lang="en-GB" sz="2200" dirty="0">
                <a:latin typeface="Arial" panose="020B0604020202020204" pitchFamily="34" charset="0"/>
                <a:cs typeface="Arial" panose="020B0604020202020204" pitchFamily="34" charset="0"/>
              </a:rPr>
              <a:t>The Trust’s QA processes failed to use external data and peer review to spot deviations from expected standards, so major problems went undetected until public inquiries forced change.</a:t>
            </a:r>
          </a:p>
          <a:p>
            <a:pPr marL="0" indent="0">
              <a:lnSpc>
                <a:spcPct val="100000"/>
              </a:lnSpc>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3978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19238-4654-BB2F-C4E6-BA349816B710}"/>
              </a:ext>
            </a:extLst>
          </p:cNvPr>
          <p:cNvSpPr>
            <a:spLocks noGrp="1"/>
          </p:cNvSpPr>
          <p:nvPr>
            <p:ph type="title"/>
          </p:nvPr>
        </p:nvSpPr>
        <p:spPr>
          <a:xfrm>
            <a:off x="704088" y="555712"/>
            <a:ext cx="4218435" cy="2390687"/>
          </a:xfrm>
        </p:spPr>
        <p:txBody>
          <a:bodyPr>
            <a:normAutofit/>
          </a:bodyPr>
          <a:lstStyle/>
          <a:p>
            <a:r>
              <a:rPr lang="en-GB" sz="3600" b="1" dirty="0">
                <a:latin typeface="Arial" panose="020B0604020202020204" pitchFamily="34" charset="0"/>
                <a:cs typeface="Arial" panose="020B0604020202020204" pitchFamily="34" charset="0"/>
              </a:rPr>
              <a:t>Critical Analysis</a:t>
            </a:r>
            <a:br>
              <a:rPr lang="en-GB" dirty="0"/>
            </a:br>
            <a:endParaRPr lang="en-GB" dirty="0"/>
          </a:p>
        </p:txBody>
      </p:sp>
      <p:pic>
        <p:nvPicPr>
          <p:cNvPr id="4" name="Picture 3">
            <a:extLst>
              <a:ext uri="{FF2B5EF4-FFF2-40B4-BE49-F238E27FC236}">
                <a16:creationId xmlns:a16="http://schemas.microsoft.com/office/drawing/2014/main" id="{E8A84050-24E5-D917-B769-153EF0562AFD}"/>
              </a:ext>
            </a:extLst>
          </p:cNvPr>
          <p:cNvPicPr>
            <a:picLocks noChangeAspect="1"/>
          </p:cNvPicPr>
          <p:nvPr/>
        </p:nvPicPr>
        <p:blipFill>
          <a:blip r:embed="rId2"/>
          <a:stretch>
            <a:fillRect/>
          </a:stretch>
        </p:blipFill>
        <p:spPr>
          <a:xfrm>
            <a:off x="715383" y="3489032"/>
            <a:ext cx="4289754" cy="2681096"/>
          </a:xfrm>
          <a:prstGeom prst="rect">
            <a:avLst/>
          </a:prstGeom>
        </p:spPr>
      </p:pic>
      <p:cxnSp>
        <p:nvCxnSpPr>
          <p:cNvPr id="11" name="Straight Connector 10">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5EA4E0-42A1-8CE4-7AC3-7829CC6B3ABB}"/>
              </a:ext>
            </a:extLst>
          </p:cNvPr>
          <p:cNvSpPr>
            <a:spLocks noGrp="1"/>
          </p:cNvSpPr>
          <p:nvPr>
            <p:ph idx="1"/>
          </p:nvPr>
        </p:nvSpPr>
        <p:spPr>
          <a:xfrm>
            <a:off x="5420305" y="555711"/>
            <a:ext cx="6577058" cy="6032375"/>
          </a:xfrm>
        </p:spPr>
        <p:txBody>
          <a:bodyPr>
            <a:normAutofit lnSpcReduction="10000"/>
          </a:bodyPr>
          <a:lstStyle/>
          <a:p>
            <a:pPr>
              <a:lnSpc>
                <a:spcPct val="100000"/>
              </a:lnSpc>
            </a:pPr>
            <a:endParaRPr lang="en-GB" sz="1700" b="1" dirty="0">
              <a:latin typeface="Arial" panose="020B0604020202020204" pitchFamily="34" charset="0"/>
              <a:cs typeface="Arial" panose="020B0604020202020204" pitchFamily="34" charset="0"/>
            </a:endParaRPr>
          </a:p>
          <a:p>
            <a:pPr>
              <a:lnSpc>
                <a:spcPct val="100000"/>
              </a:lnSpc>
            </a:pPr>
            <a:r>
              <a:rPr lang="en-GB" b="1" dirty="0">
                <a:latin typeface="Arial" panose="020B0604020202020204" pitchFamily="34" charset="0"/>
                <a:cs typeface="Arial" panose="020B0604020202020204" pitchFamily="34" charset="0"/>
              </a:rPr>
              <a:t>Root Causes (per Swiss Cheese Model): </a:t>
            </a:r>
            <a:r>
              <a:rPr lang="en-GB" dirty="0">
                <a:latin typeface="Arial" panose="020B0604020202020204" pitchFamily="34" charset="0"/>
                <a:cs typeface="Arial" panose="020B0604020202020204" pitchFamily="34" charset="0"/>
              </a:rPr>
              <a:t>Not simply one-off errors, but a series of small, unchecked failures in different “walls” (leadership, staffing, oversight, culture, policy), all aligning. Poor benchmarking compounded hidden risks.​</a:t>
            </a:r>
          </a:p>
          <a:p>
            <a:pPr marL="0" indent="0">
              <a:lnSpc>
                <a:spcPct val="100000"/>
              </a:lnSpc>
              <a:buNone/>
            </a:pPr>
            <a:endParaRPr lang="en-GB" dirty="0">
              <a:latin typeface="Arial" panose="020B0604020202020204" pitchFamily="34" charset="0"/>
              <a:cs typeface="Arial" panose="020B0604020202020204" pitchFamily="34" charset="0"/>
            </a:endParaRPr>
          </a:p>
          <a:p>
            <a:pPr>
              <a:lnSpc>
                <a:spcPct val="100000"/>
              </a:lnSpc>
            </a:pPr>
            <a:r>
              <a:rPr lang="en-GB" b="1" dirty="0">
                <a:latin typeface="Arial" panose="020B0604020202020204" pitchFamily="34" charset="0"/>
                <a:cs typeface="Arial" panose="020B0604020202020204" pitchFamily="34" charset="0"/>
              </a:rPr>
              <a:t>Policy Failure: </a:t>
            </a:r>
            <a:r>
              <a:rPr lang="en-GB" dirty="0">
                <a:latin typeface="Arial" panose="020B0604020202020204" pitchFamily="34" charset="0"/>
                <a:cs typeface="Arial" panose="020B0604020202020204" pitchFamily="34" charset="0"/>
              </a:rPr>
              <a:t>Rapid reorganisations, lack of clarity about regulatory roles, and siloed structures prevented learning and transparency, compromising Quality Assurance and patient safety.​​</a:t>
            </a:r>
          </a:p>
          <a:p>
            <a:pPr marL="0" indent="0">
              <a:lnSpc>
                <a:spcPct val="100000"/>
              </a:lnSpc>
              <a:buNone/>
            </a:pPr>
            <a:endParaRPr lang="en-GB" dirty="0">
              <a:latin typeface="Arial" panose="020B0604020202020204" pitchFamily="34" charset="0"/>
              <a:cs typeface="Arial" panose="020B0604020202020204" pitchFamily="34" charset="0"/>
            </a:endParaRPr>
          </a:p>
          <a:p>
            <a:pPr>
              <a:lnSpc>
                <a:spcPct val="100000"/>
              </a:lnSpc>
            </a:pPr>
            <a:r>
              <a:rPr lang="en-GB" b="1" dirty="0">
                <a:latin typeface="Arial" panose="020B0604020202020204" pitchFamily="34" charset="0"/>
                <a:cs typeface="Arial" panose="020B0604020202020204" pitchFamily="34" charset="0"/>
              </a:rPr>
              <a:t>Benchmarking Shortfall: </a:t>
            </a:r>
            <a:r>
              <a:rPr lang="en-GB" dirty="0">
                <a:latin typeface="Arial" panose="020B0604020202020204" pitchFamily="34" charset="0"/>
                <a:cs typeface="Arial" panose="020B0604020202020204" pitchFamily="34" charset="0"/>
              </a:rPr>
              <a:t>No effective comparisons or peer reviews; self-assessment led to overestimation of standards met; lack of transparency, outcome measurement, and continuous improvement (failure to learn from best providers) exacerbated risks (</a:t>
            </a:r>
            <a:r>
              <a:rPr lang="en-GB" dirty="0" err="1">
                <a:latin typeface="Arial" panose="020B0604020202020204" pitchFamily="34" charset="0"/>
                <a:cs typeface="Arial" panose="020B0604020202020204" pitchFamily="34" charset="0"/>
              </a:rPr>
              <a:t>Ettorchi</a:t>
            </a:r>
            <a:r>
              <a:rPr lang="en-GB" dirty="0">
                <a:latin typeface="Arial" panose="020B0604020202020204" pitchFamily="34" charset="0"/>
                <a:cs typeface="Arial" panose="020B0604020202020204" pitchFamily="34" charset="0"/>
              </a:rPr>
              <a:t>-Tardy, Levif and Michel, 2012).</a:t>
            </a:r>
          </a:p>
        </p:txBody>
      </p:sp>
    </p:spTree>
    <p:extLst>
      <p:ext uri="{BB962C8B-B14F-4D97-AF65-F5344CB8AC3E}">
        <p14:creationId xmlns:p14="http://schemas.microsoft.com/office/powerpoint/2010/main" val="3057423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883E30-0891-A3C0-D4D6-6194A5A078D3}"/>
              </a:ext>
            </a:extLst>
          </p:cNvPr>
          <p:cNvSpPr>
            <a:spLocks noGrp="1"/>
          </p:cNvSpPr>
          <p:nvPr>
            <p:ph type="title"/>
          </p:nvPr>
        </p:nvSpPr>
        <p:spPr>
          <a:xfrm>
            <a:off x="704088" y="126694"/>
            <a:ext cx="5195889" cy="1085161"/>
          </a:xfrm>
        </p:spPr>
        <p:txBody>
          <a:bodyPr>
            <a:normAutofit/>
          </a:bodyPr>
          <a:lstStyle/>
          <a:p>
            <a:r>
              <a:rPr lang="en-GB" sz="3600" b="1" dirty="0">
                <a:latin typeface="Arial" panose="020B0604020202020204" pitchFamily="34" charset="0"/>
                <a:cs typeface="Arial" panose="020B0604020202020204" pitchFamily="34" charset="0"/>
              </a:rPr>
              <a:t>Policy Issues</a:t>
            </a:r>
          </a:p>
        </p:txBody>
      </p:sp>
      <p:cxnSp>
        <p:nvCxnSpPr>
          <p:cNvPr id="11" name="Straight Connector 10">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AF9D0B3-B63F-9C23-BCE2-33024DD1DD52}"/>
              </a:ext>
            </a:extLst>
          </p:cNvPr>
          <p:cNvSpPr>
            <a:spLocks noGrp="1"/>
          </p:cNvSpPr>
          <p:nvPr>
            <p:ph idx="1"/>
          </p:nvPr>
        </p:nvSpPr>
        <p:spPr>
          <a:xfrm>
            <a:off x="231354" y="1432193"/>
            <a:ext cx="6904781" cy="5299113"/>
          </a:xfrm>
        </p:spPr>
        <p:txBody>
          <a:bodyPr>
            <a:normAutofit/>
          </a:bodyPr>
          <a:lstStyle/>
          <a:p>
            <a:pPr>
              <a:lnSpc>
                <a:spcPct val="100000"/>
              </a:lnSpc>
            </a:pPr>
            <a:endParaRPr lang="en-GB" sz="1700" b="1" dirty="0">
              <a:latin typeface="Arial" panose="020B0604020202020204" pitchFamily="34" charset="0"/>
              <a:cs typeface="Arial" panose="020B0604020202020204" pitchFamily="34" charset="0"/>
            </a:endParaRPr>
          </a:p>
          <a:p>
            <a:pPr>
              <a:lnSpc>
                <a:spcPct val="100000"/>
              </a:lnSpc>
            </a:pPr>
            <a:r>
              <a:rPr lang="en-GB" b="1" dirty="0">
                <a:latin typeface="Arial" panose="020B0604020202020204" pitchFamily="34" charset="0"/>
                <a:cs typeface="Arial" panose="020B0604020202020204" pitchFamily="34" charset="0"/>
              </a:rPr>
              <a:t>Financial Targets and Foundation Trust Policy: </a:t>
            </a:r>
            <a:r>
              <a:rPr lang="en-GB" dirty="0">
                <a:latin typeface="Arial" panose="020B0604020202020204" pitchFamily="34" charset="0"/>
                <a:cs typeface="Arial" panose="020B0604020202020204" pitchFamily="34" charset="0"/>
              </a:rPr>
              <a:t>Increased risk-taking and cost-cutting (Francis, 2013; Thorlby, 2014)</a:t>
            </a:r>
          </a:p>
          <a:p>
            <a:pPr>
              <a:lnSpc>
                <a:spcPct val="100000"/>
              </a:lnSpc>
            </a:pPr>
            <a:r>
              <a:rPr lang="en-GB" b="1" dirty="0">
                <a:latin typeface="Arial" panose="020B0604020202020204" pitchFamily="34" charset="0"/>
                <a:cs typeface="Arial" panose="020B0604020202020204" pitchFamily="34" charset="0"/>
              </a:rPr>
              <a:t>Fragmented Regulation: </a:t>
            </a:r>
            <a:r>
              <a:rPr lang="en-GB" dirty="0">
                <a:latin typeface="Arial" panose="020B0604020202020204" pitchFamily="34" charset="0"/>
                <a:cs typeface="Arial" panose="020B0604020202020204" pitchFamily="34" charset="0"/>
              </a:rPr>
              <a:t>Multiple agencies, unclear accountability (CQC, 2013)</a:t>
            </a:r>
          </a:p>
          <a:p>
            <a:pPr>
              <a:lnSpc>
                <a:spcPct val="100000"/>
              </a:lnSpc>
            </a:pPr>
            <a:r>
              <a:rPr lang="en-GB" b="1" dirty="0">
                <a:latin typeface="Arial" panose="020B0604020202020204" pitchFamily="34" charset="0"/>
                <a:cs typeface="Arial" panose="020B0604020202020204" pitchFamily="34" charset="0"/>
              </a:rPr>
              <a:t>Performance Management: </a:t>
            </a:r>
            <a:r>
              <a:rPr lang="en-GB" dirty="0">
                <a:latin typeface="Arial" panose="020B0604020202020204" pitchFamily="34" charset="0"/>
                <a:cs typeface="Arial" panose="020B0604020202020204" pitchFamily="34" charset="0"/>
              </a:rPr>
              <a:t>Statistical targets over patient experience/outcomes (Francis, 2013)</a:t>
            </a:r>
          </a:p>
          <a:p>
            <a:pPr>
              <a:lnSpc>
                <a:spcPct val="100000"/>
              </a:lnSpc>
            </a:pPr>
            <a:r>
              <a:rPr lang="en-GB" b="1" dirty="0">
                <a:latin typeface="Arial" panose="020B0604020202020204" pitchFamily="34" charset="0"/>
                <a:cs typeface="Arial" panose="020B0604020202020204" pitchFamily="34" charset="0"/>
              </a:rPr>
              <a:t>Organisational Change: </a:t>
            </a:r>
            <a:r>
              <a:rPr lang="en-GB" dirty="0">
                <a:latin typeface="Arial" panose="020B0604020202020204" pitchFamily="34" charset="0"/>
                <a:cs typeface="Arial" panose="020B0604020202020204" pitchFamily="34" charset="0"/>
              </a:rPr>
              <a:t>Frequent reforms disrupted continuity, eroded patient-centred culture (Kings Fund, 2012)</a:t>
            </a:r>
          </a:p>
          <a:p>
            <a:pPr>
              <a:lnSpc>
                <a:spcPct val="100000"/>
              </a:lnSpc>
            </a:pPr>
            <a:r>
              <a:rPr lang="en-GB" b="1" dirty="0">
                <a:latin typeface="Arial" panose="020B0604020202020204" pitchFamily="34" charset="0"/>
                <a:cs typeface="Arial" panose="020B0604020202020204" pitchFamily="34" charset="0"/>
              </a:rPr>
              <a:t>Commissioning:</a:t>
            </a:r>
            <a:r>
              <a:rPr lang="en-GB" dirty="0">
                <a:latin typeface="Arial" panose="020B0604020202020204" pitchFamily="34" charset="0"/>
                <a:cs typeface="Arial" panose="020B0604020202020204" pitchFamily="34" charset="0"/>
              </a:rPr>
              <a:t> Weak contracts failed to drive quality (Francis, 2013)</a:t>
            </a:r>
          </a:p>
        </p:txBody>
      </p:sp>
      <p:pic>
        <p:nvPicPr>
          <p:cNvPr id="4" name="Picture 3">
            <a:extLst>
              <a:ext uri="{FF2B5EF4-FFF2-40B4-BE49-F238E27FC236}">
                <a16:creationId xmlns:a16="http://schemas.microsoft.com/office/drawing/2014/main" id="{7EAB651E-0289-A025-D522-4ADB9663EF42}"/>
              </a:ext>
            </a:extLst>
          </p:cNvPr>
          <p:cNvPicPr>
            <a:picLocks noChangeAspect="1"/>
          </p:cNvPicPr>
          <p:nvPr/>
        </p:nvPicPr>
        <p:blipFill>
          <a:blip r:embed="rId2"/>
          <a:srcRect l="13019" r="10809" b="2"/>
          <a:stretch>
            <a:fillRect/>
          </a:stretch>
        </p:blipFill>
        <p:spPr>
          <a:xfrm>
            <a:off x="7332159" y="1117111"/>
            <a:ext cx="5055865" cy="5422392"/>
          </a:xfrm>
          <a:prstGeom prst="rect">
            <a:avLst/>
          </a:prstGeom>
        </p:spPr>
      </p:pic>
    </p:spTree>
    <p:extLst>
      <p:ext uri="{BB962C8B-B14F-4D97-AF65-F5344CB8AC3E}">
        <p14:creationId xmlns:p14="http://schemas.microsoft.com/office/powerpoint/2010/main" val="907951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954CFF-1A8C-FC8C-1ABC-8E2DF57B24AE}"/>
              </a:ext>
            </a:extLst>
          </p:cNvPr>
          <p:cNvSpPr>
            <a:spLocks noGrp="1"/>
          </p:cNvSpPr>
          <p:nvPr>
            <p:ph type="title"/>
          </p:nvPr>
        </p:nvSpPr>
        <p:spPr>
          <a:xfrm>
            <a:off x="700087" y="909638"/>
            <a:ext cx="10691813" cy="1155618"/>
          </a:xfrm>
        </p:spPr>
        <p:txBody>
          <a:bodyPr>
            <a:normAutofit fontScale="90000"/>
          </a:bodyPr>
          <a:lstStyle/>
          <a:p>
            <a:pPr>
              <a:lnSpc>
                <a:spcPct val="90000"/>
              </a:lnSpc>
            </a:pPr>
            <a:r>
              <a:rPr lang="en-GB" b="1" dirty="0">
                <a:latin typeface="Arial" panose="020B0604020202020204" pitchFamily="34" charset="0"/>
                <a:cs typeface="Arial" panose="020B0604020202020204" pitchFamily="34" charset="0"/>
              </a:rPr>
              <a:t>Influence of Policies on Service Delivery</a:t>
            </a:r>
            <a:br>
              <a:rPr lang="en-GB" sz="2500" b="1" dirty="0">
                <a:latin typeface="Arial" panose="020B0604020202020204" pitchFamily="34" charset="0"/>
                <a:cs typeface="Arial" panose="020B0604020202020204" pitchFamily="34" charset="0"/>
              </a:rPr>
            </a:br>
            <a:br>
              <a:rPr lang="en-GB" sz="2500" dirty="0"/>
            </a:br>
            <a:endParaRPr lang="en-GB" sz="2500" dirty="0"/>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292C66C-9E70-2F8F-DF10-BEB9D226632F}"/>
              </a:ext>
            </a:extLst>
          </p:cNvPr>
          <p:cNvGraphicFramePr>
            <a:graphicFrameLocks noGrp="1"/>
          </p:cNvGraphicFramePr>
          <p:nvPr>
            <p:ph idx="1"/>
            <p:extLst>
              <p:ext uri="{D42A27DB-BD31-4B8C-83A1-F6EECF244321}">
                <p14:modId xmlns:p14="http://schemas.microsoft.com/office/powerpoint/2010/main" val="3532233678"/>
              </p:ext>
            </p:extLst>
          </p:nvPr>
        </p:nvGraphicFramePr>
        <p:xfrm>
          <a:off x="700088" y="1983036"/>
          <a:ext cx="11010842" cy="48749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7401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6C5203-3E9B-A0CE-7DD5-EBBB97334496}"/>
              </a:ext>
            </a:extLst>
          </p:cNvPr>
          <p:cNvSpPr>
            <a:spLocks noGrp="1"/>
          </p:cNvSpPr>
          <p:nvPr>
            <p:ph type="title"/>
          </p:nvPr>
        </p:nvSpPr>
        <p:spPr>
          <a:xfrm>
            <a:off x="143220" y="198304"/>
            <a:ext cx="11832116" cy="1244906"/>
          </a:xfrm>
        </p:spPr>
        <p:txBody>
          <a:bodyPr>
            <a:noAutofit/>
          </a:bodyPr>
          <a:lstStyle/>
          <a:p>
            <a:pPr>
              <a:lnSpc>
                <a:spcPct val="90000"/>
              </a:lnSpc>
            </a:pPr>
            <a:r>
              <a:rPr lang="en-GB" sz="3600" b="1" dirty="0">
                <a:latin typeface="Arial" panose="020B0604020202020204" pitchFamily="34" charset="0"/>
                <a:cs typeface="Arial" panose="020B0604020202020204" pitchFamily="34" charset="0"/>
              </a:rPr>
              <a:t>Impact of the root causes and policy issues on quality, efficiency and equity </a:t>
            </a:r>
          </a:p>
        </p:txBody>
      </p:sp>
      <p:pic>
        <p:nvPicPr>
          <p:cNvPr id="4" name="Picture 3">
            <a:extLst>
              <a:ext uri="{FF2B5EF4-FFF2-40B4-BE49-F238E27FC236}">
                <a16:creationId xmlns:a16="http://schemas.microsoft.com/office/drawing/2014/main" id="{C162F0F3-4618-C232-C79A-5A3559F6C262}"/>
              </a:ext>
            </a:extLst>
          </p:cNvPr>
          <p:cNvPicPr>
            <a:picLocks noChangeAspect="1"/>
          </p:cNvPicPr>
          <p:nvPr/>
        </p:nvPicPr>
        <p:blipFill>
          <a:blip r:embed="rId2"/>
          <a:srcRect l="17849" r="17850" b="2"/>
          <a:stretch>
            <a:fillRect/>
          </a:stretch>
        </p:blipFill>
        <p:spPr>
          <a:xfrm>
            <a:off x="0" y="3272780"/>
            <a:ext cx="2423711" cy="2895982"/>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C16C97-E982-7495-AAA2-DD72DF12C4D7}"/>
              </a:ext>
            </a:extLst>
          </p:cNvPr>
          <p:cNvSpPr>
            <a:spLocks noGrp="1"/>
          </p:cNvSpPr>
          <p:nvPr>
            <p:ph idx="1"/>
          </p:nvPr>
        </p:nvSpPr>
        <p:spPr>
          <a:xfrm>
            <a:off x="2710149" y="1224416"/>
            <a:ext cx="9481851" cy="5633584"/>
          </a:xfrm>
        </p:spPr>
        <p:txBody>
          <a:bodyPr>
            <a:normAutofit fontScale="70000" lnSpcReduction="20000"/>
          </a:bodyPr>
          <a:lstStyle/>
          <a:p>
            <a:pPr marL="0" indent="0">
              <a:lnSpc>
                <a:spcPct val="100000"/>
              </a:lnSpc>
              <a:buNone/>
            </a:pPr>
            <a:endParaRPr lang="en-GB" sz="1000" b="1" dirty="0">
              <a:latin typeface="Arial" panose="020B0604020202020204" pitchFamily="34" charset="0"/>
              <a:cs typeface="Arial" panose="020B0604020202020204" pitchFamily="34" charset="0"/>
            </a:endParaRPr>
          </a:p>
          <a:p>
            <a:pPr marL="0" indent="0">
              <a:lnSpc>
                <a:spcPct val="100000"/>
              </a:lnSpc>
              <a:buNone/>
            </a:pPr>
            <a:r>
              <a:rPr lang="en-GB" sz="2900" b="1" dirty="0">
                <a:latin typeface="Arial" panose="020B0604020202020204" pitchFamily="34" charset="0"/>
                <a:cs typeface="Arial" panose="020B0604020202020204" pitchFamily="34" charset="0"/>
              </a:rPr>
              <a:t>Impact on Quality</a:t>
            </a:r>
          </a:p>
          <a:p>
            <a:pPr>
              <a:lnSpc>
                <a:spcPct val="100000"/>
              </a:lnSpc>
            </a:pPr>
            <a:r>
              <a:rPr lang="en-GB" sz="2900" dirty="0">
                <a:latin typeface="Arial" panose="020B0604020202020204" pitchFamily="34" charset="0"/>
                <a:cs typeface="Arial" panose="020B0604020202020204" pitchFamily="34" charset="0"/>
              </a:rPr>
              <a:t>Excess mortality, substandard care, patient and family trauma (Francis, 2013)</a:t>
            </a:r>
          </a:p>
          <a:p>
            <a:pPr>
              <a:lnSpc>
                <a:spcPct val="100000"/>
              </a:lnSpc>
            </a:pPr>
            <a:r>
              <a:rPr lang="en-GB" sz="2900" dirty="0">
                <a:latin typeface="Arial" panose="020B0604020202020204" pitchFamily="34" charset="0"/>
                <a:cs typeface="Arial" panose="020B0604020202020204" pitchFamily="34" charset="0"/>
              </a:rPr>
              <a:t>Staff disempowerment and disillusionment (Thorlby, 2014)</a:t>
            </a:r>
          </a:p>
          <a:p>
            <a:pPr>
              <a:lnSpc>
                <a:spcPct val="100000"/>
              </a:lnSpc>
            </a:pPr>
            <a:r>
              <a:rPr lang="en-GB" sz="2900" dirty="0">
                <a:latin typeface="Arial" panose="020B0604020202020204" pitchFamily="34" charset="0"/>
                <a:cs typeface="Arial" panose="020B0604020202020204" pitchFamily="34" charset="0"/>
              </a:rPr>
              <a:t>Ongoing risk to public trust in the NHS (King’s Fund, 2012)</a:t>
            </a:r>
          </a:p>
          <a:p>
            <a:pPr marL="0" indent="0">
              <a:lnSpc>
                <a:spcPct val="100000"/>
              </a:lnSpc>
              <a:buNone/>
            </a:pPr>
            <a:r>
              <a:rPr lang="en-GB" sz="2900" b="1" dirty="0">
                <a:latin typeface="Arial" panose="020B0604020202020204" pitchFamily="34" charset="0"/>
                <a:cs typeface="Arial" panose="020B0604020202020204" pitchFamily="34" charset="0"/>
              </a:rPr>
              <a:t>Impact on Efficiency</a:t>
            </a:r>
          </a:p>
          <a:p>
            <a:pPr>
              <a:lnSpc>
                <a:spcPct val="100000"/>
              </a:lnSpc>
            </a:pPr>
            <a:r>
              <a:rPr lang="en-GB" sz="2900" dirty="0">
                <a:latin typeface="Arial" panose="020B0604020202020204" pitchFamily="34" charset="0"/>
                <a:cs typeface="Arial" panose="020B0604020202020204" pitchFamily="34" charset="0"/>
              </a:rPr>
              <a:t>Resources misallocated: cost-cutting led to higher long-term costs and inefficiencies (Francis, 2013)</a:t>
            </a:r>
          </a:p>
          <a:p>
            <a:pPr>
              <a:lnSpc>
                <a:spcPct val="100000"/>
              </a:lnSpc>
            </a:pPr>
            <a:r>
              <a:rPr lang="en-GB" sz="2900" dirty="0">
                <a:latin typeface="Arial" panose="020B0604020202020204" pitchFamily="34" charset="0"/>
                <a:cs typeface="Arial" panose="020B0604020202020204" pitchFamily="34" charset="0"/>
              </a:rPr>
              <a:t>Bureaucratic duplication, slow response to early warnings (CQC, 2013)</a:t>
            </a:r>
          </a:p>
          <a:p>
            <a:pPr>
              <a:lnSpc>
                <a:spcPct val="100000"/>
              </a:lnSpc>
            </a:pPr>
            <a:r>
              <a:rPr lang="en-GB" sz="2900" dirty="0">
                <a:latin typeface="Arial" panose="020B0604020202020204" pitchFamily="34" charset="0"/>
                <a:cs typeface="Arial" panose="020B0604020202020204" pitchFamily="34" charset="0"/>
              </a:rPr>
              <a:t>Ineffective Quality Assurance meant more intervention required later (Francis, 2013)</a:t>
            </a:r>
          </a:p>
          <a:p>
            <a:pPr marL="0" indent="0">
              <a:lnSpc>
                <a:spcPct val="100000"/>
              </a:lnSpc>
              <a:buNone/>
            </a:pPr>
            <a:r>
              <a:rPr lang="en-GB" sz="2900" b="1" dirty="0">
                <a:latin typeface="Arial" panose="020B0604020202020204" pitchFamily="34" charset="0"/>
                <a:cs typeface="Arial" panose="020B0604020202020204" pitchFamily="34" charset="0"/>
              </a:rPr>
              <a:t>Impact on Equity</a:t>
            </a:r>
          </a:p>
          <a:p>
            <a:pPr>
              <a:lnSpc>
                <a:spcPct val="100000"/>
              </a:lnSpc>
            </a:pPr>
            <a:r>
              <a:rPr lang="en-GB" sz="2900" dirty="0">
                <a:latin typeface="Arial" panose="020B0604020202020204" pitchFamily="34" charset="0"/>
                <a:cs typeface="Arial" panose="020B0604020202020204" pitchFamily="34" charset="0"/>
              </a:rPr>
              <a:t>Vulnerable patients are most at risk; quality varied widely by ward/service (Francis, 2013)</a:t>
            </a:r>
          </a:p>
          <a:p>
            <a:pPr>
              <a:lnSpc>
                <a:spcPct val="100000"/>
              </a:lnSpc>
            </a:pPr>
            <a:r>
              <a:rPr lang="en-GB" sz="2900" dirty="0">
                <a:latin typeface="Arial" panose="020B0604020202020204" pitchFamily="34" charset="0"/>
                <a:cs typeface="Arial" panose="020B0604020202020204" pitchFamily="34" charset="0"/>
              </a:rPr>
              <a:t>Patient complaints often ignored/marginalised (King’s Fund, 2012)</a:t>
            </a:r>
          </a:p>
          <a:p>
            <a:pPr>
              <a:lnSpc>
                <a:spcPct val="100000"/>
              </a:lnSpc>
            </a:pPr>
            <a:r>
              <a:rPr lang="en-GB" sz="2900" dirty="0">
                <a:latin typeface="Arial" panose="020B0604020202020204" pitchFamily="34" charset="0"/>
                <a:cs typeface="Arial" panose="020B0604020202020204" pitchFamily="34" charset="0"/>
              </a:rPr>
              <a:t>Health inequalities worsened by access and advocacy barriers (Francis, 2013)</a:t>
            </a:r>
          </a:p>
        </p:txBody>
      </p:sp>
    </p:spTree>
    <p:extLst>
      <p:ext uri="{BB962C8B-B14F-4D97-AF65-F5344CB8AC3E}">
        <p14:creationId xmlns:p14="http://schemas.microsoft.com/office/powerpoint/2010/main" val="1204984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78EB459-3385-4BF6-A9E1-154CBA251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325996-CDFF-F858-5581-666AAA54D4FA}"/>
              </a:ext>
            </a:extLst>
          </p:cNvPr>
          <p:cNvSpPr>
            <a:spLocks noGrp="1"/>
          </p:cNvSpPr>
          <p:nvPr>
            <p:ph type="title"/>
          </p:nvPr>
        </p:nvSpPr>
        <p:spPr>
          <a:xfrm>
            <a:off x="242371" y="-264405"/>
            <a:ext cx="5023692" cy="1476260"/>
          </a:xfrm>
        </p:spPr>
        <p:txBody>
          <a:bodyPr>
            <a:normAutofit/>
          </a:bodyPr>
          <a:lstStyle/>
          <a:p>
            <a:pPr>
              <a:lnSpc>
                <a:spcPct val="90000"/>
              </a:lnSpc>
            </a:pPr>
            <a:r>
              <a:rPr lang="en-GB" sz="3600" dirty="0">
                <a:latin typeface="Arial" panose="020B0604020202020204" pitchFamily="34" charset="0"/>
                <a:cs typeface="Arial" panose="020B0604020202020204" pitchFamily="34" charset="0"/>
              </a:rPr>
              <a:t> </a:t>
            </a:r>
            <a:r>
              <a:rPr lang="en-GB" sz="3600" b="1" dirty="0">
                <a:latin typeface="Arial" panose="020B0604020202020204" pitchFamily="34" charset="0"/>
                <a:cs typeface="Arial" panose="020B0604020202020204" pitchFamily="34" charset="0"/>
              </a:rPr>
              <a:t>Recommendations</a:t>
            </a:r>
          </a:p>
        </p:txBody>
      </p:sp>
      <p:cxnSp>
        <p:nvCxnSpPr>
          <p:cNvPr id="18" name="Straight Connector 17">
            <a:extLst>
              <a:ext uri="{FF2B5EF4-FFF2-40B4-BE49-F238E27FC236}">
                <a16:creationId xmlns:a16="http://schemas.microsoft.com/office/drawing/2014/main" id="{1DC20223-0542-4FF7-8F2F-136889161E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0D1AD73-AF5B-CE45-5EB5-DE6D3B76ABC4}"/>
              </a:ext>
            </a:extLst>
          </p:cNvPr>
          <p:cNvSpPr>
            <a:spLocks noGrp="1"/>
          </p:cNvSpPr>
          <p:nvPr>
            <p:ph idx="1"/>
          </p:nvPr>
        </p:nvSpPr>
        <p:spPr>
          <a:xfrm>
            <a:off x="99152" y="1935755"/>
            <a:ext cx="5783855" cy="4773517"/>
          </a:xfrm>
        </p:spPr>
        <p:txBody>
          <a:bodyPr>
            <a:normAutofit/>
          </a:bodyPr>
          <a:lstStyle/>
          <a:p>
            <a:pPr>
              <a:lnSpc>
                <a:spcPct val="100000"/>
              </a:lnSpc>
            </a:pPr>
            <a:r>
              <a:rPr lang="en-GB" dirty="0">
                <a:latin typeface="Arial" panose="020B0604020202020204" pitchFamily="34" charset="0"/>
                <a:cs typeface="Arial" panose="020B0604020202020204" pitchFamily="34" charset="0"/>
              </a:rPr>
              <a:t>Strengthen governance and clarify agency responsibilities (CQC, 2013)</a:t>
            </a:r>
          </a:p>
          <a:p>
            <a:pPr>
              <a:lnSpc>
                <a:spcPct val="100000"/>
              </a:lnSpc>
            </a:pPr>
            <a:endParaRPr lang="en-GB" dirty="0">
              <a:latin typeface="Arial" panose="020B0604020202020204" pitchFamily="34" charset="0"/>
              <a:cs typeface="Arial" panose="020B0604020202020204" pitchFamily="34" charset="0"/>
            </a:endParaRPr>
          </a:p>
          <a:p>
            <a:pPr>
              <a:lnSpc>
                <a:spcPct val="100000"/>
              </a:lnSpc>
            </a:pPr>
            <a:r>
              <a:rPr lang="en-GB" dirty="0">
                <a:latin typeface="Arial" panose="020B0604020202020204" pitchFamily="34" charset="0"/>
                <a:cs typeface="Arial" panose="020B0604020202020204" pitchFamily="34" charset="0"/>
              </a:rPr>
              <a:t>Set in outcome-based Quality Assurance and meaningful patient engagement (National Quality Board, 2013).</a:t>
            </a:r>
          </a:p>
          <a:p>
            <a:pPr>
              <a:lnSpc>
                <a:spcPct val="100000"/>
              </a:lnSpc>
            </a:pPr>
            <a:endParaRPr lang="en-GB" dirty="0">
              <a:latin typeface="Arial" panose="020B0604020202020204" pitchFamily="34" charset="0"/>
              <a:cs typeface="Arial" panose="020B0604020202020204" pitchFamily="34" charset="0"/>
            </a:endParaRPr>
          </a:p>
          <a:p>
            <a:pPr>
              <a:lnSpc>
                <a:spcPct val="100000"/>
              </a:lnSpc>
            </a:pPr>
            <a:r>
              <a:rPr lang="en-GB" dirty="0">
                <a:latin typeface="Arial" panose="020B0604020202020204" pitchFamily="34" charset="0"/>
                <a:cs typeface="Arial" panose="020B0604020202020204" pitchFamily="34" charset="0"/>
              </a:rPr>
              <a:t>Foster open culture and candour, value clinical and public voices (Francis, 2013)</a:t>
            </a:r>
          </a:p>
          <a:p>
            <a:pPr>
              <a:lnSpc>
                <a:spcPct val="100000"/>
              </a:lnSpc>
            </a:pPr>
            <a:endParaRPr lang="en-GB" dirty="0">
              <a:latin typeface="Arial" panose="020B0604020202020204" pitchFamily="34" charset="0"/>
              <a:cs typeface="Arial" panose="020B0604020202020204" pitchFamily="34" charset="0"/>
            </a:endParaRPr>
          </a:p>
          <a:p>
            <a:pPr>
              <a:lnSpc>
                <a:spcPct val="100000"/>
              </a:lnSpc>
            </a:pPr>
            <a:r>
              <a:rPr lang="en-GB" dirty="0">
                <a:latin typeface="Arial" panose="020B0604020202020204" pitchFamily="34" charset="0"/>
                <a:cs typeface="Arial" panose="020B0604020202020204" pitchFamily="34" charset="0"/>
              </a:rPr>
              <a:t>Balance financial constraints with uncompromised core standards</a:t>
            </a:r>
          </a:p>
          <a:p>
            <a:pPr marL="0" indent="0">
              <a:lnSpc>
                <a:spcPct val="100000"/>
              </a:lnSpc>
              <a:buNone/>
            </a:pPr>
            <a:endParaRPr lang="en-GB" dirty="0">
              <a:latin typeface="Arial" panose="020B0604020202020204" pitchFamily="34" charset="0"/>
              <a:cs typeface="Arial" panose="020B0604020202020204" pitchFamily="34" charset="0"/>
            </a:endParaRPr>
          </a:p>
          <a:p>
            <a:pPr marL="0" indent="0">
              <a:lnSpc>
                <a:spcPct val="100000"/>
              </a:lnSpc>
              <a:buNone/>
            </a:pPr>
            <a:endParaRPr lang="en-GB" sz="17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188BCA6-6E39-B067-5DC2-D25F2B40942B}"/>
              </a:ext>
            </a:extLst>
          </p:cNvPr>
          <p:cNvPicPr>
            <a:picLocks noChangeAspect="1"/>
          </p:cNvPicPr>
          <p:nvPr/>
        </p:nvPicPr>
        <p:blipFill>
          <a:blip r:embed="rId2"/>
          <a:stretch>
            <a:fillRect/>
          </a:stretch>
        </p:blipFill>
        <p:spPr>
          <a:xfrm>
            <a:off x="5727208" y="148728"/>
            <a:ext cx="2777814" cy="2685587"/>
          </a:xfrm>
          <a:prstGeom prst="rect">
            <a:avLst/>
          </a:prstGeom>
        </p:spPr>
      </p:pic>
      <p:pic>
        <p:nvPicPr>
          <p:cNvPr id="6" name="Picture 5">
            <a:extLst>
              <a:ext uri="{FF2B5EF4-FFF2-40B4-BE49-F238E27FC236}">
                <a16:creationId xmlns:a16="http://schemas.microsoft.com/office/drawing/2014/main" id="{CFE715AA-C7E5-6918-24B0-866CF86CF3F8}"/>
              </a:ext>
            </a:extLst>
          </p:cNvPr>
          <p:cNvPicPr>
            <a:picLocks noChangeAspect="1"/>
          </p:cNvPicPr>
          <p:nvPr/>
        </p:nvPicPr>
        <p:blipFill>
          <a:blip r:embed="rId3"/>
          <a:stretch>
            <a:fillRect/>
          </a:stretch>
        </p:blipFill>
        <p:spPr>
          <a:xfrm>
            <a:off x="8732678" y="72495"/>
            <a:ext cx="2989269" cy="2636233"/>
          </a:xfrm>
          <a:prstGeom prst="rect">
            <a:avLst/>
          </a:prstGeom>
        </p:spPr>
      </p:pic>
      <p:pic>
        <p:nvPicPr>
          <p:cNvPr id="5" name="Picture 4" descr="Person using microscope">
            <a:extLst>
              <a:ext uri="{FF2B5EF4-FFF2-40B4-BE49-F238E27FC236}">
                <a16:creationId xmlns:a16="http://schemas.microsoft.com/office/drawing/2014/main" id="{79123474-1626-C0BD-18E8-255B7DB12AC9}"/>
              </a:ext>
            </a:extLst>
          </p:cNvPr>
          <p:cNvPicPr>
            <a:picLocks noChangeAspect="1"/>
          </p:cNvPicPr>
          <p:nvPr/>
        </p:nvPicPr>
        <p:blipFill>
          <a:blip r:embed="rId4"/>
          <a:srcRect l="24814" r="41866" b="1"/>
          <a:stretch>
            <a:fillRect/>
          </a:stretch>
        </p:blipFill>
        <p:spPr>
          <a:xfrm>
            <a:off x="7482078" y="2983043"/>
            <a:ext cx="3215299" cy="3151057"/>
          </a:xfrm>
          <a:prstGeom prst="rect">
            <a:avLst/>
          </a:prstGeom>
        </p:spPr>
      </p:pic>
    </p:spTree>
    <p:extLst>
      <p:ext uri="{BB962C8B-B14F-4D97-AF65-F5344CB8AC3E}">
        <p14:creationId xmlns:p14="http://schemas.microsoft.com/office/powerpoint/2010/main" val="3125781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2B7E73-083F-C140-4453-FF9470698C6F}"/>
              </a:ext>
            </a:extLst>
          </p:cNvPr>
          <p:cNvSpPr>
            <a:spLocks noGrp="1"/>
          </p:cNvSpPr>
          <p:nvPr>
            <p:ph type="title"/>
          </p:nvPr>
        </p:nvSpPr>
        <p:spPr>
          <a:xfrm>
            <a:off x="6284749" y="722376"/>
            <a:ext cx="5686740" cy="1238623"/>
          </a:xfrm>
        </p:spPr>
        <p:txBody>
          <a:bodyPr>
            <a:normAutofit/>
          </a:bodyPr>
          <a:lstStyle/>
          <a:p>
            <a:r>
              <a:rPr lang="en-GB" sz="3600" b="1" dirty="0">
                <a:latin typeface="Arial" panose="020B0604020202020204" pitchFamily="34" charset="0"/>
                <a:cs typeface="Arial" panose="020B0604020202020204" pitchFamily="34" charset="0"/>
              </a:rPr>
              <a:t>Conclusion</a:t>
            </a:r>
          </a:p>
        </p:txBody>
      </p:sp>
      <p:pic>
        <p:nvPicPr>
          <p:cNvPr id="4" name="Picture 3">
            <a:extLst>
              <a:ext uri="{FF2B5EF4-FFF2-40B4-BE49-F238E27FC236}">
                <a16:creationId xmlns:a16="http://schemas.microsoft.com/office/drawing/2014/main" id="{888F1AEE-68C8-7219-575D-5E3CA29D5626}"/>
              </a:ext>
            </a:extLst>
          </p:cNvPr>
          <p:cNvPicPr>
            <a:picLocks noChangeAspect="1"/>
          </p:cNvPicPr>
          <p:nvPr/>
        </p:nvPicPr>
        <p:blipFill>
          <a:blip r:embed="rId2"/>
          <a:srcRect l="16949" r="13812"/>
          <a:stretch>
            <a:fillRect/>
          </a:stretch>
        </p:blipFill>
        <p:spPr>
          <a:xfrm>
            <a:off x="20" y="10"/>
            <a:ext cx="5686740" cy="6857990"/>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EAD378-EC0A-9D1A-552C-43AAF1B33242}"/>
              </a:ext>
            </a:extLst>
          </p:cNvPr>
          <p:cNvSpPr>
            <a:spLocks noGrp="1"/>
          </p:cNvSpPr>
          <p:nvPr>
            <p:ph idx="1"/>
          </p:nvPr>
        </p:nvSpPr>
        <p:spPr>
          <a:xfrm>
            <a:off x="6290838" y="2049137"/>
            <a:ext cx="5201121" cy="4119626"/>
          </a:xfrm>
        </p:spPr>
        <p:txBody>
          <a:bodyPr>
            <a:normAutofit/>
          </a:bodyPr>
          <a:lstStyle/>
          <a:p>
            <a:r>
              <a:rPr lang="en-GB" dirty="0">
                <a:latin typeface="Arial" panose="020B0604020202020204" pitchFamily="34" charset="0"/>
                <a:cs typeface="Arial" panose="020B0604020202020204" pitchFamily="34" charset="0"/>
              </a:rPr>
              <a:t>Systemic root causes and policy failures at Mid Staffordshire had profound quality, efficiency, and equity impacts (Francis, 2013)</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Sustainable improvement needs culture change, robust Quality Assurance, and policy realignment (King’s Fund, 2012; Thorlby, 2014).</a:t>
            </a:r>
          </a:p>
        </p:txBody>
      </p:sp>
    </p:spTree>
    <p:extLst>
      <p:ext uri="{BB962C8B-B14F-4D97-AF65-F5344CB8AC3E}">
        <p14:creationId xmlns:p14="http://schemas.microsoft.com/office/powerpoint/2010/main" val="21472857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B0073-9D3C-AB53-2015-8A0B6C3FD5AF}"/>
              </a:ext>
            </a:extLst>
          </p:cNvPr>
          <p:cNvSpPr>
            <a:spLocks noGrp="1"/>
          </p:cNvSpPr>
          <p:nvPr>
            <p:ph type="title"/>
          </p:nvPr>
        </p:nvSpPr>
        <p:spPr>
          <a:xfrm>
            <a:off x="700635" y="209320"/>
            <a:ext cx="10691265" cy="914400"/>
          </a:xfrm>
        </p:spPr>
        <p:txBody>
          <a:bodyPr>
            <a:normAutofit/>
          </a:bodyPr>
          <a:lstStyle/>
          <a:p>
            <a:r>
              <a:rPr lang="en-GB" sz="3600" b="1"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2A578F07-D45E-26E7-4AB8-C75FB3DD0C0A}"/>
              </a:ext>
            </a:extLst>
          </p:cNvPr>
          <p:cNvSpPr>
            <a:spLocks noGrp="1"/>
          </p:cNvSpPr>
          <p:nvPr>
            <p:ph idx="1"/>
          </p:nvPr>
        </p:nvSpPr>
        <p:spPr>
          <a:xfrm>
            <a:off x="0" y="894080"/>
            <a:ext cx="12110720" cy="5963920"/>
          </a:xfrm>
        </p:spPr>
        <p:txBody>
          <a:bodyPr>
            <a:normAutofit fontScale="47500" lnSpcReduction="20000"/>
          </a:bodyPr>
          <a:lstStyle/>
          <a:p>
            <a:pPr marL="0" indent="0">
              <a:buNone/>
            </a:pPr>
            <a:r>
              <a:rPr lang="en-GB" sz="2900" dirty="0">
                <a:latin typeface="Arial" panose="020B0604020202020204" pitchFamily="34" charset="0"/>
                <a:cs typeface="Arial" panose="020B0604020202020204" pitchFamily="34" charset="0"/>
              </a:rPr>
              <a:t>Care Quality Commission. (2013). Review of the Francis, Keogh and Berwick Reports. Available at: </a:t>
            </a:r>
            <a:r>
              <a:rPr lang="en-GB" sz="2900" dirty="0">
                <a:latin typeface="Arial" panose="020B0604020202020204" pitchFamily="34" charset="0"/>
                <a:cs typeface="Arial" panose="020B0604020202020204" pitchFamily="34" charset="0"/>
                <a:hlinkClick r:id="rId2"/>
              </a:rPr>
              <a:t>https://www.nhsborders.scot.nhs.uk/media/194992/Review-of-the-Francis-Keogh-and-Berwick-Reports.pdf</a:t>
            </a:r>
            <a:r>
              <a:rPr lang="en-GB" sz="2900" dirty="0">
                <a:latin typeface="Arial" panose="020B0604020202020204" pitchFamily="34" charset="0"/>
                <a:cs typeface="Arial" panose="020B0604020202020204" pitchFamily="34" charset="0"/>
              </a:rPr>
              <a:t> (Accessed on: 17 October 2025).</a:t>
            </a:r>
          </a:p>
          <a:p>
            <a:pPr marL="0" indent="0">
              <a:buNone/>
            </a:pPr>
            <a:r>
              <a:rPr lang="en-GB" sz="2900" dirty="0" err="1">
                <a:latin typeface="Arial" panose="020B0604020202020204" pitchFamily="34" charset="0"/>
                <a:cs typeface="Arial" panose="020B0604020202020204" pitchFamily="34" charset="0"/>
              </a:rPr>
              <a:t>Ettorchi</a:t>
            </a:r>
            <a:r>
              <a:rPr lang="en-GB" sz="2900" dirty="0">
                <a:latin typeface="Arial" panose="020B0604020202020204" pitchFamily="34" charset="0"/>
                <a:cs typeface="Arial" panose="020B0604020202020204" pitchFamily="34" charset="0"/>
              </a:rPr>
              <a:t>-Tardy, A., Levif, M. and Michel, P. (2012). Benchmarking: A Method for Continuous Quality Improvement in Health. Healthcare Policy, [online] 7(4), p.e101. Available at: </a:t>
            </a:r>
            <a:r>
              <a:rPr lang="en-GB" sz="2900" dirty="0">
                <a:latin typeface="Arial" panose="020B0604020202020204" pitchFamily="34" charset="0"/>
                <a:cs typeface="Arial" panose="020B0604020202020204" pitchFamily="34" charset="0"/>
                <a:hlinkClick r:id="rId3"/>
              </a:rPr>
              <a:t>https://pmc.ncbi.nlm.nih.gov/articles/PMC3359088/</a:t>
            </a:r>
            <a:r>
              <a:rPr lang="en-GB" sz="2900" dirty="0">
                <a:latin typeface="Arial" panose="020B0604020202020204" pitchFamily="34" charset="0"/>
                <a:cs typeface="Arial" panose="020B0604020202020204" pitchFamily="34" charset="0"/>
              </a:rPr>
              <a:t>.  </a:t>
            </a:r>
          </a:p>
          <a:p>
            <a:pPr marL="0" indent="0">
              <a:buNone/>
            </a:pPr>
            <a:r>
              <a:rPr lang="en-GB" sz="2900" dirty="0">
                <a:latin typeface="Arial" panose="020B0604020202020204" pitchFamily="34" charset="0"/>
                <a:cs typeface="Arial" panose="020B0604020202020204" pitchFamily="34" charset="0"/>
              </a:rPr>
              <a:t>Francis, R. (2013). Report of the Mid Staffordshire NHS Foundation Trust Public Inquiry. The Stationery Office. Available at: </a:t>
            </a:r>
            <a:r>
              <a:rPr lang="en-GB" sz="2900" dirty="0">
                <a:latin typeface="Arial" panose="020B0604020202020204" pitchFamily="34" charset="0"/>
                <a:cs typeface="Arial" panose="020B0604020202020204" pitchFamily="34" charset="0"/>
                <a:hlinkClick r:id="rId4"/>
              </a:rPr>
              <a:t>https://assets.publishing.service.gov.uk/government/uploads/system/uploads/attachment_data/file/279124/0947.pdf</a:t>
            </a:r>
            <a:r>
              <a:rPr lang="en-GB" sz="2900" dirty="0">
                <a:latin typeface="Arial" panose="020B0604020202020204" pitchFamily="34" charset="0"/>
                <a:cs typeface="Arial" panose="020B0604020202020204" pitchFamily="34" charset="0"/>
              </a:rPr>
              <a:t> (Accessed on: 12 October 2025).</a:t>
            </a:r>
          </a:p>
          <a:p>
            <a:pPr marL="0" indent="0">
              <a:buNone/>
            </a:pPr>
            <a:r>
              <a:rPr lang="en-GB" sz="2900" dirty="0">
                <a:latin typeface="Arial" panose="020B0604020202020204" pitchFamily="34" charset="0"/>
                <a:cs typeface="Arial" panose="020B0604020202020204" pitchFamily="34" charset="0"/>
              </a:rPr>
              <a:t>Hr, B. (1994). An Introduction to Benchmarking in Healthcare. [online] Radiology management. Available at: </a:t>
            </a:r>
            <a:r>
              <a:rPr lang="en-GB" sz="2900" dirty="0">
                <a:latin typeface="Arial" panose="020B0604020202020204" pitchFamily="34" charset="0"/>
                <a:cs typeface="Arial" panose="020B0604020202020204" pitchFamily="34" charset="0"/>
                <a:hlinkClick r:id="rId5"/>
              </a:rPr>
              <a:t>https://pubmed.ncbi.nlm.nih.gov/10139084/</a:t>
            </a:r>
            <a:r>
              <a:rPr lang="en-GB" sz="2900" dirty="0">
                <a:latin typeface="Arial" panose="020B0604020202020204" pitchFamily="34" charset="0"/>
                <a:cs typeface="Arial" panose="020B0604020202020204" pitchFamily="34" charset="0"/>
              </a:rPr>
              <a:t>.  </a:t>
            </a:r>
          </a:p>
          <a:p>
            <a:pPr marL="0" indent="0">
              <a:buNone/>
            </a:pPr>
            <a:r>
              <a:rPr lang="en-GB" sz="2900" dirty="0">
                <a:latin typeface="Arial" panose="020B0604020202020204" pitchFamily="34" charset="0"/>
                <a:cs typeface="Arial" panose="020B0604020202020204" pitchFamily="34" charset="0"/>
              </a:rPr>
              <a:t>Kings Fund (2012). Preparing for the Francis report: how to assure quality in the NHS. Available at: </a:t>
            </a:r>
            <a:r>
              <a:rPr lang="en-GB" sz="2900" dirty="0">
                <a:latin typeface="Arial" panose="020B0604020202020204" pitchFamily="34" charset="0"/>
                <a:cs typeface="Arial" panose="020B0604020202020204" pitchFamily="34" charset="0"/>
                <a:hlinkClick r:id="rId6"/>
              </a:rPr>
              <a:t>https://www.kingsfund.org.uk/insight-and-analysis/briefings/preparing-francis-report-assure-quality-nhs</a:t>
            </a:r>
            <a:r>
              <a:rPr lang="en-GB" sz="2900" dirty="0">
                <a:latin typeface="Arial" panose="020B0604020202020204" pitchFamily="34" charset="0"/>
                <a:cs typeface="Arial" panose="020B0604020202020204" pitchFamily="34" charset="0"/>
              </a:rPr>
              <a:t> ( Accessed on: 17 October 2025).</a:t>
            </a:r>
          </a:p>
          <a:p>
            <a:pPr marL="0" indent="0">
              <a:buNone/>
            </a:pPr>
            <a:r>
              <a:rPr lang="en-GB" sz="2900" dirty="0">
                <a:latin typeface="Arial" panose="020B0604020202020204" pitchFamily="34" charset="0"/>
                <a:cs typeface="Arial" panose="020B0604020202020204" pitchFamily="34" charset="0"/>
              </a:rPr>
              <a:t>National Quality Board (2013). Quality in NHS Care. Available at: </a:t>
            </a:r>
            <a:r>
              <a:rPr lang="en-GB" sz="2900" dirty="0">
                <a:latin typeface="Arial" panose="020B0604020202020204" pitchFamily="34" charset="0"/>
                <a:cs typeface="Arial" panose="020B0604020202020204" pitchFamily="34" charset="0"/>
                <a:hlinkClick r:id="rId7"/>
              </a:rPr>
              <a:t>https://www.gloshospitals.nhs.uk/media/documents/The_Kings_Fund_-_Improving_quality_in_the_English_NHS.pdf</a:t>
            </a:r>
            <a:r>
              <a:rPr lang="en-GB" sz="2900" dirty="0">
                <a:latin typeface="Arial" panose="020B0604020202020204" pitchFamily="34" charset="0"/>
                <a:cs typeface="Arial" panose="020B0604020202020204" pitchFamily="34" charset="0"/>
              </a:rPr>
              <a:t> ( Accessed on: 15 October 2025). </a:t>
            </a:r>
          </a:p>
          <a:p>
            <a:pPr marL="0" indent="0">
              <a:buNone/>
            </a:pPr>
            <a:r>
              <a:rPr lang="en-GB" sz="2900" dirty="0">
                <a:latin typeface="Arial" panose="020B0604020202020204" pitchFamily="34" charset="0"/>
                <a:cs typeface="Arial" panose="020B0604020202020204" pitchFamily="34" charset="0"/>
              </a:rPr>
              <a:t>NHS Wales (2023). Improvement Cymru Academy Toolkit Guide Reasons Swiss Cheese Model. [online] Available at: </a:t>
            </a:r>
            <a:r>
              <a:rPr lang="en-GB" sz="2900" dirty="0">
                <a:latin typeface="Arial" panose="020B0604020202020204" pitchFamily="34" charset="0"/>
                <a:cs typeface="Arial" panose="020B0604020202020204" pitchFamily="34" charset="0"/>
                <a:hlinkClick r:id="rId8"/>
              </a:rPr>
              <a:t>https://phw.nhs.wales/services-and-teams/improvement-cymru/improvement-cymru-academy1/resource-library/academy-toolkit-guides/reasons-swiss-cheese-safety-model-toolkit/</a:t>
            </a:r>
            <a:r>
              <a:rPr lang="en-GB" sz="2900" dirty="0">
                <a:latin typeface="Arial" panose="020B0604020202020204" pitchFamily="34" charset="0"/>
                <a:cs typeface="Arial" panose="020B0604020202020204" pitchFamily="34" charset="0"/>
              </a:rPr>
              <a:t> ( Accessed on: 13 October 2025). </a:t>
            </a:r>
          </a:p>
          <a:p>
            <a:pPr marL="0" indent="0">
              <a:buNone/>
            </a:pPr>
            <a:r>
              <a:rPr lang="en-GB" sz="2900" dirty="0">
                <a:latin typeface="Arial" panose="020B0604020202020204" pitchFamily="34" charset="0"/>
                <a:cs typeface="Arial" panose="020B0604020202020204" pitchFamily="34" charset="0"/>
              </a:rPr>
              <a:t>Reason, J. (2000). Human Error: Models and Management. BMJ, 320(7237), 768–770. </a:t>
            </a:r>
            <a:r>
              <a:rPr lang="en-GB" sz="2900" dirty="0">
                <a:latin typeface="Arial" panose="020B0604020202020204" pitchFamily="34" charset="0"/>
                <a:cs typeface="Arial" panose="020B0604020202020204" pitchFamily="34" charset="0"/>
                <a:hlinkClick r:id="rId9"/>
              </a:rPr>
              <a:t>https://doi.org/10.1136/bmj.320.7237.768</a:t>
            </a:r>
            <a:endParaRPr lang="en-GB" sz="2900" dirty="0">
              <a:latin typeface="Arial" panose="020B0604020202020204" pitchFamily="34" charset="0"/>
              <a:cs typeface="Arial" panose="020B0604020202020204" pitchFamily="34" charset="0"/>
            </a:endParaRPr>
          </a:p>
          <a:p>
            <a:pPr marL="0" indent="0">
              <a:buNone/>
            </a:pPr>
            <a:r>
              <a:rPr lang="en-GB" sz="2900" dirty="0">
                <a:latin typeface="Arial" panose="020B0604020202020204" pitchFamily="34" charset="0"/>
                <a:cs typeface="Arial" panose="020B0604020202020204" pitchFamily="34" charset="0"/>
              </a:rPr>
              <a:t>Spath, P.L. (2011). Error Reduction in Health Care: A Systems Approach to Improving Patient Safety. 2nd Ed. Jossey-Bass. Available at: </a:t>
            </a:r>
            <a:r>
              <a:rPr lang="en-GB" sz="2900" dirty="0">
                <a:latin typeface="Arial" panose="020B0604020202020204" pitchFamily="34" charset="0"/>
                <a:cs typeface="Arial" panose="020B0604020202020204" pitchFamily="34" charset="0"/>
                <a:hlinkClick r:id="rId10"/>
              </a:rPr>
              <a:t>https://www.emerald.com/ijhcqa/article/doi/10.1108/ijhcqa.2011.06224haa.017/117524/Error-Reduction-in-Health-Care-A-Systems-Approach</a:t>
            </a:r>
            <a:r>
              <a:rPr lang="en-GB" sz="2900" dirty="0">
                <a:latin typeface="Arial" panose="020B0604020202020204" pitchFamily="34" charset="0"/>
                <a:cs typeface="Arial" panose="020B0604020202020204" pitchFamily="34" charset="0"/>
              </a:rPr>
              <a:t> ( Accessed on: 15 October 2025).</a:t>
            </a:r>
          </a:p>
          <a:p>
            <a:pPr marL="0" indent="0">
              <a:buNone/>
            </a:pPr>
            <a:r>
              <a:rPr lang="en-GB" sz="2900" dirty="0">
                <a:latin typeface="Arial" panose="020B0604020202020204" pitchFamily="34" charset="0"/>
                <a:cs typeface="Arial" panose="020B0604020202020204" pitchFamily="34" charset="0"/>
              </a:rPr>
              <a:t>Thorlby, R. (2014). The Francis Report: One Year On. Nuffield Trust. Available at: </a:t>
            </a:r>
            <a:r>
              <a:rPr lang="en-GB" sz="2900" dirty="0">
                <a:latin typeface="Arial" panose="020B0604020202020204" pitchFamily="34" charset="0"/>
                <a:cs typeface="Arial" panose="020B0604020202020204" pitchFamily="34" charset="0"/>
                <a:hlinkClick r:id="rId11"/>
              </a:rPr>
              <a:t>https://www.qualitywatch.org.uk/sites/default/files/2017-01/francis-report-one-year-on-web-final.pdf</a:t>
            </a:r>
            <a:r>
              <a:rPr lang="en-GB" sz="2900" dirty="0">
                <a:latin typeface="Arial" panose="020B0604020202020204" pitchFamily="34" charset="0"/>
                <a:cs typeface="Arial" panose="020B0604020202020204" pitchFamily="34" charset="0"/>
              </a:rPr>
              <a:t> ( Accessed on: 17 October 2025). </a:t>
            </a:r>
          </a:p>
          <a:p>
            <a:pPr marL="0" indent="0">
              <a:buNone/>
            </a:pPr>
            <a:endParaRPr lang="en-GB" sz="29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4378808"/>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447</TotalTime>
  <Words>1568</Words>
  <Application>Microsoft Office PowerPoint</Application>
  <PresentationFormat>Widescreen</PresentationFormat>
  <Paragraphs>92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Calisto MT</vt:lpstr>
      <vt:lpstr>Univers Condensed</vt:lpstr>
      <vt:lpstr>ChronicleVTI</vt:lpstr>
      <vt:lpstr>     Programme: MSc Public Health and Social Care in Practice  Module Title: Quality Assurance and Service Improvements  Module Code: LCHS7006   Student Name: Adji Makangila  Student ID: 2126238  Lecturer: Dr Fahad Khan</vt:lpstr>
      <vt:lpstr>Introduction</vt:lpstr>
      <vt:lpstr>Root Causes</vt:lpstr>
      <vt:lpstr>Swiss Cheese Model (SCM)</vt:lpstr>
      <vt:lpstr>PowerPoint Presentation</vt:lpstr>
      <vt:lpstr>Benchmarking in Mid Staffordshire</vt:lpstr>
      <vt:lpstr>Critical Analysis </vt:lpstr>
      <vt:lpstr>Policy Issues</vt:lpstr>
      <vt:lpstr>Influence of Policies on Service Delivery  </vt:lpstr>
      <vt:lpstr>Impact of the root causes and policy issues on quality, efficiency and equity </vt:lpstr>
      <vt:lpstr> Recommendations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sofia osman</dc:creator>
  <cp:lastModifiedBy>Adji makangila</cp:lastModifiedBy>
  <cp:revision>22</cp:revision>
  <dcterms:created xsi:type="dcterms:W3CDTF">2025-10-18T20:51:55Z</dcterms:created>
  <dcterms:modified xsi:type="dcterms:W3CDTF">2025-10-19T22:18:35Z</dcterms:modified>
</cp:coreProperties>
</file>