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5"/>
  </p:notesMasterIdLst>
  <p:sldIdLst>
    <p:sldId id="256" r:id="rId3"/>
    <p:sldId id="257" r:id="rId4"/>
    <p:sldId id="258" r:id="rId6"/>
    <p:sldId id="259"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C5659498-7298-4DA1-978C-8673211968F2}"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ABACABE6-5DC3-40C5-955B-09847A42891C}">
      <dgm:prSet/>
      <dgm:spPr/>
      <dgm:t>
        <a:bodyPr/>
        <a:lstStyle/>
        <a:p>
          <a:r>
            <a:rPr lang="en-US"/>
            <a:t>Conspirator identification Facial recognition analysis on unidentified male photograph.</a:t>
          </a:r>
        </a:p>
      </dgm:t>
    </dgm:pt>
    <dgm:pt modelId="{0B30622F-DD44-4BEE-BAE5-DCEBAE379BA4}" cxnId="{893CE80B-C29D-47CD-AC9D-D344C2D45EE8}" type="parTrans">
      <dgm:prSet/>
      <dgm:spPr/>
      <dgm:t>
        <a:bodyPr/>
        <a:lstStyle/>
        <a:p>
          <a:endParaRPr lang="en-US"/>
        </a:p>
      </dgm:t>
    </dgm:pt>
    <dgm:pt modelId="{B42C3CE8-B570-49A8-8158-35BCDAE8F691}" cxnId="{893CE80B-C29D-47CD-AC9D-D344C2D45EE8}" type="sibTrans">
      <dgm:prSet/>
      <dgm:spPr/>
      <dgm:t>
        <a:bodyPr/>
        <a:lstStyle/>
        <a:p>
          <a:endParaRPr lang="en-US"/>
        </a:p>
      </dgm:t>
    </dgm:pt>
    <dgm:pt modelId="{286E8272-E9E1-4F90-AE6B-8E2929986A64}">
      <dgm:prSet/>
      <dgm:spPr/>
      <dgm:t>
        <a:bodyPr/>
        <a:lstStyle/>
        <a:p>
          <a:r>
            <a:rPr lang="en-US"/>
            <a:t>Dean enhanced cryptanalysis on the file: Open.docx of transaction and identity information.</a:t>
          </a:r>
        </a:p>
      </dgm:t>
    </dgm:pt>
    <dgm:pt modelId="{AC53ED1D-32FD-4B4C-88C4-E98AF8CA1D72}" cxnId="{2FCAB116-2AE2-48C7-8142-15911F3C8303}" type="parTrans">
      <dgm:prSet/>
      <dgm:spPr/>
      <dgm:t>
        <a:bodyPr/>
        <a:lstStyle/>
        <a:p>
          <a:endParaRPr lang="en-US"/>
        </a:p>
      </dgm:t>
    </dgm:pt>
    <dgm:pt modelId="{3A884C64-ECB4-4C60-867F-9C5FDAC1C163}" cxnId="{2FCAB116-2AE2-48C7-8142-15911F3C8303}" type="sibTrans">
      <dgm:prSet/>
      <dgm:spPr/>
      <dgm:t>
        <a:bodyPr/>
        <a:lstStyle/>
        <a:p>
          <a:endParaRPr lang="en-US"/>
        </a:p>
      </dgm:t>
    </dgm:pt>
    <dgm:pt modelId="{CA378041-C222-490E-88B2-A7A5F0D12FFA}">
      <dgm:prSet/>
      <dgm:spPr/>
      <dgm:t>
        <a:bodyPr/>
        <a:lstStyle/>
        <a:p>
          <a:r>
            <a:rPr lang="en-US"/>
            <a:t>Request to obtain email subscriber records and email accounts metadata.</a:t>
          </a:r>
        </a:p>
      </dgm:t>
    </dgm:pt>
    <dgm:pt modelId="{5E15BEA5-266D-4DC2-B8DD-611E224F767F}" cxnId="{23A4686A-1FB6-476D-85C4-8ECDA5DE6DEB}" type="parTrans">
      <dgm:prSet/>
      <dgm:spPr/>
      <dgm:t>
        <a:bodyPr/>
        <a:lstStyle/>
        <a:p>
          <a:endParaRPr lang="en-US"/>
        </a:p>
      </dgm:t>
    </dgm:pt>
    <dgm:pt modelId="{5E9879BC-3ED0-492C-9E16-7D0D862F23C7}" cxnId="{23A4686A-1FB6-476D-85C4-8ECDA5DE6DEB}" type="sibTrans">
      <dgm:prSet/>
      <dgm:spPr/>
      <dgm:t>
        <a:bodyPr/>
        <a:lstStyle/>
        <a:p>
          <a:endParaRPr lang="en-US"/>
        </a:p>
      </dgm:t>
    </dgm:pt>
    <dgm:pt modelId="{D20E430F-A648-4ABB-AAB0-CD36C8E74C57}">
      <dgm:prSet/>
      <dgm:spPr/>
      <dgm:t>
        <a:bodyPr/>
        <a:lstStyle/>
        <a:p>
          <a:r>
            <a:rPr lang="en-US"/>
            <a:t>State Bank of India and Mastercard systems financial transaction history.</a:t>
          </a:r>
        </a:p>
      </dgm:t>
    </dgm:pt>
    <dgm:pt modelId="{3EBDB385-0E06-4198-A71A-296DA79EAC3D}" cxnId="{6BB47C5F-EA54-4F5E-B95D-D587700A9170}" type="parTrans">
      <dgm:prSet/>
      <dgm:spPr/>
      <dgm:t>
        <a:bodyPr/>
        <a:lstStyle/>
        <a:p>
          <a:endParaRPr lang="en-US"/>
        </a:p>
      </dgm:t>
    </dgm:pt>
    <dgm:pt modelId="{16F82BF7-3C48-467A-B6BC-F12C071CAAF6}" cxnId="{6BB47C5F-EA54-4F5E-B95D-D587700A9170}" type="sibTrans">
      <dgm:prSet/>
      <dgm:spPr/>
      <dgm:t>
        <a:bodyPr/>
        <a:lstStyle/>
        <a:p>
          <a:endParaRPr lang="en-US"/>
        </a:p>
      </dgm:t>
    </dgm:pt>
    <dgm:pt modelId="{12825120-A14E-4525-A78F-1B93ACDF3FC7}">
      <dgm:prSet/>
      <dgm:spPr/>
      <dgm:t>
        <a:bodyPr/>
        <a:lstStyle/>
        <a:p>
          <a:r>
            <a:rPr lang="en-US"/>
            <a:t>International liaison coordination activation and cross-border evidence requests are needed.</a:t>
          </a:r>
        </a:p>
      </dgm:t>
    </dgm:pt>
    <dgm:pt modelId="{45C36F83-1478-49FD-824F-A3AE26D246C4}" cxnId="{1D8438F5-53DA-4AC0-8DCD-99F2BAE856B3}" type="parTrans">
      <dgm:prSet/>
      <dgm:spPr/>
      <dgm:t>
        <a:bodyPr/>
        <a:lstStyle/>
        <a:p>
          <a:endParaRPr lang="en-US"/>
        </a:p>
      </dgm:t>
    </dgm:pt>
    <dgm:pt modelId="{F767F831-04F7-4805-A253-34CE0A63B765}" cxnId="{1D8438F5-53DA-4AC0-8DCD-99F2BAE856B3}" type="sibTrans">
      <dgm:prSet/>
      <dgm:spPr/>
      <dgm:t>
        <a:bodyPr/>
        <a:lstStyle/>
        <a:p>
          <a:endParaRPr lang="en-US"/>
        </a:p>
      </dgm:t>
    </dgm:pt>
    <dgm:pt modelId="{A472C0CC-8DAF-4124-AFFD-B3B590215FD1}">
      <dgm:prSet/>
      <dgm:spPr/>
      <dgm:t>
        <a:bodyPr/>
        <a:lstStyle/>
        <a:p>
          <a:r>
            <a:rPr lang="en-US"/>
            <a:t>Capability in investment in decryption at its inception stage that is essential in the future research.</a:t>
          </a:r>
        </a:p>
      </dgm:t>
    </dgm:pt>
    <dgm:pt modelId="{25C147D7-F9F6-4E33-803C-7C117C1F4F43}" cxnId="{EABF03F7-9165-48B6-9A6B-B5CB14AC0DFE}" type="parTrans">
      <dgm:prSet/>
      <dgm:spPr/>
      <dgm:t>
        <a:bodyPr/>
        <a:lstStyle/>
        <a:p>
          <a:endParaRPr lang="en-US"/>
        </a:p>
      </dgm:t>
    </dgm:pt>
    <dgm:pt modelId="{4ABD6A23-3E34-4366-84B1-6DF0D0D32A54}" cxnId="{EABF03F7-9165-48B6-9A6B-B5CB14AC0DFE}" type="sibTrans">
      <dgm:prSet/>
      <dgm:spPr/>
      <dgm:t>
        <a:bodyPr/>
        <a:lstStyle/>
        <a:p>
          <a:endParaRPr lang="en-US"/>
        </a:p>
      </dgm:t>
    </dgm:pt>
    <dgm:pt modelId="{9FEEF8BA-2450-4192-9985-69A9B54C8221}">
      <dgm:prSet/>
      <dgm:spPr/>
      <dgm:t>
        <a:bodyPr/>
        <a:lstStyle/>
        <a:p>
          <a:r>
            <a:rPr lang="en-US"/>
            <a:t>Multidisciplinary groups incorporating technical, legal and investigation expertise necessary.</a:t>
          </a:r>
        </a:p>
      </dgm:t>
    </dgm:pt>
    <dgm:pt modelId="{5315CC5B-A39A-4E85-A3D3-87A1F9914A9E}" cxnId="{F265EC83-D140-4BBB-B27A-F9C27CDC3936}" type="parTrans">
      <dgm:prSet/>
      <dgm:spPr/>
      <dgm:t>
        <a:bodyPr/>
        <a:lstStyle/>
        <a:p>
          <a:endParaRPr lang="en-US"/>
        </a:p>
      </dgm:t>
    </dgm:pt>
    <dgm:pt modelId="{7D8EFFE5-D227-4675-A6F8-E3B2D6B7920C}" cxnId="{F265EC83-D140-4BBB-B27A-F9C27CDC3936}" type="sibTrans">
      <dgm:prSet/>
      <dgm:spPr/>
      <dgm:t>
        <a:bodyPr/>
        <a:lstStyle/>
        <a:p>
          <a:endParaRPr lang="en-US"/>
        </a:p>
      </dgm:t>
    </dgm:pt>
    <dgm:pt modelId="{054EDE3F-02DF-4189-8E63-97A634360F15}">
      <dgm:prSet/>
      <dgm:spPr/>
      <dgm:t>
        <a:bodyPr/>
        <a:lstStyle/>
        <a:p>
          <a:r>
            <a:rPr lang="en-US"/>
            <a:t>Take advanced compartmentalization and encryption strategies into consideration in the future.</a:t>
          </a:r>
        </a:p>
      </dgm:t>
    </dgm:pt>
    <dgm:pt modelId="{EE0CDC13-EED1-4182-BC15-459CCB88BD96}" cxnId="{75749772-53CF-4A93-BF5F-5518AA3CC6A4}" type="parTrans">
      <dgm:prSet/>
      <dgm:spPr/>
      <dgm:t>
        <a:bodyPr/>
        <a:lstStyle/>
        <a:p>
          <a:endParaRPr lang="en-US"/>
        </a:p>
      </dgm:t>
    </dgm:pt>
    <dgm:pt modelId="{D57926F1-6652-447A-A8EB-C73B7D0B77C6}" cxnId="{75749772-53CF-4A93-BF5F-5518AA3CC6A4}" type="sibTrans">
      <dgm:prSet/>
      <dgm:spPr/>
      <dgm:t>
        <a:bodyPr/>
        <a:lstStyle/>
        <a:p>
          <a:endParaRPr lang="en-US"/>
        </a:p>
      </dgm:t>
    </dgm:pt>
    <dgm:pt modelId="{C7A54894-01E4-47A8-B04A-CDBD4367FC09}" type="pres">
      <dgm:prSet presAssocID="{C5659498-7298-4DA1-978C-8673211968F2}" presName="vert0" presStyleCnt="0">
        <dgm:presLayoutVars>
          <dgm:dir/>
          <dgm:animOne val="branch"/>
          <dgm:animLvl val="lvl"/>
        </dgm:presLayoutVars>
      </dgm:prSet>
      <dgm:spPr/>
    </dgm:pt>
    <dgm:pt modelId="{BA36E86E-73A4-4787-B664-18CEC2461544}" type="pres">
      <dgm:prSet presAssocID="{ABACABE6-5DC3-40C5-955B-09847A42891C}" presName="thickLine" presStyleLbl="alignNode1" presStyleIdx="0" presStyleCnt="8"/>
      <dgm:spPr/>
    </dgm:pt>
    <dgm:pt modelId="{CD7CF7C0-73FC-40CE-A4BA-094E886A4419}" type="pres">
      <dgm:prSet presAssocID="{ABACABE6-5DC3-40C5-955B-09847A42891C}" presName="horz1" presStyleCnt="0"/>
      <dgm:spPr/>
    </dgm:pt>
    <dgm:pt modelId="{BB6814E4-8B25-4EE6-836F-9BB35298138F}" type="pres">
      <dgm:prSet presAssocID="{ABACABE6-5DC3-40C5-955B-09847A42891C}" presName="tx1" presStyleLbl="revTx" presStyleIdx="0" presStyleCnt="8"/>
      <dgm:spPr/>
    </dgm:pt>
    <dgm:pt modelId="{EF6B0C14-5049-4B39-9C71-F33B7FFD222D}" type="pres">
      <dgm:prSet presAssocID="{ABACABE6-5DC3-40C5-955B-09847A42891C}" presName="vert1" presStyleCnt="0"/>
      <dgm:spPr/>
    </dgm:pt>
    <dgm:pt modelId="{F80791BD-7619-4561-9353-CEA69DA5A9D9}" type="pres">
      <dgm:prSet presAssocID="{286E8272-E9E1-4F90-AE6B-8E2929986A64}" presName="thickLine" presStyleLbl="alignNode1" presStyleIdx="1" presStyleCnt="8"/>
      <dgm:spPr/>
    </dgm:pt>
    <dgm:pt modelId="{3C687CA0-68B7-4327-B5D5-0317DFE49628}" type="pres">
      <dgm:prSet presAssocID="{286E8272-E9E1-4F90-AE6B-8E2929986A64}" presName="horz1" presStyleCnt="0"/>
      <dgm:spPr/>
    </dgm:pt>
    <dgm:pt modelId="{21CE4278-D113-4BEC-8E07-F869F0B7DA62}" type="pres">
      <dgm:prSet presAssocID="{286E8272-E9E1-4F90-AE6B-8E2929986A64}" presName="tx1" presStyleLbl="revTx" presStyleIdx="1" presStyleCnt="8"/>
      <dgm:spPr/>
    </dgm:pt>
    <dgm:pt modelId="{158C991D-6E48-47F8-9C20-AF0F07576146}" type="pres">
      <dgm:prSet presAssocID="{286E8272-E9E1-4F90-AE6B-8E2929986A64}" presName="vert1" presStyleCnt="0"/>
      <dgm:spPr/>
    </dgm:pt>
    <dgm:pt modelId="{B633904D-3DB2-44BF-A1F0-ED0AFD0C9853}" type="pres">
      <dgm:prSet presAssocID="{CA378041-C222-490E-88B2-A7A5F0D12FFA}" presName="thickLine" presStyleLbl="alignNode1" presStyleIdx="2" presStyleCnt="8"/>
      <dgm:spPr/>
    </dgm:pt>
    <dgm:pt modelId="{FEF41D31-CC8A-46FB-A708-EF7516FC593D}" type="pres">
      <dgm:prSet presAssocID="{CA378041-C222-490E-88B2-A7A5F0D12FFA}" presName="horz1" presStyleCnt="0"/>
      <dgm:spPr/>
    </dgm:pt>
    <dgm:pt modelId="{09CF5C89-69A8-4D61-9323-EDBF822E458C}" type="pres">
      <dgm:prSet presAssocID="{CA378041-C222-490E-88B2-A7A5F0D12FFA}" presName="tx1" presStyleLbl="revTx" presStyleIdx="2" presStyleCnt="8"/>
      <dgm:spPr/>
    </dgm:pt>
    <dgm:pt modelId="{B8BE0F89-7619-4D07-817F-145ABF0E1670}" type="pres">
      <dgm:prSet presAssocID="{CA378041-C222-490E-88B2-A7A5F0D12FFA}" presName="vert1" presStyleCnt="0"/>
      <dgm:spPr/>
    </dgm:pt>
    <dgm:pt modelId="{07A97237-2EA0-43FB-82B9-B01D93E50604}" type="pres">
      <dgm:prSet presAssocID="{D20E430F-A648-4ABB-AAB0-CD36C8E74C57}" presName="thickLine" presStyleLbl="alignNode1" presStyleIdx="3" presStyleCnt="8"/>
      <dgm:spPr/>
    </dgm:pt>
    <dgm:pt modelId="{33DC31D4-4A4D-435D-8A7F-DFC171E7562E}" type="pres">
      <dgm:prSet presAssocID="{D20E430F-A648-4ABB-AAB0-CD36C8E74C57}" presName="horz1" presStyleCnt="0"/>
      <dgm:spPr/>
    </dgm:pt>
    <dgm:pt modelId="{59C1CA0D-9950-40E9-B14F-8E84F997AE9C}" type="pres">
      <dgm:prSet presAssocID="{D20E430F-A648-4ABB-AAB0-CD36C8E74C57}" presName="tx1" presStyleLbl="revTx" presStyleIdx="3" presStyleCnt="8"/>
      <dgm:spPr/>
    </dgm:pt>
    <dgm:pt modelId="{23EB88BA-73A1-4B26-85D2-07EB40E82B87}" type="pres">
      <dgm:prSet presAssocID="{D20E430F-A648-4ABB-AAB0-CD36C8E74C57}" presName="vert1" presStyleCnt="0"/>
      <dgm:spPr/>
    </dgm:pt>
    <dgm:pt modelId="{86DF5162-6FA7-4A20-84AF-5D7B4DD17CB7}" type="pres">
      <dgm:prSet presAssocID="{12825120-A14E-4525-A78F-1B93ACDF3FC7}" presName="thickLine" presStyleLbl="alignNode1" presStyleIdx="4" presStyleCnt="8"/>
      <dgm:spPr/>
    </dgm:pt>
    <dgm:pt modelId="{F9D5932C-413D-4CA1-8936-DF1CDDA68073}" type="pres">
      <dgm:prSet presAssocID="{12825120-A14E-4525-A78F-1B93ACDF3FC7}" presName="horz1" presStyleCnt="0"/>
      <dgm:spPr/>
    </dgm:pt>
    <dgm:pt modelId="{2A521117-3284-44A8-96C7-378062B43AF3}" type="pres">
      <dgm:prSet presAssocID="{12825120-A14E-4525-A78F-1B93ACDF3FC7}" presName="tx1" presStyleLbl="revTx" presStyleIdx="4" presStyleCnt="8"/>
      <dgm:spPr/>
    </dgm:pt>
    <dgm:pt modelId="{BBCFE314-95D0-4339-A486-AD42ADAFD25F}" type="pres">
      <dgm:prSet presAssocID="{12825120-A14E-4525-A78F-1B93ACDF3FC7}" presName="vert1" presStyleCnt="0"/>
      <dgm:spPr/>
    </dgm:pt>
    <dgm:pt modelId="{C0DAD8B7-77FB-40B4-AA51-B94D575C4987}" type="pres">
      <dgm:prSet presAssocID="{A472C0CC-8DAF-4124-AFFD-B3B590215FD1}" presName="thickLine" presStyleLbl="alignNode1" presStyleIdx="5" presStyleCnt="8"/>
      <dgm:spPr/>
    </dgm:pt>
    <dgm:pt modelId="{DD111242-4049-412B-8CA8-700128ABA6DB}" type="pres">
      <dgm:prSet presAssocID="{A472C0CC-8DAF-4124-AFFD-B3B590215FD1}" presName="horz1" presStyleCnt="0"/>
      <dgm:spPr/>
    </dgm:pt>
    <dgm:pt modelId="{39913F32-278C-4790-AB8D-04B9A7397856}" type="pres">
      <dgm:prSet presAssocID="{A472C0CC-8DAF-4124-AFFD-B3B590215FD1}" presName="tx1" presStyleLbl="revTx" presStyleIdx="5" presStyleCnt="8"/>
      <dgm:spPr/>
    </dgm:pt>
    <dgm:pt modelId="{D3C99A4A-F7B8-41B5-A3C5-00608C1A4F92}" type="pres">
      <dgm:prSet presAssocID="{A472C0CC-8DAF-4124-AFFD-B3B590215FD1}" presName="vert1" presStyleCnt="0"/>
      <dgm:spPr/>
    </dgm:pt>
    <dgm:pt modelId="{1E3A9FA3-AE6C-4E5A-B29C-2C1725E39AA0}" type="pres">
      <dgm:prSet presAssocID="{9FEEF8BA-2450-4192-9985-69A9B54C8221}" presName="thickLine" presStyleLbl="alignNode1" presStyleIdx="6" presStyleCnt="8"/>
      <dgm:spPr/>
    </dgm:pt>
    <dgm:pt modelId="{7EC735A1-4B37-4261-85E0-11F4CC0099E0}" type="pres">
      <dgm:prSet presAssocID="{9FEEF8BA-2450-4192-9985-69A9B54C8221}" presName="horz1" presStyleCnt="0"/>
      <dgm:spPr/>
    </dgm:pt>
    <dgm:pt modelId="{E0402729-B615-47C2-81C4-8C4FBB866FFC}" type="pres">
      <dgm:prSet presAssocID="{9FEEF8BA-2450-4192-9985-69A9B54C8221}" presName="tx1" presStyleLbl="revTx" presStyleIdx="6" presStyleCnt="8"/>
      <dgm:spPr/>
    </dgm:pt>
    <dgm:pt modelId="{8B7C99F5-3A9A-4539-A4B3-775E6CA1E1AD}" type="pres">
      <dgm:prSet presAssocID="{9FEEF8BA-2450-4192-9985-69A9B54C8221}" presName="vert1" presStyleCnt="0"/>
      <dgm:spPr/>
    </dgm:pt>
    <dgm:pt modelId="{3CAFF3DF-79C6-4396-9E4E-3072A8651AF9}" type="pres">
      <dgm:prSet presAssocID="{054EDE3F-02DF-4189-8E63-97A634360F15}" presName="thickLine" presStyleLbl="alignNode1" presStyleIdx="7" presStyleCnt="8"/>
      <dgm:spPr/>
    </dgm:pt>
    <dgm:pt modelId="{0C03E237-D0E4-4345-85DB-E6AF3C3276F8}" type="pres">
      <dgm:prSet presAssocID="{054EDE3F-02DF-4189-8E63-97A634360F15}" presName="horz1" presStyleCnt="0"/>
      <dgm:spPr/>
    </dgm:pt>
    <dgm:pt modelId="{C0C94184-47E2-42E5-9A77-27E90345E72C}" type="pres">
      <dgm:prSet presAssocID="{054EDE3F-02DF-4189-8E63-97A634360F15}" presName="tx1" presStyleLbl="revTx" presStyleIdx="7" presStyleCnt="8"/>
      <dgm:spPr/>
    </dgm:pt>
    <dgm:pt modelId="{6DDD364D-8865-4F42-A1DD-4D1616837AF0}" type="pres">
      <dgm:prSet presAssocID="{054EDE3F-02DF-4189-8E63-97A634360F15}" presName="vert1" presStyleCnt="0"/>
      <dgm:spPr/>
    </dgm:pt>
  </dgm:ptLst>
  <dgm:cxnLst>
    <dgm:cxn modelId="{893CE80B-C29D-47CD-AC9D-D344C2D45EE8}" srcId="{C5659498-7298-4DA1-978C-8673211968F2}" destId="{ABACABE6-5DC3-40C5-955B-09847A42891C}" srcOrd="0" destOrd="0" parTransId="{0B30622F-DD44-4BEE-BAE5-DCEBAE379BA4}" sibTransId="{B42C3CE8-B570-49A8-8158-35BCDAE8F691}"/>
    <dgm:cxn modelId="{12A41211-95AD-4B28-A4A1-24DA1FAC05E0}" type="presOf" srcId="{A472C0CC-8DAF-4124-AFFD-B3B590215FD1}" destId="{39913F32-278C-4790-AB8D-04B9A7397856}" srcOrd="0" destOrd="0" presId="urn:microsoft.com/office/officeart/2008/layout/LinedList"/>
    <dgm:cxn modelId="{2FCAB116-2AE2-48C7-8142-15911F3C8303}" srcId="{C5659498-7298-4DA1-978C-8673211968F2}" destId="{286E8272-E9E1-4F90-AE6B-8E2929986A64}" srcOrd="1" destOrd="0" parTransId="{AC53ED1D-32FD-4B4C-88C4-E98AF8CA1D72}" sibTransId="{3A884C64-ECB4-4C60-867F-9C5FDAC1C163}"/>
    <dgm:cxn modelId="{5E3E961A-530A-4D70-AC7C-7E13E250B828}" type="presOf" srcId="{C5659498-7298-4DA1-978C-8673211968F2}" destId="{C7A54894-01E4-47A8-B04A-CDBD4367FC09}" srcOrd="0" destOrd="0" presId="urn:microsoft.com/office/officeart/2008/layout/LinedList"/>
    <dgm:cxn modelId="{3F14351C-ABF5-4852-9137-A9C9F860B7F4}" type="presOf" srcId="{054EDE3F-02DF-4189-8E63-97A634360F15}" destId="{C0C94184-47E2-42E5-9A77-27E90345E72C}" srcOrd="0" destOrd="0" presId="urn:microsoft.com/office/officeart/2008/layout/LinedList"/>
    <dgm:cxn modelId="{2562D922-C601-40AD-9D42-934E5EA6AE14}" type="presOf" srcId="{9FEEF8BA-2450-4192-9985-69A9B54C8221}" destId="{E0402729-B615-47C2-81C4-8C4FBB866FFC}" srcOrd="0" destOrd="0" presId="urn:microsoft.com/office/officeart/2008/layout/LinedList"/>
    <dgm:cxn modelId="{6BB47C5F-EA54-4F5E-B95D-D587700A9170}" srcId="{C5659498-7298-4DA1-978C-8673211968F2}" destId="{D20E430F-A648-4ABB-AAB0-CD36C8E74C57}" srcOrd="3" destOrd="0" parTransId="{3EBDB385-0E06-4198-A71A-296DA79EAC3D}" sibTransId="{16F82BF7-3C48-467A-B6BC-F12C071CAAF6}"/>
    <dgm:cxn modelId="{C66B9742-49A4-4AFB-9B40-66CC41404C8D}" type="presOf" srcId="{286E8272-E9E1-4F90-AE6B-8E2929986A64}" destId="{21CE4278-D113-4BEC-8E07-F869F0B7DA62}" srcOrd="0" destOrd="0" presId="urn:microsoft.com/office/officeart/2008/layout/LinedList"/>
    <dgm:cxn modelId="{23A4686A-1FB6-476D-85C4-8ECDA5DE6DEB}" srcId="{C5659498-7298-4DA1-978C-8673211968F2}" destId="{CA378041-C222-490E-88B2-A7A5F0D12FFA}" srcOrd="2" destOrd="0" parTransId="{5E15BEA5-266D-4DC2-B8DD-611E224F767F}" sibTransId="{5E9879BC-3ED0-492C-9E16-7D0D862F23C7}"/>
    <dgm:cxn modelId="{75749772-53CF-4A93-BF5F-5518AA3CC6A4}" srcId="{C5659498-7298-4DA1-978C-8673211968F2}" destId="{054EDE3F-02DF-4189-8E63-97A634360F15}" srcOrd="7" destOrd="0" parTransId="{EE0CDC13-EED1-4182-BC15-459CCB88BD96}" sibTransId="{D57926F1-6652-447A-A8EB-C73B7D0B77C6}"/>
    <dgm:cxn modelId="{F265EC83-D140-4BBB-B27A-F9C27CDC3936}" srcId="{C5659498-7298-4DA1-978C-8673211968F2}" destId="{9FEEF8BA-2450-4192-9985-69A9B54C8221}" srcOrd="6" destOrd="0" parTransId="{5315CC5B-A39A-4E85-A3D3-87A1F9914A9E}" sibTransId="{7D8EFFE5-D227-4675-A6F8-E3B2D6B7920C}"/>
    <dgm:cxn modelId="{493060E1-5FAD-44DF-A8C0-C21B34AE19A3}" type="presOf" srcId="{D20E430F-A648-4ABB-AAB0-CD36C8E74C57}" destId="{59C1CA0D-9950-40E9-B14F-8E84F997AE9C}" srcOrd="0" destOrd="0" presId="urn:microsoft.com/office/officeart/2008/layout/LinedList"/>
    <dgm:cxn modelId="{57084FE3-ACEA-49C5-95AA-3FD3025470C3}" type="presOf" srcId="{12825120-A14E-4525-A78F-1B93ACDF3FC7}" destId="{2A521117-3284-44A8-96C7-378062B43AF3}" srcOrd="0" destOrd="0" presId="urn:microsoft.com/office/officeart/2008/layout/LinedList"/>
    <dgm:cxn modelId="{3BB955F0-EB4B-4F20-853D-74719FE3E91B}" type="presOf" srcId="{ABACABE6-5DC3-40C5-955B-09847A42891C}" destId="{BB6814E4-8B25-4EE6-836F-9BB35298138F}" srcOrd="0" destOrd="0" presId="urn:microsoft.com/office/officeart/2008/layout/LinedList"/>
    <dgm:cxn modelId="{1D8438F5-53DA-4AC0-8DCD-99F2BAE856B3}" srcId="{C5659498-7298-4DA1-978C-8673211968F2}" destId="{12825120-A14E-4525-A78F-1B93ACDF3FC7}" srcOrd="4" destOrd="0" parTransId="{45C36F83-1478-49FD-824F-A3AE26D246C4}" sibTransId="{F767F831-04F7-4805-A253-34CE0A63B765}"/>
    <dgm:cxn modelId="{EABF03F7-9165-48B6-9A6B-B5CB14AC0DFE}" srcId="{C5659498-7298-4DA1-978C-8673211968F2}" destId="{A472C0CC-8DAF-4124-AFFD-B3B590215FD1}" srcOrd="5" destOrd="0" parTransId="{25C147D7-F9F6-4E33-803C-7C117C1F4F43}" sibTransId="{4ABD6A23-3E34-4366-84B1-6DF0D0D32A54}"/>
    <dgm:cxn modelId="{EF5877FC-3FC5-4AD3-A0C9-BF795EAC5B43}" type="presOf" srcId="{CA378041-C222-490E-88B2-A7A5F0D12FFA}" destId="{09CF5C89-69A8-4D61-9323-EDBF822E458C}" srcOrd="0" destOrd="0" presId="urn:microsoft.com/office/officeart/2008/layout/LinedList"/>
    <dgm:cxn modelId="{0C83040D-2C9C-425A-AF6E-CEE36C30D9A1}" type="presParOf" srcId="{C7A54894-01E4-47A8-B04A-CDBD4367FC09}" destId="{BA36E86E-73A4-4787-B664-18CEC2461544}" srcOrd="0" destOrd="0" presId="urn:microsoft.com/office/officeart/2008/layout/LinedList"/>
    <dgm:cxn modelId="{CCEDB5D8-CE00-4403-9E92-231A191D1ABB}" type="presParOf" srcId="{C7A54894-01E4-47A8-B04A-CDBD4367FC09}" destId="{CD7CF7C0-73FC-40CE-A4BA-094E886A4419}" srcOrd="1" destOrd="0" presId="urn:microsoft.com/office/officeart/2008/layout/LinedList"/>
    <dgm:cxn modelId="{E68FF74E-7805-4619-BBA7-DB67DECDA03C}" type="presParOf" srcId="{CD7CF7C0-73FC-40CE-A4BA-094E886A4419}" destId="{BB6814E4-8B25-4EE6-836F-9BB35298138F}" srcOrd="0" destOrd="0" presId="urn:microsoft.com/office/officeart/2008/layout/LinedList"/>
    <dgm:cxn modelId="{8DB88EC2-2E33-4395-8564-BA18097456D0}" type="presParOf" srcId="{CD7CF7C0-73FC-40CE-A4BA-094E886A4419}" destId="{EF6B0C14-5049-4B39-9C71-F33B7FFD222D}" srcOrd="1" destOrd="0" presId="urn:microsoft.com/office/officeart/2008/layout/LinedList"/>
    <dgm:cxn modelId="{9BE2C059-5CCC-4E99-8970-6DCD6F2391A6}" type="presParOf" srcId="{C7A54894-01E4-47A8-B04A-CDBD4367FC09}" destId="{F80791BD-7619-4561-9353-CEA69DA5A9D9}" srcOrd="2" destOrd="0" presId="urn:microsoft.com/office/officeart/2008/layout/LinedList"/>
    <dgm:cxn modelId="{8A078429-521B-4110-926F-2BA9A02DFBA0}" type="presParOf" srcId="{C7A54894-01E4-47A8-B04A-CDBD4367FC09}" destId="{3C687CA0-68B7-4327-B5D5-0317DFE49628}" srcOrd="3" destOrd="0" presId="urn:microsoft.com/office/officeart/2008/layout/LinedList"/>
    <dgm:cxn modelId="{73C60FE8-0BBE-4C8E-9C0D-E99F45191EA9}" type="presParOf" srcId="{3C687CA0-68B7-4327-B5D5-0317DFE49628}" destId="{21CE4278-D113-4BEC-8E07-F869F0B7DA62}" srcOrd="0" destOrd="0" presId="urn:microsoft.com/office/officeart/2008/layout/LinedList"/>
    <dgm:cxn modelId="{CB4E46BA-E477-4FDA-8DB1-DAA54AEEBD6B}" type="presParOf" srcId="{3C687CA0-68B7-4327-B5D5-0317DFE49628}" destId="{158C991D-6E48-47F8-9C20-AF0F07576146}" srcOrd="1" destOrd="0" presId="urn:microsoft.com/office/officeart/2008/layout/LinedList"/>
    <dgm:cxn modelId="{D5BDE28E-ECDA-46F6-A04C-05248F739CA3}" type="presParOf" srcId="{C7A54894-01E4-47A8-B04A-CDBD4367FC09}" destId="{B633904D-3DB2-44BF-A1F0-ED0AFD0C9853}" srcOrd="4" destOrd="0" presId="urn:microsoft.com/office/officeart/2008/layout/LinedList"/>
    <dgm:cxn modelId="{B1BD2EBF-8692-416F-8FD3-2A89D50CDDC7}" type="presParOf" srcId="{C7A54894-01E4-47A8-B04A-CDBD4367FC09}" destId="{FEF41D31-CC8A-46FB-A708-EF7516FC593D}" srcOrd="5" destOrd="0" presId="urn:microsoft.com/office/officeart/2008/layout/LinedList"/>
    <dgm:cxn modelId="{477856EB-7A92-4B7C-B3EA-7F1024EA3408}" type="presParOf" srcId="{FEF41D31-CC8A-46FB-A708-EF7516FC593D}" destId="{09CF5C89-69A8-4D61-9323-EDBF822E458C}" srcOrd="0" destOrd="0" presId="urn:microsoft.com/office/officeart/2008/layout/LinedList"/>
    <dgm:cxn modelId="{32503C0F-F7DA-40F7-94D1-F42575F95D33}" type="presParOf" srcId="{FEF41D31-CC8A-46FB-A708-EF7516FC593D}" destId="{B8BE0F89-7619-4D07-817F-145ABF0E1670}" srcOrd="1" destOrd="0" presId="urn:microsoft.com/office/officeart/2008/layout/LinedList"/>
    <dgm:cxn modelId="{30EDDE5D-FAEA-4282-BFCD-4B55F3B0F558}" type="presParOf" srcId="{C7A54894-01E4-47A8-B04A-CDBD4367FC09}" destId="{07A97237-2EA0-43FB-82B9-B01D93E50604}" srcOrd="6" destOrd="0" presId="urn:microsoft.com/office/officeart/2008/layout/LinedList"/>
    <dgm:cxn modelId="{F963B0AC-661E-44BF-8F00-CBF83173E7AD}" type="presParOf" srcId="{C7A54894-01E4-47A8-B04A-CDBD4367FC09}" destId="{33DC31D4-4A4D-435D-8A7F-DFC171E7562E}" srcOrd="7" destOrd="0" presId="urn:microsoft.com/office/officeart/2008/layout/LinedList"/>
    <dgm:cxn modelId="{5E66DEB6-48BE-450B-937B-D98C0695075D}" type="presParOf" srcId="{33DC31D4-4A4D-435D-8A7F-DFC171E7562E}" destId="{59C1CA0D-9950-40E9-B14F-8E84F997AE9C}" srcOrd="0" destOrd="0" presId="urn:microsoft.com/office/officeart/2008/layout/LinedList"/>
    <dgm:cxn modelId="{CC9E3113-48EB-47B6-B3E7-F58432574ED9}" type="presParOf" srcId="{33DC31D4-4A4D-435D-8A7F-DFC171E7562E}" destId="{23EB88BA-73A1-4B26-85D2-07EB40E82B87}" srcOrd="1" destOrd="0" presId="urn:microsoft.com/office/officeart/2008/layout/LinedList"/>
    <dgm:cxn modelId="{4784F6D5-99D9-46F5-9E2E-602E8CFC73FA}" type="presParOf" srcId="{C7A54894-01E4-47A8-B04A-CDBD4367FC09}" destId="{86DF5162-6FA7-4A20-84AF-5D7B4DD17CB7}" srcOrd="8" destOrd="0" presId="urn:microsoft.com/office/officeart/2008/layout/LinedList"/>
    <dgm:cxn modelId="{E4A9E8D0-B480-45D7-A29E-6AD495C4C7BB}" type="presParOf" srcId="{C7A54894-01E4-47A8-B04A-CDBD4367FC09}" destId="{F9D5932C-413D-4CA1-8936-DF1CDDA68073}" srcOrd="9" destOrd="0" presId="urn:microsoft.com/office/officeart/2008/layout/LinedList"/>
    <dgm:cxn modelId="{81044C1E-2B06-48B6-8850-51C70DF96807}" type="presParOf" srcId="{F9D5932C-413D-4CA1-8936-DF1CDDA68073}" destId="{2A521117-3284-44A8-96C7-378062B43AF3}" srcOrd="0" destOrd="0" presId="urn:microsoft.com/office/officeart/2008/layout/LinedList"/>
    <dgm:cxn modelId="{9401E533-1A33-4200-8415-09969921BA06}" type="presParOf" srcId="{F9D5932C-413D-4CA1-8936-DF1CDDA68073}" destId="{BBCFE314-95D0-4339-A486-AD42ADAFD25F}" srcOrd="1" destOrd="0" presId="urn:microsoft.com/office/officeart/2008/layout/LinedList"/>
    <dgm:cxn modelId="{37B46D6C-EAAB-4F68-8A3C-F0F873FE692D}" type="presParOf" srcId="{C7A54894-01E4-47A8-B04A-CDBD4367FC09}" destId="{C0DAD8B7-77FB-40B4-AA51-B94D575C4987}" srcOrd="10" destOrd="0" presId="urn:microsoft.com/office/officeart/2008/layout/LinedList"/>
    <dgm:cxn modelId="{BAAA06C6-BDD4-4F5E-8957-51493DE3E515}" type="presParOf" srcId="{C7A54894-01E4-47A8-B04A-CDBD4367FC09}" destId="{DD111242-4049-412B-8CA8-700128ABA6DB}" srcOrd="11" destOrd="0" presId="urn:microsoft.com/office/officeart/2008/layout/LinedList"/>
    <dgm:cxn modelId="{3EEAC7BF-7619-4789-A462-6D49B6FF1484}" type="presParOf" srcId="{DD111242-4049-412B-8CA8-700128ABA6DB}" destId="{39913F32-278C-4790-AB8D-04B9A7397856}" srcOrd="0" destOrd="0" presId="urn:microsoft.com/office/officeart/2008/layout/LinedList"/>
    <dgm:cxn modelId="{A99DC5F6-6D07-46D1-B8DE-A08B29119D18}" type="presParOf" srcId="{DD111242-4049-412B-8CA8-700128ABA6DB}" destId="{D3C99A4A-F7B8-41B5-A3C5-00608C1A4F92}" srcOrd="1" destOrd="0" presId="urn:microsoft.com/office/officeart/2008/layout/LinedList"/>
    <dgm:cxn modelId="{5E32F6DF-CFBA-411D-BEFC-C0BA748A10E6}" type="presParOf" srcId="{C7A54894-01E4-47A8-B04A-CDBD4367FC09}" destId="{1E3A9FA3-AE6C-4E5A-B29C-2C1725E39AA0}" srcOrd="12" destOrd="0" presId="urn:microsoft.com/office/officeart/2008/layout/LinedList"/>
    <dgm:cxn modelId="{A8D372BD-A87E-46BA-8BDF-7380DD84D403}" type="presParOf" srcId="{C7A54894-01E4-47A8-B04A-CDBD4367FC09}" destId="{7EC735A1-4B37-4261-85E0-11F4CC0099E0}" srcOrd="13" destOrd="0" presId="urn:microsoft.com/office/officeart/2008/layout/LinedList"/>
    <dgm:cxn modelId="{63F555B6-F6EB-47DC-8377-E697054237A5}" type="presParOf" srcId="{7EC735A1-4B37-4261-85E0-11F4CC0099E0}" destId="{E0402729-B615-47C2-81C4-8C4FBB866FFC}" srcOrd="0" destOrd="0" presId="urn:microsoft.com/office/officeart/2008/layout/LinedList"/>
    <dgm:cxn modelId="{F33BC40C-9DAC-4C2B-AC16-D4294FCF66B3}" type="presParOf" srcId="{7EC735A1-4B37-4261-85E0-11F4CC0099E0}" destId="{8B7C99F5-3A9A-4539-A4B3-775E6CA1E1AD}" srcOrd="1" destOrd="0" presId="urn:microsoft.com/office/officeart/2008/layout/LinedList"/>
    <dgm:cxn modelId="{FBE62442-C514-4AC7-B61B-EE1193F70E4E}" type="presParOf" srcId="{C7A54894-01E4-47A8-B04A-CDBD4367FC09}" destId="{3CAFF3DF-79C6-4396-9E4E-3072A8651AF9}" srcOrd="14" destOrd="0" presId="urn:microsoft.com/office/officeart/2008/layout/LinedList"/>
    <dgm:cxn modelId="{1AE3CDD6-9F37-4548-83D3-89F65FE96CD8}" type="presParOf" srcId="{C7A54894-01E4-47A8-B04A-CDBD4367FC09}" destId="{0C03E237-D0E4-4345-85DB-E6AF3C3276F8}" srcOrd="15" destOrd="0" presId="urn:microsoft.com/office/officeart/2008/layout/LinedList"/>
    <dgm:cxn modelId="{9D197DBC-A4A2-44C7-AA88-864B7DFD655E}" type="presParOf" srcId="{0C03E237-D0E4-4345-85DB-E6AF3C3276F8}" destId="{C0C94184-47E2-42E5-9A77-27E90345E72C}" srcOrd="0" destOrd="0" presId="urn:microsoft.com/office/officeart/2008/layout/LinedList"/>
    <dgm:cxn modelId="{5CABA26C-0F1C-4069-8769-532B30CD27EC}" type="presParOf" srcId="{0C03E237-D0E4-4345-85DB-E6AF3C3276F8}" destId="{6DDD364D-8865-4F42-A1DD-4D1616837AF0}" srcOrd="1" destOrd="0" presId="urn:microsoft.com/office/officeart/2008/layout/Lin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666833" cy="5453920"/>
        <a:chOff x="0" y="0"/>
        <a:chExt cx="6666833" cy="5453920"/>
      </a:xfrm>
    </dsp:grpSpPr>
    <dsp:sp modelId="{BA36E86E-73A4-4787-B664-18CEC2461544}">
      <dsp:nvSpPr>
        <dsp:cNvPr id="3" name="Straight Connector 2"/>
        <dsp:cNvSpPr/>
      </dsp:nvSpPr>
      <dsp:spPr bwMode="white">
        <a:xfrm>
          <a:off x="0" y="0"/>
          <a:ext cx="6666833" cy="0"/>
        </a:xfrm>
        <a:prstGeom prst="line">
          <a:avLst/>
        </a:prstGeom>
      </dsp:spPr>
      <dsp:style>
        <a:lnRef idx="1">
          <a:schemeClr val="accent2"/>
        </a:lnRef>
        <a:fillRef idx="3">
          <a:schemeClr val="accent2"/>
        </a:fillRef>
        <a:effectRef idx="2">
          <a:scrgbClr r="0" g="0" b="0"/>
        </a:effectRef>
        <a:fontRef idx="minor">
          <a:schemeClr val="lt1"/>
        </a:fontRef>
      </dsp:style>
      <dsp:txXfrm>
        <a:off x="0" y="0"/>
        <a:ext cx="6666833" cy="0"/>
      </dsp:txXfrm>
    </dsp:sp>
    <dsp:sp modelId="{BB6814E4-8B25-4EE6-836F-9BB35298138F}">
      <dsp:nvSpPr>
        <dsp:cNvPr id="4" name="Rectangles 3"/>
        <dsp:cNvSpPr/>
      </dsp:nvSpPr>
      <dsp:spPr bwMode="white">
        <a:xfrm>
          <a:off x="0" y="0"/>
          <a:ext cx="6666833" cy="68174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4769" tIns="64769" rIns="64769" bIns="64769" anchor="t"/>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US">
              <a:solidFill>
                <a:schemeClr val="tx1"/>
              </a:solidFill>
            </a:rPr>
            <a:t>Conspirator identification Facial recognition analysis on unidentified male photograph.</a:t>
          </a:r>
          <a:endParaRPr>
            <a:solidFill>
              <a:schemeClr val="tx1"/>
            </a:solidFill>
          </a:endParaRPr>
        </a:p>
      </dsp:txBody>
      <dsp:txXfrm>
        <a:off x="0" y="0"/>
        <a:ext cx="6666833" cy="681740"/>
      </dsp:txXfrm>
    </dsp:sp>
    <dsp:sp modelId="{F80791BD-7619-4561-9353-CEA69DA5A9D9}">
      <dsp:nvSpPr>
        <dsp:cNvPr id="5" name="Straight Connector 4"/>
        <dsp:cNvSpPr/>
      </dsp:nvSpPr>
      <dsp:spPr bwMode="white">
        <a:xfrm>
          <a:off x="0" y="681740"/>
          <a:ext cx="6666833" cy="0"/>
        </a:xfrm>
        <a:prstGeom prst="line">
          <a:avLst/>
        </a:prstGeom>
      </dsp:spPr>
      <dsp:style>
        <a:lnRef idx="1">
          <a:schemeClr val="accent3"/>
        </a:lnRef>
        <a:fillRef idx="3">
          <a:schemeClr val="accent3"/>
        </a:fillRef>
        <a:effectRef idx="2">
          <a:scrgbClr r="0" g="0" b="0"/>
        </a:effectRef>
        <a:fontRef idx="minor">
          <a:schemeClr val="lt1"/>
        </a:fontRef>
      </dsp:style>
      <dsp:txXfrm>
        <a:off x="0" y="681740"/>
        <a:ext cx="6666833" cy="0"/>
      </dsp:txXfrm>
    </dsp:sp>
    <dsp:sp modelId="{21CE4278-D113-4BEC-8E07-F869F0B7DA62}">
      <dsp:nvSpPr>
        <dsp:cNvPr id="6" name="Rectangles 5"/>
        <dsp:cNvSpPr/>
      </dsp:nvSpPr>
      <dsp:spPr bwMode="white">
        <a:xfrm>
          <a:off x="0" y="681740"/>
          <a:ext cx="6666833" cy="68174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4769" tIns="64769" rIns="64769" bIns="64769" anchor="t"/>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US">
              <a:solidFill>
                <a:schemeClr val="tx1"/>
              </a:solidFill>
            </a:rPr>
            <a:t>Dean enhanced cryptanalysis on the file: Open.docx of transaction and identity information.</a:t>
          </a:r>
          <a:endParaRPr>
            <a:solidFill>
              <a:schemeClr val="tx1"/>
            </a:solidFill>
          </a:endParaRPr>
        </a:p>
      </dsp:txBody>
      <dsp:txXfrm>
        <a:off x="0" y="681740"/>
        <a:ext cx="6666833" cy="681740"/>
      </dsp:txXfrm>
    </dsp:sp>
    <dsp:sp modelId="{B633904D-3DB2-44BF-A1F0-ED0AFD0C9853}">
      <dsp:nvSpPr>
        <dsp:cNvPr id="7" name="Straight Connector 6"/>
        <dsp:cNvSpPr/>
      </dsp:nvSpPr>
      <dsp:spPr bwMode="white">
        <a:xfrm>
          <a:off x="0" y="1363480"/>
          <a:ext cx="6666833" cy="0"/>
        </a:xfrm>
        <a:prstGeom prst="line">
          <a:avLst/>
        </a:prstGeom>
      </dsp:spPr>
      <dsp:style>
        <a:lnRef idx="1">
          <a:schemeClr val="accent4"/>
        </a:lnRef>
        <a:fillRef idx="3">
          <a:schemeClr val="accent4"/>
        </a:fillRef>
        <a:effectRef idx="2">
          <a:scrgbClr r="0" g="0" b="0"/>
        </a:effectRef>
        <a:fontRef idx="minor">
          <a:schemeClr val="lt1"/>
        </a:fontRef>
      </dsp:style>
      <dsp:txXfrm>
        <a:off x="0" y="1363480"/>
        <a:ext cx="6666833" cy="0"/>
      </dsp:txXfrm>
    </dsp:sp>
    <dsp:sp modelId="{09CF5C89-69A8-4D61-9323-EDBF822E458C}">
      <dsp:nvSpPr>
        <dsp:cNvPr id="8" name="Rectangles 7"/>
        <dsp:cNvSpPr/>
      </dsp:nvSpPr>
      <dsp:spPr bwMode="white">
        <a:xfrm>
          <a:off x="0" y="1363480"/>
          <a:ext cx="6666833" cy="68174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4769" tIns="64769" rIns="64769" bIns="64769" anchor="t"/>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US">
              <a:solidFill>
                <a:schemeClr val="tx1"/>
              </a:solidFill>
            </a:rPr>
            <a:t>Request to obtain email subscriber records and email accounts metadata.</a:t>
          </a:r>
          <a:endParaRPr>
            <a:solidFill>
              <a:schemeClr val="tx1"/>
            </a:solidFill>
          </a:endParaRPr>
        </a:p>
      </dsp:txBody>
      <dsp:txXfrm>
        <a:off x="0" y="1363480"/>
        <a:ext cx="6666833" cy="681740"/>
      </dsp:txXfrm>
    </dsp:sp>
    <dsp:sp modelId="{07A97237-2EA0-43FB-82B9-B01D93E50604}">
      <dsp:nvSpPr>
        <dsp:cNvPr id="9" name="Straight Connector 8"/>
        <dsp:cNvSpPr/>
      </dsp:nvSpPr>
      <dsp:spPr bwMode="white">
        <a:xfrm>
          <a:off x="0" y="2045220"/>
          <a:ext cx="6666833" cy="0"/>
        </a:xfrm>
        <a:prstGeom prst="line">
          <a:avLst/>
        </a:prstGeom>
      </dsp:spPr>
      <dsp:style>
        <a:lnRef idx="1">
          <a:schemeClr val="accent5"/>
        </a:lnRef>
        <a:fillRef idx="3">
          <a:schemeClr val="accent5"/>
        </a:fillRef>
        <a:effectRef idx="2">
          <a:scrgbClr r="0" g="0" b="0"/>
        </a:effectRef>
        <a:fontRef idx="minor">
          <a:schemeClr val="lt1"/>
        </a:fontRef>
      </dsp:style>
      <dsp:txXfrm>
        <a:off x="0" y="2045220"/>
        <a:ext cx="6666833" cy="0"/>
      </dsp:txXfrm>
    </dsp:sp>
    <dsp:sp modelId="{59C1CA0D-9950-40E9-B14F-8E84F997AE9C}">
      <dsp:nvSpPr>
        <dsp:cNvPr id="10" name="Rectangles 9"/>
        <dsp:cNvSpPr/>
      </dsp:nvSpPr>
      <dsp:spPr bwMode="white">
        <a:xfrm>
          <a:off x="0" y="2045220"/>
          <a:ext cx="6666833" cy="68174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4769" tIns="64769" rIns="64769" bIns="64769" anchor="t"/>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US">
              <a:solidFill>
                <a:schemeClr val="tx1"/>
              </a:solidFill>
            </a:rPr>
            <a:t>State Bank of India and Mastercard systems financial transaction history.</a:t>
          </a:r>
          <a:endParaRPr>
            <a:solidFill>
              <a:schemeClr val="tx1"/>
            </a:solidFill>
          </a:endParaRPr>
        </a:p>
      </dsp:txBody>
      <dsp:txXfrm>
        <a:off x="0" y="2045220"/>
        <a:ext cx="6666833" cy="681740"/>
      </dsp:txXfrm>
    </dsp:sp>
    <dsp:sp modelId="{86DF5162-6FA7-4A20-84AF-5D7B4DD17CB7}">
      <dsp:nvSpPr>
        <dsp:cNvPr id="11" name="Straight Connector 10"/>
        <dsp:cNvSpPr/>
      </dsp:nvSpPr>
      <dsp:spPr bwMode="white">
        <a:xfrm>
          <a:off x="0" y="2726960"/>
          <a:ext cx="6666833" cy="0"/>
        </a:xfrm>
        <a:prstGeom prst="line">
          <a:avLst/>
        </a:prstGeom>
      </dsp:spPr>
      <dsp:style>
        <a:lnRef idx="1">
          <a:schemeClr val="accent6"/>
        </a:lnRef>
        <a:fillRef idx="3">
          <a:schemeClr val="accent6"/>
        </a:fillRef>
        <a:effectRef idx="2">
          <a:scrgbClr r="0" g="0" b="0"/>
        </a:effectRef>
        <a:fontRef idx="minor">
          <a:schemeClr val="lt1"/>
        </a:fontRef>
      </dsp:style>
      <dsp:txXfrm>
        <a:off x="0" y="2726960"/>
        <a:ext cx="6666833" cy="0"/>
      </dsp:txXfrm>
    </dsp:sp>
    <dsp:sp modelId="{2A521117-3284-44A8-96C7-378062B43AF3}">
      <dsp:nvSpPr>
        <dsp:cNvPr id="12" name="Rectangles 11"/>
        <dsp:cNvSpPr/>
      </dsp:nvSpPr>
      <dsp:spPr bwMode="white">
        <a:xfrm>
          <a:off x="0" y="2726960"/>
          <a:ext cx="6666833" cy="68174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4769" tIns="64769" rIns="64769" bIns="64769" anchor="t"/>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US">
              <a:solidFill>
                <a:schemeClr val="tx1"/>
              </a:solidFill>
            </a:rPr>
            <a:t>International liaison coordination activation and cross-border evidence requests are needed.</a:t>
          </a:r>
          <a:endParaRPr>
            <a:solidFill>
              <a:schemeClr val="tx1"/>
            </a:solidFill>
          </a:endParaRPr>
        </a:p>
      </dsp:txBody>
      <dsp:txXfrm>
        <a:off x="0" y="2726960"/>
        <a:ext cx="6666833" cy="681740"/>
      </dsp:txXfrm>
    </dsp:sp>
    <dsp:sp modelId="{C0DAD8B7-77FB-40B4-AA51-B94D575C4987}">
      <dsp:nvSpPr>
        <dsp:cNvPr id="13" name="Straight Connector 12"/>
        <dsp:cNvSpPr/>
      </dsp:nvSpPr>
      <dsp:spPr bwMode="white">
        <a:xfrm>
          <a:off x="0" y="3408700"/>
          <a:ext cx="6666833" cy="0"/>
        </a:xfrm>
        <a:prstGeom prst="line">
          <a:avLst/>
        </a:prstGeom>
      </dsp:spPr>
      <dsp:style>
        <a:lnRef idx="1">
          <a:schemeClr val="accent2"/>
        </a:lnRef>
        <a:fillRef idx="3">
          <a:schemeClr val="accent2"/>
        </a:fillRef>
        <a:effectRef idx="2">
          <a:scrgbClr r="0" g="0" b="0"/>
        </a:effectRef>
        <a:fontRef idx="minor">
          <a:schemeClr val="lt1"/>
        </a:fontRef>
      </dsp:style>
      <dsp:txXfrm>
        <a:off x="0" y="3408700"/>
        <a:ext cx="6666833" cy="0"/>
      </dsp:txXfrm>
    </dsp:sp>
    <dsp:sp modelId="{39913F32-278C-4790-AB8D-04B9A7397856}">
      <dsp:nvSpPr>
        <dsp:cNvPr id="14" name="Rectangles 13"/>
        <dsp:cNvSpPr/>
      </dsp:nvSpPr>
      <dsp:spPr bwMode="white">
        <a:xfrm>
          <a:off x="0" y="3408700"/>
          <a:ext cx="6666833" cy="68174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4769" tIns="64769" rIns="64769" bIns="64769" anchor="t"/>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US">
              <a:solidFill>
                <a:schemeClr val="tx1"/>
              </a:solidFill>
            </a:rPr>
            <a:t>Capability in investment in decryption at its inception stage that is essential in the future research.</a:t>
          </a:r>
          <a:endParaRPr>
            <a:solidFill>
              <a:schemeClr val="tx1"/>
            </a:solidFill>
          </a:endParaRPr>
        </a:p>
      </dsp:txBody>
      <dsp:txXfrm>
        <a:off x="0" y="3408700"/>
        <a:ext cx="6666833" cy="681740"/>
      </dsp:txXfrm>
    </dsp:sp>
    <dsp:sp modelId="{1E3A9FA3-AE6C-4E5A-B29C-2C1725E39AA0}">
      <dsp:nvSpPr>
        <dsp:cNvPr id="15" name="Straight Connector 14"/>
        <dsp:cNvSpPr/>
      </dsp:nvSpPr>
      <dsp:spPr bwMode="white">
        <a:xfrm>
          <a:off x="0" y="4090440"/>
          <a:ext cx="6666833" cy="0"/>
        </a:xfrm>
        <a:prstGeom prst="line">
          <a:avLst/>
        </a:prstGeom>
      </dsp:spPr>
      <dsp:style>
        <a:lnRef idx="1">
          <a:schemeClr val="accent3"/>
        </a:lnRef>
        <a:fillRef idx="3">
          <a:schemeClr val="accent3"/>
        </a:fillRef>
        <a:effectRef idx="2">
          <a:scrgbClr r="0" g="0" b="0"/>
        </a:effectRef>
        <a:fontRef idx="minor">
          <a:schemeClr val="lt1"/>
        </a:fontRef>
      </dsp:style>
      <dsp:txXfrm>
        <a:off x="0" y="4090440"/>
        <a:ext cx="6666833" cy="0"/>
      </dsp:txXfrm>
    </dsp:sp>
    <dsp:sp modelId="{E0402729-B615-47C2-81C4-8C4FBB866FFC}">
      <dsp:nvSpPr>
        <dsp:cNvPr id="16" name="Rectangles 15"/>
        <dsp:cNvSpPr/>
      </dsp:nvSpPr>
      <dsp:spPr bwMode="white">
        <a:xfrm>
          <a:off x="0" y="4090440"/>
          <a:ext cx="6666833" cy="68174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4769" tIns="64769" rIns="64769" bIns="64769" anchor="t"/>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US">
              <a:solidFill>
                <a:schemeClr val="tx1"/>
              </a:solidFill>
            </a:rPr>
            <a:t>Multidisciplinary groups incorporating technical, legal and investigation expertise necessary.</a:t>
          </a:r>
          <a:endParaRPr>
            <a:solidFill>
              <a:schemeClr val="tx1"/>
            </a:solidFill>
          </a:endParaRPr>
        </a:p>
      </dsp:txBody>
      <dsp:txXfrm>
        <a:off x="0" y="4090440"/>
        <a:ext cx="6666833" cy="681740"/>
      </dsp:txXfrm>
    </dsp:sp>
    <dsp:sp modelId="{3CAFF3DF-79C6-4396-9E4E-3072A8651AF9}">
      <dsp:nvSpPr>
        <dsp:cNvPr id="17" name="Straight Connector 16"/>
        <dsp:cNvSpPr/>
      </dsp:nvSpPr>
      <dsp:spPr bwMode="white">
        <a:xfrm>
          <a:off x="0" y="4772180"/>
          <a:ext cx="6666833" cy="0"/>
        </a:xfrm>
        <a:prstGeom prst="line">
          <a:avLst/>
        </a:prstGeom>
      </dsp:spPr>
      <dsp:style>
        <a:lnRef idx="1">
          <a:schemeClr val="accent4"/>
        </a:lnRef>
        <a:fillRef idx="3">
          <a:schemeClr val="accent4"/>
        </a:fillRef>
        <a:effectRef idx="2">
          <a:scrgbClr r="0" g="0" b="0"/>
        </a:effectRef>
        <a:fontRef idx="minor">
          <a:schemeClr val="lt1"/>
        </a:fontRef>
      </dsp:style>
      <dsp:txXfrm>
        <a:off x="0" y="4772180"/>
        <a:ext cx="6666833" cy="0"/>
      </dsp:txXfrm>
    </dsp:sp>
    <dsp:sp modelId="{C0C94184-47E2-42E5-9A77-27E90345E72C}">
      <dsp:nvSpPr>
        <dsp:cNvPr id="18" name="Rectangles 17"/>
        <dsp:cNvSpPr/>
      </dsp:nvSpPr>
      <dsp:spPr bwMode="white">
        <a:xfrm>
          <a:off x="0" y="4772180"/>
          <a:ext cx="6666833" cy="681740"/>
        </a:xfrm>
        <a:prstGeom prst="rect">
          <a:avLst/>
        </a:prstGeom>
      </dsp:spPr>
      <dsp:style>
        <a:lnRef idx="0">
          <a:schemeClr val="dk1">
            <a:alpha val="0"/>
          </a:schemeClr>
        </a:lnRef>
        <a:fillRef idx="0">
          <a:schemeClr val="lt1">
            <a:alpha val="0"/>
          </a:schemeClr>
        </a:fillRef>
        <a:effectRef idx="0">
          <a:scrgbClr r="0" g="0" b="0"/>
        </a:effectRef>
        <a:fontRef idx="minor"/>
      </dsp:style>
      <dsp:txBody>
        <a:bodyPr lIns="64769" tIns="64769" rIns="64769" bIns="64769" anchor="t"/>
        <a:lstStyle>
          <a:lvl1pPr algn="l">
            <a:defRPr sz="17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pPr lvl="0">
            <a:lnSpc>
              <a:spcPct val="100000"/>
            </a:lnSpc>
            <a:spcBef>
              <a:spcPct val="0"/>
            </a:spcBef>
            <a:spcAft>
              <a:spcPct val="35000"/>
            </a:spcAft>
          </a:pPr>
          <a:r>
            <a:rPr lang="en-US">
              <a:solidFill>
                <a:schemeClr val="tx1"/>
              </a:solidFill>
            </a:rPr>
            <a:t>Take advanced compartmentalization and encryption strategies into consideration in the future.</a:t>
          </a:r>
          <a:endParaRPr>
            <a:solidFill>
              <a:schemeClr val="tx1"/>
            </a:solidFill>
          </a:endParaRPr>
        </a:p>
      </dsp:txBody>
      <dsp:txXfrm>
        <a:off x="0" y="4772180"/>
        <a:ext cx="6666833" cy="6817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60352C-2820-477D-8DC0-461777B477C3}" type="datetimeFigureOut">
              <a:rPr/>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F36E9-3C6C-4513-ABE7-A6AA325E395F}" type="slidenum">
              <a:rPr/>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forensic process used in the investigation is the multi-layered, holistic, analysis on mobile devices in a case of intellectual property theft in an </a:t>
            </a:r>
            <a:r>
              <a:rPr lang="en-US" dirty="0" err="1"/>
              <a:t>organisation</a:t>
            </a:r>
            <a:r>
              <a:rPr lang="en-US" dirty="0"/>
              <a:t>. The four suspect devices were taken through subjective logical extraction with the use of Cellebrite UFED which is an industry standard platform that is known to be compatible with a wide range of Android and proprietary systems. After the acquisition, the extracted images were analyzed systematically using the Autopsy Digital Forensics Platform, using special modules such as Android Analyzer and </a:t>
            </a:r>
            <a:r>
              <a:rPr lang="en-US" dirty="0" err="1"/>
              <a:t>aLEAPP</a:t>
            </a:r>
            <a:r>
              <a:rPr lang="en-US" dirty="0"/>
              <a:t> to recover and correlate artifacts in communications, financial transactions, and geolocation metadata on a case-by-case basis. The extraction plan consisted of sophisticated logical acquisition, file system investigation and selected chat capture-enriching in-depth retrieval of accessible and deleted artifacts serving important functions in reconstructing the timeline. Imperatively, chain-of-custody measures were taken very carefully at each step: isolation of devices on seizure, recording of acquisition processes, time stamp processing log, and the verification of hash computation of all recovered information was successfully carried out. Such methodological rigor guarantees that there is evidentiary integrity and admissibility and shows compliance with the current standards of digital forensic best practices and legal standards necessary to allow prosecution-grade investigations.</a:t>
            </a:r>
            <a:endParaRPr lang="en-US" dirty="0"/>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forensic examination of Huawei POT-LX1 P Smart device will conclusively prove that the unit is the working command hub that planned the intellectual property conspiracy. By looking at the Rpcache.csv file and web account records, user attribution was conclusively established and the main user account was found to be dovp59@gmail.com then established that it was actually Emma. The analysis of time is important, as on August 17, 2024, the device was set up, and secure communication apps (WhatsApp, Instagram, Gmail) were installed immediately, after which within 48 hours there was direct contact with the intermediary based on the time indicators of Gmail cache entries dated August 19, 2024. Above all, the web history analysis of August 21, 2024, has shown that there is a calculated search query: how to unblock a contact in WhatsApp </a:t>
            </a:r>
            <a:r>
              <a:rPr lang="en-US" dirty="0" err="1"/>
              <a:t>huawei</a:t>
            </a:r>
            <a:r>
              <a:rPr lang="en-US" dirty="0"/>
              <a:t>, which is a testament to a high level of understanding the functioning of the operation, as well as the intentional manipulation of communication channels, either a preceding falling-out or the necessity of urgent communication with a specific company. The </a:t>
            </a:r>
            <a:r>
              <a:rPr lang="en-US" dirty="0" err="1"/>
              <a:t>localisation</a:t>
            </a:r>
            <a:r>
              <a:rPr lang="en-US" dirty="0"/>
              <a:t> of communication infrastructure, along with a methodical demonstration of digital hygiene (contact blocking/unblocking, message deletion, platform switching), depends on Emma being the perpetrator and an </a:t>
            </a:r>
            <a:r>
              <a:rPr lang="en-US" dirty="0" err="1"/>
              <a:t>organising</a:t>
            </a:r>
            <a:r>
              <a:rPr lang="en-US" dirty="0"/>
              <a:t> conspirator and shortly, with intentional motives of hindering forensic rediscovery of incriminating communications.</a:t>
            </a:r>
            <a:endParaRPr lang="en-US" dirty="0"/>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evidence involved in the case of Samsung Galaxy A13 attributed to Joe shows strong working intermediation in both the local and global aspects of the conspiracy. The identification of the user was through unique profile indicators that is, profile image that displayed first letter J plus unique patterns of access and device use profile indicators. Of importance to the story of the investigation, the device carries detailed geotagged photographs and built-in EXIF metadata recordings of a calculated travel plan during August through December 2024. The time and space particularity of such traveling such as Glasgow (August 31), Luton Airport (September 4 with concurrent hotel records), Paris (October 15 with evidence of payment instruments), and Wembley (December 16) indicates the transport of organizing secret meetings between Emma and Norman. At the same time, the evidence of past monetary transactions, such as photographs of what appears to be a One4all gift card with the visible payment credentials visible, and the fact that a single card is used over a time, i.e. Debit Mastercard with ending 3758, confirms that Joe had a dual functioning capacity, both organizing real-life meetings and maintaining the lines of financial transactions, i.e. the ones that help to avoid payments tracking. This machine therefore becomes the logistical and financial hub that is gluing the distributed actors of the conspiracy.</a:t>
            </a:r>
            <a:endParaRPr lang="en-US" dirty="0"/>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Ulefone</a:t>
            </a:r>
            <a:r>
              <a:rPr lang="en-US" dirty="0"/>
              <a:t> Note 14, which was forensically assigned to Norman and can be considered the financial command </a:t>
            </a:r>
            <a:r>
              <a:rPr lang="en-US" dirty="0" err="1"/>
              <a:t>centre</a:t>
            </a:r>
            <a:r>
              <a:rPr lang="en-US" dirty="0"/>
              <a:t> of the conspiracy, has made strategic use of anonymized payment systems through operational compartmentalization and the use of anonymized accounts. The largest piece of evidentiary artifact to the device is the photographic records of a debit card provided by the State Bank of India that displays a generic and non-personalized name-- "STATE BANK CUSTOMER"--instead of displaying the name of the actual cardholder. This nomenclature decision is a form of advanced obfuscation strategy, which is actually meant to de-link the financial transaction with the actual personal operation and leave any pre-existing investigative methods tracing practices, incapacitated to a great extent. The strategic value of this anonymized tool cannot be overestimated: it constitutes the materialization of the criminal intent, which is precisely adjusted to the needs to enable the criminal transfer of funds the QT-AI- 2025 patent, without revealing the initiator of the transaction. Interestingly, the machine has a small number of extraneous communications or logs of operational activities- a trend that has been observed under the strategy of well compartmentalized tradecraft whereby the functional business of Norman was simply restricted to financial facilitation, and could not be coordinated with fellow accomplices. Such a strategic isolation, as well as a mechanism of payment that is anonymous, will ultimately prove the position of Norman as the specified buyer and financier.</a:t>
            </a:r>
            <a:endParaRPr lang="en-US" dirty="0"/>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Nokia C2 is an important investigative edge, signifying both the methods of operation security that are complex and at the same time conceal and verify the device function as a part of the upper end of the conspiracy. The retrieval of a password-protected Microsoft Word file named </a:t>
            </a:r>
            <a:r>
              <a:rPr lang="en-US" dirty="0" err="1"/>
              <a:t>Open.Docx</a:t>
            </a:r>
            <a:r>
              <a:rPr lang="en-US" dirty="0"/>
              <a:t> itself double-jeopardizes that one has recognized the circumstantial evidence of intentional or purposeful information </a:t>
            </a:r>
            <a:r>
              <a:rPr lang="en-US" dirty="0" err="1"/>
              <a:t>compartmentalisation</a:t>
            </a:r>
            <a:r>
              <a:rPr lang="en-US"/>
              <a:t>, namely that there is heavy encryption on a boring device. Between broad cryptanalytic efforts, even systematized brute force strategies have been futile, suggesting the use of non-trivial encryption protocol-ingesting of advanced threat actors. The most likely contents, which would possibly include the records of transactions, the instructions of the operations, or the names of other members of the conspiracy, are still invisible in a strategic manner, and form a considerable evidentiary hiatus. At the same time, the recovery of an untagged image of an unidentified male person presents a severe dimension with regard to the investigation: either this person is the main user of the device, or he/she is a co-conspirator involved in identity verification measures or it is an outside coordination control. The fact that the WhatsApp key files are not available also limits the analysis of the encrypted messages. Together, all the remaining unresolved factors highlight investigative resilience and the example of unending technical obstacles, making the Nokia C2 the future investigation the priority of interest and indicating the sophistication that is currently developing as up-to-date organized criminal working operational security principles.</a:t>
            </a:r>
            <a:endParaRPr lang="en-US"/>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cross-device correlation and time series analysis of the intrusion indicate that there was a carefully planned conspiracy with high-level operational control and careful compartmentalization of role among four different actors. The investigative story starts in mid-August 2024, as Emma has indeed acquired a special dedicated Huawei tool and opened encrypted communication lines and channels, including WhatsApp, Instagram, and Gmail, within a limited time frame. Above all, the artifacts of devices testify to actual contacts with Joe during the 48 hours after Emma has started her device, indicating coordinated protocols and pre-programmed communication channels. This is followed by the second coordination stage, which takes place between the end of August and the end of December and reflects the methodical quality of travel characteristics of Joe that are carefully documented with geotagged photographs, hotel bills, and transportation records, arranging covert meetings in Glasgow, Luton, Paris and London. At the same time, the activity of the device used by Norman can be seen as an indicator of planned financial planning, namely purchasing and recording an anonymized debit card of SBI that can be used to block the possibility of tracking the trace of the transaction. In the process, there is high-caliber threat awareness due to practices of operational security: participating in the intentional deletion of the chat and manipulation of contacts, the use of a compartmentalized device that is used only in logistics and finance, and a limited digital footprint, as well as encrypted storage. It is a multi-stage advancement involving </a:t>
            </a:r>
            <a:r>
              <a:rPr lang="en-US" dirty="0" err="1"/>
              <a:t>prepreping</a:t>
            </a:r>
            <a:r>
              <a:rPr lang="en-US" dirty="0"/>
              <a:t>, orchestrating, funding, and implementing that establishes, beyond any reasonable doubt, a conspiracy, that is, a </a:t>
            </a:r>
            <a:r>
              <a:rPr lang="en-US" dirty="0" err="1"/>
              <a:t>regardlessness</a:t>
            </a:r>
            <a:r>
              <a:rPr lang="en-US" dirty="0"/>
              <a:t> of forethought, delegated operational duties, and ultra-high-tech tradecraft that lowers forensic reconstructions.</a:t>
            </a:r>
            <a:endParaRPr lang="en-US" dirty="0"/>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investigation has faced insurmountable technical challenges of the modern-day mobile forensics but has ensured the evidential integrity by the methodologically sound and proven procedural frameworks. Adversarial operational security was presented on a range of vectors: advanced encryption systems had safeguarded WhatsApp databases on the Huawei and Nokia network; messages were being deleted intentionally and contact management was being done systematically hiding communication paths; and password-protected documents had resisted thorough cryptanalysis efforts. Most importantly, logical acquisition toolsets - in the effort to optimize non-invasive acquisition - automatically target some off-limits cryptographic key files, especially those that are used to encrypt WhatsApp chats thus limiting the ability to provide the recovery of all chats. Although these technical barriers are significant, they do not invalidate the conclusions of the investigations as the available artifacts gave enough multi-source convergence to ensure strong role assignment and reconstruction of the chronology. On the other hand, reliability assurance was formalized during the lifecycle of the forensic task: technical credibility was determined by implementation of industry-validated tools (Cellebrite UFED, Autopsy Digital Forensics Platform, </a:t>
            </a:r>
            <a:r>
              <a:rPr lang="en-US" dirty="0" err="1"/>
              <a:t>aLEAPP</a:t>
            </a:r>
            <a:r>
              <a:rPr lang="en-US" dirty="0"/>
              <a:t> modules), cryptographic hash validation during acquisition and analysis phases ensured the integrity of data, audit traceability was established by the complete provision of a chain-of-custody documentation, and deliberate multi-layer validation protocols, such as the cross-device artifact correlation, established through independent verification. This moderate solution compromises recognition of technical constraints without endangering the admissibility and visibility of recovered evidence and attributing expert conformity to current intellectual views and legal conditions on prosecution competence investigations in digital forensics.</a:t>
            </a:r>
            <a:endParaRPr lang="en-US" dirty="0"/>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forensic investigation has shown beyond reasonable doubt that there is a coordinated conspiracy to steal the QT-AI-2025 patent and commercialize it extra-judicially, and three key individuals fulfilled clearly compatible, rather complementary functional tasks. Emma becomes a conspirator and communications hub organizing the contacts with intermediaries, coordinates the strategic communication on secure networks, and proves to be provided with high-quality digital hygiene measures aimed to hinder the processes of forensic recovery. Joe served as both the logistical and fiscal intermediate where he held face-to-face in various jurisdictions (Scotland, Wales, France, England) where he at the same time operated financial pathways that were created with the intention of anonymization and hindering traceability. Norman took playing the role of buyer-financier, where he used non personalized financial vehicles in transacting illegal payments whilst retaining operational seclusion in vertical compartmentalization with no direct coordination. Multi-source evidence convergence to user identity and face-to-face communications; geotagged photos and transaction receipts; time-and-place fusion; intent and ability; cross-system corroboration all deliver the investigative conclusion that this is a narrative that runs throughout all of August through December 2024. This evidence constellation, incomplete as it is through encrypted obstacles, presents a great amount of evidence, proof of the prosecution standard. The levels of attribution confidence are high among all three actors recognized, and it will be supported by the artifacts of unique device, analysis of behavioral patterns and independent verification tools. Unclear items especially the encrypted Nokia C2 file and the unknown photograph are high-priority investigation packages that must involve sophisticated cryptanalysis and face recognition solutions.</a:t>
            </a:r>
            <a:endParaRPr lang="en-US" dirty="0"/>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path of the investigation creates a strategic route to prosecutorial development and learning on the institutional scale in the context of the digital forensics practice. The initial priority measures are focused on eliminating the gaps in investigation, outlined in the analysis of mobile devices: the facial recognition analysis of the unidentified male photograph found on the Nokia C2 is the most straight forward path to identify the fourth conspirator, and incorporating the evidence into national and international intelligence databases must increase the chances of successful attribution significantly. Parallel information technology resources should be deployed to break the encrypted Open.docx file, which may include documentation of a transaction, operational order, or identity of co-conspirators of interest, at the same time. Case processing needs to be hurried in order to take subscriber data and metadata logs related to the email accounts in question (dovp59@gmail.com, josephrehan464@gmail.com) as well as an in-depth record of financial transactions within the State Bank of India environment and international Mastercard databases, which will allow for the capture of financial flows and the establishment of the </a:t>
            </a:r>
            <a:r>
              <a:rPr lang="en-US" dirty="0" err="1"/>
              <a:t>oficiaries</a:t>
            </a:r>
            <a:r>
              <a:rPr lang="en-US" dirty="0"/>
              <a:t>. The international liaison mechanism has to be turned on in order to assist in cross-border evidence requests, especially when it comes to the hotel transactions in Paris, and the possibility of the continental banking networks. On the institutional level, this case study teaches fundamental lessons to how digital forensics operations should be conducted in the future: decryption specialists should be deployed at a very early stage, device and cloud-based data collection protocols need to integrate, multidisciplinary teams requiring technical skills, legal experience, and investigative tradecraft are essential. The organizations should expect the increasing sophistication of criminal operations security, compartmentalization, and deployment of encryption that will result in the need of corresponding institutional investment in capabilities, training, and inter-agency coordination frameworks.</a:t>
            </a:r>
            <a:endParaRPr lang="en-US" dirty="0"/>
          </a:p>
        </p:txBody>
      </p:sp>
      <p:sp>
        <p:nvSpPr>
          <p:cNvPr id="4" name="Slide Number Placeholder 3"/>
          <p:cNvSpPr>
            <a:spLocks noGrp="1"/>
          </p:cNvSpPr>
          <p:nvPr>
            <p:ph type="sldNum" sz="quarter" idx="5"/>
          </p:nvPr>
        </p:nvSpPr>
        <p:spPr/>
        <p:txBody>
          <a:bodyPr/>
          <a:lstStyle/>
          <a:p>
            <a:fld id="{BC8F36E9-3C6C-4513-ABE7-A6AA325E395F}" type="slidenum">
              <a:rPr/>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846CE7D5-CF57-46EF-B807-FDD0502418D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846CE7D5-CF57-46EF-B807-FDD0502418D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846CE7D5-CF57-46EF-B807-FDD0502418D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in an office with a computer and papers&#10;&#10;AI-generated content may be incorrect."/>
          <p:cNvPicPr>
            <a:picLocks noChangeAspect="1"/>
          </p:cNvPicPr>
          <p:nvPr/>
        </p:nvPicPr>
        <p:blipFill>
          <a:blip r:embed="rId1"/>
          <a:srcRect l="10983" t="9091" r="24955" b="1"/>
          <a:stretch>
            <a:fillRect/>
          </a:stretch>
        </p:blipFill>
        <p:spPr>
          <a:xfrm>
            <a:off x="3523488" y="10"/>
            <a:ext cx="8668512" cy="6857990"/>
          </a:xfrm>
          <a:prstGeom prst="rect">
            <a:avLst/>
          </a:prstGeom>
        </p:spPr>
      </p:pic>
      <p:sp>
        <p:nvSpPr>
          <p:cNvPr id="29" name="Rectangle 28"/>
          <p:cNvSpPr>
            <a:spLocks noGrp="1" noRot="1" noChangeAspect="1" noMove="1" noResize="1" noEditPoints="1" noAdjustHandles="1" noChangeArrowheads="1" noChangeShapeType="1" noTextEdit="1"/>
          </p:cNvSpPr>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ea typeface="+mj-lt"/>
                <a:cs typeface="+mj-lt"/>
              </a:rPr>
              <a:t>ACCA7031- Task 2-Analysis</a:t>
            </a:r>
            <a:endParaRPr lang="en-US" sz="4800">
              <a:ea typeface="+mj-lt"/>
              <a:cs typeface="+mj-lt"/>
            </a:endParaRPr>
          </a:p>
        </p:txBody>
      </p:sp>
      <p:sp>
        <p:nvSpPr>
          <p:cNvPr id="3" name="Subtitle 2"/>
          <p:cNvSpPr>
            <a:spLocks noGrp="1"/>
          </p:cNvSpPr>
          <p:nvPr>
            <p:ph type="subTitle" idx="1"/>
          </p:nvPr>
        </p:nvSpPr>
        <p:spPr>
          <a:xfrm>
            <a:off x="370840" y="4546600"/>
            <a:ext cx="4598670" cy="2193925"/>
          </a:xfrm>
        </p:spPr>
        <p:txBody>
          <a:bodyPr>
            <a:normAutofit fontScale="90000"/>
          </a:bodyPr>
          <a:lstStyle/>
          <a:p>
            <a:pPr algn="l"/>
            <a:r>
              <a:rPr lang="en-US" altLang="en-US" sz="2000"/>
              <a:t>Programme: MSc cybersecurity and digital forensics</a:t>
            </a:r>
            <a:endParaRPr lang="en-US" altLang="en-US" sz="2000"/>
          </a:p>
          <a:p>
            <a:pPr algn="l"/>
            <a:r>
              <a:rPr lang="en-US" altLang="en-US" sz="2000"/>
              <a:t>Module: Digital Forensic</a:t>
            </a:r>
            <a:endParaRPr lang="en-US" altLang="en-US" sz="2000"/>
          </a:p>
          <a:p>
            <a:pPr algn="l"/>
            <a:r>
              <a:rPr lang="en-US" altLang="en-US" sz="2000"/>
              <a:t>Module code: ACCA7031</a:t>
            </a:r>
            <a:endParaRPr lang="en-US" altLang="en-US" sz="2000"/>
          </a:p>
          <a:p>
            <a:pPr algn="l"/>
            <a:r>
              <a:rPr lang="en-US" altLang="en-US" sz="2000"/>
              <a:t>Student name: patel jay rajendrakumar</a:t>
            </a:r>
            <a:endParaRPr lang="en-US" altLang="en-US" sz="2000"/>
          </a:p>
          <a:p>
            <a:pPr algn="l"/>
            <a:r>
              <a:rPr lang="en-US" altLang="en-US" sz="2000"/>
              <a:t>Student ID number: 2433122</a:t>
            </a:r>
            <a:endParaRPr lang="en-US" altLang="en-US" sz="2000"/>
          </a:p>
          <a:p>
            <a:pPr algn="l"/>
            <a:endParaRPr lang="en-US" altLang="en-US" sz="2000"/>
          </a:p>
        </p:txBody>
      </p:sp>
      <p:sp>
        <p:nvSpPr>
          <p:cNvPr id="31" name="Rectangle 30"/>
          <p:cNvSpPr>
            <a:spLocks noGrp="1" noRot="1" noChangeAspect="1" noMove="1" noResize="1" noEditPoints="1" noAdjustHandles="1" noChangeArrowheads="1" noChangeShapeType="1" noTextEdit="1"/>
          </p:cNvSpPr>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p:cNvSpPr>
            <a:spLocks noGrp="1" noRot="1" noChangeAspect="1" noMove="1" noResize="1" noEditPoints="1" noAdjustHandles="1" noChangeArrowheads="1" noChangeShapeType="1" noTextEdit="1"/>
          </p:cNvSpPr>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p:cNvPicPr>
            <a:picLocks noChangeAspect="1"/>
          </p:cNvPicPr>
          <p:nvPr/>
        </p:nvPicPr>
        <p:blipFill>
          <a:blip r:embed="rId1"/>
          <a:srcRect l="1149" r="19540"/>
          <a:stretch>
            <a:fillRect/>
          </a:stretch>
        </p:blipFill>
        <p:spPr>
          <a:xfrm>
            <a:off x="1" y="10"/>
            <a:ext cx="9669642" cy="6857990"/>
          </a:xfrm>
          <a:prstGeom prst="rect">
            <a:avLst/>
          </a:prstGeom>
        </p:spPr>
      </p:pic>
      <p:sp>
        <p:nvSpPr>
          <p:cNvPr id="11" name="Rectangle 10"/>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US" sz="3400" b="1">
                <a:ea typeface="+mj-lt"/>
                <a:cs typeface="+mj-lt"/>
              </a:rPr>
              <a:t>Evidence Collection &amp; Analysis Approach</a:t>
            </a:r>
            <a:endParaRPr lang="en-US" sz="3400"/>
          </a:p>
        </p:txBody>
      </p:sp>
      <p:sp>
        <p:nvSpPr>
          <p:cNvPr id="3" name="Content Placeholder 2"/>
          <p:cNvSpPr>
            <a:spLocks noGrp="1"/>
          </p:cNvSpPr>
          <p:nvPr>
            <p:ph idx="1"/>
          </p:nvPr>
        </p:nvSpPr>
        <p:spPr>
          <a:xfrm>
            <a:off x="7531610" y="2434201"/>
            <a:ext cx="3822189" cy="3742762"/>
          </a:xfrm>
        </p:spPr>
        <p:txBody>
          <a:bodyPr vert="horz" lIns="91440" tIns="45720" rIns="91440" bIns="45720" rtlCol="0">
            <a:normAutofit/>
          </a:bodyPr>
          <a:lstStyle/>
          <a:p>
            <a:r>
              <a:rPr lang="en-US" sz="1400">
                <a:ea typeface="+mn-lt"/>
                <a:cs typeface="+mn-lt"/>
              </a:rPr>
              <a:t>Four mobile devices that were captured and scanned in Cellebrite UFED.</a:t>
            </a:r>
            <a:endParaRPr lang="en-US" sz="1400">
              <a:ea typeface="+mn-lt"/>
              <a:cs typeface="+mn-lt"/>
            </a:endParaRPr>
          </a:p>
          <a:p>
            <a:r>
              <a:rPr lang="en-US" sz="1400">
                <a:ea typeface="+mn-lt"/>
                <a:cs typeface="+mn-lt"/>
              </a:rPr>
              <a:t>State-of-the-art logical extractions and file system analysis/chat analysis.</a:t>
            </a:r>
            <a:endParaRPr lang="en-US" sz="1400">
              <a:ea typeface="+mn-lt"/>
              <a:cs typeface="+mn-lt"/>
            </a:endParaRPr>
          </a:p>
          <a:p>
            <a:r>
              <a:rPr lang="en-US" sz="1400">
                <a:ea typeface="+mn-lt"/>
                <a:cs typeface="+mn-lt"/>
              </a:rPr>
              <a:t>Android Analyzer and aLEAPP modules need to be deployed on autopsy platform.</a:t>
            </a:r>
            <a:endParaRPr lang="en-US" sz="1400">
              <a:ea typeface="+mn-lt"/>
              <a:cs typeface="+mn-lt"/>
            </a:endParaRPr>
          </a:p>
          <a:p>
            <a:r>
              <a:rPr lang="en-US" sz="1400">
                <a:ea typeface="+mn-lt"/>
                <a:cs typeface="+mn-lt"/>
              </a:rPr>
              <a:t>Messages, financial messages, geolocation messages found, encrypted files.</a:t>
            </a:r>
            <a:endParaRPr lang="en-US" sz="1400">
              <a:ea typeface="+mn-lt"/>
              <a:cs typeface="+mn-lt"/>
            </a:endParaRPr>
          </a:p>
          <a:p>
            <a:r>
              <a:rPr lang="en-US" sz="1400">
                <a:ea typeface="+mn-lt"/>
                <a:cs typeface="+mn-lt"/>
              </a:rPr>
              <a:t>Strict chain-of-custody controlled through out whole forensic life cycle.</a:t>
            </a:r>
            <a:endParaRPr lang="en-US" sz="1400">
              <a:ea typeface="+mn-lt"/>
              <a:cs typeface="+mn-lt"/>
            </a:endParaRPr>
          </a:p>
          <a:p>
            <a:r>
              <a:rPr lang="en-US" sz="1400">
                <a:ea typeface="+mn-lt"/>
                <a:cs typeface="+mn-lt"/>
              </a:rPr>
              <a:t>Data integrity and authenticity was guaranteed by hash verification and validation.</a:t>
            </a:r>
            <a:endParaRPr lang="en-US" sz="1400">
              <a:ea typeface="+mn-lt"/>
              <a:cs typeface="+mn-lt"/>
            </a:endParaRPr>
          </a:p>
          <a:p>
            <a:r>
              <a:rPr lang="en-US" sz="1400">
                <a:ea typeface="+mn-lt"/>
                <a:cs typeface="+mn-lt"/>
              </a:rPr>
              <a:t>Every operation is within the UK legal and best practices.</a:t>
            </a:r>
            <a:endParaRPr lang="en-US" sz="1400">
              <a:ea typeface="+mn-lt"/>
              <a:cs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3100" b="1">
                <a:solidFill>
                  <a:srgbClr val="FFFFFF"/>
                </a:solidFill>
                <a:ea typeface="+mj-lt"/>
                <a:cs typeface="+mj-lt"/>
              </a:rPr>
              <a:t>Command &amp; Communications Hub</a:t>
            </a:r>
            <a:endParaRPr lang="en-US" sz="3100">
              <a:solidFill>
                <a:srgbClr val="FFFFFF"/>
              </a:solidFill>
              <a:ea typeface="+mj-lt"/>
              <a:cs typeface="+mj-lt"/>
            </a:endParaRPr>
          </a:p>
        </p:txBody>
      </p:sp>
      <p:sp>
        <p:nvSpPr>
          <p:cNvPr id="3" name="Content Placeholder 2"/>
          <p:cNvSpPr>
            <a:spLocks noGrp="1"/>
          </p:cNvSpPr>
          <p:nvPr>
            <p:ph idx="1"/>
          </p:nvPr>
        </p:nvSpPr>
        <p:spPr>
          <a:xfrm>
            <a:off x="4810259" y="649480"/>
            <a:ext cx="6555347" cy="5546047"/>
          </a:xfrm>
        </p:spPr>
        <p:txBody>
          <a:bodyPr vert="horz" lIns="91440" tIns="45720" rIns="91440" bIns="45720" rtlCol="0" anchor="ctr">
            <a:normAutofit/>
          </a:bodyPr>
          <a:lstStyle/>
          <a:p>
            <a:r>
              <a:rPr lang="en-US" sz="2000">
                <a:ea typeface="+mn-lt"/>
                <a:cs typeface="+mn-lt"/>
              </a:rPr>
              <a:t>Email doxp59 happened to belong to Emma according to RpcCache.csv artifacts.</a:t>
            </a:r>
            <a:endParaRPr lang="en-US" sz="2000">
              <a:ea typeface="+mn-lt"/>
              <a:cs typeface="+mn-lt"/>
            </a:endParaRPr>
          </a:p>
          <a:p>
            <a:r>
              <a:rPr lang="en-US" sz="2000">
                <a:ea typeface="+mn-lt"/>
                <a:cs typeface="+mn-lt"/>
              </a:rPr>
              <a:t>Configured in August 17, 2024; any contact with Joe in rip of 48 hours.</a:t>
            </a:r>
            <a:endParaRPr lang="en-US" sz="2000">
              <a:ea typeface="+mn-lt"/>
              <a:cs typeface="+mn-lt"/>
            </a:endParaRPr>
          </a:p>
          <a:p>
            <a:r>
              <a:rPr lang="en-US" sz="2000">
                <a:ea typeface="+mn-lt"/>
                <a:cs typeface="+mn-lt"/>
              </a:rPr>
              <a:t>Deliberate obfuscation is reflected in Search query unblock WhatsApp contact (August 21).</a:t>
            </a:r>
            <a:endParaRPr lang="en-US" sz="2000">
              <a:ea typeface="+mn-lt"/>
              <a:cs typeface="+mn-lt"/>
            </a:endParaRPr>
          </a:p>
          <a:p>
            <a:r>
              <a:rPr lang="en-US" sz="2000">
                <a:ea typeface="+mn-lt"/>
                <a:cs typeface="+mn-lt"/>
              </a:rPr>
              <a:t>WhatsApp, Instagram, Gmail downloaded as the main conspiracy contact channels.</a:t>
            </a:r>
            <a:endParaRPr lang="en-US" sz="2000">
              <a:ea typeface="+mn-lt"/>
              <a:cs typeface="+mn-lt"/>
            </a:endParaRPr>
          </a:p>
          <a:p>
            <a:r>
              <a:rPr lang="en-US" sz="2000">
                <a:ea typeface="+mn-lt"/>
                <a:cs typeface="+mn-lt"/>
              </a:rPr>
              <a:t>The deletion of messages and contacts observed.</a:t>
            </a:r>
            <a:endParaRPr lang="en-US" sz="2000">
              <a:ea typeface="+mn-lt"/>
              <a:cs typeface="+mn-lt"/>
            </a:endParaRPr>
          </a:p>
          <a:p>
            <a:r>
              <a:rPr lang="en-US" sz="2000">
                <a:ea typeface="+mn-lt"/>
                <a:cs typeface="+mn-lt"/>
              </a:rPr>
              <a:t>Previously set up as initiator and core communications coordinator.</a:t>
            </a:r>
            <a:endParaRPr lang="en-US" sz="2000">
              <a:ea typeface="+mn-lt"/>
              <a:cs typeface="+mn-lt"/>
            </a:endParaRPr>
          </a:p>
          <a:p>
            <a:r>
              <a:rPr lang="en-US" sz="2000">
                <a:ea typeface="+mn-lt"/>
                <a:cs typeface="+mn-lt"/>
              </a:rPr>
              <a:t>Much operational security consciousness was displayed during conspiracy.</a:t>
            </a:r>
            <a:endParaRPr lang="en-US" sz="2000">
              <a:ea typeface="+mn-lt"/>
              <a:cs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752849"/>
            <a:ext cx="3290887" cy="2452687"/>
          </a:xfrm>
        </p:spPr>
        <p:txBody>
          <a:bodyPr anchor="ctr">
            <a:normAutofit/>
          </a:bodyPr>
          <a:lstStyle/>
          <a:p>
            <a:r>
              <a:rPr lang="en-US" sz="3600" b="1">
                <a:ea typeface="+mj-lt"/>
                <a:cs typeface="+mj-lt"/>
              </a:rPr>
              <a:t>Logistics, Travel &amp; Financial Coordination</a:t>
            </a:r>
            <a:endParaRPr lang="en-US" sz="3600">
              <a:ea typeface="+mj-lt"/>
              <a:cs typeface="+mj-lt"/>
            </a:endParaRPr>
          </a:p>
        </p:txBody>
      </p:sp>
      <p:pic>
        <p:nvPicPr>
          <p:cNvPr id="4" name="Picture 3" descr="A screenshot of a computer&#10;&#10;AI-generated content may be incorrect."/>
          <p:cNvPicPr>
            <a:picLocks noChangeAspect="1"/>
          </p:cNvPicPr>
          <p:nvPr/>
        </p:nvPicPr>
        <p:blipFill>
          <a:blip r:embed="rId1"/>
          <a:srcRect t="31424" b="14470"/>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223982" y="3752850"/>
            <a:ext cx="7485413" cy="2452687"/>
          </a:xfrm>
        </p:spPr>
        <p:txBody>
          <a:bodyPr vert="horz" lIns="91440" tIns="45720" rIns="91440" bIns="45720" rtlCol="0" anchor="ctr">
            <a:normAutofit/>
          </a:bodyPr>
          <a:lstStyle/>
          <a:p>
            <a:r>
              <a:rPr lang="en-US" sz="1400">
                <a:ea typeface="+mn-lt"/>
                <a:cs typeface="+mn-lt"/>
              </a:rPr>
              <a:t>User J was verified with the help of profile picture and unique device patterns.</a:t>
            </a:r>
            <a:endParaRPr lang="en-US" sz="1400">
              <a:ea typeface="+mn-lt"/>
              <a:cs typeface="+mn-lt"/>
            </a:endParaRPr>
          </a:p>
          <a:p>
            <a:r>
              <a:rPr lang="en-US" sz="1400">
                <a:ea typeface="+mn-lt"/>
                <a:cs typeface="+mn-lt"/>
              </a:rPr>
              <a:t>August-December tourism trend: Glasgow, Luton, Paris, Wembley recorded.</a:t>
            </a:r>
            <a:endParaRPr lang="en-US" sz="1400">
              <a:ea typeface="+mn-lt"/>
              <a:cs typeface="+mn-lt"/>
            </a:endParaRPr>
          </a:p>
          <a:p>
            <a:r>
              <a:rPr lang="en-US" sz="1400">
                <a:ea typeface="+mn-lt"/>
                <a:cs typeface="+mn-lt"/>
              </a:rPr>
              <a:t>Road map and hotel checks support information on timing of meetings.</a:t>
            </a:r>
            <a:endParaRPr lang="en-US" sz="1400">
              <a:ea typeface="+mn-lt"/>
              <a:cs typeface="+mn-lt"/>
            </a:endParaRPr>
          </a:p>
          <a:p>
            <a:r>
              <a:rPr lang="en-US" sz="1400">
                <a:ea typeface="+mn-lt"/>
                <a:cs typeface="+mn-lt"/>
              </a:rPr>
              <a:t>One4all gift cards with all details located; anonymity of payment tool.</a:t>
            </a:r>
            <a:endParaRPr lang="en-US" sz="1400">
              <a:ea typeface="+mn-lt"/>
              <a:cs typeface="+mn-lt"/>
            </a:endParaRPr>
          </a:p>
          <a:p>
            <a:r>
              <a:rPr lang="en-US" sz="1400">
                <a:ea typeface="+mn-lt"/>
                <a:cs typeface="+mn-lt"/>
              </a:rPr>
              <a:t>Debit Mastercard 3758 has always been used to make international and local purchases.</a:t>
            </a:r>
            <a:endParaRPr lang="en-US" sz="1400">
              <a:ea typeface="+mn-lt"/>
              <a:cs typeface="+mn-lt"/>
            </a:endParaRPr>
          </a:p>
          <a:p>
            <a:r>
              <a:rPr lang="en-US" sz="1400">
                <a:ea typeface="+mn-lt"/>
                <a:cs typeface="+mn-lt"/>
              </a:rPr>
              <a:t>The correlation of devices connects the movement of Joe to Emma and Norman contact.</a:t>
            </a:r>
            <a:endParaRPr lang="en-US" sz="1400">
              <a:ea typeface="+mn-lt"/>
              <a:cs typeface="+mn-lt"/>
            </a:endParaRPr>
          </a:p>
          <a:p>
            <a:r>
              <a:rPr lang="en-US" sz="1400">
                <a:ea typeface="+mn-lt"/>
                <a:cs typeface="+mn-lt"/>
              </a:rPr>
              <a:t>Mediating position finally achieved with logistics and money proves.</a:t>
            </a:r>
            <a:endParaRPr lang="en-US" sz="1400">
              <a:ea typeface="+mn-lt"/>
              <a:cs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752849"/>
            <a:ext cx="3290887" cy="2452687"/>
          </a:xfrm>
        </p:spPr>
        <p:txBody>
          <a:bodyPr anchor="ctr">
            <a:normAutofit/>
          </a:bodyPr>
          <a:lstStyle/>
          <a:p>
            <a:r>
              <a:rPr lang="en-US" sz="3600" b="1">
                <a:ea typeface="+mj-lt"/>
                <a:cs typeface="+mj-lt"/>
              </a:rPr>
              <a:t>Financial Instrument &amp; Payment Method</a:t>
            </a:r>
            <a:endParaRPr lang="en-US" sz="3600">
              <a:ea typeface="+mj-lt"/>
              <a:cs typeface="+mj-lt"/>
            </a:endParaRPr>
          </a:p>
        </p:txBody>
      </p:sp>
      <p:pic>
        <p:nvPicPr>
          <p:cNvPr id="4" name="Picture 3" descr="A hand holding a card&#10;&#10;AI-generated content may be incorrect."/>
          <p:cNvPicPr>
            <a:picLocks noChangeAspect="1"/>
          </p:cNvPicPr>
          <p:nvPr/>
        </p:nvPicPr>
        <p:blipFill>
          <a:blip r:embed="rId1"/>
          <a:srcRect t="29136" b="16758"/>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223982" y="3752850"/>
            <a:ext cx="7485413" cy="2452687"/>
          </a:xfrm>
        </p:spPr>
        <p:txBody>
          <a:bodyPr vert="horz" lIns="91440" tIns="45720" rIns="91440" bIns="45720" rtlCol="0" anchor="ctr">
            <a:normAutofit/>
          </a:bodyPr>
          <a:lstStyle/>
          <a:p>
            <a:r>
              <a:rPr lang="en-US" sz="1400">
                <a:ea typeface="+mn-lt"/>
                <a:cs typeface="+mn-lt"/>
              </a:rPr>
              <a:t>Photographed debit card containing full card details of State Bank of India.</a:t>
            </a:r>
            <a:endParaRPr lang="en-US" sz="1400">
              <a:ea typeface="+mn-lt"/>
              <a:cs typeface="+mn-lt"/>
            </a:endParaRPr>
          </a:p>
          <a:p>
            <a:r>
              <a:rPr lang="en-US" sz="1400">
                <a:ea typeface="+mn-lt"/>
                <a:cs typeface="+mn-lt"/>
              </a:rPr>
              <a:t>The card designation is unpersonalized (STATE BANK CUSTOMER), which is gotten intentionally anonymized.</a:t>
            </a:r>
            <a:endParaRPr lang="en-US" sz="1400">
              <a:ea typeface="+mn-lt"/>
              <a:cs typeface="+mn-lt"/>
            </a:endParaRPr>
          </a:p>
          <a:p>
            <a:r>
              <a:rPr lang="en-US" sz="1400">
                <a:ea typeface="+mn-lt"/>
                <a:cs typeface="+mn-lt"/>
              </a:rPr>
              <a:t>Obfuscation method to separate payment and personal identity.</a:t>
            </a:r>
            <a:endParaRPr lang="en-US" sz="1400">
              <a:ea typeface="+mn-lt"/>
              <a:cs typeface="+mn-lt"/>
            </a:endParaRPr>
          </a:p>
          <a:p>
            <a:r>
              <a:rPr lang="en-US" sz="1400">
                <a:ea typeface="+mn-lt"/>
                <a:cs typeface="+mn-lt"/>
              </a:rPr>
              <a:t>Gadget displays a low revelation of communications; parted operational concentration.</a:t>
            </a:r>
            <a:endParaRPr lang="en-US" sz="1400">
              <a:ea typeface="+mn-lt"/>
              <a:cs typeface="+mn-lt"/>
            </a:endParaRPr>
          </a:p>
          <a:p>
            <a:r>
              <a:rPr lang="en-US" sz="1400">
                <a:ea typeface="+mn-lt"/>
                <a:cs typeface="+mn-lt"/>
              </a:rPr>
              <a:t>Strategic isolation as part and parcel of special financial facilitation role.</a:t>
            </a:r>
            <a:endParaRPr lang="en-US" sz="1400">
              <a:ea typeface="+mn-lt"/>
              <a:cs typeface="+mn-lt"/>
            </a:endParaRPr>
          </a:p>
          <a:p>
            <a:r>
              <a:rPr lang="en-US" sz="1400">
                <a:ea typeface="+mn-lt"/>
                <a:cs typeface="+mn-lt"/>
              </a:rPr>
              <a:t>Mysterious instrument can prove the criminal motive and name of the buyer.</a:t>
            </a:r>
            <a:endParaRPr lang="en-US" sz="1400">
              <a:ea typeface="+mn-lt"/>
              <a:cs typeface="+mn-lt"/>
            </a:endParaRPr>
          </a:p>
          <a:p>
            <a:r>
              <a:rPr lang="en-US" sz="1400">
                <a:ea typeface="+mn-lt"/>
                <a:cs typeface="+mn-lt"/>
              </a:rPr>
              <a:t>The money trail makes Norman the proven financier of the conspiracy.</a:t>
            </a:r>
            <a:endParaRPr lang="en-US" sz="1400">
              <a:ea typeface="+mn-lt"/>
              <a:cs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1807305"/>
          </a:xfrm>
        </p:spPr>
        <p:txBody>
          <a:bodyPr>
            <a:normAutofit/>
          </a:bodyPr>
          <a:lstStyle/>
          <a:p>
            <a:r>
              <a:rPr lang="en-US" b="1" dirty="0">
                <a:ea typeface="+mj-lt"/>
                <a:cs typeface="+mj-lt"/>
              </a:rPr>
              <a:t>Encrypted Barriers &amp; Unresolved Leads</a:t>
            </a:r>
            <a:endParaRPr lang="en-US" dirty="0"/>
          </a:p>
        </p:txBody>
      </p:sp>
      <p:sp>
        <p:nvSpPr>
          <p:cNvPr id="3" name="Content Placeholder 2"/>
          <p:cNvSpPr>
            <a:spLocks noGrp="1"/>
          </p:cNvSpPr>
          <p:nvPr>
            <p:ph idx="1"/>
          </p:nvPr>
        </p:nvSpPr>
        <p:spPr>
          <a:xfrm>
            <a:off x="838200" y="2333297"/>
            <a:ext cx="4619621" cy="3843666"/>
          </a:xfrm>
        </p:spPr>
        <p:txBody>
          <a:bodyPr vert="horz" lIns="91440" tIns="45720" rIns="91440" bIns="45720" rtlCol="0">
            <a:normAutofit/>
          </a:bodyPr>
          <a:lstStyle/>
          <a:p>
            <a:r>
              <a:rPr lang="en-US" sz="1400">
                <a:ea typeface="+mn-lt"/>
                <a:cs typeface="+mn-lt"/>
              </a:rPr>
              <a:t>Open.Docx (decryptable with brute force) file is password encrypted.</a:t>
            </a:r>
            <a:endParaRPr lang="en-US" sz="1400">
              <a:ea typeface="+mn-lt"/>
              <a:cs typeface="+mn-lt"/>
            </a:endParaRPr>
          </a:p>
          <a:p>
            <a:r>
              <a:rPr lang="en-US" sz="1400">
                <a:ea typeface="+mn-lt"/>
                <a:cs typeface="+mn-lt"/>
              </a:rPr>
              <a:t>The contents of files probably include patent specifications, transactional information or identities.</a:t>
            </a:r>
            <a:endParaRPr lang="en-US" sz="1400">
              <a:ea typeface="+mn-lt"/>
              <a:cs typeface="+mn-lt"/>
            </a:endParaRPr>
          </a:p>
          <a:p>
            <a:r>
              <a:rPr lang="en-US" sz="1400">
                <a:ea typeface="+mn-lt"/>
                <a:cs typeface="+mn-lt"/>
              </a:rPr>
              <a:t>Male photographer who is unidentified implies role of 4th conspirator/coordinator.</a:t>
            </a:r>
            <a:endParaRPr lang="en-US" sz="1400">
              <a:ea typeface="+mn-lt"/>
              <a:cs typeface="+mn-lt"/>
            </a:endParaRPr>
          </a:p>
          <a:p>
            <a:r>
              <a:rPr lang="en-US" sz="1400">
                <a:ea typeface="+mn-lt"/>
                <a:cs typeface="+mn-lt"/>
              </a:rPr>
              <a:t>WhatsApp does not have an encryption key file; encrypted conversations cannot be decrypted.</a:t>
            </a:r>
            <a:endParaRPr lang="en-US" sz="1400">
              <a:ea typeface="+mn-lt"/>
              <a:cs typeface="+mn-lt"/>
            </a:endParaRPr>
          </a:p>
          <a:p>
            <a:r>
              <a:rPr lang="en-US" sz="1400">
                <a:ea typeface="+mn-lt"/>
                <a:cs typeface="+mn-lt"/>
              </a:rPr>
              <a:t>The device has a strong sense of operational compartmentalization and awareness of security.</a:t>
            </a:r>
            <a:endParaRPr lang="en-US" sz="1400">
              <a:ea typeface="+mn-lt"/>
              <a:cs typeface="+mn-lt"/>
            </a:endParaRPr>
          </a:p>
          <a:p>
            <a:r>
              <a:rPr lang="en-US" sz="1400">
                <a:ea typeface="+mn-lt"/>
                <a:cs typeface="+mn-lt"/>
              </a:rPr>
              <a:t>Top investigative priority lead classified under high-risk here is the one that is heavy in the cryptanalysis and face scan.</a:t>
            </a:r>
            <a:endParaRPr lang="en-US" sz="1400">
              <a:ea typeface="+mn-lt"/>
              <a:cs typeface="+mn-lt"/>
            </a:endParaRPr>
          </a:p>
          <a:p>
            <a:r>
              <a:rPr lang="en-US" sz="1400">
                <a:ea typeface="+mn-lt"/>
                <a:cs typeface="+mn-lt"/>
              </a:rPr>
              <a:t>Technical barriers bring out the digital sophistication in operational security of crimes in the present times.</a:t>
            </a:r>
            <a:endParaRPr lang="en-US" sz="1400">
              <a:ea typeface="+mn-lt"/>
              <a:cs typeface="+mn-lt"/>
            </a:endParaRPr>
          </a:p>
        </p:txBody>
      </p:sp>
      <p:pic>
        <p:nvPicPr>
          <p:cNvPr id="4" name="Picture 3" descr="A screenshot of a computer&#10;&#10;AI-generated content may be incorrect."/>
          <p:cNvPicPr>
            <a:picLocks noChangeAspect="1"/>
          </p:cNvPicPr>
          <p:nvPr/>
        </p:nvPicPr>
        <p:blipFill>
          <a:blip r:embed="rId1"/>
          <a:srcRect l="24296" r="26796"/>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39128" y="638089"/>
            <a:ext cx="4818888" cy="1476801"/>
          </a:xfrm>
        </p:spPr>
        <p:txBody>
          <a:bodyPr anchor="b">
            <a:normAutofit/>
          </a:bodyPr>
          <a:lstStyle/>
          <a:p>
            <a:r>
              <a:rPr lang="en-US" sz="3800" b="1">
                <a:ea typeface="+mj-lt"/>
                <a:cs typeface="+mj-lt"/>
              </a:rPr>
              <a:t>Reconstructed Conspiracy Narrative</a:t>
            </a:r>
            <a:endParaRPr lang="en-US" sz="3800">
              <a:ea typeface="+mj-lt"/>
              <a:cs typeface="+mj-lt"/>
            </a:endParaRPr>
          </a:p>
        </p:txBody>
      </p:sp>
      <p:pic>
        <p:nvPicPr>
          <p:cNvPr id="4" name="Picture 3" descr="A screenshot of a computer&#10;&#10;AI-generated content may be incorrect."/>
          <p:cNvPicPr>
            <a:picLocks noChangeAspect="1"/>
          </p:cNvPicPr>
          <p:nvPr/>
        </p:nvPicPr>
        <p:blipFill>
          <a:blip r:embed="rId1"/>
          <a:stretch>
            <a:fillRect/>
          </a:stretch>
        </p:blipFill>
        <p:spPr>
          <a:xfrm>
            <a:off x="630936" y="1893665"/>
            <a:ext cx="5458968" cy="3070670"/>
          </a:xfrm>
          <a:prstGeom prst="rect">
            <a:avLst/>
          </a:prstGeom>
        </p:spPr>
      </p:pic>
      <p:sp>
        <p:nvSpPr>
          <p:cNvPr id="21" name="sketch line"/>
          <p:cNvSpPr>
            <a:spLocks noGrp="1" noRot="1" noChangeAspect="1" noMove="1" noResize="1" noEditPoints="1" noAdjustHandles="1" noChangeArrowheads="1" noChangeShapeType="1" noTextEdit="1"/>
          </p:cNvSpPr>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39128" y="2664886"/>
            <a:ext cx="4818888" cy="3550789"/>
          </a:xfrm>
        </p:spPr>
        <p:txBody>
          <a:bodyPr vert="horz" lIns="91440" tIns="45720" rIns="91440" bIns="45720" rtlCol="0" anchor="t">
            <a:normAutofit/>
          </a:bodyPr>
          <a:lstStyle/>
          <a:p>
            <a:r>
              <a:rPr lang="en-US" sz="1400">
                <a:ea typeface="+mn-lt"/>
                <a:cs typeface="+mn-lt"/>
              </a:rPr>
              <a:t>Mid-August: Emma develops distinct communication channels and health apparatus channels.</a:t>
            </a:r>
            <a:endParaRPr lang="en-US" sz="1400">
              <a:ea typeface="+mn-lt"/>
              <a:cs typeface="+mn-lt"/>
            </a:endParaRPr>
          </a:p>
          <a:p>
            <a:r>
              <a:rPr lang="en-US" sz="1400">
                <a:ea typeface="+mn-lt"/>
                <a:cs typeface="+mn-lt"/>
              </a:rPr>
              <a:t>In 48 hours: Connection made with Joe; coordination goes on at once.</a:t>
            </a:r>
            <a:endParaRPr lang="en-US" sz="1400">
              <a:ea typeface="+mn-lt"/>
              <a:cs typeface="+mn-lt"/>
            </a:endParaRPr>
          </a:p>
          <a:p>
            <a:r>
              <a:rPr lang="en-US" sz="1400">
                <a:ea typeface="+mn-lt"/>
                <a:cs typeface="+mn-lt"/>
              </a:rPr>
              <a:t>Late August- December: Joe coordinates cross-regional traveling plans and meetings.</a:t>
            </a:r>
            <a:endParaRPr lang="en-US" sz="1400">
              <a:ea typeface="+mn-lt"/>
              <a:cs typeface="+mn-lt"/>
            </a:endParaRPr>
          </a:p>
          <a:p>
            <a:r>
              <a:rPr lang="en-US" sz="1400">
                <a:ea typeface="+mn-lt"/>
                <a:cs typeface="+mn-lt"/>
              </a:rPr>
              <a:t>Parallel stage: Norman makes ready anonymous SBI debit card to make untraceable payments.</a:t>
            </a:r>
            <a:endParaRPr lang="en-US" sz="1400">
              <a:ea typeface="+mn-lt"/>
              <a:cs typeface="+mn-lt"/>
            </a:endParaRPr>
          </a:p>
          <a:p>
            <a:r>
              <a:rPr lang="en-US" sz="1400">
                <a:ea typeface="+mn-lt"/>
                <a:cs typeface="+mn-lt"/>
              </a:rPr>
              <a:t>Operational security: Deletion of chat intentionally, the use of parts of a device at the same time.</a:t>
            </a:r>
            <a:endParaRPr lang="en-US" sz="1400">
              <a:ea typeface="+mn-lt"/>
              <a:cs typeface="+mn-lt"/>
            </a:endParaRPr>
          </a:p>
          <a:p>
            <a:r>
              <a:rPr lang="en-US" sz="1400">
                <a:ea typeface="+mn-lt"/>
                <a:cs typeface="+mn-lt"/>
              </a:rPr>
              <a:t>Role definition: Emma orders, Joe organizes, Norman funds, unimportant manages intelligence.</a:t>
            </a:r>
            <a:endParaRPr lang="en-US" sz="1400">
              <a:ea typeface="+mn-lt"/>
              <a:cs typeface="+mn-lt"/>
            </a:endParaRPr>
          </a:p>
          <a:p>
            <a:r>
              <a:rPr lang="en-US" sz="1400">
                <a:ea typeface="+mn-lt"/>
                <a:cs typeface="+mn-lt"/>
              </a:rPr>
              <a:t>Complex conspiracy historical record proves planning and modern cyber tradecraft.</a:t>
            </a:r>
            <a:endParaRPr lang="en-US" sz="1400">
              <a:ea typeface="+mn-lt"/>
              <a:cs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a:spLocks noGrp="1" noRot="1" noChangeAspect="1" noMove="1" noResize="1" noEditPoints="1" noAdjustHandles="1" noChangeArrowheads="1" noChangeShapeType="1" noTextEdit="1"/>
          </p:cNvSpPr>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Aptos Display"/>
                <a:cs typeface="Times New Roman" panose="02020603050405020304"/>
              </a:rPr>
              <a:t>Challenges Encountered &amp; Reliability Assurance</a:t>
            </a:r>
            <a:endParaRPr lang="en-US" sz="4000" b="1">
              <a:solidFill>
                <a:srgbClr val="FFFFFF"/>
              </a:solidFill>
            </a:endParaRPr>
          </a:p>
        </p:txBody>
      </p:sp>
      <p:sp>
        <p:nvSpPr>
          <p:cNvPr id="3" name="Content Placeholder 2"/>
          <p:cNvSpPr>
            <a:spLocks noGrp="1"/>
          </p:cNvSpPr>
          <p:nvPr>
            <p:ph idx="1"/>
          </p:nvPr>
        </p:nvSpPr>
        <p:spPr>
          <a:xfrm>
            <a:off x="4810259" y="649480"/>
            <a:ext cx="6555347" cy="5546047"/>
          </a:xfrm>
        </p:spPr>
        <p:txBody>
          <a:bodyPr vert="horz" lIns="91440" tIns="45720" rIns="91440" bIns="45720" rtlCol="0" anchor="ctr">
            <a:normAutofit/>
          </a:bodyPr>
          <a:lstStyle/>
          <a:p>
            <a:r>
              <a:rPr lang="en-US" sz="1900">
                <a:ea typeface="+mn-lt"/>
                <a:cs typeface="+mn-lt"/>
              </a:rPr>
              <a:t>WhatsApp database encryption at advanced levels did not make it possible to recover communication wholesome.</a:t>
            </a:r>
            <a:endParaRPr lang="en-US" sz="1900">
              <a:ea typeface="+mn-lt"/>
              <a:cs typeface="+mn-lt"/>
            </a:endParaRPr>
          </a:p>
          <a:p>
            <a:r>
              <a:rPr lang="en-US" sz="1900">
                <a:ea typeface="+mn-lt"/>
                <a:cs typeface="+mn-lt"/>
              </a:rPr>
              <a:t>Purposeful erasure of messages and digital wellness blurred communication trends.</a:t>
            </a:r>
            <a:endParaRPr lang="en-US" sz="1900">
              <a:ea typeface="+mn-lt"/>
              <a:cs typeface="+mn-lt"/>
            </a:endParaRPr>
          </a:p>
          <a:p>
            <a:r>
              <a:rPr lang="en-US" sz="1900">
                <a:ea typeface="+mn-lt"/>
                <a:cs typeface="+mn-lt"/>
              </a:rPr>
              <a:t>Encrypted documents were decryption resistant against brute force decryption.</a:t>
            </a:r>
            <a:endParaRPr lang="en-US" sz="1900">
              <a:ea typeface="+mn-lt"/>
              <a:cs typeface="+mn-lt"/>
            </a:endParaRPr>
          </a:p>
          <a:p>
            <a:r>
              <a:rPr lang="en-US" sz="1900">
                <a:ea typeface="+mn-lt"/>
                <a:cs typeface="+mn-lt"/>
              </a:rPr>
              <a:t>Lack of cryptographic key files hampered logical extraction ability by nature.</a:t>
            </a:r>
            <a:endParaRPr lang="en-US" sz="1900">
              <a:ea typeface="+mn-lt"/>
              <a:cs typeface="+mn-lt"/>
            </a:endParaRPr>
          </a:p>
          <a:p>
            <a:r>
              <a:rPr lang="en-US" sz="1900">
                <a:ea typeface="+mn-lt"/>
                <a:cs typeface="+mn-lt"/>
              </a:rPr>
              <a:t>Technical credibility and validity is assured using industry-standard tools ( UFED, Autopsy, aLEAPP ).</a:t>
            </a:r>
            <a:endParaRPr lang="en-US" sz="1900">
              <a:ea typeface="+mn-lt"/>
              <a:cs typeface="+mn-lt"/>
            </a:endParaRPr>
          </a:p>
          <a:p>
            <a:r>
              <a:rPr lang="en-US" sz="1900">
                <a:ea typeface="+mn-lt"/>
                <a:cs typeface="+mn-lt"/>
              </a:rPr>
              <a:t>The integrity of data was verified by cryptographic hash during forensic lifecycle.</a:t>
            </a:r>
            <a:endParaRPr lang="en-US" sz="1900">
              <a:ea typeface="+mn-lt"/>
              <a:cs typeface="+mn-lt"/>
            </a:endParaRPr>
          </a:p>
          <a:p>
            <a:r>
              <a:rPr lang="en-US" sz="1900">
                <a:ea typeface="+mn-lt"/>
                <a:cs typeface="+mn-lt"/>
              </a:rPr>
              <a:t>Elaborate chain-of-custody records can be used to give audit traceability and legal adherence.</a:t>
            </a:r>
            <a:endParaRPr lang="en-US" sz="1900">
              <a:ea typeface="+mn-lt"/>
              <a:cs typeface="+mn-lt"/>
            </a:endParaRPr>
          </a:p>
          <a:p>
            <a:r>
              <a:rPr lang="en-US" sz="1900">
                <a:ea typeface="+mn-lt"/>
                <a:cs typeface="+mn-lt"/>
              </a:rPr>
              <a:t>Results were supported by multi-layer cross-device validation and unaffected by technical limitations.</a:t>
            </a:r>
            <a:endParaRPr lang="en-US" sz="1900">
              <a:ea typeface="+mn-lt"/>
              <a:cs typeface="+mn-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a:spLocks noGrp="1" noRot="1" noChangeAspect="1" noMove="1" noResize="1" noEditPoints="1" noAdjustHandles="1" noChangeArrowheads="1" noChangeShapeType="1" noTextEdit="1"/>
          </p:cNvSpPr>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p:cNvSpPr>
            <a:spLocks noGrp="1" noRot="1" noChangeAspect="1" noMove="1" noResize="1" noEditPoints="1" noAdjustHandles="1" noChangeArrowheads="1" noChangeShapeType="1" noTextEdit="1"/>
          </p:cNvSpPr>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b="1">
                <a:solidFill>
                  <a:srgbClr val="FFFFFF"/>
                </a:solidFill>
                <a:ea typeface="+mj-lt"/>
                <a:cs typeface="+mj-lt"/>
              </a:rPr>
              <a:t>Key Findings &amp; Evidence Strength</a:t>
            </a:r>
            <a:endParaRPr lang="en-US" sz="4000">
              <a:solidFill>
                <a:srgbClr val="FFFFFF"/>
              </a:solidFill>
              <a:ea typeface="+mj-lt"/>
              <a:cs typeface="+mj-lt"/>
            </a:endParaRPr>
          </a:p>
        </p:txBody>
      </p:sp>
      <p:sp>
        <p:nvSpPr>
          <p:cNvPr id="3" name="Content Placeholder 2"/>
          <p:cNvSpPr>
            <a:spLocks noGrp="1"/>
          </p:cNvSpPr>
          <p:nvPr>
            <p:ph idx="1"/>
          </p:nvPr>
        </p:nvSpPr>
        <p:spPr>
          <a:xfrm>
            <a:off x="6503158" y="649480"/>
            <a:ext cx="4862447" cy="5546047"/>
          </a:xfrm>
        </p:spPr>
        <p:txBody>
          <a:bodyPr vert="horz" lIns="91440" tIns="45720" rIns="91440" bIns="45720" rtlCol="0" anchor="ctr">
            <a:normAutofit/>
          </a:bodyPr>
          <a:lstStyle/>
          <a:p>
            <a:r>
              <a:rPr lang="en-US" sz="1700">
                <a:ea typeface="+mn-lt"/>
                <a:cs typeface="+mn-lt"/>
              </a:rPr>
              <a:t>Emma recognized herself as perpetrator and communications coordinator and was very confident about it.</a:t>
            </a:r>
            <a:endParaRPr lang="en-US" sz="1700">
              <a:ea typeface="+mn-lt"/>
              <a:cs typeface="+mn-lt"/>
            </a:endParaRPr>
          </a:p>
          <a:p>
            <a:r>
              <a:rPr lang="en-US" sz="1700">
                <a:ea typeface="+mn-lt"/>
                <a:cs typeface="+mn-lt"/>
              </a:rPr>
              <a:t>Joe was confirmed as the mediator who deals with the logistics and facilitation of financial channels.</a:t>
            </a:r>
            <a:endParaRPr lang="en-US" sz="1700">
              <a:ea typeface="+mn-lt"/>
              <a:cs typeface="+mn-lt"/>
            </a:endParaRPr>
          </a:p>
          <a:p>
            <a:r>
              <a:rPr lang="en-US" sz="1700">
                <a:ea typeface="+mn-lt"/>
                <a:cs typeface="+mn-lt"/>
              </a:rPr>
              <a:t>Annonymity- Norman described as buyer-financier with the use of the anonymous payment instruments.</a:t>
            </a:r>
            <a:endParaRPr lang="en-US" sz="1700">
              <a:ea typeface="+mn-lt"/>
              <a:cs typeface="+mn-lt"/>
            </a:endParaRPr>
          </a:p>
          <a:p>
            <a:r>
              <a:rPr lang="en-US" sz="1700">
                <a:ea typeface="+mn-lt"/>
                <a:cs typeface="+mn-lt"/>
              </a:rPr>
              <a:t>Multi-source convergence: employees get emails, receipts, geolocation, transactions corroborate narrative.</a:t>
            </a:r>
            <a:endParaRPr lang="en-US" sz="1700">
              <a:ea typeface="+mn-lt"/>
              <a:cs typeface="+mn-lt"/>
            </a:endParaRPr>
          </a:p>
          <a:p>
            <a:r>
              <a:rPr lang="en-US" sz="1700">
                <a:ea typeface="+mn-lt"/>
                <a:cs typeface="+mn-lt"/>
              </a:rPr>
              <a:t>Genuine reconstruction of the timeline is proven by cross-device artifact analysis (August-December 2024).</a:t>
            </a:r>
            <a:endParaRPr lang="en-US" sz="1700">
              <a:ea typeface="+mn-lt"/>
              <a:cs typeface="+mn-lt"/>
            </a:endParaRPr>
          </a:p>
          <a:p>
            <a:r>
              <a:rPr lang="en-US" sz="1700">
                <a:ea typeface="+mn-lt"/>
                <a:cs typeface="+mn-lt"/>
              </a:rPr>
              <a:t>Unique device markers and pattern of behavior User attribution validated.</a:t>
            </a:r>
            <a:endParaRPr lang="en-US" sz="1700">
              <a:ea typeface="+mn-lt"/>
              <a:cs typeface="+mn-lt"/>
            </a:endParaRPr>
          </a:p>
          <a:p>
            <a:r>
              <a:rPr lang="en-US" sz="1700">
                <a:ea typeface="+mn-lt"/>
                <a:cs typeface="+mn-lt"/>
              </a:rPr>
              <a:t>Cold case: Ciphertext file and unknown photograph demand high-end investigative facilities.</a:t>
            </a:r>
            <a:endParaRPr lang="en-US" sz="1700">
              <a:ea typeface="+mn-lt"/>
              <a:cs typeface="+mn-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p:cNvSpPr>
            <a:spLocks noGrp="1" noRot="1" noChangeAspect="1" noMove="1" noResize="1" noEditPoints="1" noAdjustHandles="1" noChangeArrowheads="1" noChangeShapeType="1" noTextEdit="1"/>
          </p:cNvSpPr>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b="1">
                <a:solidFill>
                  <a:srgbClr val="FFFFFF"/>
                </a:solidFill>
                <a:ea typeface="+mj-lt"/>
                <a:cs typeface="+mj-lt"/>
              </a:rPr>
              <a:t>Advancing the Investigation</a:t>
            </a:r>
            <a:endParaRPr lang="en-US" sz="4000">
              <a:solidFill>
                <a:srgbClr val="FFFFFF"/>
              </a:solidFill>
              <a:ea typeface="+mj-lt"/>
              <a:cs typeface="+mj-lt"/>
            </a:endParaRPr>
          </a:p>
        </p:txBody>
      </p:sp>
      <p:graphicFrame>
        <p:nvGraphicFramePr>
          <p:cNvPr id="5" name="Content Placeholder 2"/>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5260</Words>
  <Application>WPS Presentation</Application>
  <PresentationFormat>Widescreen</PresentationFormat>
  <Paragraphs>92</Paragraphs>
  <Slides>10</Slides>
  <Notes>9</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10</vt:i4>
      </vt:variant>
    </vt:vector>
  </HeadingPairs>
  <TitlesOfParts>
    <vt:vector size="22" baseType="lpstr">
      <vt:lpstr>Arial</vt:lpstr>
      <vt:lpstr>SimSun</vt:lpstr>
      <vt:lpstr>Wingdings</vt:lpstr>
      <vt:lpstr>Calibri</vt:lpstr>
      <vt:lpstr>Aptos Display</vt:lpstr>
      <vt:lpstr>Segoe UI Variable Display</vt:lpstr>
      <vt:lpstr>Times New Roman</vt:lpstr>
      <vt:lpstr>Aptos</vt:lpstr>
      <vt:lpstr>Segoe UI</vt:lpstr>
      <vt:lpstr>Microsoft YaHei</vt:lpstr>
      <vt:lpstr>Arial Unicode MS</vt:lpstr>
      <vt:lpstr>office theme</vt:lpstr>
      <vt:lpstr>ACCA7031- Task 2-Analysis</vt:lpstr>
      <vt:lpstr>Evidence Collection &amp; Analysis Approach</vt:lpstr>
      <vt:lpstr>Command &amp; Communications Hub</vt:lpstr>
      <vt:lpstr>Logistics, Travel &amp; Financial Coordination</vt:lpstr>
      <vt:lpstr>Financial Instrument &amp; Payment Method</vt:lpstr>
      <vt:lpstr>Encrypted Barriers &amp; Unresolved Leads</vt:lpstr>
      <vt:lpstr>Reconstructed Conspiracy Narrative</vt:lpstr>
      <vt:lpstr>Challenges Encountered &amp; Reliability Assurance</vt:lpstr>
      <vt:lpstr>Key Findings &amp; Evidence Strength</vt:lpstr>
      <vt:lpstr>Advancing the Investigation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Jay Patel</cp:lastModifiedBy>
  <cp:revision>3</cp:revision>
  <dcterms:created xsi:type="dcterms:W3CDTF">2025-12-11T18:58:00Z</dcterms:created>
  <dcterms:modified xsi:type="dcterms:W3CDTF">2025-12-11T19:19:46Z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A93128660BF54ECD98706CDB8CA21B47_13</vt:lpwstr>
  </property>
  <property fmtid="{D5CDD505-2E9C-101B-9397-08002B2CF9AE}" pid="3" name="KSOProductBuildVer">
    <vt:lpwstr>1033-12.2.0.23155</vt:lpwstr>
  </property>
</Properties>
</file>