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4108" r:id="rId1"/>
  </p:sldMasterIdLst>
  <p:notesMasterIdLst>
    <p:notesMasterId r:id="rId19"/>
  </p:notesMasterIdLst>
  <p:handoutMasterIdLst>
    <p:handoutMasterId r:id="rId20"/>
  </p:handoutMasterIdLst>
  <p:sldIdLst>
    <p:sldId id="283" r:id="rId2"/>
    <p:sldId id="267" r:id="rId3"/>
    <p:sldId id="268" r:id="rId4"/>
    <p:sldId id="269" r:id="rId5"/>
    <p:sldId id="273" r:id="rId6"/>
    <p:sldId id="271" r:id="rId7"/>
    <p:sldId id="272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66" r:id="rId16"/>
    <p:sldId id="270" r:id="rId17"/>
    <p:sldId id="282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619" autoAdjust="0"/>
    <p:restoredTop sz="90035" autoAdjust="0"/>
  </p:normalViewPr>
  <p:slideViewPr>
    <p:cSldViewPr snapToGrid="0" snapToObjects="1">
      <p:cViewPr varScale="1">
        <p:scale>
          <a:sx n="81" d="100"/>
          <a:sy n="81" d="100"/>
        </p:scale>
        <p:origin x="90" y="2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934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B2C45C-CC24-C34C-AF48-301B5806BAF1}" type="datetimeFigureOut">
              <a:rPr lang="en-US" smtClean="0"/>
              <a:pPr/>
              <a:t>9/27/2019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C553EB-9D88-2A44-A7F9-0B55BE430CB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98484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21639E-A4FD-134A-B093-F6E83148E639}" type="datetimeFigureOut">
              <a:rPr lang="en-US" smtClean="0"/>
              <a:pPr/>
              <a:t>9/27/2019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11CED2-DBFE-C341-B544-E65F2DB26ED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995425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2D57B0AA-AC8E-4463-ADAC-E87D09B82E4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defRPr sz="3200"/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789C0F2-17E0-497A-9BBE-0C73201AAFE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1789C0F2-17E0-497A-9BBE-0C73201AAFE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Autofit/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1789C0F2-17E0-497A-9BBE-0C73201AAFE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09" r:id="rId1"/>
    <p:sldLayoutId id="2147484110" r:id="rId2"/>
    <p:sldLayoutId id="2147484111" r:id="rId3"/>
    <p:sldLayoutId id="2147484112" r:id="rId4"/>
    <p:sldLayoutId id="2147484113" r:id="rId5"/>
    <p:sldLayoutId id="2147484114" r:id="rId6"/>
    <p:sldLayoutId id="2147484115" r:id="rId7"/>
    <p:sldLayoutId id="2147484116" r:id="rId8"/>
    <p:sldLayoutId id="2147484117" r:id="rId9"/>
    <p:sldLayoutId id="2147484118" r:id="rId10"/>
    <p:sldLayoutId id="2147484119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Use_case_diagram" TargetMode="External"/><Relationship Id="rId2" Type="http://schemas.openxmlformats.org/officeDocument/2006/relationships/hyperlink" Target="http://www.ibm.com/developerworks/rational/library/769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staruml.sourceforge.net/en/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Computational Thinking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177790" cy="2100812"/>
          </a:xfrm>
        </p:spPr>
        <p:txBody>
          <a:bodyPr>
            <a:normAutofit/>
          </a:bodyPr>
          <a:lstStyle/>
          <a:p>
            <a:r>
              <a:rPr lang="en-GB" dirty="0" smtClean="0"/>
              <a:t>ACDA4016</a:t>
            </a:r>
          </a:p>
          <a:p>
            <a:r>
              <a:rPr lang="en-GB" dirty="0" smtClean="0"/>
              <a:t>Lecture 7</a:t>
            </a:r>
          </a:p>
          <a:p>
            <a:r>
              <a:rPr lang="en-GB" dirty="0" smtClean="0"/>
              <a:t>Use Case Modelling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8526185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Introduction to modelling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 order to understand how a system works we must create a mental model of that system</a:t>
            </a:r>
          </a:p>
          <a:p>
            <a:pPr lvl="1"/>
            <a:r>
              <a:rPr lang="en-GB" sz="2400" dirty="0" smtClean="0"/>
              <a:t>What are the components of the system?</a:t>
            </a:r>
          </a:p>
          <a:p>
            <a:pPr lvl="1"/>
            <a:r>
              <a:rPr lang="en-GB" sz="2400" dirty="0" smtClean="0"/>
              <a:t>How are the components related to each other?</a:t>
            </a:r>
          </a:p>
          <a:p>
            <a:pPr lvl="1"/>
            <a:r>
              <a:rPr lang="en-GB" sz="2400" dirty="0" smtClean="0"/>
              <a:t>What actions does each component need to perform?</a:t>
            </a:r>
          </a:p>
          <a:p>
            <a:pPr lvl="1"/>
            <a:r>
              <a:rPr lang="en-GB" sz="2400" dirty="0" smtClean="0"/>
              <a:t>How/what </a:t>
            </a:r>
            <a:r>
              <a:rPr lang="en-GB" sz="2400" dirty="0"/>
              <a:t>d</a:t>
            </a:r>
            <a:r>
              <a:rPr lang="en-GB" sz="2400" dirty="0" smtClean="0"/>
              <a:t>o these components communicate with each other?</a:t>
            </a:r>
          </a:p>
          <a:p>
            <a:pPr lvl="1"/>
            <a:endParaRPr lang="en-GB" sz="2400" dirty="0" smtClean="0"/>
          </a:p>
          <a:p>
            <a:r>
              <a:rPr lang="en-GB" sz="2800" dirty="0" smtClean="0"/>
              <a:t>In order to explain how that system works we often need to create a physical representation of our mental model</a:t>
            </a:r>
          </a:p>
          <a:p>
            <a:pPr lvl="1"/>
            <a:r>
              <a:rPr lang="en-GB" sz="2400" dirty="0" smtClean="0"/>
              <a:t>One method for doing this is to create a </a:t>
            </a:r>
            <a:r>
              <a:rPr lang="en-GB" sz="2400" i="1" dirty="0" smtClean="0"/>
              <a:t>Use Case Diagram</a:t>
            </a:r>
            <a:endParaRPr lang="en-GB" sz="240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88303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Use Case Diagrams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Use case diagrams consist of two types of components: </a:t>
            </a:r>
            <a:r>
              <a:rPr lang="en-GB" sz="2800" i="1" dirty="0" smtClean="0"/>
              <a:t>Actors</a:t>
            </a:r>
            <a:r>
              <a:rPr lang="en-GB" sz="2800" dirty="0" smtClean="0"/>
              <a:t> and </a:t>
            </a:r>
            <a:r>
              <a:rPr lang="en-GB" sz="2800" i="1" dirty="0" smtClean="0"/>
              <a:t>Use Cases</a:t>
            </a:r>
          </a:p>
          <a:p>
            <a:r>
              <a:rPr lang="en-GB" sz="2800" dirty="0" smtClean="0"/>
              <a:t>They describe the behaviour (or functionality) of the system</a:t>
            </a:r>
          </a:p>
          <a:p>
            <a:r>
              <a:rPr lang="en-GB" sz="2800" dirty="0" smtClean="0"/>
              <a:t>Use case diagrams can be used to describe all types of systems, not just computer systems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8558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Actors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Actors are not part of the system but interact with it</a:t>
            </a:r>
          </a:p>
          <a:p>
            <a:r>
              <a:rPr lang="en-GB" sz="2800" dirty="0" smtClean="0"/>
              <a:t>Actors may</a:t>
            </a:r>
          </a:p>
          <a:p>
            <a:pPr lvl="1"/>
            <a:r>
              <a:rPr lang="en-GB" sz="2400" dirty="0" smtClean="0"/>
              <a:t>Only input information into the system</a:t>
            </a:r>
          </a:p>
          <a:p>
            <a:pPr lvl="1"/>
            <a:r>
              <a:rPr lang="en-GB" sz="2400" dirty="0" smtClean="0"/>
              <a:t>Only receive information from the system</a:t>
            </a:r>
          </a:p>
          <a:p>
            <a:pPr lvl="1"/>
            <a:r>
              <a:rPr lang="en-GB" sz="2400" dirty="0" smtClean="0"/>
              <a:t>Both input and receive information from the system</a:t>
            </a:r>
          </a:p>
          <a:p>
            <a:r>
              <a:rPr lang="en-GB" sz="2800" dirty="0" smtClean="0"/>
              <a:t>Actors may be</a:t>
            </a:r>
          </a:p>
          <a:p>
            <a:pPr lvl="1"/>
            <a:r>
              <a:rPr lang="en-GB" sz="2400" dirty="0" smtClean="0"/>
              <a:t>People</a:t>
            </a:r>
          </a:p>
          <a:p>
            <a:pPr lvl="1"/>
            <a:r>
              <a:rPr lang="en-GB" sz="2400" dirty="0" smtClean="0"/>
              <a:t>Computer systems</a:t>
            </a:r>
          </a:p>
          <a:p>
            <a:pPr lvl="1"/>
            <a:r>
              <a:rPr lang="en-GB" sz="2400" dirty="0" smtClean="0"/>
              <a:t>Manufacturing systems</a:t>
            </a:r>
          </a:p>
          <a:p>
            <a:pPr lvl="1"/>
            <a:r>
              <a:rPr lang="en-GB" sz="2400" dirty="0" smtClean="0"/>
              <a:t>Anything that generates information for the system or receives information from it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21405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Actors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Actors are shown using stick figures</a:t>
            </a:r>
          </a:p>
          <a:p>
            <a:r>
              <a:rPr lang="en-GB" sz="2800" dirty="0" smtClean="0"/>
              <a:t>Each actor must have a unique name and a description</a:t>
            </a:r>
          </a:p>
          <a:p>
            <a:pPr lvl="1"/>
            <a:r>
              <a:rPr lang="en-GB" sz="2400" dirty="0" smtClean="0"/>
              <a:t>The name should be descriptive, e.g. an actor that describes a secretary should be called </a:t>
            </a:r>
            <a:r>
              <a:rPr lang="en-GB" sz="2400" i="1" dirty="0" smtClean="0"/>
              <a:t>secretary</a:t>
            </a:r>
            <a:r>
              <a:rPr lang="en-GB" sz="2400" dirty="0" smtClean="0"/>
              <a:t> rather than </a:t>
            </a:r>
            <a:r>
              <a:rPr lang="en-GB" sz="2400" i="1" dirty="0" smtClean="0"/>
              <a:t>Anne</a:t>
            </a:r>
            <a:endParaRPr lang="en-GB" sz="2400" dirty="0" smtClean="0"/>
          </a:p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5</a:t>
            </a:fld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4239056" y="4132816"/>
            <a:ext cx="1139091" cy="2031745"/>
            <a:chOff x="4239056" y="3116944"/>
            <a:chExt cx="1139091" cy="2031745"/>
          </a:xfrm>
        </p:grpSpPr>
        <p:grpSp>
          <p:nvGrpSpPr>
            <p:cNvPr id="6" name="Group 5"/>
            <p:cNvGrpSpPr/>
            <p:nvPr/>
          </p:nvGrpSpPr>
          <p:grpSpPr>
            <a:xfrm>
              <a:off x="4542918" y="3116944"/>
              <a:ext cx="461800" cy="1544043"/>
              <a:chOff x="6046693" y="3679726"/>
              <a:chExt cx="461800" cy="1544043"/>
            </a:xfrm>
          </p:grpSpPr>
          <p:sp>
            <p:nvSpPr>
              <p:cNvPr id="7" name="Oval 6"/>
              <p:cNvSpPr/>
              <p:nvPr/>
            </p:nvSpPr>
            <p:spPr>
              <a:xfrm>
                <a:off x="6061124" y="3679726"/>
                <a:ext cx="447369" cy="447369"/>
              </a:xfrm>
              <a:prstGeom prst="ellipse">
                <a:avLst/>
              </a:prstGeom>
              <a:noFill/>
              <a:ln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8" name="Straight Connector 7"/>
              <p:cNvCxnSpPr/>
              <p:nvPr/>
            </p:nvCxnSpPr>
            <p:spPr>
              <a:xfrm>
                <a:off x="6277593" y="4127095"/>
                <a:ext cx="0" cy="577183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Straight Connector 8"/>
              <p:cNvCxnSpPr/>
              <p:nvPr/>
            </p:nvCxnSpPr>
            <p:spPr>
              <a:xfrm>
                <a:off x="6061124" y="4271369"/>
                <a:ext cx="447369" cy="0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Straight Connector 9"/>
              <p:cNvCxnSpPr/>
              <p:nvPr/>
            </p:nvCxnSpPr>
            <p:spPr>
              <a:xfrm>
                <a:off x="6277593" y="4704278"/>
                <a:ext cx="230900" cy="519491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10"/>
              <p:cNvCxnSpPr/>
              <p:nvPr/>
            </p:nvCxnSpPr>
            <p:spPr>
              <a:xfrm flipH="1">
                <a:off x="6046693" y="4704278"/>
                <a:ext cx="230900" cy="519491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2" name="TextBox 11"/>
            <p:cNvSpPr txBox="1"/>
            <p:nvPr/>
          </p:nvSpPr>
          <p:spPr>
            <a:xfrm>
              <a:off x="4239056" y="4779357"/>
              <a:ext cx="113909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i="1" dirty="0" smtClean="0"/>
                <a:t>Secretary</a:t>
              </a:r>
              <a:endParaRPr lang="en-GB" i="1" dirty="0"/>
            </a:p>
          </p:txBody>
        </p:sp>
      </p:grpSp>
    </p:spTree>
    <p:extLst>
      <p:ext uri="{BB962C8B-B14F-4D97-AF65-F5344CB8AC3E}">
        <p14:creationId xmlns:p14="http://schemas.microsoft.com/office/powerpoint/2010/main" val="32160707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Identifying actors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Who is interested in this system?</a:t>
            </a:r>
          </a:p>
          <a:p>
            <a:r>
              <a:rPr lang="en-GB" dirty="0" smtClean="0"/>
              <a:t>Where in an organisation is this system used?</a:t>
            </a:r>
          </a:p>
          <a:p>
            <a:r>
              <a:rPr lang="en-GB" dirty="0" smtClean="0"/>
              <a:t>Who will benefit from the use of the system?</a:t>
            </a:r>
          </a:p>
          <a:p>
            <a:r>
              <a:rPr lang="en-GB" dirty="0" smtClean="0"/>
              <a:t>Who will supply the system with information?</a:t>
            </a:r>
          </a:p>
          <a:p>
            <a:r>
              <a:rPr lang="en-GB" dirty="0" smtClean="0"/>
              <a:t>Who will use information from the system?</a:t>
            </a:r>
          </a:p>
          <a:p>
            <a:r>
              <a:rPr lang="en-GB" dirty="0" smtClean="0"/>
              <a:t>Who will remove information from the system?</a:t>
            </a:r>
          </a:p>
          <a:p>
            <a:r>
              <a:rPr lang="en-GB" dirty="0" smtClean="0"/>
              <a:t>Who will support and maintain the system?</a:t>
            </a:r>
          </a:p>
          <a:p>
            <a:r>
              <a:rPr lang="en-GB" dirty="0" smtClean="0"/>
              <a:t>Does the system use an external resource?</a:t>
            </a:r>
          </a:p>
          <a:p>
            <a:r>
              <a:rPr lang="en-GB" dirty="0" smtClean="0"/>
              <a:t>Does the system interact with other systems?</a:t>
            </a:r>
          </a:p>
          <a:p>
            <a:r>
              <a:rPr lang="en-GB" dirty="0" smtClean="0"/>
              <a:t>Does one person interact with the system in multiple ways? Or several people in the same way?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97573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 – a game of chess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Identify the actors in the following systems</a:t>
            </a:r>
          </a:p>
          <a:p>
            <a:endParaRPr lang="en-GB" sz="2800" dirty="0" smtClean="0"/>
          </a:p>
          <a:p>
            <a:pPr marL="841248" lvl="1" indent="-457200">
              <a:buFont typeface="+mj-lt"/>
              <a:buAutoNum type="alphaLcParenR"/>
            </a:pPr>
            <a:r>
              <a:rPr lang="en-GB" sz="2400" dirty="0" smtClean="0"/>
              <a:t>Two people play a game of chess on a normal chessboard</a:t>
            </a:r>
          </a:p>
          <a:p>
            <a:pPr marL="841248" lvl="1" indent="-457200">
              <a:buFont typeface="+mj-lt"/>
              <a:buAutoNum type="alphaLcParenR"/>
            </a:pPr>
            <a:endParaRPr lang="en-GB" sz="2400" dirty="0" smtClean="0"/>
          </a:p>
          <a:p>
            <a:pPr marL="841248" lvl="1" indent="-457200">
              <a:buFont typeface="+mj-lt"/>
              <a:buAutoNum type="alphaLcParenR"/>
            </a:pPr>
            <a:r>
              <a:rPr lang="en-GB" sz="2400" dirty="0" smtClean="0"/>
              <a:t>Two people play a game of chess on the same computer</a:t>
            </a:r>
          </a:p>
          <a:p>
            <a:pPr marL="841248" lvl="1" indent="-457200">
              <a:buFont typeface="+mj-lt"/>
              <a:buAutoNum type="alphaLcParenR"/>
            </a:pPr>
            <a:endParaRPr lang="en-GB" sz="2400" dirty="0"/>
          </a:p>
          <a:p>
            <a:pPr marL="841248" lvl="1" indent="-457200">
              <a:buFont typeface="+mj-lt"/>
              <a:buAutoNum type="alphaLcParenR"/>
            </a:pPr>
            <a:r>
              <a:rPr lang="en-GB" sz="2400" dirty="0"/>
              <a:t>T</a:t>
            </a:r>
            <a:r>
              <a:rPr lang="en-GB" sz="2400" dirty="0" smtClean="0"/>
              <a:t>wo people play a game of chess over the Internet</a:t>
            </a:r>
            <a:endParaRPr lang="en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4113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 more complex example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9925" y="1044976"/>
            <a:ext cx="8754843" cy="5292324"/>
          </a:xfrm>
        </p:spPr>
        <p:txBody>
          <a:bodyPr>
            <a:normAutofit lnSpcReduction="10000"/>
          </a:bodyPr>
          <a:lstStyle/>
          <a:p>
            <a:r>
              <a:rPr lang="en-GB" sz="2800" dirty="0" smtClean="0"/>
              <a:t>A university needs a new computer system to track the courses it offers</a:t>
            </a:r>
          </a:p>
          <a:p>
            <a:pPr lvl="1"/>
            <a:r>
              <a:rPr lang="en-GB" sz="2400" dirty="0" smtClean="0"/>
              <a:t>Students need to register for courses</a:t>
            </a:r>
          </a:p>
          <a:p>
            <a:pPr lvl="1"/>
            <a:r>
              <a:rPr lang="en-GB" sz="2400" dirty="0" smtClean="0"/>
              <a:t>Lecturers teach courses</a:t>
            </a:r>
          </a:p>
          <a:p>
            <a:pPr lvl="1"/>
            <a:r>
              <a:rPr lang="en-GB" sz="2400" dirty="0" smtClean="0"/>
              <a:t>The Registrar creates the curriculum and generates a catalogue for the semester</a:t>
            </a:r>
          </a:p>
          <a:p>
            <a:pPr lvl="1"/>
            <a:r>
              <a:rPr lang="en-GB" sz="2400" dirty="0" smtClean="0"/>
              <a:t>The Registrar maintains all of the information about courses, lecturers and students</a:t>
            </a:r>
          </a:p>
          <a:p>
            <a:pPr lvl="1"/>
            <a:r>
              <a:rPr lang="en-GB" sz="2400" dirty="0" smtClean="0"/>
              <a:t>The Finance system must receive information from the new system so that lecturers can be paid and students can be billed</a:t>
            </a:r>
          </a:p>
          <a:p>
            <a:endParaRPr lang="en-GB" sz="2800" dirty="0" smtClean="0"/>
          </a:p>
          <a:p>
            <a:r>
              <a:rPr lang="en-GB" sz="2800" dirty="0" smtClean="0"/>
              <a:t>Identify the actors</a:t>
            </a:r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75113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Actors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Student</a:t>
            </a:r>
          </a:p>
          <a:p>
            <a:pPr lvl="1"/>
            <a:r>
              <a:rPr lang="en-GB" sz="2400" dirty="0" smtClean="0"/>
              <a:t>A person registered to take classes at the university</a:t>
            </a:r>
          </a:p>
          <a:p>
            <a:r>
              <a:rPr lang="en-GB" sz="2800" dirty="0" smtClean="0"/>
              <a:t>Lecturer</a:t>
            </a:r>
          </a:p>
          <a:p>
            <a:pPr lvl="1"/>
            <a:r>
              <a:rPr lang="en-GB" sz="2400" dirty="0" smtClean="0"/>
              <a:t>A person employed by the university to teach classes</a:t>
            </a:r>
          </a:p>
          <a:p>
            <a:r>
              <a:rPr lang="en-GB" sz="2800" dirty="0" smtClean="0"/>
              <a:t>Registrar</a:t>
            </a:r>
          </a:p>
          <a:p>
            <a:pPr lvl="1"/>
            <a:r>
              <a:rPr lang="en-GB" sz="2400" dirty="0" smtClean="0"/>
              <a:t>The person responsible for the maintenance of the Course Registration System</a:t>
            </a:r>
          </a:p>
          <a:p>
            <a:r>
              <a:rPr lang="en-GB" sz="2800" dirty="0" smtClean="0"/>
              <a:t>Finance System</a:t>
            </a:r>
          </a:p>
          <a:p>
            <a:pPr lvl="1"/>
            <a:r>
              <a:rPr lang="en-GB" sz="2400" dirty="0" smtClean="0"/>
              <a:t>The external system responsible for paying lecturers and billing students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25100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Use cases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Use cases represent the functionality of the system, i.e. what capabilities will be provided to an actor by the system</a:t>
            </a:r>
          </a:p>
          <a:p>
            <a:r>
              <a:rPr lang="en-GB" sz="2800" dirty="0" smtClean="0"/>
              <a:t>The collection of use cases for a system defines all of the possible ways that the system can be used</a:t>
            </a:r>
          </a:p>
          <a:p>
            <a:r>
              <a:rPr lang="en-GB" sz="2800" dirty="0" smtClean="0"/>
              <a:t>Formal definition: </a:t>
            </a:r>
            <a:r>
              <a:rPr lang="en-GB" sz="2800" i="1" dirty="0" smtClean="0"/>
              <a:t>a use case is a sequence of transactions that yields a measurable result of values for a particular actor</a:t>
            </a:r>
          </a:p>
          <a:p>
            <a:r>
              <a:rPr lang="en-GB" sz="2800" dirty="0" smtClean="0"/>
              <a:t>Use cases are represented by ovals</a:t>
            </a:r>
          </a:p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10</a:t>
            </a:fld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2886250" y="5411362"/>
            <a:ext cx="2842956" cy="925938"/>
            <a:chOff x="2886250" y="5411362"/>
            <a:chExt cx="2842956" cy="925938"/>
          </a:xfrm>
        </p:grpSpPr>
        <p:sp>
          <p:nvSpPr>
            <p:cNvPr id="6" name="Oval 5"/>
            <p:cNvSpPr/>
            <p:nvPr/>
          </p:nvSpPr>
          <p:spPr>
            <a:xfrm>
              <a:off x="2886250" y="5411362"/>
              <a:ext cx="2842956" cy="925938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3938307" y="5676963"/>
              <a:ext cx="8017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i="1" dirty="0" smtClean="0"/>
                <a:t>Name</a:t>
              </a:r>
              <a:endParaRPr lang="en-GB" i="1" dirty="0"/>
            </a:p>
          </p:txBody>
        </p:sp>
      </p:grpSp>
    </p:spTree>
    <p:extLst>
      <p:ext uri="{BB962C8B-B14F-4D97-AF65-F5344CB8AC3E}">
        <p14:creationId xmlns:p14="http://schemas.microsoft.com/office/powerpoint/2010/main" val="6057751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Identifying use cases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dirty="0" smtClean="0"/>
              <a:t>What are the tasks of each actor?</a:t>
            </a:r>
          </a:p>
          <a:p>
            <a:r>
              <a:rPr lang="en-GB" dirty="0" smtClean="0"/>
              <a:t>Will any actor create, store, change, remove or read information in the system?</a:t>
            </a:r>
          </a:p>
          <a:p>
            <a:r>
              <a:rPr lang="en-GB" dirty="0" smtClean="0"/>
              <a:t>What use cases will create, store, change, remove or read information from the system</a:t>
            </a:r>
          </a:p>
          <a:p>
            <a:r>
              <a:rPr lang="en-GB" dirty="0" smtClean="0"/>
              <a:t>Will any actor need to inform the system about sudden external changes?</a:t>
            </a:r>
          </a:p>
          <a:p>
            <a:r>
              <a:rPr lang="en-GB" dirty="0" smtClean="0"/>
              <a:t>Does any actor need to be informed about certain occurrences in the system</a:t>
            </a:r>
          </a:p>
          <a:p>
            <a:r>
              <a:rPr lang="en-GB" dirty="0" smtClean="0"/>
              <a:t>What use cases will support and maintain the system?</a:t>
            </a:r>
          </a:p>
          <a:p>
            <a:r>
              <a:rPr lang="en-GB" dirty="0" smtClean="0"/>
              <a:t>Do the use cases describe everything the system does?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04029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 – a game of chess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Identify the use cases in the following systems</a:t>
            </a:r>
          </a:p>
          <a:p>
            <a:endParaRPr lang="en-GB" sz="2800" dirty="0" smtClean="0"/>
          </a:p>
          <a:p>
            <a:pPr marL="841248" lvl="1" indent="-457200">
              <a:buFont typeface="+mj-lt"/>
              <a:buAutoNum type="alphaLcParenR"/>
            </a:pPr>
            <a:r>
              <a:rPr lang="en-GB" sz="2400" dirty="0" smtClean="0"/>
              <a:t>Two people play a game of chess on a normal chessboard</a:t>
            </a:r>
          </a:p>
          <a:p>
            <a:pPr marL="841248" lvl="1" indent="-457200">
              <a:buFont typeface="+mj-lt"/>
              <a:buAutoNum type="alphaLcParenR"/>
            </a:pPr>
            <a:endParaRPr lang="en-GB" sz="2400" dirty="0" smtClean="0"/>
          </a:p>
          <a:p>
            <a:pPr marL="841248" lvl="1" indent="-457200">
              <a:buFont typeface="+mj-lt"/>
              <a:buAutoNum type="alphaLcParenR"/>
            </a:pPr>
            <a:r>
              <a:rPr lang="en-GB" sz="2400" dirty="0" smtClean="0"/>
              <a:t>Two people play a game of chess on the same computer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6306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 more complex example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9925" y="1044976"/>
            <a:ext cx="8754843" cy="5292324"/>
          </a:xfrm>
        </p:spPr>
        <p:txBody>
          <a:bodyPr>
            <a:noAutofit/>
          </a:bodyPr>
          <a:lstStyle/>
          <a:p>
            <a:r>
              <a:rPr lang="en-GB" sz="2800" dirty="0" smtClean="0"/>
              <a:t>Within the university course registration system</a:t>
            </a:r>
          </a:p>
          <a:p>
            <a:pPr lvl="1"/>
            <a:r>
              <a:rPr lang="en-GB" sz="2400" dirty="0" smtClean="0"/>
              <a:t>The Student actor needs to use the system to register for courses</a:t>
            </a:r>
          </a:p>
          <a:p>
            <a:pPr lvl="1"/>
            <a:r>
              <a:rPr lang="en-GB" sz="2400" dirty="0" smtClean="0"/>
              <a:t>After the course selection process is completed, the Finance system must be supplied with billing and payment information</a:t>
            </a:r>
          </a:p>
          <a:p>
            <a:pPr lvl="1"/>
            <a:r>
              <a:rPr lang="en-GB" sz="2400" dirty="0" smtClean="0"/>
              <a:t>The Lecturer actor needs to use the system to identify courses to teach each semester and must receive a course roster from the system</a:t>
            </a:r>
          </a:p>
          <a:p>
            <a:pPr lvl="1"/>
            <a:r>
              <a:rPr lang="en-GB" sz="2400" dirty="0" smtClean="0"/>
              <a:t>The Registrar is responsible for the generation of the course catalogue for a semester, and for the maintenance of all information about the curriculum, the students and the lecturers needed by the system</a:t>
            </a:r>
          </a:p>
          <a:p>
            <a:pPr lvl="1"/>
            <a:r>
              <a:rPr lang="en-GB" sz="2400" dirty="0" smtClean="0"/>
              <a:t>Someone needs to work out which courses each lecturer will teach each semester</a:t>
            </a:r>
            <a:endParaRPr lang="en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85555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Use cases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The following use cases must exist</a:t>
            </a:r>
          </a:p>
          <a:p>
            <a:pPr lvl="1"/>
            <a:r>
              <a:rPr lang="en-GB" sz="2400" dirty="0" smtClean="0"/>
              <a:t>Register for courses</a:t>
            </a:r>
          </a:p>
          <a:p>
            <a:pPr lvl="1"/>
            <a:r>
              <a:rPr lang="en-GB" sz="2400" dirty="0" smtClean="0"/>
              <a:t>Identify courses to be taught</a:t>
            </a:r>
          </a:p>
          <a:p>
            <a:pPr lvl="1"/>
            <a:r>
              <a:rPr lang="en-GB" sz="2400" dirty="0" smtClean="0"/>
              <a:t>Request course roster</a:t>
            </a:r>
          </a:p>
          <a:p>
            <a:pPr lvl="1"/>
            <a:r>
              <a:rPr lang="en-GB" sz="2400" dirty="0" smtClean="0"/>
              <a:t>Maintain course information</a:t>
            </a:r>
          </a:p>
          <a:p>
            <a:pPr lvl="1"/>
            <a:r>
              <a:rPr lang="en-GB" sz="2400" dirty="0" smtClean="0"/>
              <a:t>Maintain lecturer information</a:t>
            </a:r>
          </a:p>
          <a:p>
            <a:pPr lvl="1"/>
            <a:r>
              <a:rPr lang="en-GB" sz="2400" dirty="0" smtClean="0"/>
              <a:t>Maintain student information</a:t>
            </a:r>
          </a:p>
          <a:p>
            <a:pPr lvl="1"/>
            <a:r>
              <a:rPr lang="en-GB" sz="2400" dirty="0" smtClean="0"/>
              <a:t>Create course catalogue</a:t>
            </a:r>
          </a:p>
          <a:p>
            <a:pPr lvl="1"/>
            <a:r>
              <a:rPr lang="en-GB" sz="2400" dirty="0" smtClean="0"/>
              <a:t>Provide billing information</a:t>
            </a:r>
          </a:p>
          <a:p>
            <a:pPr lvl="1"/>
            <a:r>
              <a:rPr lang="en-GB" sz="2400" dirty="0" smtClean="0"/>
              <a:t>Provide payment information</a:t>
            </a:r>
          </a:p>
          <a:p>
            <a:pPr lvl="1"/>
            <a:r>
              <a:rPr lang="en-GB" sz="2400" dirty="0" smtClean="0"/>
              <a:t>Assign lecturers to courses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92072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Summary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In this lecture we have</a:t>
            </a:r>
            <a:endParaRPr lang="en-US" sz="2800" dirty="0"/>
          </a:p>
          <a:p>
            <a:pPr lvl="1"/>
            <a:r>
              <a:rPr lang="en-US" sz="2400" dirty="0" smtClean="0"/>
              <a:t>Identified actors within a system</a:t>
            </a:r>
          </a:p>
          <a:p>
            <a:pPr lvl="1"/>
            <a:r>
              <a:rPr lang="en-US" sz="2400" dirty="0" smtClean="0"/>
              <a:t>Identified use cases within a system</a:t>
            </a:r>
          </a:p>
          <a:p>
            <a:pPr lvl="1"/>
            <a:r>
              <a:rPr lang="en-US" sz="2400" dirty="0" smtClean="0"/>
              <a:t>Explored how use cases can be defined at different levels within a problem</a:t>
            </a:r>
          </a:p>
          <a:p>
            <a:pPr lvl="1"/>
            <a:r>
              <a:rPr lang="en-US" sz="2400" dirty="0" smtClean="0"/>
              <a:t>Drawn use case diagrams to show the relationships between actors and use cases</a:t>
            </a:r>
          </a:p>
          <a:p>
            <a:pPr lvl="1"/>
            <a:r>
              <a:rPr lang="en-US" sz="2400" dirty="0" smtClean="0"/>
              <a:t>Represented systems as use case diagrams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0139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Useful websites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UML Basics (Introduction from IBM)</a:t>
            </a:r>
          </a:p>
          <a:p>
            <a:pPr marL="18288" indent="0">
              <a:buNone/>
            </a:pPr>
            <a:r>
              <a:rPr lang="en-GB" sz="2800" dirty="0" smtClean="0">
                <a:hlinkClick r:id="rId2"/>
              </a:rPr>
              <a:t>http</a:t>
            </a:r>
            <a:r>
              <a:rPr lang="en-GB" sz="2800" dirty="0">
                <a:hlinkClick r:id="rId2"/>
              </a:rPr>
              <a:t>://www.ibm.com/developerworks/rational/library/769.</a:t>
            </a:r>
            <a:r>
              <a:rPr lang="en-GB" sz="2800" dirty="0" smtClean="0">
                <a:hlinkClick r:id="rId2"/>
              </a:rPr>
              <a:t>html</a:t>
            </a:r>
            <a:endParaRPr lang="en-GB" sz="2800" dirty="0" smtClean="0"/>
          </a:p>
          <a:p>
            <a:endParaRPr lang="en-GB" sz="2800" dirty="0" smtClean="0"/>
          </a:p>
          <a:p>
            <a:r>
              <a:rPr lang="en-GB" sz="2800" dirty="0" smtClean="0"/>
              <a:t>Use Case Diagram (Wikipedia)</a:t>
            </a:r>
          </a:p>
          <a:p>
            <a:pPr marL="18288" indent="0">
              <a:buNone/>
            </a:pPr>
            <a:r>
              <a:rPr lang="en-GB" sz="2800" dirty="0">
                <a:hlinkClick r:id="rId3"/>
              </a:rPr>
              <a:t>http://en.wikipedia.org/wiki/</a:t>
            </a:r>
            <a:r>
              <a:rPr lang="en-GB" sz="2800" dirty="0" smtClean="0">
                <a:hlinkClick r:id="rId3"/>
              </a:rPr>
              <a:t>Use_case_diagram</a:t>
            </a:r>
            <a:endParaRPr lang="en-GB" sz="2800" dirty="0" smtClean="0"/>
          </a:p>
          <a:p>
            <a:pPr marL="18288" indent="0">
              <a:buNone/>
            </a:pPr>
            <a:endParaRPr lang="en-GB" sz="2800" dirty="0"/>
          </a:p>
          <a:p>
            <a:r>
              <a:rPr lang="en-GB" sz="2800" dirty="0" smtClean="0"/>
              <a:t>Star UML (Open Source modelling software)</a:t>
            </a:r>
          </a:p>
          <a:p>
            <a:pPr marL="18288" indent="0">
              <a:buNone/>
            </a:pPr>
            <a:r>
              <a:rPr lang="en-GB" sz="2800" dirty="0" smtClean="0">
                <a:hlinkClick r:id="rId4"/>
              </a:rPr>
              <a:t>http</a:t>
            </a:r>
            <a:r>
              <a:rPr lang="en-GB" sz="2800" dirty="0">
                <a:hlinkClick r:id="rId4"/>
              </a:rPr>
              <a:t>://staruml.sourceforge.net/en</a:t>
            </a:r>
            <a:r>
              <a:rPr lang="en-GB" sz="2800" dirty="0" smtClean="0">
                <a:hlinkClick r:id="rId4"/>
              </a:rPr>
              <a:t>/</a:t>
            </a:r>
            <a:endParaRPr lang="en-GB" sz="28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61796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week: Use Case Descriptions</a:t>
            </a:r>
          </a:p>
          <a:p>
            <a:endParaRPr lang="en-GB" dirty="0" smtClean="0"/>
          </a:p>
          <a:p>
            <a:r>
              <a:rPr lang="en-GB" dirty="0" smtClean="0"/>
              <a:t>Homework: </a:t>
            </a:r>
            <a:r>
              <a:rPr lang="en-US" dirty="0" smtClean="0"/>
              <a:t>Download a UML modelling package (such as </a:t>
            </a:r>
            <a:r>
              <a:rPr lang="en-US" dirty="0" err="1" smtClean="0"/>
              <a:t>UMLet</a:t>
            </a:r>
            <a:r>
              <a:rPr lang="en-US" dirty="0" smtClean="0"/>
              <a:t>) and learn how to use it for creating use-case diagrams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6090</TotalTime>
  <Words>975</Words>
  <Application>Microsoft Office PowerPoint</Application>
  <PresentationFormat>On-screen Show (4:3)</PresentationFormat>
  <Paragraphs>145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Calibri</vt:lpstr>
      <vt:lpstr>Georgia</vt:lpstr>
      <vt:lpstr>Trebuchet MS</vt:lpstr>
      <vt:lpstr>Wingdings 2</vt:lpstr>
      <vt:lpstr>Nik2013</vt:lpstr>
      <vt:lpstr>Computational Thinking</vt:lpstr>
      <vt:lpstr>Introduction to modelling</vt:lpstr>
      <vt:lpstr>Use Case Diagrams</vt:lpstr>
      <vt:lpstr>Actors</vt:lpstr>
      <vt:lpstr>Actors</vt:lpstr>
      <vt:lpstr>Identifying actors</vt:lpstr>
      <vt:lpstr>Example – a game of chess</vt:lpstr>
      <vt:lpstr>A more complex example</vt:lpstr>
      <vt:lpstr>Actors</vt:lpstr>
      <vt:lpstr>Use cases</vt:lpstr>
      <vt:lpstr>Identifying use cases</vt:lpstr>
      <vt:lpstr>Example – a game of chess</vt:lpstr>
      <vt:lpstr>A more complex example</vt:lpstr>
      <vt:lpstr>Use cases</vt:lpstr>
      <vt:lpstr>Summary</vt:lpstr>
      <vt:lpstr>Useful websites</vt:lpstr>
      <vt:lpstr>Looking ahead</vt:lpstr>
    </vt:vector>
  </TitlesOfParts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Use Case Modelling</dc:title>
  <dc:creator>Nik Whitehead</dc:creator>
  <cp:lastModifiedBy>Nik Whitehead</cp:lastModifiedBy>
  <cp:revision>77</cp:revision>
  <dcterms:created xsi:type="dcterms:W3CDTF">2011-02-01T15:31:17Z</dcterms:created>
  <dcterms:modified xsi:type="dcterms:W3CDTF">2019-09-27T11:48:11Z</dcterms:modified>
</cp:coreProperties>
</file>