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256" r:id="rId5"/>
    <p:sldId id="287" r:id="rId6"/>
    <p:sldId id="867" r:id="rId7"/>
    <p:sldId id="911" r:id="rId8"/>
    <p:sldId id="910" r:id="rId9"/>
    <p:sldId id="870" r:id="rId10"/>
    <p:sldId id="897" r:id="rId11"/>
    <p:sldId id="896" r:id="rId12"/>
    <p:sldId id="898" r:id="rId13"/>
    <p:sldId id="914" r:id="rId14"/>
    <p:sldId id="919" r:id="rId15"/>
    <p:sldId id="920" r:id="rId16"/>
    <p:sldId id="921" r:id="rId17"/>
    <p:sldId id="899" r:id="rId18"/>
    <p:sldId id="917" r:id="rId19"/>
    <p:sldId id="926" r:id="rId20"/>
    <p:sldId id="927" r:id="rId21"/>
    <p:sldId id="915" r:id="rId22"/>
    <p:sldId id="923" r:id="rId23"/>
    <p:sldId id="916" r:id="rId24"/>
    <p:sldId id="918" r:id="rId25"/>
    <p:sldId id="924" r:id="rId26"/>
    <p:sldId id="925" r:id="rId27"/>
    <p:sldId id="883" r:id="rId28"/>
    <p:sldId id="274"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498"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01/02/2022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0A98B7-3508-42C7-A5D4-DD505E44629E}" type="datetimeFigureOut">
              <a:rPr lang="en-US" smtClean="0"/>
              <a:t>2/1/2022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35C5C4-189C-40D3-AB16-9EF6EF90191A}" type="slidenum">
              <a:rPr lang="en-US" smtClean="0"/>
              <a:t>‹#›</a:t>
            </a:fld>
            <a:endParaRPr lang="en-US"/>
          </a:p>
        </p:txBody>
      </p:sp>
    </p:spTree>
    <p:extLst>
      <p:ext uri="{BB962C8B-B14F-4D97-AF65-F5344CB8AC3E}">
        <p14:creationId xmlns:p14="http://schemas.microsoft.com/office/powerpoint/2010/main" val="23613698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38620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12594878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2176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endParaRPr lang="en-US" sz="1200" b="0" i="0" kern="1200" dirty="0">
              <a:solidFill>
                <a:schemeClr val="tx1"/>
              </a:solidFill>
              <a:effectLst/>
              <a:latin typeface="Arial" charset="0"/>
              <a:ea typeface="ＭＳ Ｐゴシック" charset="0"/>
              <a:cs typeface="ＭＳ Ｐゴシック" charset="0"/>
            </a:endParaRPr>
          </a:p>
        </p:txBody>
      </p:sp>
    </p:spTree>
    <p:extLst>
      <p:ext uri="{BB962C8B-B14F-4D97-AF65-F5344CB8AC3E}">
        <p14:creationId xmlns:p14="http://schemas.microsoft.com/office/powerpoint/2010/main" val="35260630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9362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699629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1612194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038441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95797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373957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5150097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688771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8464706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387945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8603218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832691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308289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01/02/2022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learningnetwork.cisco.com/community/certifications"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596" y="1772816"/>
            <a:ext cx="8280920" cy="1470025"/>
          </a:xfrm>
        </p:spPr>
        <p:txBody>
          <a:bodyPr>
            <a:normAutofit/>
          </a:bodyPr>
          <a:lstStyle/>
          <a:p>
            <a:pPr algn="r"/>
            <a:r>
              <a:rPr lang="en-GB" sz="4000" b="1" dirty="0">
                <a:solidFill>
                  <a:schemeClr val="accent2"/>
                </a:solidFill>
              </a:rPr>
              <a:t>Cybersecurity Essentials</a:t>
            </a:r>
            <a:br>
              <a:rPr lang="en-GB" sz="5300" dirty="0">
                <a:solidFill>
                  <a:schemeClr val="bg1"/>
                </a:solidFill>
              </a:rPr>
            </a:br>
            <a:r>
              <a:rPr lang="en-GB" sz="2200" i="1" dirty="0">
                <a:solidFill>
                  <a:schemeClr val="bg1"/>
                </a:solidFill>
              </a:rPr>
              <a:t>(ACCA4029)</a:t>
            </a:r>
            <a:br>
              <a:rPr lang="en-GB" sz="2200" i="1" dirty="0">
                <a:solidFill>
                  <a:schemeClr val="bg1"/>
                </a:solidFill>
              </a:rPr>
            </a:br>
            <a:r>
              <a:rPr lang="en-GB" sz="2200" i="1" dirty="0">
                <a:solidFill>
                  <a:schemeClr val="bg1"/>
                </a:solidFill>
              </a:rPr>
              <a:t>Module Induction</a:t>
            </a:r>
            <a:endParaRPr lang="en-GB" i="1"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308304"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1480"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39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6B1C4-0D97-4A85-B99E-4BEB8F4EA7BC}"/>
              </a:ext>
            </a:extLst>
          </p:cNvPr>
          <p:cNvSpPr>
            <a:spLocks noGrp="1"/>
          </p:cNvSpPr>
          <p:nvPr>
            <p:ph type="title"/>
          </p:nvPr>
        </p:nvSpPr>
        <p:spPr/>
        <p:txBody>
          <a:bodyPr/>
          <a:lstStyle/>
          <a:p>
            <a:r>
              <a:rPr lang="en-GB" dirty="0">
                <a:solidFill>
                  <a:schemeClr val="accent1">
                    <a:lumMod val="50000"/>
                  </a:schemeClr>
                </a:solidFill>
              </a:rPr>
              <a:t>Objectives</a:t>
            </a:r>
          </a:p>
        </p:txBody>
      </p:sp>
      <p:sp>
        <p:nvSpPr>
          <p:cNvPr id="3" name="Content Placeholder 2">
            <a:extLst>
              <a:ext uri="{FF2B5EF4-FFF2-40B4-BE49-F238E27FC236}">
                <a16:creationId xmlns:a16="http://schemas.microsoft.com/office/drawing/2014/main" id="{AAE3267A-920B-4935-BFF4-9C4992734636}"/>
              </a:ext>
            </a:extLst>
          </p:cNvPr>
          <p:cNvSpPr>
            <a:spLocks noGrp="1"/>
          </p:cNvSpPr>
          <p:nvPr>
            <p:ph idx="1"/>
          </p:nvPr>
        </p:nvSpPr>
        <p:spPr/>
        <p:txBody>
          <a:bodyPr>
            <a:normAutofit/>
          </a:bodyPr>
          <a:lstStyle/>
          <a:p>
            <a:pPr>
              <a:buFont typeface="Wingdings" charset="2"/>
              <a:buChar char="§"/>
            </a:pPr>
            <a:r>
              <a:rPr lang="en-CA" dirty="0"/>
              <a:t>1.3 Common Threats</a:t>
            </a:r>
          </a:p>
          <a:p>
            <a:pPr marL="576263" lvl="2" indent="-236538">
              <a:spcBef>
                <a:spcPct val="50000"/>
              </a:spcBef>
              <a:buFont typeface="Wingdings" charset="2"/>
              <a:buChar char="§"/>
            </a:pPr>
            <a:r>
              <a:rPr lang="en-US" sz="1600" dirty="0"/>
              <a:t>Compare how cybersecurity threats affect individuals, businesses, and organizations</a:t>
            </a:r>
          </a:p>
          <a:p>
            <a:pPr marL="236538" lvl="1" indent="-236538">
              <a:spcBef>
                <a:spcPct val="50000"/>
              </a:spcBef>
              <a:buFont typeface="Wingdings" charset="2"/>
              <a:buChar char="§"/>
            </a:pPr>
            <a:r>
              <a:rPr lang="en-US" sz="2400" dirty="0"/>
              <a:t>1.4 Spreading Cybersecurity Threats</a:t>
            </a:r>
          </a:p>
          <a:p>
            <a:pPr marL="576263" lvl="2" indent="-236538">
              <a:spcBef>
                <a:spcPct val="50000"/>
              </a:spcBef>
              <a:buFont typeface="Wingdings" charset="2"/>
              <a:buChar char="§"/>
            </a:pPr>
            <a:r>
              <a:rPr lang="en-US" sz="1600" dirty="0"/>
              <a:t>Analyze the factors that lead to the spread and growth of cybercrime</a:t>
            </a:r>
          </a:p>
          <a:p>
            <a:pPr marL="236538" lvl="1" indent="-236538">
              <a:spcBef>
                <a:spcPct val="50000"/>
              </a:spcBef>
              <a:buFont typeface="Wingdings" charset="2"/>
              <a:buChar char="§"/>
            </a:pPr>
            <a:r>
              <a:rPr lang="en-US" sz="2400" dirty="0"/>
              <a:t>1.5 Creating More Experts</a:t>
            </a:r>
          </a:p>
          <a:p>
            <a:pPr marL="576263" lvl="2" indent="-236538">
              <a:spcBef>
                <a:spcPct val="50000"/>
              </a:spcBef>
              <a:buFont typeface="Wingdings" charset="2"/>
              <a:buChar char="§"/>
            </a:pPr>
            <a:r>
              <a:rPr lang="en-US" sz="1600" dirty="0"/>
              <a:t>Analyze the organizations and efforts committed to expanding the cybersecurity workforce</a:t>
            </a:r>
          </a:p>
          <a:p>
            <a:pPr marL="457200" lvl="1" indent="0">
              <a:buNone/>
            </a:pPr>
            <a:endParaRPr lang="en-GB" sz="1400" dirty="0"/>
          </a:p>
        </p:txBody>
      </p:sp>
    </p:spTree>
    <p:extLst>
      <p:ext uri="{BB962C8B-B14F-4D97-AF65-F5344CB8AC3E}">
        <p14:creationId xmlns:p14="http://schemas.microsoft.com/office/powerpoint/2010/main" val="29431554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457200" y="255784"/>
            <a:ext cx="7787208" cy="796952"/>
          </a:xfrm>
        </p:spPr>
        <p:txBody>
          <a:bodyPr>
            <a:normAutofit/>
          </a:bodyPr>
          <a:lstStyle/>
          <a:p>
            <a:pPr eaLnBrk="1" hangingPunct="1"/>
            <a:r>
              <a:rPr lang="en-US" dirty="0">
                <a:latin typeface="Arial" charset="0"/>
              </a:rPr>
              <a:t>Cybersecurity Domains</a:t>
            </a:r>
          </a:p>
        </p:txBody>
      </p:sp>
      <p:sp>
        <p:nvSpPr>
          <p:cNvPr id="2" name="Content Placeholder 1"/>
          <p:cNvSpPr>
            <a:spLocks noGrp="1"/>
          </p:cNvSpPr>
          <p:nvPr>
            <p:ph idx="1"/>
          </p:nvPr>
        </p:nvSpPr>
        <p:spPr>
          <a:xfrm>
            <a:off x="179512" y="1035565"/>
            <a:ext cx="5698593" cy="4786870"/>
          </a:xfrm>
        </p:spPr>
        <p:txBody>
          <a:bodyPr/>
          <a:lstStyle/>
          <a:p>
            <a:pPr marL="0" indent="0">
              <a:buNone/>
            </a:pPr>
            <a:r>
              <a:rPr lang="en-US" sz="2000" dirty="0"/>
              <a:t>Domain -  </a:t>
            </a:r>
            <a:r>
              <a:rPr lang="en-US" sz="2000" dirty="0">
                <a:solidFill>
                  <a:srgbClr val="FF0000"/>
                </a:solidFill>
              </a:rPr>
              <a:t>Area to be protected</a:t>
            </a:r>
          </a:p>
          <a:p>
            <a:r>
              <a:rPr lang="en-US" sz="2000" dirty="0"/>
              <a:t>Websites and Power of Data</a:t>
            </a:r>
          </a:p>
          <a:p>
            <a:pPr marL="742950" lvl="1" indent="-285750">
              <a:buFont typeface="Arial" panose="020B0604020202020204" pitchFamily="34" charset="0"/>
              <a:buChar char="•"/>
            </a:pPr>
            <a:r>
              <a:rPr lang="en-US" sz="1600" dirty="0"/>
              <a:t>Great businesses have been created by collecting and harnessing the power of data and data analytics</a:t>
            </a:r>
          </a:p>
          <a:p>
            <a:pPr marL="742950" lvl="1" indent="-285750">
              <a:buFont typeface="Arial" panose="020B0604020202020204" pitchFamily="34" charset="0"/>
              <a:buChar char="•"/>
            </a:pPr>
            <a:r>
              <a:rPr lang="en-US" sz="1600" dirty="0"/>
              <a:t>These businesses have the responsibility to protect this data from misuse and unauthorized access</a:t>
            </a:r>
          </a:p>
          <a:p>
            <a:pPr marL="742950" lvl="1" indent="-285750">
              <a:buFont typeface="Arial" panose="020B0604020202020204" pitchFamily="34" charset="0"/>
              <a:buChar char="•"/>
            </a:pPr>
            <a:r>
              <a:rPr lang="en-US" sz="1600" dirty="0"/>
              <a:t>The growth of data has created great opportunities for cybersecurity specialists</a:t>
            </a:r>
          </a:p>
          <a:p>
            <a:r>
              <a:rPr lang="en-US" sz="2000" dirty="0"/>
              <a:t>Domains</a:t>
            </a:r>
          </a:p>
          <a:p>
            <a:pPr marL="742950" lvl="1" indent="-285750">
              <a:buFont typeface="Arial" panose="020B0604020202020204" pitchFamily="34" charset="0"/>
              <a:buChar char="•"/>
            </a:pPr>
            <a:r>
              <a:rPr lang="en-US" sz="1600" dirty="0"/>
              <a:t>Organizations like Google, LinkedIn, Facebook provide important services and opportunity for their customers</a:t>
            </a:r>
          </a:p>
          <a:p>
            <a:pPr marL="742950" lvl="1" indent="-285750">
              <a:buFont typeface="Arial" panose="020B0604020202020204" pitchFamily="34" charset="0"/>
              <a:buChar char="•"/>
            </a:pPr>
            <a:r>
              <a:rPr lang="en-US" sz="1600" dirty="0"/>
              <a:t>The growth in data collection and analytics poses great risks to individuals and modern life if precautions are not taken to protect sensitive data from criminals or others who have intent to harm</a:t>
            </a:r>
          </a:p>
        </p:txBody>
      </p:sp>
      <p:pic>
        <p:nvPicPr>
          <p:cNvPr id="3" name="Picture 2"/>
          <p:cNvPicPr>
            <a:picLocks noChangeAspect="1"/>
          </p:cNvPicPr>
          <p:nvPr/>
        </p:nvPicPr>
        <p:blipFill>
          <a:blip r:embed="rId3"/>
          <a:stretch>
            <a:fillRect/>
          </a:stretch>
        </p:blipFill>
        <p:spPr>
          <a:xfrm>
            <a:off x="6584809" y="2338753"/>
            <a:ext cx="2216260" cy="2365349"/>
          </a:xfrm>
          <a:prstGeom prst="rect">
            <a:avLst/>
          </a:prstGeom>
        </p:spPr>
      </p:pic>
    </p:spTree>
    <p:extLst>
      <p:ext uri="{BB962C8B-B14F-4D97-AF65-F5344CB8AC3E}">
        <p14:creationId xmlns:p14="http://schemas.microsoft.com/office/powerpoint/2010/main" val="1534168903"/>
      </p:ext>
    </p:extLst>
  </p:cSld>
  <p:clrMapOvr>
    <a:masterClrMapping/>
  </p:clrMapOvr>
  <p:transition spd="med">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normAutofit fontScale="90000"/>
          </a:bodyPr>
          <a:lstStyle/>
          <a:p>
            <a:pPr eaLnBrk="1" hangingPunct="1"/>
            <a:r>
              <a:rPr lang="en-US" sz="1800" dirty="0">
                <a:latin typeface="Arial" charset="0"/>
              </a:rPr>
              <a:t>The Cybersecurity World</a:t>
            </a:r>
            <a:br>
              <a:rPr lang="en-US" dirty="0">
                <a:latin typeface="Arial" charset="0"/>
              </a:rPr>
            </a:br>
            <a:r>
              <a:rPr lang="en-US" dirty="0">
                <a:latin typeface="Arial" charset="0"/>
              </a:rPr>
              <a:t>Cybersecurity Domains (Cont.)</a:t>
            </a:r>
          </a:p>
        </p:txBody>
      </p:sp>
      <p:sp>
        <p:nvSpPr>
          <p:cNvPr id="2" name="Content Placeholder 1"/>
          <p:cNvSpPr>
            <a:spLocks noGrp="1"/>
          </p:cNvSpPr>
          <p:nvPr>
            <p:ph idx="1"/>
          </p:nvPr>
        </p:nvSpPr>
        <p:spPr>
          <a:xfrm>
            <a:off x="213109" y="1539502"/>
            <a:ext cx="5698593" cy="4786870"/>
          </a:xfrm>
        </p:spPr>
        <p:txBody>
          <a:bodyPr/>
          <a:lstStyle/>
          <a:p>
            <a:r>
              <a:rPr lang="en-US" sz="1800" dirty="0"/>
              <a:t>Cyber experts now have the technology to track worldwide weather trends, monitor the oceans, and track the movement and behavior of people, animals and objects in real time.</a:t>
            </a:r>
          </a:p>
          <a:p>
            <a:r>
              <a:rPr lang="en-US" sz="1800" dirty="0"/>
              <a:t>New technologies, such as Geospatial Information Systems (GIS</a:t>
            </a:r>
            <a:r>
              <a:rPr lang="en-US" sz="1800" dirty="0">
                <a:solidFill>
                  <a:srgbClr val="FF0000"/>
                </a:solidFill>
              </a:rPr>
              <a:t>)(Physical mapping of data to its surroundings)</a:t>
            </a:r>
            <a:r>
              <a:rPr lang="en-US" sz="1800" dirty="0"/>
              <a:t> and the Internet of Everything (IoE), have emerged.  Each depends on collecting and analyzing tremendous amounts of data.</a:t>
            </a:r>
          </a:p>
          <a:p>
            <a:r>
              <a:rPr lang="en-US" sz="1800" dirty="0"/>
              <a:t>This growing collection of data can help people save energy, improve efficiencies, and reduce safety risks. </a:t>
            </a:r>
          </a:p>
        </p:txBody>
      </p:sp>
      <p:pic>
        <p:nvPicPr>
          <p:cNvPr id="4" name="Picture 3"/>
          <p:cNvPicPr>
            <a:picLocks noChangeAspect="1"/>
          </p:cNvPicPr>
          <p:nvPr/>
        </p:nvPicPr>
        <p:blipFill>
          <a:blip r:embed="rId3"/>
          <a:stretch>
            <a:fillRect/>
          </a:stretch>
        </p:blipFill>
        <p:spPr>
          <a:xfrm>
            <a:off x="6074961" y="4106007"/>
            <a:ext cx="2756545" cy="1772749"/>
          </a:xfrm>
          <a:prstGeom prst="rect">
            <a:avLst/>
          </a:prstGeom>
        </p:spPr>
      </p:pic>
    </p:spTree>
    <p:extLst>
      <p:ext uri="{BB962C8B-B14F-4D97-AF65-F5344CB8AC3E}">
        <p14:creationId xmlns:p14="http://schemas.microsoft.com/office/powerpoint/2010/main" val="2108388080"/>
      </p:ext>
    </p:extLst>
  </p:cSld>
  <p:clrMapOvr>
    <a:masterClrMapping/>
  </p:clrMapOvr>
  <p:transition spd="med">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Common Threats</a:t>
            </a:r>
            <a:br>
              <a:rPr lang="en-US" sz="1800" dirty="0">
                <a:latin typeface="Arial" charset="0"/>
              </a:rPr>
            </a:br>
            <a:r>
              <a:rPr lang="en-US" dirty="0">
                <a:latin typeface="Arial" charset="0"/>
              </a:rPr>
              <a:t>Threat Arenas</a:t>
            </a:r>
          </a:p>
        </p:txBody>
      </p:sp>
      <p:sp>
        <p:nvSpPr>
          <p:cNvPr id="2" name="Content Placeholder 1"/>
          <p:cNvSpPr>
            <a:spLocks noGrp="1"/>
          </p:cNvSpPr>
          <p:nvPr>
            <p:ph idx="1"/>
          </p:nvPr>
        </p:nvSpPr>
        <p:spPr>
          <a:xfrm>
            <a:off x="213110" y="1539502"/>
            <a:ext cx="6179302" cy="4786870"/>
          </a:xfrm>
        </p:spPr>
        <p:txBody>
          <a:bodyPr/>
          <a:lstStyle/>
          <a:p>
            <a:r>
              <a:rPr lang="en-US" sz="1600" dirty="0"/>
              <a:t>A cybersecurity threat is the possibility that a harmful event, such as an attack, will occur</a:t>
            </a:r>
          </a:p>
          <a:p>
            <a:r>
              <a:rPr lang="en-US" sz="1600" dirty="0"/>
              <a:t>Cyber vulnerability is a weakness that makes a target susceptible to an attack</a:t>
            </a:r>
          </a:p>
          <a:p>
            <a:r>
              <a:rPr lang="en-US" sz="1600" dirty="0"/>
              <a:t>Cyber threats are particularly dangerous to certain industries and the type of information they collect and protect</a:t>
            </a:r>
          </a:p>
          <a:p>
            <a:r>
              <a:rPr lang="en-US" sz="1600" dirty="0"/>
              <a:t>Cybersecurity specialists recognize the threat that data poses if used against people</a:t>
            </a:r>
          </a:p>
          <a:p>
            <a:pPr marL="0" indent="0">
              <a:buNone/>
            </a:pPr>
            <a:endParaRPr lang="en-US" sz="1600" dirty="0"/>
          </a:p>
          <a:p>
            <a:endParaRPr lang="en-US" sz="1600" dirty="0"/>
          </a:p>
        </p:txBody>
      </p:sp>
    </p:spTree>
    <p:extLst>
      <p:ext uri="{BB962C8B-B14F-4D97-AF65-F5344CB8AC3E}">
        <p14:creationId xmlns:p14="http://schemas.microsoft.com/office/powerpoint/2010/main" val="1874630823"/>
      </p:ext>
    </p:extLst>
  </p:cSld>
  <p:clrMapOvr>
    <a:masterClrMapping/>
  </p:clrMapOvr>
  <p:transition spd="med">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109" y="1342706"/>
            <a:ext cx="6556968" cy="4786870"/>
          </a:xfrm>
        </p:spPr>
        <p:txBody>
          <a:bodyPr/>
          <a:lstStyle/>
          <a:p>
            <a:pPr marL="0" indent="0">
              <a:buNone/>
            </a:pPr>
            <a:r>
              <a:rPr lang="en-US" sz="1800" dirty="0"/>
              <a:t>The following examples are just a few sources of data that can come from established organizations:</a:t>
            </a:r>
          </a:p>
          <a:p>
            <a:r>
              <a:rPr lang="en-US" sz="1600" b="1" dirty="0"/>
              <a:t>Personal Information</a:t>
            </a:r>
          </a:p>
          <a:p>
            <a:r>
              <a:rPr lang="en-US" sz="1600" b="1" dirty="0"/>
              <a:t>Medical Records</a:t>
            </a:r>
            <a:endParaRPr lang="en-US" sz="1600" dirty="0"/>
          </a:p>
          <a:p>
            <a:r>
              <a:rPr lang="en-US" sz="1600" b="1" dirty="0"/>
              <a:t>Education Records</a:t>
            </a:r>
            <a:endParaRPr lang="en-US" sz="1600" dirty="0"/>
          </a:p>
          <a:p>
            <a:r>
              <a:rPr lang="en-US" sz="1600" b="1" dirty="0"/>
              <a:t>Employment and Financial Records</a:t>
            </a:r>
            <a:endParaRPr lang="en-US" sz="1600" dirty="0"/>
          </a:p>
          <a:p>
            <a:endParaRPr lang="en-US" sz="2000" dirty="0"/>
          </a:p>
          <a:p>
            <a:endParaRPr lang="en-US" sz="2000" dirty="0"/>
          </a:p>
          <a:p>
            <a:endParaRPr lang="en-US" dirty="0"/>
          </a:p>
        </p:txBody>
      </p:sp>
      <p:pic>
        <p:nvPicPr>
          <p:cNvPr id="3" name="Picture 2"/>
          <p:cNvPicPr>
            <a:picLocks noChangeAspect="1"/>
          </p:cNvPicPr>
          <p:nvPr/>
        </p:nvPicPr>
        <p:blipFill>
          <a:blip r:embed="rId3"/>
          <a:stretch>
            <a:fillRect/>
          </a:stretch>
        </p:blipFill>
        <p:spPr>
          <a:xfrm>
            <a:off x="4835769" y="2384852"/>
            <a:ext cx="3730869" cy="3854838"/>
          </a:xfrm>
          <a:prstGeom prst="rect">
            <a:avLst/>
          </a:prstGeom>
        </p:spPr>
      </p:pic>
      <p:sp>
        <p:nvSpPr>
          <p:cNvPr id="6" name="Rectangle 2"/>
          <p:cNvSpPr>
            <a:spLocks noGrp="1" noChangeArrowheads="1"/>
          </p:cNvSpPr>
          <p:nvPr>
            <p:ph type="title"/>
          </p:nvPr>
        </p:nvSpPr>
        <p:spPr>
          <a:xfrm>
            <a:off x="193868" y="394392"/>
            <a:ext cx="8772157" cy="838200"/>
          </a:xfrm>
        </p:spPr>
        <p:txBody>
          <a:bodyPr>
            <a:normAutofit fontScale="90000"/>
          </a:bodyPr>
          <a:lstStyle/>
          <a:p>
            <a:pPr eaLnBrk="1" hangingPunct="1"/>
            <a:r>
              <a:rPr lang="en-US" sz="1800" dirty="0">
                <a:latin typeface="Arial" charset="0"/>
              </a:rPr>
              <a:t>Common Threats</a:t>
            </a:r>
            <a:br>
              <a:rPr lang="en-US" sz="1800" dirty="0">
                <a:latin typeface="Arial" charset="0"/>
              </a:rPr>
            </a:br>
            <a:r>
              <a:rPr lang="en-US" dirty="0">
                <a:latin typeface="Arial" charset="0"/>
              </a:rPr>
              <a:t>Threat Arenas (Cont.)</a:t>
            </a:r>
          </a:p>
        </p:txBody>
      </p:sp>
    </p:spTree>
    <p:extLst>
      <p:ext uri="{BB962C8B-B14F-4D97-AF65-F5344CB8AC3E}">
        <p14:creationId xmlns:p14="http://schemas.microsoft.com/office/powerpoint/2010/main" val="3753679465"/>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109" y="1342706"/>
            <a:ext cx="4306137" cy="4786870"/>
          </a:xfrm>
        </p:spPr>
        <p:txBody>
          <a:bodyPr/>
          <a:lstStyle/>
          <a:p>
            <a:pPr marL="0" indent="0">
              <a:buNone/>
            </a:pPr>
            <a:r>
              <a:rPr lang="en-US" sz="1600" dirty="0"/>
              <a:t>Network services like DNS, HTTP and Online Databases are prime targets for cyber criminals.</a:t>
            </a:r>
          </a:p>
          <a:p>
            <a:r>
              <a:rPr lang="en-US" sz="1600" dirty="0"/>
              <a:t>Criminals use packet-sniffing tools to capture data streams over a network. Packet sniffers work by monitoring and recording all information coming across a network. </a:t>
            </a:r>
          </a:p>
          <a:p>
            <a:r>
              <a:rPr lang="en-US" sz="1600" dirty="0"/>
              <a:t>Criminals can also use rogue devices, such as unsecured Wi-Fi access points. </a:t>
            </a:r>
          </a:p>
          <a:p>
            <a:r>
              <a:rPr lang="en-US" sz="1600" dirty="0"/>
              <a:t>Packet forgery (or packet injection) interferes with an established network communication by constructing packets to appear as if they are part of a communication.</a:t>
            </a:r>
          </a:p>
        </p:txBody>
      </p:sp>
      <p:pic>
        <p:nvPicPr>
          <p:cNvPr id="3" name="Picture 2"/>
          <p:cNvPicPr>
            <a:picLocks noChangeAspect="1"/>
          </p:cNvPicPr>
          <p:nvPr/>
        </p:nvPicPr>
        <p:blipFill>
          <a:blip r:embed="rId3"/>
          <a:stretch>
            <a:fillRect/>
          </a:stretch>
        </p:blipFill>
        <p:spPr>
          <a:xfrm>
            <a:off x="4743449" y="2189284"/>
            <a:ext cx="3996104" cy="2664069"/>
          </a:xfrm>
          <a:prstGeom prst="rect">
            <a:avLst/>
          </a:prstGeom>
        </p:spPr>
      </p:pic>
      <p:sp>
        <p:nvSpPr>
          <p:cNvPr id="6" name="Rectangle 2"/>
          <p:cNvSpPr>
            <a:spLocks noGrp="1" noChangeArrowheads="1"/>
          </p:cNvSpPr>
          <p:nvPr>
            <p:ph type="title"/>
          </p:nvPr>
        </p:nvSpPr>
        <p:spPr>
          <a:xfrm>
            <a:off x="185921" y="394392"/>
            <a:ext cx="8772157" cy="838200"/>
          </a:xfrm>
        </p:spPr>
        <p:txBody>
          <a:bodyPr>
            <a:normAutofit fontScale="90000"/>
          </a:bodyPr>
          <a:lstStyle/>
          <a:p>
            <a:pPr eaLnBrk="1" hangingPunct="1"/>
            <a:r>
              <a:rPr lang="en-US" sz="1800" dirty="0">
                <a:latin typeface="Arial" charset="0"/>
              </a:rPr>
              <a:t>Common Threats</a:t>
            </a:r>
            <a:br>
              <a:rPr lang="en-US" sz="1800" dirty="0">
                <a:latin typeface="Arial" charset="0"/>
              </a:rPr>
            </a:br>
            <a:r>
              <a:rPr lang="en-US" dirty="0">
                <a:latin typeface="Arial" charset="0"/>
              </a:rPr>
              <a:t>Threat Arenas (Cont.)</a:t>
            </a:r>
          </a:p>
        </p:txBody>
      </p:sp>
    </p:spTree>
    <p:extLst>
      <p:ext uri="{BB962C8B-B14F-4D97-AF65-F5344CB8AC3E}">
        <p14:creationId xmlns:p14="http://schemas.microsoft.com/office/powerpoint/2010/main" val="4147374663"/>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109" y="1342706"/>
            <a:ext cx="5698593" cy="4786870"/>
          </a:xfrm>
        </p:spPr>
        <p:txBody>
          <a:bodyPr/>
          <a:lstStyle/>
          <a:p>
            <a:pPr marL="0" indent="0">
              <a:buNone/>
            </a:pPr>
            <a:r>
              <a:rPr lang="en-US" sz="1600" dirty="0"/>
              <a:t>Domains include:</a:t>
            </a:r>
          </a:p>
          <a:p>
            <a:pPr>
              <a:spcBef>
                <a:spcPts val="0"/>
              </a:spcBef>
            </a:pPr>
            <a:r>
              <a:rPr lang="en-US" sz="1600" dirty="0"/>
              <a:t>Manufacturing</a:t>
            </a:r>
          </a:p>
          <a:p>
            <a:pPr lvl="1">
              <a:spcBef>
                <a:spcPts val="0"/>
              </a:spcBef>
            </a:pPr>
            <a:r>
              <a:rPr lang="en-US" sz="1400" dirty="0"/>
              <a:t>Industry Controls</a:t>
            </a:r>
          </a:p>
          <a:p>
            <a:pPr lvl="1">
              <a:spcBef>
                <a:spcPts val="0"/>
              </a:spcBef>
            </a:pPr>
            <a:r>
              <a:rPr lang="en-US" sz="1400" dirty="0"/>
              <a:t>Automation</a:t>
            </a:r>
          </a:p>
          <a:p>
            <a:pPr lvl="1">
              <a:spcBef>
                <a:spcPts val="0"/>
              </a:spcBef>
            </a:pPr>
            <a:r>
              <a:rPr lang="en-US" sz="1400" dirty="0"/>
              <a:t>SCADA</a:t>
            </a:r>
          </a:p>
          <a:p>
            <a:pPr>
              <a:spcBef>
                <a:spcPts val="0"/>
              </a:spcBef>
            </a:pPr>
            <a:r>
              <a:rPr lang="en-US" sz="1600" dirty="0"/>
              <a:t>Energy Production and Distribution</a:t>
            </a:r>
          </a:p>
          <a:p>
            <a:pPr lvl="1">
              <a:spcBef>
                <a:spcPts val="0"/>
              </a:spcBef>
            </a:pPr>
            <a:r>
              <a:rPr lang="en-US" sz="1400" dirty="0"/>
              <a:t>Electrical Distribution and Smart Grid</a:t>
            </a:r>
          </a:p>
          <a:p>
            <a:pPr lvl="1">
              <a:spcBef>
                <a:spcPts val="0"/>
              </a:spcBef>
            </a:pPr>
            <a:r>
              <a:rPr lang="en-US" sz="1400" dirty="0"/>
              <a:t>Oil and Gas</a:t>
            </a:r>
          </a:p>
          <a:p>
            <a:pPr>
              <a:spcBef>
                <a:spcPts val="0"/>
              </a:spcBef>
            </a:pPr>
            <a:r>
              <a:rPr lang="en-US" sz="1600" dirty="0"/>
              <a:t>Communication </a:t>
            </a:r>
          </a:p>
          <a:p>
            <a:pPr lvl="1">
              <a:spcBef>
                <a:spcPts val="0"/>
              </a:spcBef>
            </a:pPr>
            <a:r>
              <a:rPr lang="en-US" sz="1400" dirty="0"/>
              <a:t>Phone</a:t>
            </a:r>
          </a:p>
          <a:p>
            <a:pPr lvl="1">
              <a:spcBef>
                <a:spcPts val="0"/>
              </a:spcBef>
            </a:pPr>
            <a:r>
              <a:rPr lang="en-US" sz="1400" dirty="0"/>
              <a:t>Email</a:t>
            </a:r>
          </a:p>
          <a:p>
            <a:pPr lvl="1">
              <a:spcBef>
                <a:spcPts val="0"/>
              </a:spcBef>
            </a:pPr>
            <a:r>
              <a:rPr lang="en-US" sz="1400" dirty="0"/>
              <a:t>Messaging</a:t>
            </a:r>
          </a:p>
          <a:p>
            <a:pPr>
              <a:spcBef>
                <a:spcPts val="0"/>
              </a:spcBef>
            </a:pPr>
            <a:r>
              <a:rPr lang="en-US" sz="1600" dirty="0"/>
              <a:t>Transportation systems</a:t>
            </a:r>
          </a:p>
          <a:p>
            <a:pPr lvl="1">
              <a:spcBef>
                <a:spcPts val="0"/>
              </a:spcBef>
            </a:pPr>
            <a:r>
              <a:rPr lang="en-US" sz="1400" dirty="0"/>
              <a:t>Air Travel</a:t>
            </a:r>
          </a:p>
          <a:p>
            <a:pPr lvl="1">
              <a:spcBef>
                <a:spcPts val="0"/>
              </a:spcBef>
            </a:pPr>
            <a:r>
              <a:rPr lang="en-US" sz="1400" dirty="0"/>
              <a:t>Rail</a:t>
            </a:r>
          </a:p>
          <a:p>
            <a:pPr lvl="1">
              <a:spcBef>
                <a:spcPts val="0"/>
              </a:spcBef>
            </a:pPr>
            <a:r>
              <a:rPr lang="en-US" sz="1400" dirty="0"/>
              <a:t>Over the Road</a:t>
            </a:r>
          </a:p>
        </p:txBody>
      </p:sp>
      <p:pic>
        <p:nvPicPr>
          <p:cNvPr id="3" name="Picture 2"/>
          <p:cNvPicPr>
            <a:picLocks noChangeAspect="1"/>
          </p:cNvPicPr>
          <p:nvPr/>
        </p:nvPicPr>
        <p:blipFill>
          <a:blip r:embed="rId3"/>
          <a:stretch>
            <a:fillRect/>
          </a:stretch>
        </p:blipFill>
        <p:spPr>
          <a:xfrm>
            <a:off x="4082816" y="2074985"/>
            <a:ext cx="4764801" cy="3531468"/>
          </a:xfrm>
          <a:prstGeom prst="rect">
            <a:avLst/>
          </a:prstGeom>
        </p:spPr>
      </p:pic>
      <p:sp>
        <p:nvSpPr>
          <p:cNvPr id="6" name="Rectangle 2"/>
          <p:cNvSpPr>
            <a:spLocks noGrp="1" noChangeArrowheads="1"/>
          </p:cNvSpPr>
          <p:nvPr>
            <p:ph type="title"/>
          </p:nvPr>
        </p:nvSpPr>
        <p:spPr>
          <a:xfrm>
            <a:off x="193868" y="394392"/>
            <a:ext cx="8772157" cy="838200"/>
          </a:xfrm>
        </p:spPr>
        <p:txBody>
          <a:bodyPr>
            <a:normAutofit fontScale="90000"/>
          </a:bodyPr>
          <a:lstStyle/>
          <a:p>
            <a:pPr eaLnBrk="1" hangingPunct="1"/>
            <a:r>
              <a:rPr lang="en-US" sz="1800" dirty="0">
                <a:latin typeface="Arial" charset="0"/>
              </a:rPr>
              <a:t>Common Threats</a:t>
            </a:r>
            <a:br>
              <a:rPr lang="en-US" sz="1800" dirty="0">
                <a:latin typeface="Arial" charset="0"/>
              </a:rPr>
            </a:br>
            <a:r>
              <a:rPr lang="en-US" dirty="0">
                <a:latin typeface="Arial" charset="0"/>
              </a:rPr>
              <a:t>Threat Arenas (Cont.)</a:t>
            </a:r>
            <a:br>
              <a:rPr lang="en-US" dirty="0">
                <a:latin typeface="Arial" charset="0"/>
              </a:rPr>
            </a:br>
            <a:r>
              <a:rPr lang="en-US" sz="1600" dirty="0"/>
              <a:t>A cyberattack could bring down or interrupt industry sectors like telecommunication, transportation or electrical power generation and distribution systems</a:t>
            </a:r>
            <a:endParaRPr lang="en-US" sz="1600" dirty="0">
              <a:latin typeface="Arial" charset="0"/>
            </a:endParaRPr>
          </a:p>
        </p:txBody>
      </p:sp>
    </p:spTree>
    <p:extLst>
      <p:ext uri="{BB962C8B-B14F-4D97-AF65-F5344CB8AC3E}">
        <p14:creationId xmlns:p14="http://schemas.microsoft.com/office/powerpoint/2010/main" val="1272893577"/>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109" y="1342705"/>
            <a:ext cx="6187691" cy="4917417"/>
          </a:xfrm>
        </p:spPr>
        <p:txBody>
          <a:bodyPr/>
          <a:lstStyle/>
          <a:p>
            <a:r>
              <a:rPr lang="en-US" sz="1600" dirty="0"/>
              <a:t>On a personal level, everyone needs to safeguard his or her identity, data, and computing devices. </a:t>
            </a:r>
          </a:p>
          <a:p>
            <a:r>
              <a:rPr lang="en-US" sz="1600" dirty="0"/>
              <a:t>At the corporate level, it is the employees’ responsibility to protect the organization’s reputation, data, and customers. </a:t>
            </a:r>
          </a:p>
          <a:p>
            <a:r>
              <a:rPr lang="en-US" sz="1600" dirty="0"/>
              <a:t>At the state level, national security and the citizens’ safety and well-being are at stake. </a:t>
            </a:r>
          </a:p>
          <a:p>
            <a:r>
              <a:rPr lang="en-US" sz="1600" dirty="0"/>
              <a:t>In the U.S., the National Security Agency (NSA) is responsible for intelligence collection and surveillance activities. </a:t>
            </a:r>
          </a:p>
          <a:p>
            <a:r>
              <a:rPr lang="en-US" sz="1600" dirty="0"/>
              <a:t>The efforts to protect people’s way of life often conflicts with their right to privacy. </a:t>
            </a:r>
          </a:p>
          <a:p>
            <a:endParaRPr lang="en-US" sz="1800" dirty="0"/>
          </a:p>
        </p:txBody>
      </p:sp>
      <p:pic>
        <p:nvPicPr>
          <p:cNvPr id="3" name="Picture 2"/>
          <p:cNvPicPr>
            <a:picLocks noChangeAspect="1"/>
          </p:cNvPicPr>
          <p:nvPr/>
        </p:nvPicPr>
        <p:blipFill>
          <a:blip r:embed="rId3"/>
          <a:stretch>
            <a:fillRect/>
          </a:stretch>
        </p:blipFill>
        <p:spPr>
          <a:xfrm>
            <a:off x="5029199" y="4092630"/>
            <a:ext cx="3696799" cy="2475956"/>
          </a:xfrm>
          <a:prstGeom prst="rect">
            <a:avLst/>
          </a:prstGeom>
        </p:spPr>
      </p:pic>
      <p:sp>
        <p:nvSpPr>
          <p:cNvPr id="6" name="Rectangle 2"/>
          <p:cNvSpPr>
            <a:spLocks noGrp="1" noChangeArrowheads="1"/>
          </p:cNvSpPr>
          <p:nvPr>
            <p:ph type="title"/>
          </p:nvPr>
        </p:nvSpPr>
        <p:spPr>
          <a:xfrm>
            <a:off x="193868" y="394392"/>
            <a:ext cx="8772157" cy="838200"/>
          </a:xfrm>
        </p:spPr>
        <p:txBody>
          <a:bodyPr>
            <a:normAutofit fontScale="90000"/>
          </a:bodyPr>
          <a:lstStyle/>
          <a:p>
            <a:pPr eaLnBrk="1" hangingPunct="1"/>
            <a:r>
              <a:rPr lang="en-US" sz="1800" dirty="0">
                <a:latin typeface="Arial" charset="0"/>
              </a:rPr>
              <a:t>Common Threats</a:t>
            </a:r>
            <a:br>
              <a:rPr lang="en-US" sz="1800" dirty="0">
                <a:latin typeface="Arial" charset="0"/>
              </a:rPr>
            </a:br>
            <a:r>
              <a:rPr lang="en-US" dirty="0">
                <a:latin typeface="Arial" charset="0"/>
              </a:rPr>
              <a:t>Threat Arenas (Cont.)</a:t>
            </a:r>
          </a:p>
        </p:txBody>
      </p:sp>
    </p:spTree>
    <p:extLst>
      <p:ext uri="{BB962C8B-B14F-4D97-AF65-F5344CB8AC3E}">
        <p14:creationId xmlns:p14="http://schemas.microsoft.com/office/powerpoint/2010/main" val="2110507804"/>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latin typeface="Arial" charset="0"/>
              </a:rPr>
              <a:t>Spreading Cybersecurity Threats </a:t>
            </a:r>
            <a:br>
              <a:rPr lang="en-US" sz="1800" dirty="0">
                <a:latin typeface="Arial" charset="0"/>
              </a:rPr>
            </a:br>
            <a:r>
              <a:rPr lang="en-US" b="0" dirty="0"/>
              <a:t>How Threats Spread</a:t>
            </a:r>
          </a:p>
        </p:txBody>
      </p:sp>
      <p:sp>
        <p:nvSpPr>
          <p:cNvPr id="2" name="Content Placeholder 1"/>
          <p:cNvSpPr>
            <a:spLocks noGrp="1"/>
          </p:cNvSpPr>
          <p:nvPr>
            <p:ph idx="1"/>
          </p:nvPr>
        </p:nvSpPr>
        <p:spPr>
          <a:xfrm>
            <a:off x="274656" y="1232592"/>
            <a:ext cx="6842031" cy="4786870"/>
          </a:xfrm>
        </p:spPr>
        <p:txBody>
          <a:bodyPr/>
          <a:lstStyle/>
          <a:p>
            <a:pPr marL="0" indent="0">
              <a:buNone/>
            </a:pPr>
            <a:r>
              <a:rPr lang="en-US" sz="1600" dirty="0"/>
              <a:t>Attacks can originate from within an organization or from outside of the organization, as shown in the figure. </a:t>
            </a:r>
          </a:p>
          <a:p>
            <a:pPr marL="0" indent="0">
              <a:buNone/>
            </a:pPr>
            <a:r>
              <a:rPr lang="en-US" sz="1600" b="1" dirty="0"/>
              <a:t>Internal Security Threats </a:t>
            </a:r>
          </a:p>
          <a:p>
            <a:r>
              <a:rPr lang="en-US" sz="1600" dirty="0"/>
              <a:t>An internal user, such as an employee or contract partner, can accidently or intentionally spread a threat</a:t>
            </a:r>
            <a:r>
              <a:rPr lang="en-US" sz="1600" dirty="0">
                <a:solidFill>
                  <a:srgbClr val="FF0000"/>
                </a:solidFill>
              </a:rPr>
              <a:t>(Infected USB, Social </a:t>
            </a:r>
            <a:r>
              <a:rPr lang="en-US" sz="1600" dirty="0" err="1">
                <a:solidFill>
                  <a:srgbClr val="FF0000"/>
                </a:solidFill>
              </a:rPr>
              <a:t>Eng</a:t>
            </a:r>
            <a:r>
              <a:rPr lang="en-US" sz="1600" dirty="0"/>
              <a:t>)</a:t>
            </a:r>
          </a:p>
          <a:p>
            <a:r>
              <a:rPr lang="en-US" sz="1600" dirty="0"/>
              <a:t>Internal threats have the potential to cause greater damage than external threats because internal users have direct access to the building and its infrastructure devices. Internal attackers typically have knowledge of the corporate network, its resources, and its confidential data. They may also have knowledge of security countermeasures, policies and higher levels of administrative privileges.</a:t>
            </a:r>
          </a:p>
          <a:p>
            <a:pPr marL="0" indent="0">
              <a:buNone/>
            </a:pPr>
            <a:r>
              <a:rPr lang="en-US" sz="1600" b="1" dirty="0"/>
              <a:t>External Security Threats</a:t>
            </a:r>
            <a:endParaRPr lang="en-US" sz="1600" dirty="0"/>
          </a:p>
          <a:p>
            <a:r>
              <a:rPr lang="en-US" sz="1600" dirty="0"/>
              <a:t>External threats from amateurs or skilled attackers can exploit vulnerabilities in networked devices, or can use social engineering, such as trickery, to gain access. </a:t>
            </a:r>
          </a:p>
          <a:p>
            <a:r>
              <a:rPr lang="en-US" sz="1600" dirty="0"/>
              <a:t>External attacks exploit weaknesses or vulnerabilities to gain access to internal resources.</a:t>
            </a:r>
          </a:p>
          <a:p>
            <a:pPr marL="0" indent="0">
              <a:buNone/>
            </a:pPr>
            <a:endParaRPr lang="en-US" sz="1600" dirty="0"/>
          </a:p>
          <a:p>
            <a:endParaRPr lang="en-US" sz="1600" dirty="0"/>
          </a:p>
          <a:p>
            <a:endParaRPr lang="en-US" sz="1600" dirty="0"/>
          </a:p>
          <a:p>
            <a:endParaRPr lang="en-US" sz="1800" dirty="0"/>
          </a:p>
        </p:txBody>
      </p:sp>
    </p:spTree>
    <p:extLst>
      <p:ext uri="{BB962C8B-B14F-4D97-AF65-F5344CB8AC3E}">
        <p14:creationId xmlns:p14="http://schemas.microsoft.com/office/powerpoint/2010/main" val="768346920"/>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74656" y="1232592"/>
            <a:ext cx="8040669" cy="4786870"/>
          </a:xfrm>
        </p:spPr>
        <p:txBody>
          <a:bodyPr/>
          <a:lstStyle/>
          <a:p>
            <a:pPr marL="0" indent="0">
              <a:buNone/>
            </a:pPr>
            <a:r>
              <a:rPr lang="en-US" sz="1800" b="1" dirty="0"/>
              <a:t>Vulnerabilities of Mobile Devices </a:t>
            </a:r>
            <a:r>
              <a:rPr lang="en-US" sz="1800" dirty="0"/>
              <a:t>- In the past, employees typically used company-issued computers connected to a corporate LAN. </a:t>
            </a:r>
          </a:p>
          <a:p>
            <a:r>
              <a:rPr lang="en-US" sz="1800" dirty="0"/>
              <a:t>Today, mobile devices such as iPhones, smartphones, tablets, and thousands of other devices, are becoming powerful substitutes for, or additions to, the traditional PC. </a:t>
            </a:r>
          </a:p>
          <a:p>
            <a:r>
              <a:rPr lang="en-US" sz="1800" dirty="0"/>
              <a:t>More and more people are using these devices to access enterprise information. Bring Your Own Device (BYOD) is a growing trend. </a:t>
            </a:r>
          </a:p>
          <a:p>
            <a:r>
              <a:rPr lang="en-US" sz="1800" dirty="0"/>
              <a:t>The inability to centrally manage and update mobile devices poses a growing threat to organizations that allow employee mobile devices on their networks.</a:t>
            </a:r>
          </a:p>
        </p:txBody>
      </p:sp>
      <p:pic>
        <p:nvPicPr>
          <p:cNvPr id="3" name="Picture 2"/>
          <p:cNvPicPr>
            <a:picLocks noChangeAspect="1"/>
          </p:cNvPicPr>
          <p:nvPr/>
        </p:nvPicPr>
        <p:blipFill>
          <a:blip r:embed="rId3"/>
          <a:stretch>
            <a:fillRect/>
          </a:stretch>
        </p:blipFill>
        <p:spPr>
          <a:xfrm>
            <a:off x="5019674" y="4457433"/>
            <a:ext cx="3019425" cy="2048141"/>
          </a:xfrm>
          <a:prstGeom prst="rect">
            <a:avLst/>
          </a:prstGeom>
        </p:spPr>
      </p:pic>
      <p:sp>
        <p:nvSpPr>
          <p:cNvPr id="6" name="Rectangle 2"/>
          <p:cNvSpPr>
            <a:spLocks noGrp="1" noChangeArrowheads="1"/>
          </p:cNvSpPr>
          <p:nvPr>
            <p:ph type="title"/>
          </p:nvPr>
        </p:nvSpPr>
        <p:spPr>
          <a:xfrm>
            <a:off x="193868" y="394392"/>
            <a:ext cx="8772157" cy="838200"/>
          </a:xfrm>
        </p:spPr>
        <p:txBody>
          <a:bodyPr>
            <a:normAutofit fontScale="90000"/>
          </a:bodyPr>
          <a:lstStyle/>
          <a:p>
            <a:r>
              <a:rPr lang="en-US" sz="1800" dirty="0">
                <a:latin typeface="Arial" charset="0"/>
              </a:rPr>
              <a:t>Spreading Cybersecurity Threats </a:t>
            </a:r>
            <a:br>
              <a:rPr lang="en-US" sz="1800" dirty="0">
                <a:latin typeface="Arial" charset="0"/>
              </a:rPr>
            </a:br>
            <a:r>
              <a:rPr lang="en-US" b="0" dirty="0"/>
              <a:t>How Threats Spread (Cont.)</a:t>
            </a:r>
          </a:p>
        </p:txBody>
      </p:sp>
    </p:spTree>
    <p:extLst>
      <p:ext uri="{BB962C8B-B14F-4D97-AF65-F5344CB8AC3E}">
        <p14:creationId xmlns:p14="http://schemas.microsoft.com/office/powerpoint/2010/main" val="3056280020"/>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74657" y="1232592"/>
            <a:ext cx="5745144" cy="4786870"/>
          </a:xfrm>
        </p:spPr>
        <p:txBody>
          <a:bodyPr>
            <a:normAutofit lnSpcReduction="10000"/>
          </a:bodyPr>
          <a:lstStyle/>
          <a:p>
            <a:r>
              <a:rPr lang="en-US" sz="1800" b="1" dirty="0"/>
              <a:t>Emergence Internet-of-Things </a:t>
            </a:r>
            <a:r>
              <a:rPr lang="en-US" sz="1800" dirty="0"/>
              <a:t>- The Internet of Things (IoT) is the collection of technologies that enable the connection of various devices to the Internet. </a:t>
            </a:r>
          </a:p>
          <a:p>
            <a:r>
              <a:rPr lang="en-US" sz="1800" dirty="0"/>
              <a:t>IoT technologies enable people to connect billions of devices to the Internet. These devices include appliances, locks, motors, and entertainment devices, to name just a few. </a:t>
            </a:r>
          </a:p>
          <a:p>
            <a:r>
              <a:rPr lang="en-US" sz="1800" dirty="0"/>
              <a:t>This technology affects the amount of data that needs protection. Users access these devices remotely, which increases the number of networks requiring protection.</a:t>
            </a:r>
          </a:p>
          <a:p>
            <a:r>
              <a:rPr lang="en-US" sz="1800" dirty="0"/>
              <a:t>With the emergence of IoT, there is much more data to be managed and secured. All of these connections, plus the expanded storage capacity and storage services offered through the Cloud and virtualization, has led to the exponential growth of data. </a:t>
            </a:r>
          </a:p>
        </p:txBody>
      </p:sp>
      <p:pic>
        <p:nvPicPr>
          <p:cNvPr id="4" name="Picture 3"/>
          <p:cNvPicPr>
            <a:picLocks noChangeAspect="1"/>
          </p:cNvPicPr>
          <p:nvPr/>
        </p:nvPicPr>
        <p:blipFill>
          <a:blip r:embed="rId3"/>
          <a:stretch>
            <a:fillRect/>
          </a:stretch>
        </p:blipFill>
        <p:spPr>
          <a:xfrm>
            <a:off x="6311129" y="2199658"/>
            <a:ext cx="2518545" cy="2852737"/>
          </a:xfrm>
          <a:prstGeom prst="rect">
            <a:avLst/>
          </a:prstGeom>
        </p:spPr>
      </p:pic>
      <p:sp>
        <p:nvSpPr>
          <p:cNvPr id="6" name="Rectangle 2"/>
          <p:cNvSpPr>
            <a:spLocks noGrp="1" noChangeArrowheads="1"/>
          </p:cNvSpPr>
          <p:nvPr>
            <p:ph type="title"/>
          </p:nvPr>
        </p:nvSpPr>
        <p:spPr>
          <a:xfrm>
            <a:off x="193868" y="394392"/>
            <a:ext cx="8772157" cy="838200"/>
          </a:xfrm>
        </p:spPr>
        <p:txBody>
          <a:bodyPr>
            <a:normAutofit fontScale="90000"/>
          </a:bodyPr>
          <a:lstStyle/>
          <a:p>
            <a:r>
              <a:rPr lang="en-US" sz="1800" dirty="0">
                <a:latin typeface="Arial" charset="0"/>
              </a:rPr>
              <a:t>Spreading Cybersecurity Threats </a:t>
            </a:r>
            <a:br>
              <a:rPr lang="en-US" sz="1800" dirty="0">
                <a:latin typeface="Arial" charset="0"/>
              </a:rPr>
            </a:br>
            <a:r>
              <a:rPr lang="en-US" b="0" dirty="0"/>
              <a:t>How Threats Spread (Cont.)</a:t>
            </a:r>
          </a:p>
        </p:txBody>
      </p:sp>
    </p:spTree>
    <p:extLst>
      <p:ext uri="{BB962C8B-B14F-4D97-AF65-F5344CB8AC3E}">
        <p14:creationId xmlns:p14="http://schemas.microsoft.com/office/powerpoint/2010/main" val="1224795698"/>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5921" y="998107"/>
            <a:ext cx="5297469" cy="4786870"/>
          </a:xfrm>
        </p:spPr>
        <p:txBody>
          <a:bodyPr/>
          <a:lstStyle/>
          <a:p>
            <a:pPr marL="0" indent="0">
              <a:buNone/>
            </a:pPr>
            <a:r>
              <a:rPr lang="en-US" sz="1800" b="1" dirty="0"/>
              <a:t>Impact of Big Data – </a:t>
            </a:r>
            <a:r>
              <a:rPr lang="en-US" sz="1800" dirty="0"/>
              <a:t>Big data is the result of data sets that are large and complex, making traditional data processing applications inadequate. Big data poses both challenges and opportunities based on three dimensions:</a:t>
            </a:r>
          </a:p>
          <a:p>
            <a:r>
              <a:rPr lang="en-US" sz="1800" dirty="0"/>
              <a:t>The volume or amount of data</a:t>
            </a:r>
          </a:p>
          <a:p>
            <a:r>
              <a:rPr lang="en-US" sz="1800" dirty="0"/>
              <a:t>The velocity or speed of data</a:t>
            </a:r>
          </a:p>
          <a:p>
            <a:r>
              <a:rPr lang="en-US" sz="1800" dirty="0"/>
              <a:t>The variety or range of data types and sources</a:t>
            </a:r>
          </a:p>
          <a:p>
            <a:pPr marL="0" indent="0">
              <a:buNone/>
            </a:pPr>
            <a:r>
              <a:rPr lang="en-US" sz="1800" dirty="0"/>
              <a:t>There are numerous examples of big corporate hacks in the news. As a result, enterprise systems require dramatic changes in security product designs and substantial upgrades to technologies and practices. Additionally, governments and industries are introducing more regulations and mandates that require better data protection and security controls to help guard big data.</a:t>
            </a:r>
          </a:p>
          <a:p>
            <a:endParaRPr lang="en-US" sz="1800" dirty="0"/>
          </a:p>
        </p:txBody>
      </p:sp>
      <p:pic>
        <p:nvPicPr>
          <p:cNvPr id="3" name="Picture 2"/>
          <p:cNvPicPr>
            <a:picLocks noChangeAspect="1"/>
          </p:cNvPicPr>
          <p:nvPr/>
        </p:nvPicPr>
        <p:blipFill>
          <a:blip r:embed="rId3"/>
          <a:stretch>
            <a:fillRect/>
          </a:stretch>
        </p:blipFill>
        <p:spPr>
          <a:xfrm>
            <a:off x="6200573" y="2181225"/>
            <a:ext cx="2586239" cy="3200400"/>
          </a:xfrm>
          <a:prstGeom prst="rect">
            <a:avLst/>
          </a:prstGeom>
        </p:spPr>
      </p:pic>
      <p:sp>
        <p:nvSpPr>
          <p:cNvPr id="6" name="Rectangle 2"/>
          <p:cNvSpPr>
            <a:spLocks noGrp="1" noChangeArrowheads="1"/>
          </p:cNvSpPr>
          <p:nvPr>
            <p:ph type="title"/>
          </p:nvPr>
        </p:nvSpPr>
        <p:spPr>
          <a:xfrm>
            <a:off x="185921" y="188640"/>
            <a:ext cx="8772157" cy="838200"/>
          </a:xfrm>
        </p:spPr>
        <p:txBody>
          <a:bodyPr>
            <a:normAutofit fontScale="90000"/>
          </a:bodyPr>
          <a:lstStyle/>
          <a:p>
            <a:r>
              <a:rPr lang="en-US" sz="1800" dirty="0">
                <a:latin typeface="Arial" charset="0"/>
              </a:rPr>
              <a:t>Spreading Cybersecurity Threats </a:t>
            </a:r>
            <a:br>
              <a:rPr lang="en-US" sz="1800" dirty="0">
                <a:latin typeface="Arial" charset="0"/>
              </a:rPr>
            </a:br>
            <a:r>
              <a:rPr lang="en-US" b="0" dirty="0"/>
              <a:t>How Threats Spread (Cont.)</a:t>
            </a:r>
          </a:p>
        </p:txBody>
      </p:sp>
    </p:spTree>
    <p:extLst>
      <p:ext uri="{BB962C8B-B14F-4D97-AF65-F5344CB8AC3E}">
        <p14:creationId xmlns:p14="http://schemas.microsoft.com/office/powerpoint/2010/main" val="2499684554"/>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normAutofit fontScale="90000"/>
          </a:bodyPr>
          <a:lstStyle/>
          <a:p>
            <a:pPr>
              <a:lnSpc>
                <a:spcPct val="80000"/>
              </a:lnSpc>
              <a:buFontTx/>
              <a:buNone/>
            </a:pPr>
            <a:r>
              <a:rPr lang="en-US" sz="1800" dirty="0">
                <a:latin typeface="Arial" charset="0"/>
              </a:rPr>
              <a:t>Creating More Experts</a:t>
            </a:r>
            <a:br>
              <a:rPr lang="en-US" sz="1800" dirty="0">
                <a:latin typeface="Arial" charset="0"/>
              </a:rPr>
            </a:br>
            <a:r>
              <a:rPr lang="en-US" dirty="0">
                <a:latin typeface="Arial" charset="0"/>
              </a:rPr>
              <a:t>A Workforce Framework for Cybersecurity</a:t>
            </a:r>
            <a:endParaRPr lang="en-US" dirty="0"/>
          </a:p>
        </p:txBody>
      </p:sp>
      <p:sp>
        <p:nvSpPr>
          <p:cNvPr id="2" name="Content Placeholder 1"/>
          <p:cNvSpPr>
            <a:spLocks noGrp="1"/>
          </p:cNvSpPr>
          <p:nvPr>
            <p:ph idx="1"/>
          </p:nvPr>
        </p:nvSpPr>
        <p:spPr>
          <a:xfrm>
            <a:off x="193868" y="1539502"/>
            <a:ext cx="7831853" cy="4786870"/>
          </a:xfrm>
        </p:spPr>
        <p:txBody>
          <a:bodyPr/>
          <a:lstStyle/>
          <a:p>
            <a:pPr marL="0" indent="0">
              <a:buNone/>
            </a:pPr>
            <a:r>
              <a:rPr lang="en-US" sz="1600" b="1" dirty="0"/>
              <a:t>Addressing the Shortage of Cybersecurity Specialists</a:t>
            </a:r>
          </a:p>
          <a:p>
            <a:r>
              <a:rPr lang="en-US" sz="1600" dirty="0"/>
              <a:t>In the U.S., the National Institute of Standards and Technologies (NIST) created a framework for companies and organizations in need of cybersecurity professionals. The framework enables companies to identify the major types of responsibilities, job titles, and workforce skills needed. </a:t>
            </a:r>
          </a:p>
          <a:p>
            <a:pPr marL="0" indent="0">
              <a:buNone/>
            </a:pPr>
            <a:r>
              <a:rPr lang="en-US" sz="1600" b="1" dirty="0"/>
              <a:t>The Seven Categories of Cybersecurity Work</a:t>
            </a:r>
          </a:p>
          <a:p>
            <a:pPr marL="0" indent="0">
              <a:buNone/>
            </a:pPr>
            <a:r>
              <a:rPr lang="en-US" sz="1600" dirty="0"/>
              <a:t>The Workforce Framework categorizes cybersecurity work into seven categories.</a:t>
            </a:r>
          </a:p>
          <a:p>
            <a:r>
              <a:rPr lang="en-US" sz="1600" b="1" dirty="0"/>
              <a:t>Operate and Maintain</a:t>
            </a:r>
            <a:r>
              <a:rPr lang="en-US" sz="1600" dirty="0"/>
              <a:t> includes providing the support, administration, and maintenance required to ensure IT system performance and security</a:t>
            </a:r>
          </a:p>
          <a:p>
            <a:r>
              <a:rPr lang="en-US" sz="1600" b="1" dirty="0"/>
              <a:t>Protect and Defend</a:t>
            </a:r>
            <a:r>
              <a:rPr lang="en-US" sz="1600" dirty="0"/>
              <a:t> includes the identification, analysis, and mitigation of threats to internal systems and networks</a:t>
            </a:r>
          </a:p>
          <a:p>
            <a:r>
              <a:rPr lang="en-US" sz="1600" b="1" dirty="0"/>
              <a:t>Investigate</a:t>
            </a:r>
            <a:r>
              <a:rPr lang="en-US" sz="1600" dirty="0"/>
              <a:t> includes the investigation of cyber events and/or cyber crimes involving IT resources</a:t>
            </a:r>
          </a:p>
          <a:p>
            <a:r>
              <a:rPr lang="en-US" sz="1600" b="1" dirty="0"/>
              <a:t>Collect and Operate</a:t>
            </a:r>
            <a:r>
              <a:rPr lang="en-US" sz="1600" dirty="0"/>
              <a:t> includes the collection of cybersecurity information</a:t>
            </a:r>
          </a:p>
        </p:txBody>
      </p:sp>
    </p:spTree>
    <p:extLst>
      <p:ext uri="{BB962C8B-B14F-4D97-AF65-F5344CB8AC3E}">
        <p14:creationId xmlns:p14="http://schemas.microsoft.com/office/powerpoint/2010/main" val="2365540149"/>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1034562"/>
          </a:xfrm>
        </p:spPr>
        <p:txBody>
          <a:bodyPr>
            <a:normAutofit fontScale="90000"/>
          </a:bodyPr>
          <a:lstStyle/>
          <a:p>
            <a:pPr>
              <a:lnSpc>
                <a:spcPct val="80000"/>
              </a:lnSpc>
              <a:buFontTx/>
              <a:buNone/>
            </a:pPr>
            <a:r>
              <a:rPr lang="en-US" sz="1800" dirty="0">
                <a:latin typeface="Arial" charset="0"/>
              </a:rPr>
              <a:t>Creating More Experts</a:t>
            </a:r>
            <a:br>
              <a:rPr lang="en-US" sz="1800" dirty="0">
                <a:latin typeface="Arial" charset="0"/>
              </a:rPr>
            </a:br>
            <a:r>
              <a:rPr lang="en-US" dirty="0">
                <a:latin typeface="Arial" charset="0"/>
              </a:rPr>
              <a:t>A Workforce Framework for Cybersecurity (Cont.)</a:t>
            </a:r>
            <a:endParaRPr lang="en-US" dirty="0"/>
          </a:p>
        </p:txBody>
      </p:sp>
      <p:sp>
        <p:nvSpPr>
          <p:cNvPr id="2" name="Content Placeholder 1"/>
          <p:cNvSpPr>
            <a:spLocks noGrp="1"/>
          </p:cNvSpPr>
          <p:nvPr>
            <p:ph idx="1"/>
          </p:nvPr>
        </p:nvSpPr>
        <p:spPr>
          <a:xfrm>
            <a:off x="193869" y="1539502"/>
            <a:ext cx="4369340" cy="4786870"/>
          </a:xfrm>
        </p:spPr>
        <p:txBody>
          <a:bodyPr/>
          <a:lstStyle/>
          <a:p>
            <a:r>
              <a:rPr lang="en-US" sz="1600" b="1" dirty="0"/>
              <a:t>Analyze</a:t>
            </a:r>
            <a:r>
              <a:rPr lang="en-US" sz="1600" dirty="0"/>
              <a:t> includes highly specialized review and evaluation of incoming cybersecurity information to determine if it is useful for intelligence</a:t>
            </a:r>
          </a:p>
          <a:p>
            <a:r>
              <a:rPr lang="en-US" sz="1600" b="1" dirty="0"/>
              <a:t>Oversight and Development</a:t>
            </a:r>
            <a:r>
              <a:rPr lang="en-US" sz="1600" dirty="0"/>
              <a:t> provides for leadership, management, and direction to conduct cybersecurity work effectively</a:t>
            </a:r>
          </a:p>
          <a:p>
            <a:r>
              <a:rPr lang="en-US" sz="1600" b="1" dirty="0"/>
              <a:t>Securely Provision</a:t>
            </a:r>
            <a:r>
              <a:rPr lang="en-US" sz="1600" dirty="0"/>
              <a:t> includes conceptualizing, designing, and building secure IT systems</a:t>
            </a:r>
          </a:p>
          <a:p>
            <a:pPr marL="0" indent="0">
              <a:buNone/>
            </a:pPr>
            <a:r>
              <a:rPr lang="en-US" sz="1600" dirty="0"/>
              <a:t>Within each category, there are several specialty areas. The specialty areas then define common types of cybersecurity work.</a:t>
            </a:r>
          </a:p>
          <a:p>
            <a:endParaRPr lang="en-US" sz="1600" dirty="0"/>
          </a:p>
          <a:p>
            <a:endParaRPr lang="en-US" sz="1600" dirty="0"/>
          </a:p>
          <a:p>
            <a:endParaRPr lang="en-US" sz="1600" dirty="0"/>
          </a:p>
          <a:p>
            <a:endParaRPr lang="en-US" sz="1800" dirty="0"/>
          </a:p>
        </p:txBody>
      </p:sp>
      <p:pic>
        <p:nvPicPr>
          <p:cNvPr id="3" name="Picture 2"/>
          <p:cNvPicPr>
            <a:picLocks noChangeAspect="1"/>
          </p:cNvPicPr>
          <p:nvPr/>
        </p:nvPicPr>
        <p:blipFill>
          <a:blip r:embed="rId3"/>
          <a:stretch>
            <a:fillRect/>
          </a:stretch>
        </p:blipFill>
        <p:spPr>
          <a:xfrm>
            <a:off x="4703398" y="1428954"/>
            <a:ext cx="4116752" cy="4365177"/>
          </a:xfrm>
          <a:prstGeom prst="rect">
            <a:avLst/>
          </a:prstGeom>
        </p:spPr>
      </p:pic>
    </p:spTree>
    <p:extLst>
      <p:ext uri="{BB962C8B-B14F-4D97-AF65-F5344CB8AC3E}">
        <p14:creationId xmlns:p14="http://schemas.microsoft.com/office/powerpoint/2010/main" val="3342760634"/>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F201637-7458-47F2-8A81-64CC000B3635}"/>
              </a:ext>
            </a:extLst>
          </p:cNvPr>
          <p:cNvPicPr>
            <a:picLocks noGrp="1" noChangeAspect="1"/>
          </p:cNvPicPr>
          <p:nvPr>
            <p:ph idx="1"/>
          </p:nvPr>
        </p:nvPicPr>
        <p:blipFill rotWithShape="1">
          <a:blip r:embed="rId2"/>
          <a:srcRect l="27473" t="41127" r="29249" b="11525"/>
          <a:stretch/>
        </p:blipFill>
        <p:spPr>
          <a:xfrm>
            <a:off x="71498" y="271726"/>
            <a:ext cx="8244918" cy="5073796"/>
          </a:xfrm>
        </p:spPr>
      </p:pic>
    </p:spTree>
    <p:extLst>
      <p:ext uri="{BB962C8B-B14F-4D97-AF65-F5344CB8AC3E}">
        <p14:creationId xmlns:p14="http://schemas.microsoft.com/office/powerpoint/2010/main" val="21985428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9D4C3C8D-4021-4C55-86FD-252FDD78C56D}"/>
              </a:ext>
            </a:extLst>
          </p:cNvPr>
          <p:cNvPicPr>
            <a:picLocks noGrp="1" noChangeAspect="1"/>
          </p:cNvPicPr>
          <p:nvPr>
            <p:ph idx="1"/>
          </p:nvPr>
        </p:nvPicPr>
        <p:blipFill rotWithShape="1">
          <a:blip r:embed="rId2"/>
          <a:srcRect l="27694" t="19424" r="34534" b="28348"/>
          <a:stretch/>
        </p:blipFill>
        <p:spPr>
          <a:xfrm>
            <a:off x="899592" y="108630"/>
            <a:ext cx="6984776" cy="5432605"/>
          </a:xfrm>
        </p:spPr>
      </p:pic>
    </p:spTree>
    <p:extLst>
      <p:ext uri="{BB962C8B-B14F-4D97-AF65-F5344CB8AC3E}">
        <p14:creationId xmlns:p14="http://schemas.microsoft.com/office/powerpoint/2010/main" val="32569840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normAutofit fontScale="90000"/>
          </a:bodyPr>
          <a:lstStyle/>
          <a:p>
            <a:pPr eaLnBrk="1" hangingPunct="1"/>
            <a:r>
              <a:rPr lang="en-US" sz="1800" dirty="0">
                <a:latin typeface="Arial" charset="0"/>
              </a:rPr>
              <a:t>Creating More Experts </a:t>
            </a:r>
            <a:br>
              <a:rPr lang="en-US" sz="1800" dirty="0">
                <a:latin typeface="Arial" charset="0"/>
              </a:rPr>
            </a:br>
            <a:r>
              <a:rPr lang="en-US" dirty="0">
                <a:latin typeface="Arial" charset="0"/>
              </a:rPr>
              <a:t>Online Cybersecurity Communities</a:t>
            </a:r>
          </a:p>
        </p:txBody>
      </p:sp>
      <p:sp>
        <p:nvSpPr>
          <p:cNvPr id="2" name="Content Placeholder 1"/>
          <p:cNvSpPr>
            <a:spLocks noGrp="1"/>
          </p:cNvSpPr>
          <p:nvPr>
            <p:ph idx="1"/>
          </p:nvPr>
        </p:nvSpPr>
        <p:spPr>
          <a:xfrm>
            <a:off x="213109" y="1539502"/>
            <a:ext cx="8086829" cy="4786870"/>
          </a:xfrm>
        </p:spPr>
        <p:txBody>
          <a:bodyPr/>
          <a:lstStyle/>
          <a:p>
            <a:pPr marL="0" indent="0">
              <a:buNone/>
            </a:pPr>
            <a:r>
              <a:rPr lang="en-US" sz="1600" b="1" dirty="0"/>
              <a:t>Professional Organizations</a:t>
            </a:r>
          </a:p>
          <a:p>
            <a:r>
              <a:rPr lang="en-US" sz="1600" dirty="0"/>
              <a:t>Cybersecurity specialists must collaborate with professional colleagues frequently. International technology organizations often sponsor workshops and conferences. Visit each site with your class and explore the resources available.</a:t>
            </a:r>
          </a:p>
          <a:p>
            <a:pPr marL="0" indent="0">
              <a:buNone/>
            </a:pPr>
            <a:endParaRPr lang="en-US" sz="1600" dirty="0"/>
          </a:p>
          <a:p>
            <a:endParaRPr lang="en-US" sz="1600" dirty="0"/>
          </a:p>
          <a:p>
            <a:endParaRPr lang="en-US" sz="1600" dirty="0"/>
          </a:p>
          <a:p>
            <a:endParaRPr lang="en-US" sz="1800" dirty="0"/>
          </a:p>
        </p:txBody>
      </p:sp>
      <p:pic>
        <p:nvPicPr>
          <p:cNvPr id="3" name="Picture 2"/>
          <p:cNvPicPr>
            <a:picLocks noChangeAspect="1"/>
          </p:cNvPicPr>
          <p:nvPr/>
        </p:nvPicPr>
        <p:blipFill>
          <a:blip r:embed="rId3"/>
          <a:stretch>
            <a:fillRect/>
          </a:stretch>
        </p:blipFill>
        <p:spPr>
          <a:xfrm>
            <a:off x="1846385" y="2835720"/>
            <a:ext cx="5635502" cy="3719312"/>
          </a:xfrm>
          <a:prstGeom prst="rect">
            <a:avLst/>
          </a:prstGeom>
        </p:spPr>
      </p:pic>
    </p:spTree>
    <p:extLst>
      <p:ext uri="{BB962C8B-B14F-4D97-AF65-F5344CB8AC3E}">
        <p14:creationId xmlns:p14="http://schemas.microsoft.com/office/powerpoint/2010/main" val="1943563738"/>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normAutofit fontScale="90000"/>
          </a:bodyPr>
          <a:lstStyle/>
          <a:p>
            <a:pPr eaLnBrk="1" hangingPunct="1"/>
            <a:r>
              <a:rPr lang="en-US" sz="1800" dirty="0">
                <a:latin typeface="Arial" charset="0"/>
              </a:rPr>
              <a:t>Creating More Experts </a:t>
            </a:r>
            <a:br>
              <a:rPr lang="en-US" sz="1800" dirty="0">
                <a:latin typeface="Arial" charset="0"/>
              </a:rPr>
            </a:br>
            <a:r>
              <a:rPr lang="en-US" dirty="0">
                <a:latin typeface="Arial" charset="0"/>
              </a:rPr>
              <a:t>Online Cybersecurity Communities (Cont.)</a:t>
            </a:r>
          </a:p>
        </p:txBody>
      </p:sp>
      <p:sp>
        <p:nvSpPr>
          <p:cNvPr id="2" name="Content Placeholder 1"/>
          <p:cNvSpPr>
            <a:spLocks noGrp="1"/>
          </p:cNvSpPr>
          <p:nvPr>
            <p:ph idx="1"/>
          </p:nvPr>
        </p:nvSpPr>
        <p:spPr>
          <a:xfrm>
            <a:off x="213109" y="1314450"/>
            <a:ext cx="4987541" cy="5011922"/>
          </a:xfrm>
        </p:spPr>
        <p:txBody>
          <a:bodyPr/>
          <a:lstStyle/>
          <a:p>
            <a:pPr marL="0" indent="0">
              <a:buNone/>
            </a:pPr>
            <a:r>
              <a:rPr lang="en-US" sz="1800" b="1" dirty="0"/>
              <a:t>Cybersecurity Student Organizations and Competitions</a:t>
            </a:r>
          </a:p>
          <a:p>
            <a:r>
              <a:rPr lang="en-US" sz="1800" dirty="0"/>
              <a:t>Cybersecurity specialists must have the same skills as hackers, especially black hat hackers, in order to protect against attacks. </a:t>
            </a:r>
          </a:p>
          <a:p>
            <a:r>
              <a:rPr lang="en-US" sz="1800" dirty="0"/>
              <a:t>How can an individual build and practice the skills necessary to become a cybersecurity specialist? </a:t>
            </a:r>
          </a:p>
          <a:p>
            <a:r>
              <a:rPr lang="en-US" sz="1800" dirty="0"/>
              <a:t>Student skills competitions are a great way to build cybersecurity knowledge skills and abilities. </a:t>
            </a:r>
          </a:p>
          <a:p>
            <a:r>
              <a:rPr lang="en-US" sz="1800" dirty="0"/>
              <a:t>There are many national cybersecurity skills competitions available to cybersecurity students.</a:t>
            </a:r>
          </a:p>
          <a:p>
            <a:pPr marL="0" indent="0">
              <a:buNone/>
            </a:pPr>
            <a:endParaRPr lang="en-US" sz="1800" dirty="0"/>
          </a:p>
          <a:p>
            <a:endParaRPr lang="en-US" sz="1800" dirty="0"/>
          </a:p>
          <a:p>
            <a:endParaRPr lang="en-US" sz="1800" dirty="0"/>
          </a:p>
          <a:p>
            <a:endParaRPr lang="en-US" sz="2000" dirty="0"/>
          </a:p>
        </p:txBody>
      </p:sp>
      <p:pic>
        <p:nvPicPr>
          <p:cNvPr id="4" name="Picture 3"/>
          <p:cNvPicPr>
            <a:picLocks noChangeAspect="1"/>
          </p:cNvPicPr>
          <p:nvPr/>
        </p:nvPicPr>
        <p:blipFill>
          <a:blip r:embed="rId3"/>
          <a:stretch>
            <a:fillRect/>
          </a:stretch>
        </p:blipFill>
        <p:spPr>
          <a:xfrm>
            <a:off x="5550197" y="1434184"/>
            <a:ext cx="1484015" cy="1509712"/>
          </a:xfrm>
          <a:prstGeom prst="rect">
            <a:avLst/>
          </a:prstGeom>
        </p:spPr>
      </p:pic>
      <p:pic>
        <p:nvPicPr>
          <p:cNvPr id="5" name="Picture 4"/>
          <p:cNvPicPr>
            <a:picLocks noChangeAspect="1"/>
          </p:cNvPicPr>
          <p:nvPr/>
        </p:nvPicPr>
        <p:blipFill>
          <a:blip r:embed="rId4"/>
          <a:stretch>
            <a:fillRect/>
          </a:stretch>
        </p:blipFill>
        <p:spPr>
          <a:xfrm>
            <a:off x="7119937" y="2763515"/>
            <a:ext cx="1576387" cy="894609"/>
          </a:xfrm>
          <a:prstGeom prst="rect">
            <a:avLst/>
          </a:prstGeom>
        </p:spPr>
      </p:pic>
      <p:pic>
        <p:nvPicPr>
          <p:cNvPr id="6" name="Picture 5"/>
          <p:cNvPicPr>
            <a:picLocks noChangeAspect="1"/>
          </p:cNvPicPr>
          <p:nvPr/>
        </p:nvPicPr>
        <p:blipFill>
          <a:blip r:embed="rId5"/>
          <a:stretch>
            <a:fillRect/>
          </a:stretch>
        </p:blipFill>
        <p:spPr>
          <a:xfrm>
            <a:off x="5550197" y="3658124"/>
            <a:ext cx="1766887" cy="715993"/>
          </a:xfrm>
          <a:prstGeom prst="rect">
            <a:avLst/>
          </a:prstGeom>
        </p:spPr>
      </p:pic>
      <p:pic>
        <p:nvPicPr>
          <p:cNvPr id="7" name="Picture 6"/>
          <p:cNvPicPr>
            <a:picLocks noChangeAspect="1"/>
          </p:cNvPicPr>
          <p:nvPr/>
        </p:nvPicPr>
        <p:blipFill>
          <a:blip r:embed="rId6"/>
          <a:stretch>
            <a:fillRect/>
          </a:stretch>
        </p:blipFill>
        <p:spPr>
          <a:xfrm>
            <a:off x="6810374" y="4806404"/>
            <a:ext cx="1476375" cy="1191379"/>
          </a:xfrm>
          <a:prstGeom prst="rect">
            <a:avLst/>
          </a:prstGeom>
        </p:spPr>
      </p:pic>
    </p:spTree>
    <p:extLst>
      <p:ext uri="{BB962C8B-B14F-4D97-AF65-F5344CB8AC3E}">
        <p14:creationId xmlns:p14="http://schemas.microsoft.com/office/powerpoint/2010/main" val="3525307038"/>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Creating More Experts</a:t>
            </a:r>
            <a:br>
              <a:rPr lang="en-US" dirty="0">
                <a:latin typeface="Arial" charset="0"/>
              </a:rPr>
            </a:br>
            <a:r>
              <a:rPr lang="en-US" dirty="0">
                <a:latin typeface="Arial" charset="0"/>
              </a:rPr>
              <a:t>Cybersecurity Certifications</a:t>
            </a:r>
          </a:p>
        </p:txBody>
      </p:sp>
      <p:sp>
        <p:nvSpPr>
          <p:cNvPr id="2" name="Content Placeholder 1"/>
          <p:cNvSpPr>
            <a:spLocks noGrp="1"/>
          </p:cNvSpPr>
          <p:nvPr>
            <p:ph idx="1"/>
          </p:nvPr>
        </p:nvSpPr>
        <p:spPr>
          <a:xfrm>
            <a:off x="213109" y="1539502"/>
            <a:ext cx="8447314" cy="4786870"/>
          </a:xfrm>
        </p:spPr>
        <p:txBody>
          <a:bodyPr/>
          <a:lstStyle/>
          <a:p>
            <a:pPr marL="0" indent="0">
              <a:buNone/>
            </a:pPr>
            <a:r>
              <a:rPr lang="en-US" sz="1600" b="1" dirty="0"/>
              <a:t>Industry Certifications</a:t>
            </a:r>
          </a:p>
          <a:p>
            <a:pPr marL="0" indent="0">
              <a:buNone/>
            </a:pPr>
            <a:r>
              <a:rPr lang="en-US" sz="1600" dirty="0"/>
              <a:t>In a world of cybersecurity threats, there is a great need for skilled and knowledgeable information security professionals. The IT industry established standards for cybersecurity specialists to obtain professional certifications that provide proof of skills, and knowledge level.</a:t>
            </a:r>
          </a:p>
          <a:p>
            <a:r>
              <a:rPr lang="en-US" sz="1600" b="1" dirty="0"/>
              <a:t>CompTIA Security+ - </a:t>
            </a:r>
            <a:r>
              <a:rPr lang="en-US" sz="1600" dirty="0"/>
              <a:t>Security+ is a CompTIA-sponsored testing program that certifies the competency of IT administrators in information assurance. </a:t>
            </a:r>
          </a:p>
          <a:p>
            <a:r>
              <a:rPr lang="en-US" sz="1600" b="1" dirty="0"/>
              <a:t>EC-Council Certified Ethical Hacker (CEH) – </a:t>
            </a:r>
            <a:r>
              <a:rPr lang="en-US" sz="1600" dirty="0"/>
              <a:t>CEH is an intermediate-level certification asserts that cybersecurity specialists holding this credential possess the skills and knowledge for various hacking practices. </a:t>
            </a:r>
          </a:p>
          <a:p>
            <a:r>
              <a:rPr lang="en-US" sz="1600" b="1" dirty="0"/>
              <a:t>SANS GIAC Security Essentials (GSEC) - </a:t>
            </a:r>
            <a:r>
              <a:rPr lang="en-US" sz="1600" dirty="0"/>
              <a:t>The GSEC certification is a good choice for an entry-level credential for cybersecurity specialists who can demonstrate that they understand security terminology and concepts and have the skills and expertise required for “hands-on” security roles. The SANS GIAC program offers a number of additional certifications in the fields of security administration, forensics, and auditing.</a:t>
            </a:r>
          </a:p>
        </p:txBody>
      </p:sp>
    </p:spTree>
    <p:extLst>
      <p:ext uri="{BB962C8B-B14F-4D97-AF65-F5344CB8AC3E}">
        <p14:creationId xmlns:p14="http://schemas.microsoft.com/office/powerpoint/2010/main" val="1106351176"/>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normAutofit fontScale="90000"/>
          </a:bodyPr>
          <a:lstStyle/>
          <a:p>
            <a:pPr eaLnBrk="1" hangingPunct="1"/>
            <a:r>
              <a:rPr lang="en-US" sz="1800" dirty="0">
                <a:latin typeface="Arial" charset="0"/>
              </a:rPr>
              <a:t>Creating More Experts</a:t>
            </a:r>
            <a:br>
              <a:rPr lang="en-US" dirty="0">
                <a:latin typeface="Arial" charset="0"/>
              </a:rPr>
            </a:br>
            <a:r>
              <a:rPr lang="en-US" dirty="0">
                <a:latin typeface="Arial" charset="0"/>
              </a:rPr>
              <a:t>Cybersecurity Certifications (Cont.)</a:t>
            </a:r>
          </a:p>
        </p:txBody>
      </p:sp>
      <p:sp>
        <p:nvSpPr>
          <p:cNvPr id="2" name="Content Placeholder 1"/>
          <p:cNvSpPr>
            <a:spLocks noGrp="1"/>
          </p:cNvSpPr>
          <p:nvPr>
            <p:ph idx="1"/>
          </p:nvPr>
        </p:nvSpPr>
        <p:spPr>
          <a:xfrm>
            <a:off x="213109" y="1539502"/>
            <a:ext cx="8447314" cy="4786870"/>
          </a:xfrm>
        </p:spPr>
        <p:txBody>
          <a:bodyPr/>
          <a:lstStyle/>
          <a:p>
            <a:r>
              <a:rPr lang="en-US" sz="1600" b="1" dirty="0"/>
              <a:t>(ISC)^2</a:t>
            </a:r>
            <a:r>
              <a:rPr lang="en-US" sz="1600" dirty="0"/>
              <a:t> </a:t>
            </a:r>
            <a:r>
              <a:rPr lang="en-US" sz="1600" b="1" dirty="0"/>
              <a:t>Certified Information Systems Security Professional (CISSP) - </a:t>
            </a:r>
            <a:r>
              <a:rPr lang="en-US" sz="1600" dirty="0"/>
              <a:t>The CISSP certification is a vendor-neutral certification for those cybersecurity specialists with a great deal of technical and managerial experience. It is also formally approved by the U.S. Department of Defense (DoD) and is a globally recognized industry certification in the security field.</a:t>
            </a:r>
          </a:p>
          <a:p>
            <a:r>
              <a:rPr lang="en-US" sz="1600" b="1" dirty="0"/>
              <a:t>ISACA Certified Information Security Manager (CISM) – </a:t>
            </a:r>
            <a:r>
              <a:rPr lang="en-US" sz="1600" dirty="0"/>
              <a:t>Cybersecurity specialists responsible for managing, developing and overseeing information security systems at the enterprise level or for those developing best security practices can qualify for CISM. </a:t>
            </a:r>
          </a:p>
          <a:p>
            <a:endParaRPr lang="en-US" sz="1600" dirty="0"/>
          </a:p>
        </p:txBody>
      </p:sp>
      <p:pic>
        <p:nvPicPr>
          <p:cNvPr id="3" name="Picture 2"/>
          <p:cNvPicPr>
            <a:picLocks noChangeAspect="1"/>
          </p:cNvPicPr>
          <p:nvPr/>
        </p:nvPicPr>
        <p:blipFill>
          <a:blip r:embed="rId3"/>
          <a:stretch>
            <a:fillRect/>
          </a:stretch>
        </p:blipFill>
        <p:spPr>
          <a:xfrm>
            <a:off x="1644162" y="3954755"/>
            <a:ext cx="5595204" cy="2120362"/>
          </a:xfrm>
          <a:prstGeom prst="rect">
            <a:avLst/>
          </a:prstGeom>
        </p:spPr>
      </p:pic>
    </p:spTree>
    <p:extLst>
      <p:ext uri="{BB962C8B-B14F-4D97-AF65-F5344CB8AC3E}">
        <p14:creationId xmlns:p14="http://schemas.microsoft.com/office/powerpoint/2010/main" val="766505500"/>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normAutofit fontScale="90000"/>
          </a:bodyPr>
          <a:lstStyle/>
          <a:p>
            <a:pPr eaLnBrk="1" hangingPunct="1"/>
            <a:r>
              <a:rPr lang="en-US" sz="1800" dirty="0">
                <a:latin typeface="Arial" charset="0"/>
              </a:rPr>
              <a:t>Creating More Experts</a:t>
            </a:r>
            <a:br>
              <a:rPr lang="en-US" dirty="0">
                <a:latin typeface="Arial" charset="0"/>
              </a:rPr>
            </a:br>
            <a:r>
              <a:rPr lang="en-US" dirty="0">
                <a:latin typeface="Arial" charset="0"/>
              </a:rPr>
              <a:t>Cybersecurity Certifications (Cont.)</a:t>
            </a:r>
          </a:p>
        </p:txBody>
      </p:sp>
      <p:sp>
        <p:nvSpPr>
          <p:cNvPr id="2" name="Content Placeholder 1"/>
          <p:cNvSpPr>
            <a:spLocks noGrp="1"/>
          </p:cNvSpPr>
          <p:nvPr>
            <p:ph idx="1"/>
          </p:nvPr>
        </p:nvSpPr>
        <p:spPr>
          <a:xfrm>
            <a:off x="213109" y="1539502"/>
            <a:ext cx="8447314" cy="4786870"/>
          </a:xfrm>
        </p:spPr>
        <p:txBody>
          <a:bodyPr/>
          <a:lstStyle/>
          <a:p>
            <a:pPr marL="0" indent="0">
              <a:buNone/>
            </a:pPr>
            <a:r>
              <a:rPr lang="en-US" sz="1600" b="1" dirty="0"/>
              <a:t>Company Sponsored Certifications - </a:t>
            </a:r>
            <a:r>
              <a:rPr lang="en-US" sz="1600" dirty="0"/>
              <a:t>Another important credential for cybersecurity specialists are company-sponsored certifications. These certifications measure knowledge and competency in installing, configuring, and maintaining vendor products. Cisco and Microsoft are examples of companies with certifications that test knowledge of their products. Click </a:t>
            </a:r>
            <a:r>
              <a:rPr lang="en-US" sz="1600" dirty="0">
                <a:hlinkClick r:id="rId3"/>
              </a:rPr>
              <a:t>here</a:t>
            </a:r>
            <a:r>
              <a:rPr lang="en-US" sz="1600" dirty="0"/>
              <a:t> to explore the matrix of the Cisco certifications shown in the figure.</a:t>
            </a:r>
          </a:p>
          <a:p>
            <a:pPr marL="0" indent="0">
              <a:buNone/>
            </a:pPr>
            <a:r>
              <a:rPr lang="en-US" sz="1600" b="1" dirty="0"/>
              <a:t>Cisco Certified Network Associate Security (CCNA Security) - </a:t>
            </a:r>
            <a:r>
              <a:rPr lang="en-US" sz="1600" dirty="0"/>
              <a:t>The CCNA Security certification validates that a cybersecurity specialist has the knowledge and skills required to secure Cisco networks.</a:t>
            </a:r>
          </a:p>
          <a:p>
            <a:endParaRPr lang="en-US" sz="1600" dirty="0"/>
          </a:p>
        </p:txBody>
      </p:sp>
      <p:pic>
        <p:nvPicPr>
          <p:cNvPr id="4" name="Picture 3"/>
          <p:cNvPicPr>
            <a:picLocks noChangeAspect="1"/>
          </p:cNvPicPr>
          <p:nvPr/>
        </p:nvPicPr>
        <p:blipFill>
          <a:blip r:embed="rId4"/>
          <a:stretch>
            <a:fillRect/>
          </a:stretch>
        </p:blipFill>
        <p:spPr>
          <a:xfrm>
            <a:off x="2705099" y="3611643"/>
            <a:ext cx="5191125" cy="2993246"/>
          </a:xfrm>
          <a:prstGeom prst="rect">
            <a:avLst/>
          </a:prstGeom>
        </p:spPr>
      </p:pic>
    </p:spTree>
    <p:extLst>
      <p:ext uri="{BB962C8B-B14F-4D97-AF65-F5344CB8AC3E}">
        <p14:creationId xmlns:p14="http://schemas.microsoft.com/office/powerpoint/2010/main" val="3935373845"/>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normAutofit fontScale="90000"/>
          </a:bodyPr>
          <a:lstStyle/>
          <a:p>
            <a:pPr eaLnBrk="1" hangingPunct="1"/>
            <a:r>
              <a:rPr lang="en-US" sz="1800" dirty="0">
                <a:latin typeface="Arial" charset="0"/>
              </a:rPr>
              <a:t>Creating More Experts</a:t>
            </a:r>
            <a:br>
              <a:rPr lang="en-US" dirty="0">
                <a:latin typeface="Arial" charset="0"/>
              </a:rPr>
            </a:br>
            <a:r>
              <a:rPr lang="en-US" dirty="0">
                <a:latin typeface="Arial" charset="0"/>
              </a:rPr>
              <a:t>Cybersecurity Certifications (Cont.)</a:t>
            </a:r>
          </a:p>
        </p:txBody>
      </p:sp>
      <p:sp>
        <p:nvSpPr>
          <p:cNvPr id="2" name="Content Placeholder 1"/>
          <p:cNvSpPr>
            <a:spLocks noGrp="1"/>
          </p:cNvSpPr>
          <p:nvPr>
            <p:ph idx="1"/>
          </p:nvPr>
        </p:nvSpPr>
        <p:spPr>
          <a:xfrm>
            <a:off x="193868" y="1400175"/>
            <a:ext cx="6787957" cy="4992872"/>
          </a:xfrm>
        </p:spPr>
        <p:txBody>
          <a:bodyPr/>
          <a:lstStyle/>
          <a:p>
            <a:pPr marL="0" indent="0">
              <a:buNone/>
            </a:pPr>
            <a:r>
              <a:rPr lang="en-US" sz="1600" b="1" dirty="0"/>
              <a:t>How to Become a Cybersecurity Specialist</a:t>
            </a:r>
          </a:p>
          <a:p>
            <a:pPr marL="0" indent="0">
              <a:buNone/>
            </a:pPr>
            <a:r>
              <a:rPr lang="en-US" sz="1600" dirty="0"/>
              <a:t>Cybersecurity specialists must be able to respond to threats as soon as they occur. This means that the working hours can be somewhat unconventional. Cybersecurity specialists also analyze policy, trends, and intelligence to understand how cyber criminals think. Many times, this may involve a large amount of detective work. Here is good advice for becoming a cybersecurity specialist:</a:t>
            </a:r>
          </a:p>
          <a:p>
            <a:r>
              <a:rPr lang="en-US" sz="1600" b="1" dirty="0"/>
              <a:t>Study</a:t>
            </a:r>
            <a:r>
              <a:rPr lang="en-US" sz="1600" dirty="0"/>
              <a:t>: Learn the basics by completing courses in IT. Be a life-long learner. Cybersecurity is an ever-changing field, and cybersecurity specialists must keep up.</a:t>
            </a:r>
          </a:p>
          <a:p>
            <a:r>
              <a:rPr lang="en-US" sz="1600" b="1" dirty="0"/>
              <a:t>Pursue Certifications</a:t>
            </a:r>
            <a:r>
              <a:rPr lang="en-US" sz="1600" dirty="0"/>
              <a:t>: Industry and company sponsored certifications from organizations such as Microsoft and Cisco prove that one possesses the knowledge needed to seek employment as a cybersecurity specialist.</a:t>
            </a:r>
          </a:p>
          <a:p>
            <a:r>
              <a:rPr lang="en-US" sz="1600" b="1" dirty="0"/>
              <a:t>Pursue Internships</a:t>
            </a:r>
            <a:r>
              <a:rPr lang="en-US" sz="1600" dirty="0"/>
              <a:t>: Seeking out a security internship as a student can lead to opportunities down the road.</a:t>
            </a:r>
          </a:p>
          <a:p>
            <a:r>
              <a:rPr lang="en-US" sz="1600" b="1" dirty="0"/>
              <a:t>Join Professional Organizations</a:t>
            </a:r>
            <a:r>
              <a:rPr lang="en-US" sz="1600" dirty="0"/>
              <a:t>: Join computer security organizations, attend meetings and conferences, and join forums and blogs to gain knowledge from the experts.</a:t>
            </a:r>
          </a:p>
        </p:txBody>
      </p:sp>
      <p:pic>
        <p:nvPicPr>
          <p:cNvPr id="3" name="Picture 2"/>
          <p:cNvPicPr>
            <a:picLocks noChangeAspect="1"/>
          </p:cNvPicPr>
          <p:nvPr/>
        </p:nvPicPr>
        <p:blipFill>
          <a:blip r:embed="rId3"/>
          <a:stretch>
            <a:fillRect/>
          </a:stretch>
        </p:blipFill>
        <p:spPr>
          <a:xfrm>
            <a:off x="7143750" y="2095814"/>
            <a:ext cx="1676400" cy="1299848"/>
          </a:xfrm>
          <a:prstGeom prst="rect">
            <a:avLst/>
          </a:prstGeom>
        </p:spPr>
      </p:pic>
    </p:spTree>
    <p:extLst>
      <p:ext uri="{BB962C8B-B14F-4D97-AF65-F5344CB8AC3E}">
        <p14:creationId xmlns:p14="http://schemas.microsoft.com/office/powerpoint/2010/main" val="610451579"/>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365508" y="1539502"/>
            <a:ext cx="8600517" cy="2485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1600" dirty="0"/>
              <a:t>This chapter explained the structure of the cybersecurity world and the reason it continues to grow with data and information as the prized currency.</a:t>
            </a:r>
          </a:p>
          <a:p>
            <a:r>
              <a:rPr lang="en-US" sz="1600" dirty="0"/>
              <a:t>It explored the motivation of cyber criminals. </a:t>
            </a:r>
          </a:p>
          <a:p>
            <a:r>
              <a:rPr lang="en-US" sz="1600" dirty="0"/>
              <a:t>It explored the spread of threats due to the ever-expanding technical transformations taking place throughout the world. </a:t>
            </a:r>
          </a:p>
          <a:p>
            <a:r>
              <a:rPr lang="en-US" sz="1600" dirty="0"/>
              <a:t>It provided details on how to become a cybersecurity specialist to help defeat the cyber criminals. </a:t>
            </a:r>
          </a:p>
          <a:p>
            <a:r>
              <a:rPr lang="en-US" sz="1600" dirty="0"/>
              <a:t>It surveyed the resources available to help create more cybersecurity experts. </a:t>
            </a:r>
          </a:p>
          <a:p>
            <a:r>
              <a:rPr lang="en-US" sz="1600" dirty="0"/>
              <a:t>It explained that cyber professionals must have the same skills as the cyber criminals. </a:t>
            </a:r>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a:blip r:embed="rId2"/>
          <a:stretch>
            <a:fillRect/>
          </a:stretch>
        </p:blipFill>
        <p:spPr>
          <a:xfrm>
            <a:off x="35496" y="116632"/>
            <a:ext cx="9087982" cy="5135387"/>
          </a:xfrm>
          <a:prstGeom prst="rect">
            <a:avLst/>
          </a:prstGeom>
        </p:spPr>
      </p:pic>
    </p:spTree>
    <p:extLst>
      <p:ext uri="{BB962C8B-B14F-4D97-AF65-F5344CB8AC3E}">
        <p14:creationId xmlns:p14="http://schemas.microsoft.com/office/powerpoint/2010/main" val="24798320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9" ma:contentTypeDescription="Create a new document." ma:contentTypeScope="" ma:versionID="4b9e238a563590f251ff0021db983130">
  <xsd:schema xmlns:xsd="http://www.w3.org/2001/XMLSchema" xmlns:xs="http://www.w3.org/2001/XMLSchema" xmlns:p="http://schemas.microsoft.com/office/2006/metadata/properties" xmlns:ns3="9902240c-f584-4322-946e-7b0be23bca91" targetNamespace="http://schemas.microsoft.com/office/2006/metadata/properties" ma:root="true" ma:fieldsID="6f1fc916ecf7f5ce5eb277198af0e11c" ns3:_="">
    <xsd:import namespace="9902240c-f584-4322-946e-7b0be23bca9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http://purl.org/dc/terms/"/>
    <ds:schemaRef ds:uri="9902240c-f584-4322-946e-7b0be23bca91"/>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32036063-A034-49C3-B8E1-5F29D66B8B5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581</TotalTime>
  <Words>2180</Words>
  <Application>Microsoft Office PowerPoint</Application>
  <PresentationFormat>On-screen Show (4:3)</PresentationFormat>
  <Paragraphs>162</Paragraphs>
  <Slides>25</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Myriad Pro</vt:lpstr>
      <vt:lpstr>Wingdings</vt:lpstr>
      <vt:lpstr>20140311PresentationUWTSDTemplate</vt:lpstr>
      <vt:lpstr>Cybersecurity Essentials (ACCA4029) Module Induction</vt:lpstr>
      <vt:lpstr>Objectives</vt:lpstr>
      <vt:lpstr>Cybersecurity Domains</vt:lpstr>
      <vt:lpstr>The Cybersecurity World Cybersecurity Domains (Cont.)</vt:lpstr>
      <vt:lpstr>Common Threats Threat Arenas</vt:lpstr>
      <vt:lpstr>Common Threats Threat Arenas (Cont.)</vt:lpstr>
      <vt:lpstr>Common Threats Threat Arenas (Cont.)</vt:lpstr>
      <vt:lpstr>Common Threats Threat Arenas (Cont.) A cyberattack could bring down or interrupt industry sectors like telecommunication, transportation or electrical power generation and distribution systems</vt:lpstr>
      <vt:lpstr>Common Threats Threat Arenas (Cont.)</vt:lpstr>
      <vt:lpstr>Spreading Cybersecurity Threats  How Threats Spread</vt:lpstr>
      <vt:lpstr>Spreading Cybersecurity Threats  How Threats Spread (Cont.)</vt:lpstr>
      <vt:lpstr>Spreading Cybersecurity Threats  How Threats Spread (Cont.)</vt:lpstr>
      <vt:lpstr>Spreading Cybersecurity Threats  How Threats Spread (Cont.)</vt:lpstr>
      <vt:lpstr>Creating More Experts A Workforce Framework for Cybersecurity</vt:lpstr>
      <vt:lpstr>Creating More Experts A Workforce Framework for Cybersecurity (Cont.)</vt:lpstr>
      <vt:lpstr>PowerPoint Presentation</vt:lpstr>
      <vt:lpstr>PowerPoint Presentation</vt:lpstr>
      <vt:lpstr>Creating More Experts  Online Cybersecurity Communities</vt:lpstr>
      <vt:lpstr>Creating More Experts  Online Cybersecurity Communities (Cont.)</vt:lpstr>
      <vt:lpstr>Creating More Experts Cybersecurity Certifications</vt:lpstr>
      <vt:lpstr>Creating More Experts Cybersecurity Certifications (Cont.)</vt:lpstr>
      <vt:lpstr>Creating More Experts Cybersecurity Certifications (Cont.)</vt:lpstr>
      <vt:lpstr>Creating More Experts Cybersecurity Certifications (Cont.)</vt:lpstr>
      <vt:lpstr>Chapter Summary 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Networks and Cybersecurity Applied Computing Wales Institute of Science and Art (WISA)</dc:title>
  <dc:creator>Kapilan Radhakrishnan</dc:creator>
  <cp:lastModifiedBy>Munyaradzi Murira</cp:lastModifiedBy>
  <cp:revision>52</cp:revision>
  <dcterms:created xsi:type="dcterms:W3CDTF">2020-09-20T20:16:38Z</dcterms:created>
  <dcterms:modified xsi:type="dcterms:W3CDTF">2022-02-01T08:47:49Z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