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21"/>
  </p:notesMasterIdLst>
  <p:sldIdLst>
    <p:sldId id="256" r:id="rId2"/>
    <p:sldId id="257" r:id="rId3"/>
    <p:sldId id="258" r:id="rId4"/>
    <p:sldId id="259" r:id="rId5"/>
    <p:sldId id="277" r:id="rId6"/>
    <p:sldId id="263" r:id="rId7"/>
    <p:sldId id="276" r:id="rId8"/>
    <p:sldId id="264" r:id="rId9"/>
    <p:sldId id="267" r:id="rId10"/>
    <p:sldId id="268" r:id="rId11"/>
    <p:sldId id="275" r:id="rId12"/>
    <p:sldId id="269" r:id="rId13"/>
    <p:sldId id="270" r:id="rId14"/>
    <p:sldId id="274" r:id="rId15"/>
    <p:sldId id="278" r:id="rId16"/>
    <p:sldId id="279" r:id="rId17"/>
    <p:sldId id="261" r:id="rId18"/>
    <p:sldId id="262" r:id="rId19"/>
    <p:sldId id="271" r:id="rId20"/>
  </p:sldIdLst>
  <p:sldSz cx="12192000" cy="6858000"/>
  <p:notesSz cx="6858000" cy="9144000"/>
  <p:embeddedFontLst>
    <p:embeddedFont>
      <p:font typeface="Calibri" panose="020F0502020204030204" pitchFamily="34" charset="0"/>
      <p:regular r:id="rId22"/>
      <p:bold r:id="rId23"/>
      <p:italic r:id="rId24"/>
      <p:boldItalic r:id="rId25"/>
    </p:embeddedFont>
    <p:embeddedFont>
      <p:font typeface="Century Gothic" panose="020B0502020202020204" pitchFamily="34" charset="0"/>
      <p:regular r:id="rId26"/>
      <p:bold r:id="rId27"/>
      <p:italic r:id="rId28"/>
      <p:boldItalic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varScale="1">
        <p:scale>
          <a:sx n="91" d="100"/>
          <a:sy n="91" d="100"/>
        </p:scale>
        <p:origin x="102"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816829-5212-403A-BCAF-B8D3696EE186}" type="datetimeFigureOut">
              <a:rPr lang="en-GB" smtClean="0"/>
              <a:t>19/01/2018</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7F8F31-48C4-4AAC-9C92-2F66E8F03E10}" type="slidenum">
              <a:rPr lang="en-GB" smtClean="0"/>
              <a:t>‹#›</a:t>
            </a:fld>
            <a:endParaRPr lang="en-GB"/>
          </a:p>
        </p:txBody>
      </p:sp>
    </p:spTree>
    <p:extLst>
      <p:ext uri="{BB962C8B-B14F-4D97-AF65-F5344CB8AC3E}">
        <p14:creationId xmlns:p14="http://schemas.microsoft.com/office/powerpoint/2010/main" val="147595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1/19/2018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1/19/2018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1/19/2018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1/19/2018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1/19/2018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1/19/2018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1/19/2018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CLCS6014 </a:t>
            </a:r>
            <a:r>
              <a:rPr lang="en-GB" dirty="0"/>
              <a:t>COURT AND SOCIETY</a:t>
            </a:r>
            <a:endParaRPr lang="en-US" dirty="0"/>
          </a:p>
        </p:txBody>
      </p:sp>
      <p:sp>
        <p:nvSpPr>
          <p:cNvPr id="3" name="Subtitle 2"/>
          <p:cNvSpPr>
            <a:spLocks noGrp="1"/>
          </p:cNvSpPr>
          <p:nvPr>
            <p:ph type="subTitle" idx="1"/>
          </p:nvPr>
        </p:nvSpPr>
        <p:spPr/>
        <p:txBody>
          <a:bodyPr/>
          <a:lstStyle/>
          <a:p>
            <a:r>
              <a:rPr lang="en-GB"/>
              <a:t>INTRODUCTION</a:t>
            </a:r>
            <a:endParaRPr lang="en-US"/>
          </a:p>
        </p:txBody>
      </p:sp>
    </p:spTree>
    <p:extLst>
      <p:ext uri="{BB962C8B-B14F-4D97-AF65-F5344CB8AC3E}">
        <p14:creationId xmlns:p14="http://schemas.microsoft.com/office/powerpoint/2010/main" val="15894512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731162"/>
            <a:ext cx="8610600" cy="1293028"/>
          </a:xfrm>
        </p:spPr>
        <p:txBody>
          <a:bodyPr/>
          <a:lstStyle/>
          <a:p>
            <a:r>
              <a:rPr lang="en-GB"/>
              <a:t>ATTENDANCE</a:t>
            </a:r>
            <a:endParaRPr lang="en-US"/>
          </a:p>
        </p:txBody>
      </p:sp>
      <p:sp>
        <p:nvSpPr>
          <p:cNvPr id="3" name="Content Placeholder 2"/>
          <p:cNvSpPr>
            <a:spLocks noGrp="1"/>
          </p:cNvSpPr>
          <p:nvPr>
            <p:ph idx="1"/>
          </p:nvPr>
        </p:nvSpPr>
        <p:spPr/>
        <p:txBody>
          <a:bodyPr/>
          <a:lstStyle/>
          <a:p>
            <a:r>
              <a:rPr lang="en-GB" dirty="0"/>
              <a:t>Attendance is compulsory</a:t>
            </a:r>
          </a:p>
          <a:p>
            <a:r>
              <a:rPr lang="en-GB" dirty="0"/>
              <a:t>If you do not attend a session in the first 4 weeks, you will be exited from the module. </a:t>
            </a:r>
          </a:p>
          <a:p>
            <a:r>
              <a:rPr lang="en-GB" dirty="0" smtClean="0"/>
              <a:t>After </a:t>
            </a:r>
            <a:r>
              <a:rPr lang="en-GB" dirty="0"/>
              <a:t>week 4, if you do not attend it will be assumed that your character has died</a:t>
            </a:r>
            <a:r>
              <a:rPr lang="en-GB" dirty="0" smtClean="0"/>
              <a:t>. This will make assignment 3 (and 50% of your mark) rather problematic. </a:t>
            </a:r>
            <a:endParaRPr lang="en-US" dirty="0"/>
          </a:p>
        </p:txBody>
      </p:sp>
    </p:spTree>
    <p:extLst>
      <p:ext uri="{BB962C8B-B14F-4D97-AF65-F5344CB8AC3E}">
        <p14:creationId xmlns:p14="http://schemas.microsoft.com/office/powerpoint/2010/main" val="18313277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How this module will work</a:t>
            </a:r>
            <a:endParaRPr lang="en-US"/>
          </a:p>
        </p:txBody>
      </p:sp>
      <p:sp>
        <p:nvSpPr>
          <p:cNvPr id="3" name="Content Placeholder 2"/>
          <p:cNvSpPr>
            <a:spLocks noGrp="1"/>
          </p:cNvSpPr>
          <p:nvPr>
            <p:ph idx="1"/>
          </p:nvPr>
        </p:nvSpPr>
        <p:spPr/>
        <p:txBody>
          <a:bodyPr/>
          <a:lstStyle/>
          <a:p>
            <a:r>
              <a:rPr lang="en-GB" dirty="0"/>
              <a:t>Lectures on topics related to courts and processes within the Hellenistic </a:t>
            </a:r>
            <a:r>
              <a:rPr lang="en-GB" dirty="0" smtClean="0"/>
              <a:t>world.</a:t>
            </a:r>
            <a:endParaRPr lang="en-GB" dirty="0"/>
          </a:p>
          <a:p>
            <a:r>
              <a:rPr lang="en-GB" dirty="0"/>
              <a:t>If there is a topic that you find you want to have a lecture or a discussion on, </a:t>
            </a:r>
            <a:r>
              <a:rPr lang="en-GB" dirty="0" smtClean="0"/>
              <a:t>ask.</a:t>
            </a:r>
            <a:endParaRPr lang="en-GB" dirty="0"/>
          </a:p>
          <a:p>
            <a:r>
              <a:rPr lang="en-GB" dirty="0"/>
              <a:t>Most of the class sections will be court activities including the presentation of various petitions by you. </a:t>
            </a:r>
            <a:endParaRPr lang="en-US" dirty="0"/>
          </a:p>
        </p:txBody>
      </p:sp>
    </p:spTree>
    <p:extLst>
      <p:ext uri="{BB962C8B-B14F-4D97-AF65-F5344CB8AC3E}">
        <p14:creationId xmlns:p14="http://schemas.microsoft.com/office/powerpoint/2010/main" val="12823456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Court Structure</a:t>
            </a:r>
            <a:endParaRPr lang="en-US"/>
          </a:p>
        </p:txBody>
      </p:sp>
      <p:sp>
        <p:nvSpPr>
          <p:cNvPr id="3" name="Content Placeholder 2"/>
          <p:cNvSpPr>
            <a:spLocks noGrp="1"/>
          </p:cNvSpPr>
          <p:nvPr>
            <p:ph idx="1"/>
          </p:nvPr>
        </p:nvSpPr>
        <p:spPr/>
        <p:txBody>
          <a:bodyPr>
            <a:normAutofit fontScale="85000" lnSpcReduction="20000"/>
          </a:bodyPr>
          <a:lstStyle/>
          <a:p>
            <a:r>
              <a:rPr lang="en-GB" dirty="0"/>
              <a:t>You will be assigned to various </a:t>
            </a:r>
            <a:r>
              <a:rPr lang="en-GB" dirty="0" smtClean="0"/>
              <a:t>regions </a:t>
            </a:r>
            <a:r>
              <a:rPr lang="en-GB" dirty="0"/>
              <a:t>by lot </a:t>
            </a:r>
            <a:r>
              <a:rPr lang="en-GB" dirty="0" smtClean="0"/>
              <a:t>you will then have to divide up what your responsibilities are within the region. </a:t>
            </a:r>
            <a:endParaRPr lang="en-GB" dirty="0"/>
          </a:p>
          <a:p>
            <a:r>
              <a:rPr lang="en-GB" dirty="0"/>
              <a:t>I am the </a:t>
            </a:r>
            <a:r>
              <a:rPr lang="en-GB" dirty="0" smtClean="0"/>
              <a:t>king </a:t>
            </a:r>
            <a:r>
              <a:rPr lang="en-GB" dirty="0" smtClean="0"/>
              <a:t>of the Seleukid Empire</a:t>
            </a:r>
          </a:p>
          <a:p>
            <a:r>
              <a:rPr lang="en-GB" dirty="0" smtClean="0"/>
              <a:t>Royal Courts:</a:t>
            </a:r>
          </a:p>
          <a:p>
            <a:pPr lvl="1"/>
            <a:r>
              <a:rPr lang="en-GB" dirty="0" err="1" smtClean="0"/>
              <a:t>Pergamon</a:t>
            </a:r>
            <a:r>
              <a:rPr lang="en-GB" dirty="0" smtClean="0"/>
              <a:t> (3 family members)</a:t>
            </a:r>
          </a:p>
          <a:p>
            <a:pPr lvl="1"/>
            <a:r>
              <a:rPr lang="en-GB" dirty="0" smtClean="0"/>
              <a:t>Seleukid (1 family member, 2 advisors) (advisors can be family but don’t have to be)</a:t>
            </a:r>
          </a:p>
          <a:p>
            <a:pPr lvl="1"/>
            <a:r>
              <a:rPr lang="en-GB" dirty="0" smtClean="0"/>
              <a:t>Ptolemaic (4 members – two royal family, two advisors)</a:t>
            </a:r>
          </a:p>
          <a:p>
            <a:r>
              <a:rPr lang="en-GB" dirty="0" smtClean="0"/>
              <a:t>Regions</a:t>
            </a:r>
          </a:p>
          <a:p>
            <a:pPr lvl="1"/>
            <a:r>
              <a:rPr lang="en-GB" dirty="0" smtClean="0"/>
              <a:t>Babylon </a:t>
            </a:r>
            <a:r>
              <a:rPr lang="en-GB" sz="1200" dirty="0" smtClean="0"/>
              <a:t>*Seleukid</a:t>
            </a:r>
            <a:endParaRPr lang="en-GB" sz="1200" dirty="0"/>
          </a:p>
          <a:p>
            <a:pPr lvl="1"/>
            <a:r>
              <a:rPr lang="en-GB" dirty="0" smtClean="0"/>
              <a:t>Media </a:t>
            </a:r>
            <a:r>
              <a:rPr lang="en-GB" sz="1200" dirty="0" smtClean="0"/>
              <a:t>*Seleukid</a:t>
            </a:r>
            <a:endParaRPr lang="en-GB" sz="1200" dirty="0"/>
          </a:p>
          <a:p>
            <a:pPr lvl="1"/>
            <a:r>
              <a:rPr lang="en-GB" dirty="0" smtClean="0"/>
              <a:t>Asia </a:t>
            </a:r>
            <a:r>
              <a:rPr lang="en-GB" dirty="0"/>
              <a:t>Minor </a:t>
            </a:r>
            <a:r>
              <a:rPr lang="en-GB" sz="1200" dirty="0" smtClean="0"/>
              <a:t>*Seleukid</a:t>
            </a:r>
          </a:p>
          <a:p>
            <a:pPr lvl="1"/>
            <a:r>
              <a:rPr lang="en-GB" dirty="0" err="1" smtClean="0"/>
              <a:t>Seleukis</a:t>
            </a:r>
            <a:r>
              <a:rPr lang="en-GB" dirty="0" smtClean="0"/>
              <a:t> </a:t>
            </a:r>
            <a:r>
              <a:rPr lang="en-GB" sz="1200" dirty="0" smtClean="0"/>
              <a:t>*Seleukid</a:t>
            </a:r>
            <a:endParaRPr lang="en-GB" sz="1200" dirty="0"/>
          </a:p>
          <a:p>
            <a:pPr lvl="1"/>
            <a:r>
              <a:rPr lang="en-GB" dirty="0" err="1" smtClean="0"/>
              <a:t>Koele</a:t>
            </a:r>
            <a:r>
              <a:rPr lang="en-GB" dirty="0" smtClean="0"/>
              <a:t>-Syria </a:t>
            </a:r>
            <a:r>
              <a:rPr lang="en-GB" dirty="0"/>
              <a:t>and Phoenicia </a:t>
            </a:r>
            <a:r>
              <a:rPr lang="en-GB" dirty="0" smtClean="0"/>
              <a:t> </a:t>
            </a:r>
            <a:r>
              <a:rPr lang="en-GB" sz="1200" dirty="0" smtClean="0"/>
              <a:t>*Ptolemaic</a:t>
            </a:r>
            <a:endParaRPr lang="en-GB" sz="1200" dirty="0"/>
          </a:p>
          <a:p>
            <a:pPr lvl="1"/>
            <a:r>
              <a:rPr lang="en-GB" dirty="0" smtClean="0"/>
              <a:t>Alexandria </a:t>
            </a:r>
            <a:r>
              <a:rPr lang="en-GB" sz="1200" dirty="0" smtClean="0"/>
              <a:t>*Ptolemaic</a:t>
            </a:r>
          </a:p>
          <a:p>
            <a:pPr lvl="1"/>
            <a:r>
              <a:rPr lang="en-GB" dirty="0" smtClean="0"/>
              <a:t>Cilicia </a:t>
            </a:r>
            <a:r>
              <a:rPr lang="en-GB" sz="1200" dirty="0" smtClean="0"/>
              <a:t>*Ptolemaic</a:t>
            </a:r>
          </a:p>
          <a:p>
            <a:pPr lvl="1"/>
            <a:endParaRPr lang="en-GB" dirty="0"/>
          </a:p>
        </p:txBody>
      </p:sp>
    </p:spTree>
    <p:extLst>
      <p:ext uri="{BB962C8B-B14F-4D97-AF65-F5344CB8AC3E}">
        <p14:creationId xmlns:p14="http://schemas.microsoft.com/office/powerpoint/2010/main" val="17887048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Within your group</a:t>
            </a:r>
            <a:endParaRPr lang="en-GB" dirty="0"/>
          </a:p>
        </p:txBody>
      </p:sp>
      <p:sp>
        <p:nvSpPr>
          <p:cNvPr id="3" name="Content Placeholder 2"/>
          <p:cNvSpPr>
            <a:spLocks noGrp="1"/>
          </p:cNvSpPr>
          <p:nvPr>
            <p:ph idx="1"/>
          </p:nvPr>
        </p:nvSpPr>
        <p:spPr/>
        <p:txBody>
          <a:bodyPr/>
          <a:lstStyle/>
          <a:p>
            <a:r>
              <a:rPr lang="en-GB" dirty="0" smtClean="0"/>
              <a:t>You must choose a </a:t>
            </a:r>
            <a:r>
              <a:rPr lang="en-GB" dirty="0" smtClean="0"/>
              <a:t>satrap (</a:t>
            </a:r>
            <a:r>
              <a:rPr lang="en-GB" dirty="0" err="1" smtClean="0"/>
              <a:t>nomarch</a:t>
            </a:r>
            <a:r>
              <a:rPr lang="en-GB" dirty="0" smtClean="0"/>
              <a:t>) – </a:t>
            </a:r>
            <a:r>
              <a:rPr lang="en-GB" dirty="0" smtClean="0"/>
              <a:t>they can act as part of the group or as an individual</a:t>
            </a:r>
          </a:p>
          <a:p>
            <a:r>
              <a:rPr lang="en-GB" dirty="0" smtClean="0"/>
              <a:t>The rest of the group needs to operate as </a:t>
            </a:r>
            <a:r>
              <a:rPr lang="en-GB" dirty="0" smtClean="0"/>
              <a:t>representatives of cities within the satrapy (</a:t>
            </a:r>
            <a:r>
              <a:rPr lang="en-GB" dirty="0" err="1" smtClean="0"/>
              <a:t>nome</a:t>
            </a:r>
            <a:r>
              <a:rPr lang="en-GB" dirty="0" smtClean="0"/>
              <a:t>)</a:t>
            </a:r>
            <a:endParaRPr lang="en-GB" dirty="0" smtClean="0"/>
          </a:p>
          <a:p>
            <a:r>
              <a:rPr lang="en-GB" dirty="0" smtClean="0"/>
              <a:t>This </a:t>
            </a:r>
            <a:r>
              <a:rPr lang="en-GB" dirty="0" smtClean="0"/>
              <a:t>does </a:t>
            </a:r>
            <a:r>
              <a:rPr lang="en-GB" dirty="0" smtClean="0"/>
              <a:t>not apply to the royal families</a:t>
            </a:r>
          </a:p>
        </p:txBody>
      </p:sp>
    </p:spTree>
    <p:extLst>
      <p:ext uri="{BB962C8B-B14F-4D97-AF65-F5344CB8AC3E}">
        <p14:creationId xmlns:p14="http://schemas.microsoft.com/office/powerpoint/2010/main" val="13094975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the structure of Class will be</a:t>
            </a: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r>
              <a:rPr lang="en-GB" dirty="0" smtClean="0"/>
              <a:t>The first part of the course will be preparation of the model which we will then use to operate as a court. This will mean meeting in your groups – both inside and outside of class to come up with:</a:t>
            </a:r>
          </a:p>
          <a:p>
            <a:pPr marL="0" indent="0">
              <a:buNone/>
            </a:pPr>
            <a:r>
              <a:rPr lang="en-GB" dirty="0"/>
              <a:t>A brief history of your </a:t>
            </a:r>
            <a:r>
              <a:rPr lang="en-GB" dirty="0" smtClean="0"/>
              <a:t>region (for background)</a:t>
            </a:r>
          </a:p>
          <a:p>
            <a:pPr marL="0" indent="0">
              <a:buNone/>
            </a:pPr>
            <a:r>
              <a:rPr lang="en-GB" dirty="0" smtClean="0"/>
              <a:t>Who you are going to be (as individuals)</a:t>
            </a:r>
            <a:endParaRPr lang="en-GB" dirty="0"/>
          </a:p>
          <a:p>
            <a:pPr marL="0" indent="0">
              <a:buNone/>
            </a:pPr>
            <a:r>
              <a:rPr lang="en-GB" dirty="0" smtClean="0"/>
              <a:t>Resource model for your region (Engels, Logistics of the Macedonian Army of Alexander the Great). </a:t>
            </a:r>
          </a:p>
          <a:p>
            <a:pPr marL="0" indent="0">
              <a:buNone/>
            </a:pPr>
            <a:r>
              <a:rPr lang="en-GB" dirty="0"/>
              <a:t>	</a:t>
            </a:r>
            <a:r>
              <a:rPr lang="en-GB" dirty="0" smtClean="0"/>
              <a:t>Finances – income/expenditure</a:t>
            </a:r>
          </a:p>
          <a:p>
            <a:pPr marL="0" indent="0">
              <a:buNone/>
            </a:pPr>
            <a:r>
              <a:rPr lang="en-GB" dirty="0"/>
              <a:t>	</a:t>
            </a:r>
            <a:r>
              <a:rPr lang="en-GB" dirty="0" smtClean="0"/>
              <a:t>Taxation (both centrally imposed and local)</a:t>
            </a:r>
          </a:p>
          <a:p>
            <a:pPr marL="0" indent="0">
              <a:buNone/>
            </a:pPr>
            <a:r>
              <a:rPr lang="en-GB" dirty="0"/>
              <a:t>	</a:t>
            </a:r>
            <a:r>
              <a:rPr lang="en-GB" dirty="0" smtClean="0"/>
              <a:t>available man-power and potential supply</a:t>
            </a:r>
          </a:p>
          <a:p>
            <a:pPr marL="0" indent="0">
              <a:buNone/>
            </a:pPr>
            <a:r>
              <a:rPr lang="en-GB" dirty="0"/>
              <a:t>	</a:t>
            </a:r>
            <a:r>
              <a:rPr lang="en-GB" dirty="0" smtClean="0"/>
              <a:t>Regional needs for expenditure</a:t>
            </a:r>
          </a:p>
          <a:p>
            <a:pPr marL="0" indent="0">
              <a:buNone/>
            </a:pPr>
            <a:r>
              <a:rPr lang="en-GB" dirty="0"/>
              <a:t>	</a:t>
            </a:r>
            <a:r>
              <a:rPr lang="en-GB" dirty="0" smtClean="0"/>
              <a:t>Time to move across region with an army</a:t>
            </a:r>
          </a:p>
          <a:p>
            <a:pPr marL="0" indent="0">
              <a:buNone/>
            </a:pPr>
            <a:r>
              <a:rPr lang="en-GB" dirty="0" smtClean="0"/>
              <a:t>Significant factors for region</a:t>
            </a:r>
          </a:p>
          <a:p>
            <a:pPr marL="0" indent="0">
              <a:buNone/>
            </a:pPr>
            <a:r>
              <a:rPr lang="en-GB" dirty="0"/>
              <a:t>	</a:t>
            </a:r>
            <a:r>
              <a:rPr lang="en-GB" dirty="0" smtClean="0"/>
              <a:t>Population centres</a:t>
            </a:r>
          </a:p>
          <a:p>
            <a:pPr marL="0" indent="0">
              <a:buNone/>
            </a:pPr>
            <a:r>
              <a:rPr lang="en-GB" dirty="0"/>
              <a:t>	</a:t>
            </a:r>
            <a:r>
              <a:rPr lang="en-GB" dirty="0" smtClean="0"/>
              <a:t>Religion (and what does this mean practically)</a:t>
            </a:r>
          </a:p>
          <a:p>
            <a:pPr marL="0" indent="0">
              <a:buNone/>
            </a:pPr>
            <a:r>
              <a:rPr lang="en-GB" dirty="0" smtClean="0"/>
              <a:t>Map of the empire – with appropriate population centres, trade routes and passages marked (this will be done regionally and I will then print a large scale version for use in class).</a:t>
            </a:r>
          </a:p>
          <a:p>
            <a:pPr marL="0" indent="0">
              <a:buNone/>
            </a:pPr>
            <a:r>
              <a:rPr lang="en-GB" dirty="0" smtClean="0"/>
              <a:t> </a:t>
            </a:r>
            <a:endParaRPr lang="en-GB" dirty="0"/>
          </a:p>
        </p:txBody>
      </p:sp>
    </p:spTree>
    <p:extLst>
      <p:ext uri="{BB962C8B-B14F-4D97-AF65-F5344CB8AC3E}">
        <p14:creationId xmlns:p14="http://schemas.microsoft.com/office/powerpoint/2010/main" val="3085911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the structure of Class will be</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second part of the course will be the running of the empire:</a:t>
            </a:r>
          </a:p>
          <a:p>
            <a:pPr marL="0" indent="0">
              <a:buNone/>
            </a:pPr>
            <a:r>
              <a:rPr lang="en-GB" dirty="0" smtClean="0"/>
              <a:t>You will have all been placed into regional groups (or into the royal family). We will have a resource model and knowledge of what the world looks like. The year will be </a:t>
            </a:r>
            <a:r>
              <a:rPr lang="en-GB" dirty="0" smtClean="0"/>
              <a:t>225</a:t>
            </a:r>
            <a:r>
              <a:rPr lang="en-GB" dirty="0" smtClean="0"/>
              <a:t> </a:t>
            </a:r>
            <a:r>
              <a:rPr lang="en-GB" dirty="0" smtClean="0"/>
              <a:t>BC and we are imitating the late Hellenistic period. </a:t>
            </a:r>
            <a:endParaRPr lang="en-GB" dirty="0"/>
          </a:p>
          <a:p>
            <a:pPr marL="0" indent="0">
              <a:buNone/>
            </a:pPr>
            <a:r>
              <a:rPr lang="en-GB" dirty="0" smtClean="0"/>
              <a:t>You will be tasked with: </a:t>
            </a:r>
          </a:p>
          <a:p>
            <a:pPr marL="0" indent="0">
              <a:buNone/>
            </a:pPr>
            <a:r>
              <a:rPr lang="en-GB" dirty="0"/>
              <a:t>	</a:t>
            </a:r>
            <a:r>
              <a:rPr lang="en-GB" dirty="0" smtClean="0"/>
              <a:t>Running your regions effectively (you can decide what this means)</a:t>
            </a:r>
          </a:p>
          <a:p>
            <a:pPr marL="0" indent="0">
              <a:buNone/>
            </a:pPr>
            <a:r>
              <a:rPr lang="en-GB" dirty="0"/>
              <a:t>	</a:t>
            </a:r>
            <a:r>
              <a:rPr lang="en-GB" dirty="0" smtClean="0"/>
              <a:t>If you are in the royal family – maintaining (and if possible expanding 	your power)</a:t>
            </a:r>
          </a:p>
          <a:p>
            <a:pPr marL="0" indent="0">
              <a:buNone/>
            </a:pPr>
            <a:r>
              <a:rPr lang="en-GB" dirty="0"/>
              <a:t>	</a:t>
            </a: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23902841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Weekly Schedule</a:t>
            </a:r>
            <a:endParaRPr lang="en-GB" dirty="0"/>
          </a:p>
        </p:txBody>
      </p:sp>
      <p:sp>
        <p:nvSpPr>
          <p:cNvPr id="3" name="Content Placeholder 2"/>
          <p:cNvSpPr>
            <a:spLocks noGrp="1"/>
          </p:cNvSpPr>
          <p:nvPr>
            <p:ph idx="1"/>
          </p:nvPr>
        </p:nvSpPr>
        <p:spPr/>
        <p:txBody>
          <a:bodyPr>
            <a:normAutofit/>
          </a:bodyPr>
          <a:lstStyle/>
          <a:p>
            <a:r>
              <a:rPr lang="en-GB" dirty="0" smtClean="0"/>
              <a:t>Week 1: Today – Introduction to structure and creation of characters</a:t>
            </a:r>
          </a:p>
          <a:p>
            <a:r>
              <a:rPr lang="en-GB" dirty="0" smtClean="0"/>
              <a:t>Week </a:t>
            </a:r>
            <a:r>
              <a:rPr lang="en-GB" dirty="0"/>
              <a:t>1:Historical Context</a:t>
            </a:r>
          </a:p>
          <a:p>
            <a:r>
              <a:rPr lang="en-GB" dirty="0" smtClean="0"/>
              <a:t>Week </a:t>
            </a:r>
            <a:r>
              <a:rPr lang="en-GB" dirty="0" smtClean="0"/>
              <a:t>2: </a:t>
            </a:r>
            <a:r>
              <a:rPr lang="en-GB" dirty="0" smtClean="0"/>
              <a:t>Officials </a:t>
            </a:r>
            <a:r>
              <a:rPr lang="en-GB" dirty="0" smtClean="0"/>
              <a:t>– Defining your groups</a:t>
            </a:r>
          </a:p>
          <a:p>
            <a:r>
              <a:rPr lang="en-GB" dirty="0" smtClean="0"/>
              <a:t>Week 3</a:t>
            </a:r>
            <a:r>
              <a:rPr lang="en-GB" dirty="0"/>
              <a:t>: </a:t>
            </a:r>
            <a:r>
              <a:rPr lang="en-GB" dirty="0" smtClean="0"/>
              <a:t>resource </a:t>
            </a:r>
            <a:r>
              <a:rPr lang="en-GB" dirty="0"/>
              <a:t>models and your </a:t>
            </a:r>
            <a:r>
              <a:rPr lang="en-GB" dirty="0" smtClean="0"/>
              <a:t>regions</a:t>
            </a:r>
          </a:p>
          <a:p>
            <a:r>
              <a:rPr lang="en-GB" dirty="0" smtClean="0"/>
              <a:t>Week 4-10</a:t>
            </a:r>
            <a:r>
              <a:rPr lang="en-GB" dirty="0" smtClean="0"/>
              <a:t>: Running of the empires </a:t>
            </a:r>
          </a:p>
        </p:txBody>
      </p:sp>
    </p:spTree>
    <p:extLst>
      <p:ext uri="{BB962C8B-B14F-4D97-AF65-F5344CB8AC3E}">
        <p14:creationId xmlns:p14="http://schemas.microsoft.com/office/powerpoint/2010/main" val="34975455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into the court</a:t>
            </a:r>
            <a:endParaRPr lang="en-GB" dirty="0"/>
          </a:p>
        </p:txBody>
      </p:sp>
      <p:sp>
        <p:nvSpPr>
          <p:cNvPr id="3" name="Content Placeholder 2"/>
          <p:cNvSpPr>
            <a:spLocks noGrp="1"/>
          </p:cNvSpPr>
          <p:nvPr>
            <p:ph idx="1"/>
          </p:nvPr>
        </p:nvSpPr>
        <p:spPr/>
        <p:txBody>
          <a:bodyPr>
            <a:normAutofit/>
          </a:bodyPr>
          <a:lstStyle/>
          <a:p>
            <a:pPr lvl="1"/>
            <a:r>
              <a:rPr lang="en-GB" dirty="0" err="1" smtClean="0"/>
              <a:t>Pergamene</a:t>
            </a:r>
            <a:r>
              <a:rPr lang="en-GB" dirty="0" smtClean="0"/>
              <a:t> Court</a:t>
            </a:r>
            <a:endParaRPr lang="en-GB" dirty="0"/>
          </a:p>
          <a:p>
            <a:pPr lvl="1"/>
            <a:r>
              <a:rPr lang="en-GB" dirty="0"/>
              <a:t>Seleukid </a:t>
            </a:r>
            <a:r>
              <a:rPr lang="en-GB" dirty="0" smtClean="0"/>
              <a:t>Court</a:t>
            </a:r>
            <a:endParaRPr lang="en-GB" dirty="0"/>
          </a:p>
          <a:p>
            <a:pPr lvl="1"/>
            <a:r>
              <a:rPr lang="en-GB" dirty="0"/>
              <a:t>Ptolemaic </a:t>
            </a:r>
            <a:r>
              <a:rPr lang="en-GB" dirty="0" smtClean="0"/>
              <a:t>Court</a:t>
            </a:r>
          </a:p>
          <a:p>
            <a:pPr lvl="1"/>
            <a:r>
              <a:rPr lang="en-GB" dirty="0" smtClean="0"/>
              <a:t>Babylon </a:t>
            </a:r>
            <a:endParaRPr lang="en-GB" sz="1200" dirty="0"/>
          </a:p>
          <a:p>
            <a:pPr lvl="1"/>
            <a:r>
              <a:rPr lang="en-GB" dirty="0"/>
              <a:t>Media </a:t>
            </a:r>
            <a:endParaRPr lang="en-GB" sz="1200" dirty="0"/>
          </a:p>
          <a:p>
            <a:pPr lvl="1"/>
            <a:r>
              <a:rPr lang="en-GB" dirty="0"/>
              <a:t>Asia Minor </a:t>
            </a:r>
            <a:endParaRPr lang="en-GB" sz="1200" dirty="0"/>
          </a:p>
          <a:p>
            <a:pPr lvl="1"/>
            <a:r>
              <a:rPr lang="en-GB" dirty="0" err="1"/>
              <a:t>Seleukis</a:t>
            </a:r>
            <a:r>
              <a:rPr lang="en-GB" dirty="0"/>
              <a:t> </a:t>
            </a:r>
            <a:endParaRPr lang="en-GB" sz="1200" dirty="0"/>
          </a:p>
          <a:p>
            <a:pPr lvl="1"/>
            <a:r>
              <a:rPr lang="en-GB" dirty="0" err="1"/>
              <a:t>Koele</a:t>
            </a:r>
            <a:r>
              <a:rPr lang="en-GB" dirty="0"/>
              <a:t>-Syria and Phoenicia  </a:t>
            </a:r>
            <a:endParaRPr lang="en-GB" sz="1200" dirty="0"/>
          </a:p>
          <a:p>
            <a:pPr lvl="1"/>
            <a:r>
              <a:rPr lang="en-GB" dirty="0"/>
              <a:t>Alexandria </a:t>
            </a:r>
            <a:endParaRPr lang="en-GB" sz="1200" dirty="0"/>
          </a:p>
          <a:p>
            <a:pPr lvl="1"/>
            <a:r>
              <a:rPr lang="en-GB" dirty="0"/>
              <a:t>Cilicia </a:t>
            </a:r>
            <a:endParaRPr lang="en-GB" sz="1200" dirty="0"/>
          </a:p>
        </p:txBody>
      </p:sp>
    </p:spTree>
    <p:extLst>
      <p:ext uri="{BB962C8B-B14F-4D97-AF65-F5344CB8AC3E}">
        <p14:creationId xmlns:p14="http://schemas.microsoft.com/office/powerpoint/2010/main" val="20992397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 DUE </a:t>
            </a:r>
            <a:r>
              <a:rPr lang="en-GB" dirty="0" smtClean="0"/>
              <a:t>13</a:t>
            </a:r>
            <a:r>
              <a:rPr lang="en-GB" baseline="30000" dirty="0" smtClean="0"/>
              <a:t>th</a:t>
            </a:r>
            <a:r>
              <a:rPr lang="en-GB" dirty="0" smtClean="0"/>
              <a:t> Feb</a:t>
            </a:r>
            <a:endParaRPr lang="en-GB" dirty="0"/>
          </a:p>
        </p:txBody>
      </p:sp>
      <p:sp>
        <p:nvSpPr>
          <p:cNvPr id="3" name="Content Placeholder 2"/>
          <p:cNvSpPr>
            <a:spLocks noGrp="1"/>
          </p:cNvSpPr>
          <p:nvPr>
            <p:ph idx="1"/>
          </p:nvPr>
        </p:nvSpPr>
        <p:spPr/>
        <p:txBody>
          <a:bodyPr>
            <a:normAutofit/>
          </a:bodyPr>
          <a:lstStyle/>
          <a:p>
            <a:r>
              <a:rPr lang="en-GB" b="1" dirty="0"/>
              <a:t>Assessment Component 1 – </a:t>
            </a:r>
            <a:r>
              <a:rPr lang="en-GB" dirty="0" smtClean="0"/>
              <a:t>20</a:t>
            </a:r>
            <a:r>
              <a:rPr lang="en-GB" b="1" dirty="0" smtClean="0"/>
              <a:t>%</a:t>
            </a:r>
            <a:endParaRPr lang="en-GB" dirty="0"/>
          </a:p>
          <a:p>
            <a:r>
              <a:rPr lang="en-GB" dirty="0" smtClean="0"/>
              <a:t>(</a:t>
            </a:r>
            <a:r>
              <a:rPr lang="en-GB" dirty="0"/>
              <a:t>Individual) 1000 </a:t>
            </a:r>
            <a:r>
              <a:rPr lang="en-GB" dirty="0" smtClean="0"/>
              <a:t>words</a:t>
            </a:r>
          </a:p>
          <a:p>
            <a:r>
              <a:rPr lang="en-GB" dirty="0" smtClean="0"/>
              <a:t>Create a character dossier to fit into at one of the courts studied, including background, historical context, roles and responsibilities at court and within group.</a:t>
            </a:r>
          </a:p>
          <a:p>
            <a:endParaRPr lang="en-GB" dirty="0"/>
          </a:p>
        </p:txBody>
      </p:sp>
    </p:spTree>
    <p:extLst>
      <p:ext uri="{BB962C8B-B14F-4D97-AF65-F5344CB8AC3E}">
        <p14:creationId xmlns:p14="http://schemas.microsoft.com/office/powerpoint/2010/main" val="36080241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 Dossier</a:t>
            </a:r>
            <a:endParaRPr lang="en-GB" dirty="0"/>
          </a:p>
        </p:txBody>
      </p:sp>
      <p:sp>
        <p:nvSpPr>
          <p:cNvPr id="3" name="Content Placeholder 2"/>
          <p:cNvSpPr>
            <a:spLocks noGrp="1"/>
          </p:cNvSpPr>
          <p:nvPr>
            <p:ph idx="1"/>
          </p:nvPr>
        </p:nvSpPr>
        <p:spPr/>
        <p:txBody>
          <a:bodyPr/>
          <a:lstStyle/>
          <a:p>
            <a:r>
              <a:rPr lang="en-GB" dirty="0" smtClean="0"/>
              <a:t>Who are you?</a:t>
            </a:r>
          </a:p>
          <a:p>
            <a:r>
              <a:rPr lang="en-GB" dirty="0" smtClean="0"/>
              <a:t>What is your family background?</a:t>
            </a:r>
          </a:p>
          <a:p>
            <a:r>
              <a:rPr lang="en-GB" dirty="0" smtClean="0"/>
              <a:t>What is your position in society?</a:t>
            </a:r>
          </a:p>
          <a:p>
            <a:r>
              <a:rPr lang="en-GB" dirty="0" smtClean="0"/>
              <a:t>What is your position at the court?</a:t>
            </a:r>
          </a:p>
          <a:p>
            <a:r>
              <a:rPr lang="en-GB" dirty="0" smtClean="0"/>
              <a:t>What is your evidence that this type of person existed and what did they do? </a:t>
            </a:r>
          </a:p>
          <a:p>
            <a:endParaRPr lang="en-GB" dirty="0"/>
          </a:p>
        </p:txBody>
      </p:sp>
    </p:spTree>
    <p:extLst>
      <p:ext uri="{BB962C8B-B14F-4D97-AF65-F5344CB8AC3E}">
        <p14:creationId xmlns:p14="http://schemas.microsoft.com/office/powerpoint/2010/main" val="20055253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 </a:t>
            </a:r>
            <a:r>
              <a:rPr lang="en-GB" b="1" dirty="0"/>
              <a:t>DUE </a:t>
            </a:r>
            <a:r>
              <a:rPr lang="en-GB" b="1" dirty="0" smtClean="0"/>
              <a:t>27</a:t>
            </a:r>
            <a:r>
              <a:rPr lang="en-GB" b="1" baseline="30000" dirty="0" smtClean="0"/>
              <a:t>th</a:t>
            </a:r>
            <a:r>
              <a:rPr lang="en-GB" b="1" dirty="0" smtClean="0"/>
              <a:t> Feb</a:t>
            </a:r>
            <a:endParaRPr lang="en-GB" dirty="0"/>
          </a:p>
        </p:txBody>
      </p:sp>
      <p:sp>
        <p:nvSpPr>
          <p:cNvPr id="5" name="Content Placeholder 4"/>
          <p:cNvSpPr>
            <a:spLocks noGrp="1"/>
          </p:cNvSpPr>
          <p:nvPr>
            <p:ph idx="1"/>
          </p:nvPr>
        </p:nvSpPr>
        <p:spPr/>
        <p:txBody>
          <a:bodyPr>
            <a:normAutofit/>
          </a:bodyPr>
          <a:lstStyle/>
          <a:p>
            <a:r>
              <a:rPr lang="en-GB" b="1" dirty="0"/>
              <a:t>Assessment Component 2 – </a:t>
            </a:r>
            <a:r>
              <a:rPr lang="en-GB" dirty="0" smtClean="0"/>
              <a:t>30</a:t>
            </a:r>
            <a:r>
              <a:rPr lang="en-GB" b="1" dirty="0" smtClean="0"/>
              <a:t>% </a:t>
            </a:r>
            <a:endParaRPr lang="en-GB" dirty="0"/>
          </a:p>
          <a:p>
            <a:endParaRPr lang="en-GB" dirty="0"/>
          </a:p>
          <a:p>
            <a:r>
              <a:rPr lang="en-GB" dirty="0"/>
              <a:t>Group: </a:t>
            </a:r>
            <a:r>
              <a:rPr lang="en-GB" dirty="0" smtClean="0"/>
              <a:t>1500 </a:t>
            </a:r>
            <a:r>
              <a:rPr lang="en-GB" dirty="0"/>
              <a:t>words per group member </a:t>
            </a:r>
            <a:r>
              <a:rPr lang="en-GB" smtClean="0"/>
              <a:t>(3 </a:t>
            </a:r>
            <a:r>
              <a:rPr lang="en-GB" dirty="0"/>
              <a:t>people per group)</a:t>
            </a:r>
          </a:p>
          <a:p>
            <a:endParaRPr lang="en-GB" dirty="0"/>
          </a:p>
          <a:p>
            <a:r>
              <a:rPr lang="en-GB" dirty="0" smtClean="0"/>
              <a:t>1) Prepare a resources model for your group’s region based on historical data</a:t>
            </a:r>
          </a:p>
          <a:p>
            <a:r>
              <a:rPr lang="en-GB" dirty="0" smtClean="0"/>
              <a:t>2) Presentation of/Response to Petition to King (based on your region’s requirements)</a:t>
            </a:r>
            <a:endParaRPr lang="en-GB" dirty="0"/>
          </a:p>
        </p:txBody>
      </p:sp>
    </p:spTree>
    <p:extLst>
      <p:ext uri="{BB962C8B-B14F-4D97-AF65-F5344CB8AC3E}">
        <p14:creationId xmlns:p14="http://schemas.microsoft.com/office/powerpoint/2010/main" val="9524562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3: </a:t>
            </a:r>
            <a:r>
              <a:rPr lang="en-GB" b="1" dirty="0"/>
              <a:t>DUE </a:t>
            </a:r>
            <a:r>
              <a:rPr lang="en-GB" b="1" dirty="0" smtClean="0"/>
              <a:t>1</a:t>
            </a:r>
            <a:r>
              <a:rPr lang="en-GB" b="1" baseline="30000" dirty="0" smtClean="0"/>
              <a:t>st</a:t>
            </a:r>
            <a:r>
              <a:rPr lang="en-GB" b="1" dirty="0" smtClean="0"/>
              <a:t> </a:t>
            </a:r>
            <a:r>
              <a:rPr lang="en-GB" b="1" dirty="0"/>
              <a:t>May</a:t>
            </a:r>
            <a:endParaRPr lang="en-GB" dirty="0"/>
          </a:p>
        </p:txBody>
      </p:sp>
      <p:sp>
        <p:nvSpPr>
          <p:cNvPr id="3" name="Content Placeholder 2"/>
          <p:cNvSpPr>
            <a:spLocks noGrp="1"/>
          </p:cNvSpPr>
          <p:nvPr>
            <p:ph sz="half" idx="1"/>
          </p:nvPr>
        </p:nvSpPr>
        <p:spPr/>
        <p:txBody>
          <a:bodyPr/>
          <a:lstStyle/>
          <a:p>
            <a:pPr marL="0" indent="0">
              <a:buNone/>
            </a:pPr>
            <a:r>
              <a:rPr lang="en-GB" b="1" dirty="0"/>
              <a:t>Assessment Component 3 – </a:t>
            </a:r>
            <a:r>
              <a:rPr lang="en-GB" dirty="0"/>
              <a:t>50</a:t>
            </a:r>
            <a:r>
              <a:rPr lang="en-GB" b="1" dirty="0"/>
              <a:t>%</a:t>
            </a:r>
            <a:endParaRPr lang="en-GB" dirty="0"/>
          </a:p>
          <a:p>
            <a:r>
              <a:rPr lang="en-GB" dirty="0"/>
              <a:t>Individual: 2,500 words</a:t>
            </a:r>
          </a:p>
          <a:p>
            <a:r>
              <a:rPr lang="en-GB" dirty="0"/>
              <a:t>2500 word journal of proposed actions to be taken during the course of the model based on historical precedent and an analysis of the outcome of those actions. </a:t>
            </a:r>
            <a:endParaRPr lang="en-GB" b="1" dirty="0"/>
          </a:p>
          <a:p>
            <a:endParaRPr lang="en-GB" dirty="0"/>
          </a:p>
        </p:txBody>
      </p:sp>
      <p:sp>
        <p:nvSpPr>
          <p:cNvPr id="4" name="Content Placeholder 3"/>
          <p:cNvSpPr>
            <a:spLocks noGrp="1"/>
          </p:cNvSpPr>
          <p:nvPr>
            <p:ph sz="half" idx="2"/>
          </p:nvPr>
        </p:nvSpPr>
        <p:spPr/>
        <p:txBody>
          <a:bodyPr/>
          <a:lstStyle/>
          <a:p>
            <a:pPr marL="0" indent="0">
              <a:buNone/>
            </a:pPr>
            <a:r>
              <a:rPr lang="en-GB" dirty="0" smtClean="0"/>
              <a:t>Some possible actions (not an exhaustive list)</a:t>
            </a:r>
          </a:p>
          <a:p>
            <a:r>
              <a:rPr lang="en-GB" dirty="0" smtClean="0"/>
              <a:t>Raise an army</a:t>
            </a:r>
          </a:p>
          <a:p>
            <a:r>
              <a:rPr lang="en-GB" dirty="0" smtClean="0"/>
              <a:t>Negotiate with other courtier(s)</a:t>
            </a:r>
          </a:p>
          <a:p>
            <a:r>
              <a:rPr lang="en-GB" dirty="0" smtClean="0"/>
              <a:t>Form an alliance</a:t>
            </a:r>
          </a:p>
          <a:p>
            <a:r>
              <a:rPr lang="en-GB" dirty="0" smtClean="0"/>
              <a:t>Negotiate a trade deal</a:t>
            </a:r>
          </a:p>
          <a:p>
            <a:r>
              <a:rPr lang="en-GB" dirty="0" smtClean="0"/>
              <a:t>Mint local coinage</a:t>
            </a:r>
          </a:p>
          <a:p>
            <a:r>
              <a:rPr lang="en-GB" dirty="0"/>
              <a:t>Kill another member of the </a:t>
            </a:r>
            <a:r>
              <a:rPr lang="en-GB" dirty="0" smtClean="0"/>
              <a:t>court</a:t>
            </a:r>
          </a:p>
          <a:p>
            <a:r>
              <a:rPr lang="en-GB" dirty="0"/>
              <a:t>Introduction of new cult</a:t>
            </a:r>
          </a:p>
          <a:p>
            <a:endParaRPr lang="en-GB" dirty="0"/>
          </a:p>
          <a:p>
            <a:endParaRPr lang="en-GB" dirty="0"/>
          </a:p>
        </p:txBody>
      </p:sp>
    </p:spTree>
    <p:extLst>
      <p:ext uri="{BB962C8B-B14F-4D97-AF65-F5344CB8AC3E}">
        <p14:creationId xmlns:p14="http://schemas.microsoft.com/office/powerpoint/2010/main" val="360361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write the journal</a:t>
            </a:r>
            <a:endParaRPr lang="en-GB" dirty="0"/>
          </a:p>
        </p:txBody>
      </p:sp>
      <p:sp>
        <p:nvSpPr>
          <p:cNvPr id="3" name="Content Placeholder 2"/>
          <p:cNvSpPr>
            <a:spLocks noGrp="1"/>
          </p:cNvSpPr>
          <p:nvPr>
            <p:ph sz="half" idx="1"/>
          </p:nvPr>
        </p:nvSpPr>
        <p:spPr/>
        <p:txBody>
          <a:bodyPr/>
          <a:lstStyle/>
          <a:p>
            <a:pPr marL="0" indent="0">
              <a:buNone/>
            </a:pPr>
            <a:r>
              <a:rPr lang="en-GB" dirty="0" smtClean="0"/>
              <a:t>Proposed Action</a:t>
            </a:r>
          </a:p>
          <a:p>
            <a:pPr lvl="1"/>
            <a:r>
              <a:rPr lang="en-GB" dirty="0" smtClean="0"/>
              <a:t>What are you planning to do?</a:t>
            </a:r>
          </a:p>
          <a:p>
            <a:pPr lvl="1"/>
            <a:r>
              <a:rPr lang="en-GB" dirty="0" smtClean="0"/>
              <a:t>Why are you planning to do it? </a:t>
            </a:r>
          </a:p>
          <a:p>
            <a:pPr lvl="1"/>
            <a:r>
              <a:rPr lang="en-GB" dirty="0" smtClean="0"/>
              <a:t>How are you planning to do it?</a:t>
            </a:r>
          </a:p>
          <a:p>
            <a:pPr lvl="1"/>
            <a:r>
              <a:rPr lang="en-GB" dirty="0" smtClean="0"/>
              <a:t>What are the consequences if successful?</a:t>
            </a:r>
          </a:p>
          <a:p>
            <a:pPr lvl="1"/>
            <a:r>
              <a:rPr lang="en-GB" dirty="0" smtClean="0"/>
              <a:t>What are the consequences if you fail?</a:t>
            </a:r>
            <a:endParaRPr lang="en-GB" dirty="0"/>
          </a:p>
        </p:txBody>
      </p:sp>
      <p:sp>
        <p:nvSpPr>
          <p:cNvPr id="4" name="Content Placeholder 3"/>
          <p:cNvSpPr>
            <a:spLocks noGrp="1"/>
          </p:cNvSpPr>
          <p:nvPr>
            <p:ph sz="half" idx="2"/>
          </p:nvPr>
        </p:nvSpPr>
        <p:spPr/>
        <p:txBody>
          <a:bodyPr/>
          <a:lstStyle/>
          <a:p>
            <a:pPr marL="0" indent="0">
              <a:buNone/>
            </a:pPr>
            <a:r>
              <a:rPr lang="en-GB" dirty="0" smtClean="0"/>
              <a:t>Justification</a:t>
            </a:r>
          </a:p>
          <a:p>
            <a:pPr lvl="1"/>
            <a:r>
              <a:rPr lang="en-GB" dirty="0" smtClean="0"/>
              <a:t>What is the historical precedent for your proposed action?</a:t>
            </a:r>
          </a:p>
          <a:p>
            <a:pPr lvl="1"/>
            <a:r>
              <a:rPr lang="en-GB" dirty="0" smtClean="0"/>
              <a:t>What is the evidence for the precedent? – literary/epigraphic/</a:t>
            </a:r>
            <a:r>
              <a:rPr lang="en-GB" dirty="0" err="1" smtClean="0"/>
              <a:t>papyrological</a:t>
            </a:r>
            <a:endParaRPr lang="en-GB" dirty="0" smtClean="0"/>
          </a:p>
          <a:p>
            <a:pPr lvl="1"/>
            <a:endParaRPr lang="en-GB" dirty="0" smtClean="0"/>
          </a:p>
          <a:p>
            <a:endParaRPr lang="en-GB" dirty="0"/>
          </a:p>
        </p:txBody>
      </p:sp>
    </p:spTree>
    <p:extLst>
      <p:ext uri="{BB962C8B-B14F-4D97-AF65-F5344CB8AC3E}">
        <p14:creationId xmlns:p14="http://schemas.microsoft.com/office/powerpoint/2010/main" val="15014832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Mechanisms</a:t>
            </a:r>
            <a:endParaRPr lang="en-GB" dirty="0"/>
          </a:p>
        </p:txBody>
      </p:sp>
      <p:sp>
        <p:nvSpPr>
          <p:cNvPr id="3" name="Content Placeholder 2"/>
          <p:cNvSpPr>
            <a:spLocks noGrp="1"/>
          </p:cNvSpPr>
          <p:nvPr>
            <p:ph sz="half" idx="1"/>
          </p:nvPr>
        </p:nvSpPr>
        <p:spPr/>
        <p:txBody>
          <a:bodyPr/>
          <a:lstStyle/>
          <a:p>
            <a:r>
              <a:rPr lang="en-GB" dirty="0" smtClean="0"/>
              <a:t>Individual Actions</a:t>
            </a:r>
          </a:p>
          <a:p>
            <a:pPr marL="0" indent="0">
              <a:buNone/>
            </a:pPr>
            <a:r>
              <a:rPr lang="en-GB" dirty="0" smtClean="0"/>
              <a:t>To be decided by dice rolls</a:t>
            </a:r>
            <a:endParaRPr lang="en-GB" dirty="0"/>
          </a:p>
        </p:txBody>
      </p:sp>
      <p:sp>
        <p:nvSpPr>
          <p:cNvPr id="4" name="Content Placeholder 3"/>
          <p:cNvSpPr>
            <a:spLocks noGrp="1"/>
          </p:cNvSpPr>
          <p:nvPr>
            <p:ph sz="half" idx="2"/>
          </p:nvPr>
        </p:nvSpPr>
        <p:spPr/>
        <p:txBody>
          <a:bodyPr/>
          <a:lstStyle/>
          <a:p>
            <a:r>
              <a:rPr lang="en-GB" dirty="0" smtClean="0"/>
              <a:t>Wars</a:t>
            </a:r>
          </a:p>
          <a:p>
            <a:pPr marL="0" indent="0">
              <a:buNone/>
            </a:pPr>
            <a:r>
              <a:rPr lang="en-GB" dirty="0" smtClean="0"/>
              <a:t>To be determined by Rome Total War (RTW) (1 not 2)</a:t>
            </a:r>
          </a:p>
          <a:p>
            <a:pPr marL="0" indent="0">
              <a:buNone/>
            </a:pPr>
            <a:r>
              <a:rPr lang="en-GB" dirty="0" smtClean="0"/>
              <a:t>Generals can be elected by the relevant group</a:t>
            </a:r>
          </a:p>
          <a:p>
            <a:pPr marL="0" indent="0">
              <a:buNone/>
            </a:pPr>
            <a:r>
              <a:rPr lang="en-GB" dirty="0" smtClean="0"/>
              <a:t>Sieges are not to be determined by RTW </a:t>
            </a:r>
          </a:p>
          <a:p>
            <a:pPr marL="0" indent="0">
              <a:buNone/>
            </a:pPr>
            <a:endParaRPr lang="en-GB" dirty="0"/>
          </a:p>
        </p:txBody>
      </p:sp>
    </p:spTree>
    <p:extLst>
      <p:ext uri="{BB962C8B-B14F-4D97-AF65-F5344CB8AC3E}">
        <p14:creationId xmlns:p14="http://schemas.microsoft.com/office/powerpoint/2010/main" val="699394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a:t>
            </a:r>
            <a:endParaRPr lang="en-GB" dirty="0"/>
          </a:p>
        </p:txBody>
      </p:sp>
      <p:sp>
        <p:nvSpPr>
          <p:cNvPr id="3" name="Content Placeholder 2"/>
          <p:cNvSpPr>
            <a:spLocks noGrp="1"/>
          </p:cNvSpPr>
          <p:nvPr>
            <p:ph idx="1"/>
          </p:nvPr>
        </p:nvSpPr>
        <p:spPr/>
        <p:txBody>
          <a:bodyPr/>
          <a:lstStyle/>
          <a:p>
            <a:r>
              <a:rPr lang="en-GB" dirty="0" smtClean="0"/>
              <a:t>There is a possibility that your character might die</a:t>
            </a:r>
          </a:p>
          <a:p>
            <a:r>
              <a:rPr lang="en-GB" dirty="0" smtClean="0"/>
              <a:t>You may not avenge your death</a:t>
            </a:r>
          </a:p>
          <a:p>
            <a:r>
              <a:rPr lang="en-GB" dirty="0" smtClean="0"/>
              <a:t>You will be placed in the Mercenary group. You will not be able to take part for that week. After that you may be hired by another group. You must also include in journal why and how you were killed. </a:t>
            </a:r>
            <a:endParaRPr lang="en-GB" dirty="0"/>
          </a:p>
        </p:txBody>
      </p:sp>
    </p:spTree>
    <p:extLst>
      <p:ext uri="{BB962C8B-B14F-4D97-AF65-F5344CB8AC3E}">
        <p14:creationId xmlns:p14="http://schemas.microsoft.com/office/powerpoint/2010/main" val="2489844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Questions to investigate</a:t>
            </a:r>
            <a:endParaRPr lang="en-US"/>
          </a:p>
        </p:txBody>
      </p:sp>
      <p:sp>
        <p:nvSpPr>
          <p:cNvPr id="3" name="Content Placeholder 2"/>
          <p:cNvSpPr>
            <a:spLocks noGrp="1"/>
          </p:cNvSpPr>
          <p:nvPr>
            <p:ph idx="1"/>
          </p:nvPr>
        </p:nvSpPr>
        <p:spPr>
          <a:xfrm>
            <a:off x="801777" y="2057401"/>
            <a:ext cx="10820400" cy="4024125"/>
          </a:xfrm>
        </p:spPr>
        <p:txBody>
          <a:bodyPr/>
          <a:lstStyle/>
          <a:p>
            <a:r>
              <a:rPr lang="en-GB" dirty="0"/>
              <a:t>'How do hereditary monarchies of the patrimonial type reproduce themselves from one ruler to the next, often over a period of centuries? (</a:t>
            </a:r>
            <a:r>
              <a:rPr lang="en-GB" dirty="0" err="1"/>
              <a:t>Spawforth</a:t>
            </a:r>
            <a:r>
              <a:rPr lang="en-GB" dirty="0"/>
              <a:t> 2007, 5 after Elias 1983)</a:t>
            </a:r>
          </a:p>
          <a:p>
            <a:r>
              <a:rPr lang="en-GB" dirty="0"/>
              <a:t>Social interchange and negotiation</a:t>
            </a:r>
          </a:p>
          <a:p>
            <a:r>
              <a:rPr lang="en-GB" dirty="0"/>
              <a:t>Cultural markers – </a:t>
            </a:r>
            <a:r>
              <a:rPr lang="en-GB" dirty="0" smtClean="0"/>
              <a:t>conspicuous </a:t>
            </a:r>
            <a:r>
              <a:rPr lang="en-GB" dirty="0"/>
              <a:t>consumption, </a:t>
            </a:r>
            <a:r>
              <a:rPr lang="en-GB" dirty="0" err="1"/>
              <a:t>euregetism</a:t>
            </a:r>
            <a:r>
              <a:rPr lang="en-GB" dirty="0"/>
              <a:t>, etc. </a:t>
            </a:r>
          </a:p>
          <a:p>
            <a:endParaRPr lang="en-GB" dirty="0"/>
          </a:p>
        </p:txBody>
      </p:sp>
    </p:spTree>
    <p:extLst>
      <p:ext uri="{BB962C8B-B14F-4D97-AF65-F5344CB8AC3E}">
        <p14:creationId xmlns:p14="http://schemas.microsoft.com/office/powerpoint/2010/main" val="19011624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More questions</a:t>
            </a:r>
            <a:endParaRPr lang="en-US"/>
          </a:p>
        </p:txBody>
      </p:sp>
      <p:sp>
        <p:nvSpPr>
          <p:cNvPr id="3" name="Content Placeholder 2"/>
          <p:cNvSpPr>
            <a:spLocks noGrp="1"/>
          </p:cNvSpPr>
          <p:nvPr>
            <p:ph idx="1"/>
          </p:nvPr>
        </p:nvSpPr>
        <p:spPr/>
        <p:txBody>
          <a:bodyPr/>
          <a:lstStyle/>
          <a:p>
            <a:r>
              <a:rPr lang="en-GB" dirty="0"/>
              <a:t>Who belongs to a court? </a:t>
            </a:r>
          </a:p>
          <a:p>
            <a:r>
              <a:rPr lang="en-GB" dirty="0"/>
              <a:t>How does membership break down into different status groups?</a:t>
            </a:r>
          </a:p>
          <a:p>
            <a:r>
              <a:rPr lang="en-GB" dirty="0"/>
              <a:t>What structures of communication characterise the court? </a:t>
            </a:r>
          </a:p>
          <a:p>
            <a:r>
              <a:rPr lang="en-GB" dirty="0"/>
              <a:t>'Does the court display "stateliness", in the sense of clearly amounting to an institution in its own right, acquiring organisational complexity, or coming to function of its own volition, or influencing social attitudes, or generating an autonomous "court society"? (</a:t>
            </a:r>
            <a:r>
              <a:rPr lang="en-GB" dirty="0" err="1"/>
              <a:t>Spawforth</a:t>
            </a:r>
            <a:r>
              <a:rPr lang="en-GB" dirty="0"/>
              <a:t> 2007, 8)</a:t>
            </a:r>
          </a:p>
          <a:p>
            <a:endParaRPr lang="en-US" dirty="0"/>
          </a:p>
        </p:txBody>
      </p:sp>
    </p:spTree>
    <p:extLst>
      <p:ext uri="{BB962C8B-B14F-4D97-AF65-F5344CB8AC3E}">
        <p14:creationId xmlns:p14="http://schemas.microsoft.com/office/powerpoint/2010/main" val="20655308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Break</a:t>
            </a:r>
            <a:endParaRPr lang="en-GB" dirty="0"/>
          </a:p>
        </p:txBody>
      </p:sp>
    </p:spTree>
    <p:extLst>
      <p:ext uri="{BB962C8B-B14F-4D97-AF65-F5344CB8AC3E}">
        <p14:creationId xmlns:p14="http://schemas.microsoft.com/office/powerpoint/2010/main" val="99481083"/>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VaporTrail_16x9</Template>
  <TotalTime>1487</TotalTime>
  <Words>1013</Words>
  <Application>Microsoft Office PowerPoint</Application>
  <PresentationFormat>Widescreen</PresentationFormat>
  <Paragraphs>129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Century Gothic</vt:lpstr>
      <vt:lpstr>Vapor Trail</vt:lpstr>
      <vt:lpstr>CLCS6014 COURT AND SOCIETY</vt:lpstr>
      <vt:lpstr>ATTENDANCE</vt:lpstr>
      <vt:lpstr>How this module will work</vt:lpstr>
      <vt:lpstr>Court Structure</vt:lpstr>
      <vt:lpstr>Within your group</vt:lpstr>
      <vt:lpstr>What the structure of Class will be</vt:lpstr>
      <vt:lpstr>What the structure of Class will be</vt:lpstr>
      <vt:lpstr>Weekly Schedule</vt:lpstr>
      <vt:lpstr>Selection into the court</vt:lpstr>
      <vt:lpstr>Assessment 1 DUE 13th Feb</vt:lpstr>
      <vt:lpstr>Character Dossier</vt:lpstr>
      <vt:lpstr>Assessment 2: DUE 27th Feb</vt:lpstr>
      <vt:lpstr>Assessment 3: DUE 1st May</vt:lpstr>
      <vt:lpstr>How to write the journal</vt:lpstr>
      <vt:lpstr>Mechanisms</vt:lpstr>
      <vt:lpstr>Death</vt:lpstr>
      <vt:lpstr>Questions to investigate</vt:lpstr>
      <vt:lpstr>More questions</vt:lpstr>
      <vt:lpstr>Break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Kyle Erickson</dc:creator>
  <cp:lastModifiedBy>Kyle Erickson</cp:lastModifiedBy>
  <cp:revision>65</cp:revision>
  <dcterms:created xsi:type="dcterms:W3CDTF">2015-09-15T19:26:11Z</dcterms:created>
  <dcterms:modified xsi:type="dcterms:W3CDTF">2018-01-19T10:46:38Z</dcterms:modified>
</cp:coreProperties>
</file>