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5" autoAdjust="0"/>
    <p:restoredTop sz="94660"/>
  </p:normalViewPr>
  <p:slideViewPr>
    <p:cSldViewPr snapToGrid="0">
      <p:cViewPr>
        <p:scale>
          <a:sx n="60" d="100"/>
          <a:sy n="60" d="100"/>
        </p:scale>
        <p:origin x="832"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75A69-B9FC-4142-B338-14E7069C15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6392DD-F28D-4ED7-904A-67B9BE2779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A83660-5685-438E-9BE0-7C7C0377B8F4}"/>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5" name="Footer Placeholder 4">
            <a:extLst>
              <a:ext uri="{FF2B5EF4-FFF2-40B4-BE49-F238E27FC236}">
                <a16:creationId xmlns:a16="http://schemas.microsoft.com/office/drawing/2014/main" id="{7BA76A2E-E6DD-45C9-993E-3708AA24A15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26701B2-17F2-4753-9F4E-CCAE3C7DAAB0}"/>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2009596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0AEB8-414F-4210-9BF5-69D2A8E776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210F15-E220-43B0-BAD4-4058C9F8BE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6D42D-0ED1-4CC5-A1BD-52DF4EC2AA04}"/>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5" name="Footer Placeholder 4">
            <a:extLst>
              <a:ext uri="{FF2B5EF4-FFF2-40B4-BE49-F238E27FC236}">
                <a16:creationId xmlns:a16="http://schemas.microsoft.com/office/drawing/2014/main" id="{A78663B1-3934-492F-858C-1B13F0F139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84A2D17-4981-43B7-A551-FF2C4868181F}"/>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2844325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B10A2-610E-455D-A663-146BE9C4F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5842CB-5A51-46CC-84B8-F08B4B6E80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86E5B9-2CD1-4864-8B73-F7C19C8C71F6}"/>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5" name="Footer Placeholder 4">
            <a:extLst>
              <a:ext uri="{FF2B5EF4-FFF2-40B4-BE49-F238E27FC236}">
                <a16:creationId xmlns:a16="http://schemas.microsoft.com/office/drawing/2014/main" id="{53BDEFE3-6E66-4E10-8ACC-0EBAE537E99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C1D96E-96D7-40AF-9E27-14E6743CA938}"/>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4240696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4AE4D-9089-4AEC-AE1B-60A25C1D04B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61455F-760B-4664-8C48-506EAE8E6E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D0252B-1CEF-43C4-899C-B87056DC8B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02828F2-1FF8-4D48-A2F4-9137E64C6C4B}"/>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6" name="Footer Placeholder 5">
            <a:extLst>
              <a:ext uri="{FF2B5EF4-FFF2-40B4-BE49-F238E27FC236}">
                <a16:creationId xmlns:a16="http://schemas.microsoft.com/office/drawing/2014/main" id="{718F9234-179A-4C6D-A846-B1672897681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9534629-9A74-4E0F-8AC4-C8EA66E64005}"/>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2288285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77656-F9E4-4417-84AD-2F372D2554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881A31-30E9-43BF-8E25-A6A37272B0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2EF629-BB40-4835-A885-4095BD7CBC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B9F6A3-9479-4B33-A008-C45CD27F9B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C9625E-F0C1-491C-AB44-D64EB76929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FFC949-71A2-4975-9BD5-8801DA84A45C}"/>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8" name="Footer Placeholder 7">
            <a:extLst>
              <a:ext uri="{FF2B5EF4-FFF2-40B4-BE49-F238E27FC236}">
                <a16:creationId xmlns:a16="http://schemas.microsoft.com/office/drawing/2014/main" id="{C836B524-E5D7-45BE-A0D8-25CEEC0A3BB0}"/>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10B75580-EE3C-4C32-951C-851CD798AFD5}"/>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13115260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99276-F600-410F-B950-7058AD68A9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4C082F9-C22C-4E80-9D5A-400535B793DD}"/>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4" name="Footer Placeholder 3">
            <a:extLst>
              <a:ext uri="{FF2B5EF4-FFF2-40B4-BE49-F238E27FC236}">
                <a16:creationId xmlns:a16="http://schemas.microsoft.com/office/drawing/2014/main" id="{D8D4D7B4-8B96-46EA-940D-762D90714D4A}"/>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9B21CA12-B7FD-464F-BDAB-2B0454A0C257}"/>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1883767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272047-9044-491E-BB95-4331FD6282BA}"/>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3" name="Footer Placeholder 2">
            <a:extLst>
              <a:ext uri="{FF2B5EF4-FFF2-40B4-BE49-F238E27FC236}">
                <a16:creationId xmlns:a16="http://schemas.microsoft.com/office/drawing/2014/main" id="{85E5073F-8E11-43A9-ACA2-94EFCD4303BC}"/>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D42DCB8-58D4-4A8D-A4AF-E4D287D6F4D7}"/>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51584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65E36-720A-450C-B945-433C6EC788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2C72BF-9995-40EB-A19D-114641F5E8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959BB4-8E8C-4D37-A047-7B59FB0A61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41F897-75AE-4F4C-8622-59176D207E49}"/>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6" name="Footer Placeholder 5">
            <a:extLst>
              <a:ext uri="{FF2B5EF4-FFF2-40B4-BE49-F238E27FC236}">
                <a16:creationId xmlns:a16="http://schemas.microsoft.com/office/drawing/2014/main" id="{773CF56E-37EA-44D1-8B08-E5D5D3D0B5C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830A353-9F89-4E4E-8AF7-686065721AAB}"/>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1462593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E3803-8EDF-4453-B38E-5A174497C4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339C8-0AD4-4614-B6AA-FAB3E99D38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F30D7898-C86E-45E9-9F29-5D7DDBC0AB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BCE058-F686-427E-9FB8-A1E9C8827B5D}"/>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6" name="Footer Placeholder 5">
            <a:extLst>
              <a:ext uri="{FF2B5EF4-FFF2-40B4-BE49-F238E27FC236}">
                <a16:creationId xmlns:a16="http://schemas.microsoft.com/office/drawing/2014/main" id="{0A2D5404-B00B-4618-9A06-E8B8CB81B25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4605EBA-9233-4DA1-92E7-250C2574D12F}"/>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3574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B7056-7053-4F25-950D-BD3592E97E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23E6A3-1759-4CC3-A240-CD9617C687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9BF6A7-374C-475D-96DA-EE275D072F28}"/>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5" name="Footer Placeholder 4">
            <a:extLst>
              <a:ext uri="{FF2B5EF4-FFF2-40B4-BE49-F238E27FC236}">
                <a16:creationId xmlns:a16="http://schemas.microsoft.com/office/drawing/2014/main" id="{F3F2F230-5F1F-4006-B580-A81E116665C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8EAC58-FA05-4DAF-8F6A-57A3BCDC17C0}"/>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3617178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69C176-AA70-4677-B5BB-69CC48F4E8C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80BD15-A224-4772-A255-C7951D8DA3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514D77-7396-41E1-8032-6F9EB71CCDE7}"/>
              </a:ext>
            </a:extLst>
          </p:cNvPr>
          <p:cNvSpPr>
            <a:spLocks noGrp="1"/>
          </p:cNvSpPr>
          <p:nvPr>
            <p:ph type="dt" sz="half" idx="10"/>
          </p:nvPr>
        </p:nvSpPr>
        <p:spPr/>
        <p:txBody>
          <a:bodyPr/>
          <a:lstStyle/>
          <a:p>
            <a:fld id="{17B89947-0FA6-4448-B4EB-3D93323C8925}" type="datetimeFigureOut">
              <a:rPr lang="en-GB" smtClean="0"/>
              <a:t>13/05/2020</a:t>
            </a:fld>
            <a:endParaRPr lang="en-GB" dirty="0"/>
          </a:p>
        </p:txBody>
      </p:sp>
      <p:sp>
        <p:nvSpPr>
          <p:cNvPr id="5" name="Footer Placeholder 4">
            <a:extLst>
              <a:ext uri="{FF2B5EF4-FFF2-40B4-BE49-F238E27FC236}">
                <a16:creationId xmlns:a16="http://schemas.microsoft.com/office/drawing/2014/main" id="{05CB7547-608E-43C5-8CF3-F2725236631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EEC265B-CF62-41C5-B6DB-1DC609842952}"/>
              </a:ext>
            </a:extLst>
          </p:cNvPr>
          <p:cNvSpPr>
            <a:spLocks noGrp="1"/>
          </p:cNvSpPr>
          <p:nvPr>
            <p:ph type="sldNum" sz="quarter" idx="12"/>
          </p:nvPr>
        </p:nvSpPr>
        <p:spPr/>
        <p:txBody>
          <a:bodyPr/>
          <a:lstStyle/>
          <a:p>
            <a:fld id="{9A59121D-37DF-43CD-BAA5-F1C5815FCD00}" type="slidenum">
              <a:rPr lang="en-GB" smtClean="0"/>
              <a:t>‹#›</a:t>
            </a:fld>
            <a:endParaRPr lang="en-GB" dirty="0"/>
          </a:p>
        </p:txBody>
      </p:sp>
    </p:spTree>
    <p:extLst>
      <p:ext uri="{BB962C8B-B14F-4D97-AF65-F5344CB8AC3E}">
        <p14:creationId xmlns:p14="http://schemas.microsoft.com/office/powerpoint/2010/main" val="1526651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B3CA05-C43F-4D55-AA7C-048CFD868F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00332E-E00B-4E42-8E11-4C9F0B065B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0AE759-4215-4C4C-87F7-416667E483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B89947-0FA6-4448-B4EB-3D93323C8925}" type="datetimeFigureOut">
              <a:rPr lang="en-GB" smtClean="0"/>
              <a:t>13/05/2020</a:t>
            </a:fld>
            <a:endParaRPr lang="en-GB" dirty="0"/>
          </a:p>
        </p:txBody>
      </p:sp>
      <p:sp>
        <p:nvSpPr>
          <p:cNvPr id="5" name="Footer Placeholder 4">
            <a:extLst>
              <a:ext uri="{FF2B5EF4-FFF2-40B4-BE49-F238E27FC236}">
                <a16:creationId xmlns:a16="http://schemas.microsoft.com/office/drawing/2014/main" id="{4E60DBBE-F3B8-47BC-B873-CC764A74F2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09EA7961-1D5F-4E3F-A0D5-A215A18093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A59121D-37DF-43CD-BAA5-F1C5815FCD00}" type="slidenum">
              <a:rPr lang="en-GB" smtClean="0"/>
              <a:t>‹#›</a:t>
            </a:fld>
            <a:endParaRPr lang="en-GB" dirty="0"/>
          </a:p>
        </p:txBody>
      </p:sp>
    </p:spTree>
    <p:extLst>
      <p:ext uri="{BB962C8B-B14F-4D97-AF65-F5344CB8AC3E}">
        <p14:creationId xmlns:p14="http://schemas.microsoft.com/office/powerpoint/2010/main" val="2641985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flip="none" rotWithShape="1">
          <a:gsLst>
            <a:gs pos="59000">
              <a:schemeClr val="accent5">
                <a:lumMod val="40000"/>
                <a:lumOff val="60000"/>
              </a:schemeClr>
            </a:gs>
            <a:gs pos="1000">
              <a:schemeClr val="accent4">
                <a:lumMod val="0"/>
                <a:lumOff val="100000"/>
              </a:schemeClr>
            </a:gs>
            <a:gs pos="100000">
              <a:schemeClr val="accent5">
                <a:lumMod val="60000"/>
                <a:lumOff val="4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846E425-2198-4634-87B3-CB39CD09A9A9}"/>
              </a:ext>
            </a:extLst>
          </p:cNvPr>
          <p:cNvSpPr/>
          <p:nvPr/>
        </p:nvSpPr>
        <p:spPr>
          <a:xfrm>
            <a:off x="4692646" y="-35209"/>
            <a:ext cx="5163209" cy="461665"/>
          </a:xfrm>
          <a:prstGeom prst="rect">
            <a:avLst/>
          </a:prstGeom>
          <a:noFill/>
        </p:spPr>
        <p:txBody>
          <a:bodyPr wrap="none" lIns="91440" tIns="45720" rIns="91440" bIns="45720">
            <a:spAutoFit/>
          </a:bodyPr>
          <a:lstStyle/>
          <a:p>
            <a:pPr algn="ctr"/>
            <a:r>
              <a:rPr lang="en-US" sz="2400" b="0" cap="none" spc="0" dirty="0">
                <a:ln w="0"/>
                <a:solidFill>
                  <a:schemeClr val="accent5">
                    <a:lumMod val="75000"/>
                  </a:schemeClr>
                </a:solidFill>
                <a:effectLst>
                  <a:outerShdw blurRad="38100" dist="25400" dir="5400000" algn="ctr" rotWithShape="0">
                    <a:srgbClr val="6E747A">
                      <a:alpha val="43000"/>
                    </a:srgbClr>
                  </a:outerShdw>
                </a:effectLst>
              </a:rPr>
              <a:t>Addi</a:t>
            </a:r>
            <a:r>
              <a:rPr lang="en-US" sz="2400" dirty="0">
                <a:ln w="0"/>
                <a:solidFill>
                  <a:schemeClr val="accent5">
                    <a:lumMod val="75000"/>
                  </a:schemeClr>
                </a:solidFill>
                <a:effectLst>
                  <a:outerShdw blurRad="38100" dist="25400" dir="5400000" algn="ctr" rotWithShape="0">
                    <a:srgbClr val="6E747A">
                      <a:alpha val="43000"/>
                    </a:srgbClr>
                  </a:outerShdw>
                </a:effectLst>
              </a:rPr>
              <a:t>tional Learning Needs (ALN) reform</a:t>
            </a:r>
            <a:endParaRPr lang="en-US" sz="2400" b="0" cap="none" spc="0" dirty="0">
              <a:ln w="0"/>
              <a:solidFill>
                <a:schemeClr val="accent5">
                  <a:lumMod val="75000"/>
                </a:schemeClr>
              </a:solidFill>
              <a:effectLst>
                <a:outerShdw blurRad="38100" dist="25400" dir="5400000" algn="ctr" rotWithShape="0">
                  <a:srgbClr val="6E747A">
                    <a:alpha val="43000"/>
                  </a:srgbClr>
                </a:outerShdw>
              </a:effectLst>
            </a:endParaRPr>
          </a:p>
        </p:txBody>
      </p:sp>
      <p:sp>
        <p:nvSpPr>
          <p:cNvPr id="7" name="Rectangle: Diagonal Corners Rounded 6">
            <a:extLst>
              <a:ext uri="{FF2B5EF4-FFF2-40B4-BE49-F238E27FC236}">
                <a16:creationId xmlns:a16="http://schemas.microsoft.com/office/drawing/2014/main" id="{A2DB9BA9-E790-4F21-80A0-68F7F33841EC}"/>
              </a:ext>
            </a:extLst>
          </p:cNvPr>
          <p:cNvSpPr/>
          <p:nvPr/>
        </p:nvSpPr>
        <p:spPr>
          <a:xfrm>
            <a:off x="29196" y="25057"/>
            <a:ext cx="4698792" cy="166313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58ECE1B9-565E-47E6-B69E-016833A2612D}"/>
              </a:ext>
            </a:extLst>
          </p:cNvPr>
          <p:cNvSpPr txBox="1"/>
          <p:nvPr/>
        </p:nvSpPr>
        <p:spPr>
          <a:xfrm>
            <a:off x="93793" y="-43724"/>
            <a:ext cx="4677273" cy="1728615"/>
          </a:xfrm>
          <a:prstGeom prst="rect">
            <a:avLst/>
          </a:prstGeom>
          <a:noFill/>
          <a:ln>
            <a:noFill/>
          </a:ln>
        </p:spPr>
        <p:txBody>
          <a:bodyPr wrap="square" rtlCol="0">
            <a:spAutoFit/>
          </a:bodyPr>
          <a:lstStyle/>
          <a:p>
            <a:pPr algn="just">
              <a:lnSpc>
                <a:spcPct val="150000"/>
              </a:lnSpc>
            </a:pPr>
            <a:r>
              <a:rPr lang="en-GB" sz="900" b="1" dirty="0">
                <a:latin typeface="Arial" panose="020B0604020202020204" pitchFamily="34" charset="0"/>
                <a:cs typeface="Arial" panose="020B0604020202020204" pitchFamily="34" charset="0"/>
              </a:rPr>
              <a:t>Introduction</a:t>
            </a:r>
          </a:p>
          <a:p>
            <a:pPr algn="just">
              <a:lnSpc>
                <a:spcPct val="150000"/>
              </a:lnSpc>
            </a:pPr>
            <a:r>
              <a:rPr lang="en-GB" sz="900" dirty="0">
                <a:latin typeface="Arial" panose="020B0604020202020204" pitchFamily="34" charset="0"/>
                <a:cs typeface="Arial" panose="020B0604020202020204" pitchFamily="34" charset="0"/>
              </a:rPr>
              <a:t>As you may be aware Special Educational Needs (SEN) will be changed to Additional Learning Needs (ALN) in September 2020 (SNAP Cymru, 2020).  National Assembly for Wales (2018) p.1 highlighted the need for change as is no longer appropriate and an up-to-date approach is needed.  However, it has now been postponed until 2021 because schools are unable to meet the requirements set by the Code and regulations 2020 before the implementation date (CEREBRA, 2019).  By exploring this new legislation there will be discussions to how this will be implemented and are there possible barriers.</a:t>
            </a:r>
            <a:endParaRPr lang="en-GB" sz="900" b="1" dirty="0">
              <a:latin typeface="Arial" panose="020B0604020202020204" pitchFamily="34" charset="0"/>
              <a:cs typeface="Arial" panose="020B0604020202020204" pitchFamily="34" charset="0"/>
            </a:endParaRPr>
          </a:p>
        </p:txBody>
      </p:sp>
      <p:sp>
        <p:nvSpPr>
          <p:cNvPr id="19" name="Rectangle: Diagonal Corners Rounded 18">
            <a:extLst>
              <a:ext uri="{FF2B5EF4-FFF2-40B4-BE49-F238E27FC236}">
                <a16:creationId xmlns:a16="http://schemas.microsoft.com/office/drawing/2014/main" id="{D018E18E-9A9D-46F6-94DE-6C0BE119067A}"/>
              </a:ext>
            </a:extLst>
          </p:cNvPr>
          <p:cNvSpPr/>
          <p:nvPr/>
        </p:nvSpPr>
        <p:spPr>
          <a:xfrm>
            <a:off x="6572123" y="391348"/>
            <a:ext cx="5565139" cy="1273970"/>
          </a:xfrm>
          <a:prstGeom prst="round2Diag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TextBox 19">
            <a:extLst>
              <a:ext uri="{FF2B5EF4-FFF2-40B4-BE49-F238E27FC236}">
                <a16:creationId xmlns:a16="http://schemas.microsoft.com/office/drawing/2014/main" id="{0DD9B878-F7DD-4CE3-BD0C-1FA2A64A00A4}"/>
              </a:ext>
            </a:extLst>
          </p:cNvPr>
          <p:cNvSpPr txBox="1"/>
          <p:nvPr/>
        </p:nvSpPr>
        <p:spPr>
          <a:xfrm>
            <a:off x="6518693" y="371775"/>
            <a:ext cx="5671998" cy="1105367"/>
          </a:xfrm>
          <a:prstGeom prst="rect">
            <a:avLst/>
          </a:prstGeom>
          <a:noFill/>
        </p:spPr>
        <p:txBody>
          <a:bodyPr wrap="square" rtlCol="0">
            <a:spAutoFit/>
          </a:bodyPr>
          <a:lstStyle/>
          <a:p>
            <a:pPr algn="just">
              <a:lnSpc>
                <a:spcPct val="150000"/>
              </a:lnSpc>
            </a:pPr>
            <a:r>
              <a:rPr lang="en-GB" sz="900" b="1" dirty="0">
                <a:latin typeface="Arial" panose="020B0604020202020204" pitchFamily="34" charset="0"/>
                <a:cs typeface="Arial" panose="020B0604020202020204" pitchFamily="34" charset="0"/>
              </a:rPr>
              <a:t>Individual Development Plan (IDP)</a:t>
            </a:r>
          </a:p>
          <a:p>
            <a:pPr marL="171450" indent="-171450" algn="just">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Replace the current statementing process</a:t>
            </a:r>
          </a:p>
          <a:p>
            <a:pPr marL="171450" indent="-171450" algn="just">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Considers children’s rights to voice their opinion in Articles 12 and 13 of the United Nations Convention on the Rights of the Child (UNCRC) and to be actively involved in their education (UNICEF, n.d)</a:t>
            </a:r>
          </a:p>
          <a:p>
            <a:pPr marL="171450" indent="-171450" algn="just">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Professionals who support the child will contribute to the plan (Welsh Government, 2017, p.5-11).</a:t>
            </a:r>
          </a:p>
        </p:txBody>
      </p:sp>
      <p:sp>
        <p:nvSpPr>
          <p:cNvPr id="29" name="Rectangle 28">
            <a:extLst>
              <a:ext uri="{FF2B5EF4-FFF2-40B4-BE49-F238E27FC236}">
                <a16:creationId xmlns:a16="http://schemas.microsoft.com/office/drawing/2014/main" id="{87A01A30-BD76-4B2F-96E6-90A0E9BC2F83}"/>
              </a:ext>
            </a:extLst>
          </p:cNvPr>
          <p:cNvSpPr/>
          <p:nvPr/>
        </p:nvSpPr>
        <p:spPr>
          <a:xfrm>
            <a:off x="3461378" y="1753672"/>
            <a:ext cx="3888221" cy="4753989"/>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C888FD5C-51A6-4DA8-A3B4-BA35C4A1657C}"/>
              </a:ext>
            </a:extLst>
          </p:cNvPr>
          <p:cNvSpPr txBox="1"/>
          <p:nvPr/>
        </p:nvSpPr>
        <p:spPr>
          <a:xfrm>
            <a:off x="3457405" y="1684891"/>
            <a:ext cx="3784676" cy="4844852"/>
          </a:xfrm>
          <a:prstGeom prst="rect">
            <a:avLst/>
          </a:prstGeom>
          <a:noFill/>
        </p:spPr>
        <p:txBody>
          <a:bodyPr wrap="square" rtlCol="0">
            <a:spAutoFit/>
          </a:bodyPr>
          <a:lstStyle/>
          <a:p>
            <a:pPr algn="ctr">
              <a:lnSpc>
                <a:spcPct val="150000"/>
              </a:lnSpc>
            </a:pPr>
            <a:r>
              <a:rPr lang="en-GB" sz="900" b="1" dirty="0">
                <a:latin typeface="Arial" panose="020B0604020202020204" pitchFamily="34" charset="0"/>
                <a:cs typeface="Arial" panose="020B0604020202020204" pitchFamily="34" charset="0"/>
              </a:rPr>
              <a:t>4 – Increased Participation of children and young people</a:t>
            </a:r>
          </a:p>
          <a:p>
            <a:pPr algn="just">
              <a:lnSpc>
                <a:spcPct val="150000"/>
              </a:lnSpc>
            </a:pPr>
            <a:r>
              <a:rPr lang="en-GB" sz="900" dirty="0">
                <a:latin typeface="Arial" panose="020B0604020202020204" pitchFamily="34" charset="0"/>
                <a:cs typeface="Arial" panose="020B0604020202020204" pitchFamily="34" charset="0"/>
              </a:rPr>
              <a:t>This aim corresponds to Article 12 and 13 of the UNCRC as children are encouraged to voice their opinions and to be active participants (UNICEF, n.d).  The Draft ALN Code of Practice (2018) entitles children to communicate their views in a form that is appropriate to them.  The practitioner should provide support for a child to exercise this right through appropriate methods.  An implication of this is time, if children wish to communicate in multiple methods the practitioner must prepare resources to meet this need therefore, more research may be required to meet this criteria.</a:t>
            </a:r>
          </a:p>
          <a:p>
            <a:pPr algn="just">
              <a:lnSpc>
                <a:spcPct val="150000"/>
              </a:lnSpc>
            </a:pPr>
            <a:r>
              <a:rPr lang="en-GB" sz="900" dirty="0">
                <a:latin typeface="Arial" panose="020B0604020202020204" pitchFamily="34" charset="0"/>
                <a:cs typeface="Arial" panose="020B0604020202020204" pitchFamily="34" charset="0"/>
              </a:rPr>
              <a:t>In order for there to be an increase in participation professionals should use a ‘person-centred approach’ which enables them to put the needs of the child and their parents at the centre of their decisions (Welsh Government, 2018, p. 35).  However, they claim these resources are available for practitioners online although, there is no link to follow or unclear where to access this information as there are multiple agencies claiming to promote this to which some sources could be unreliable.</a:t>
            </a:r>
          </a:p>
          <a:p>
            <a:pPr algn="just">
              <a:lnSpc>
                <a:spcPct val="150000"/>
              </a:lnSpc>
            </a:pPr>
            <a:r>
              <a:rPr lang="en-GB" sz="900" dirty="0">
                <a:latin typeface="Arial" panose="020B0604020202020204" pitchFamily="34" charset="0"/>
                <a:cs typeface="Arial" panose="020B0604020202020204" pitchFamily="34" charset="0"/>
              </a:rPr>
              <a:t>If a child has ALN the school must encourage children to participate and voice their opinions as well as including the parents in this process as they can share information which can be helpful to the professionals especially when designing IDP’s.  Although, these must be easy for the child to follow and for parents to understand (Welsh Government, 2018, p.35-37).</a:t>
            </a:r>
          </a:p>
        </p:txBody>
      </p:sp>
      <p:sp>
        <p:nvSpPr>
          <p:cNvPr id="22" name="TextBox 21">
            <a:extLst>
              <a:ext uri="{FF2B5EF4-FFF2-40B4-BE49-F238E27FC236}">
                <a16:creationId xmlns:a16="http://schemas.microsoft.com/office/drawing/2014/main" id="{2C83B49C-6B99-46B5-A984-EBB1977C99F6}"/>
              </a:ext>
            </a:extLst>
          </p:cNvPr>
          <p:cNvSpPr txBox="1"/>
          <p:nvPr/>
        </p:nvSpPr>
        <p:spPr>
          <a:xfrm>
            <a:off x="4742094" y="344213"/>
            <a:ext cx="1896755" cy="1336200"/>
          </a:xfrm>
          <a:prstGeom prst="rect">
            <a:avLst/>
          </a:prstGeom>
          <a:noFill/>
        </p:spPr>
        <p:txBody>
          <a:bodyPr wrap="square" rtlCol="0">
            <a:spAutoFit/>
          </a:bodyPr>
          <a:lstStyle/>
          <a:p>
            <a:pPr algn="just">
              <a:lnSpc>
                <a:spcPct val="150000"/>
              </a:lnSpc>
            </a:pPr>
            <a:r>
              <a:rPr lang="en-GB" sz="900" b="1" dirty="0">
                <a:latin typeface="Arial" panose="020B0604020202020204" pitchFamily="34" charset="0"/>
                <a:cs typeface="Arial" panose="020B0604020202020204" pitchFamily="34" charset="0"/>
              </a:rPr>
              <a:t>ALN Code of Practice 2018</a:t>
            </a:r>
          </a:p>
          <a:p>
            <a:pPr marL="171450" indent="-171450" algn="just">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Inclusive education</a:t>
            </a:r>
          </a:p>
          <a:p>
            <a:pPr marL="171450" indent="-171450" algn="just">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A right’s based approach</a:t>
            </a:r>
          </a:p>
          <a:p>
            <a:pPr marL="171450" indent="-171450" algn="just">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Bilingual system</a:t>
            </a:r>
          </a:p>
          <a:p>
            <a:pPr marL="171450" indent="-171450" algn="just">
              <a:lnSpc>
                <a:spcPct val="150000"/>
              </a:lnSpc>
              <a:buFont typeface="Arial" panose="020B0604020202020204" pitchFamily="34" charset="0"/>
              <a:buChar char="•"/>
            </a:pPr>
            <a:r>
              <a:rPr lang="en-GB" sz="900" dirty="0">
                <a:latin typeface="Arial" panose="020B0604020202020204" pitchFamily="34" charset="0"/>
                <a:cs typeface="Arial" panose="020B0604020202020204" pitchFamily="34" charset="0"/>
              </a:rPr>
              <a:t>Collaborative</a:t>
            </a:r>
          </a:p>
          <a:p>
            <a:pPr algn="just">
              <a:lnSpc>
                <a:spcPct val="150000"/>
              </a:lnSpc>
            </a:pPr>
            <a:r>
              <a:rPr lang="en-GB" sz="900" dirty="0">
                <a:latin typeface="Arial" panose="020B0604020202020204" pitchFamily="34" charset="0"/>
                <a:cs typeface="Arial" panose="020B0604020202020204" pitchFamily="34" charset="0"/>
              </a:rPr>
              <a:t>(Welsh Government, 2018, p.25).</a:t>
            </a:r>
          </a:p>
        </p:txBody>
      </p:sp>
      <p:sp>
        <p:nvSpPr>
          <p:cNvPr id="28" name="Rectangle 27">
            <a:extLst>
              <a:ext uri="{FF2B5EF4-FFF2-40B4-BE49-F238E27FC236}">
                <a16:creationId xmlns:a16="http://schemas.microsoft.com/office/drawing/2014/main" id="{96B5C30A-DF2E-4C50-906C-5A81F8F50214}"/>
              </a:ext>
            </a:extLst>
          </p:cNvPr>
          <p:cNvSpPr/>
          <p:nvPr/>
        </p:nvSpPr>
        <p:spPr>
          <a:xfrm>
            <a:off x="41432" y="1753671"/>
            <a:ext cx="3380142" cy="5079271"/>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8FCA9F3D-CC66-4545-AFCB-009C6CCA7807}"/>
              </a:ext>
            </a:extLst>
          </p:cNvPr>
          <p:cNvSpPr txBox="1"/>
          <p:nvPr/>
        </p:nvSpPr>
        <p:spPr>
          <a:xfrm>
            <a:off x="-26461" y="1665318"/>
            <a:ext cx="3531150" cy="5468100"/>
          </a:xfrm>
          <a:prstGeom prst="rect">
            <a:avLst/>
          </a:prstGeom>
          <a:noFill/>
        </p:spPr>
        <p:txBody>
          <a:bodyPr wrap="square" rtlCol="0">
            <a:spAutoFit/>
          </a:bodyPr>
          <a:lstStyle/>
          <a:p>
            <a:pPr algn="ctr">
              <a:lnSpc>
                <a:spcPct val="150000"/>
              </a:lnSpc>
            </a:pPr>
            <a:r>
              <a:rPr lang="en-GB" sz="900" b="1" dirty="0">
                <a:latin typeface="Arial" panose="020B0604020202020204" pitchFamily="34" charset="0"/>
                <a:cs typeface="Arial" panose="020B0604020202020204" pitchFamily="34" charset="0"/>
              </a:rPr>
              <a:t>7 - Increased collaboration</a:t>
            </a:r>
          </a:p>
          <a:p>
            <a:pPr algn="just">
              <a:lnSpc>
                <a:spcPct val="150000"/>
              </a:lnSpc>
            </a:pPr>
            <a:r>
              <a:rPr lang="en-GB" sz="900" dirty="0">
                <a:latin typeface="Arial" panose="020B0604020202020204" pitchFamily="34" charset="0"/>
                <a:cs typeface="Arial" panose="020B0604020202020204" pitchFamily="34" charset="0"/>
              </a:rPr>
              <a:t>The Draft Additional Learning Needs Code for Wales (2018) encourages multi-agencies to collaborate to ensure holistic needs are met. However, the Children’s Commissioner for Wales 2019 emphasised the code is unclear how this will be translated into practice.  As there is currently no examples of how this will be integrated professionals are unable to plan ahead for the changes.</a:t>
            </a:r>
          </a:p>
          <a:p>
            <a:pPr algn="just">
              <a:lnSpc>
                <a:spcPct val="150000"/>
              </a:lnSpc>
            </a:pPr>
            <a:r>
              <a:rPr lang="en-GB" sz="900" dirty="0">
                <a:latin typeface="Arial" panose="020B0604020202020204" pitchFamily="34" charset="0"/>
                <a:cs typeface="Arial" panose="020B0604020202020204" pitchFamily="34" charset="0"/>
              </a:rPr>
              <a:t>The Draft code may enable earlier interventions to take place as all professionals can efficiently communicate and a prognosis can be delivered earlier. NSPCC stated all agencies who have met with the child and parents should also provide written documentation however, many parents can be unaware of this option therefore they should be informed that this an option (NSPCC, 2019).  Having a written document amongst professionals could be helpful long-term as it could lead to an earlier diagnosis.</a:t>
            </a:r>
          </a:p>
          <a:p>
            <a:pPr algn="just">
              <a:lnSpc>
                <a:spcPct val="150000"/>
              </a:lnSpc>
            </a:pPr>
            <a:r>
              <a:rPr lang="en-GB" sz="900" dirty="0">
                <a:latin typeface="Arial" panose="020B0604020202020204" pitchFamily="34" charset="0"/>
                <a:cs typeface="Arial" panose="020B0604020202020204" pitchFamily="34" charset="0"/>
              </a:rPr>
              <a:t>Additionally, the New Curriculum by Donaldson will be compulsory from 2022 and this highlights the importance of health and education working together.  The curriculum enables multi-agencies to be integrated into planning for children with ALN (Donaldson, 2015, p.91-92). If practitioners have a holistic understanding of the child’s needs through multi-agency collaboration they can plan efficiently and remove any barriers to learning to ensure they can progress alike their peers.</a:t>
            </a:r>
          </a:p>
        </p:txBody>
      </p:sp>
      <p:sp>
        <p:nvSpPr>
          <p:cNvPr id="30" name="Rectangle 29">
            <a:extLst>
              <a:ext uri="{FF2B5EF4-FFF2-40B4-BE49-F238E27FC236}">
                <a16:creationId xmlns:a16="http://schemas.microsoft.com/office/drawing/2014/main" id="{3E3EEAA4-AAD3-49B9-8685-0FF206EC6647}"/>
              </a:ext>
            </a:extLst>
          </p:cNvPr>
          <p:cNvSpPr/>
          <p:nvPr/>
        </p:nvSpPr>
        <p:spPr>
          <a:xfrm>
            <a:off x="7405256" y="1753672"/>
            <a:ext cx="4713974" cy="3904572"/>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EFA03DC3-EF10-48DA-9799-B8898920A1D2}"/>
              </a:ext>
            </a:extLst>
          </p:cNvPr>
          <p:cNvSpPr txBox="1"/>
          <p:nvPr/>
        </p:nvSpPr>
        <p:spPr>
          <a:xfrm>
            <a:off x="7411909" y="1699030"/>
            <a:ext cx="4750038" cy="4013856"/>
          </a:xfrm>
          <a:prstGeom prst="rect">
            <a:avLst/>
          </a:prstGeom>
          <a:noFill/>
        </p:spPr>
        <p:txBody>
          <a:bodyPr wrap="square" rtlCol="0">
            <a:spAutoFit/>
          </a:bodyPr>
          <a:lstStyle/>
          <a:p>
            <a:pPr algn="ctr">
              <a:lnSpc>
                <a:spcPct val="150000"/>
              </a:lnSpc>
            </a:pPr>
            <a:r>
              <a:rPr lang="en-GB" sz="900" b="1" dirty="0">
                <a:latin typeface="Arial" panose="020B0604020202020204" pitchFamily="34" charset="0"/>
                <a:cs typeface="Arial" panose="020B0604020202020204" pitchFamily="34" charset="0"/>
              </a:rPr>
              <a:t>11 – A Bilingual system</a:t>
            </a:r>
          </a:p>
          <a:p>
            <a:pPr algn="just">
              <a:lnSpc>
                <a:spcPct val="150000"/>
              </a:lnSpc>
            </a:pPr>
            <a:r>
              <a:rPr lang="en-GB" sz="900" dirty="0">
                <a:latin typeface="Arial" panose="020B0604020202020204" pitchFamily="34" charset="0"/>
                <a:cs typeface="Arial" panose="020B0604020202020204" pitchFamily="34" charset="0"/>
              </a:rPr>
              <a:t>The Welsh Government aim to reach one million speakers by 2050. With this incentive parents may enrol their child into Welsh medium settings and if the child has later been identified with ALN whether the provision of Welsh support should remain. Practitioners in this instance must ensure IDP are available in Welsh however, if IDP’s are written in Welsh it could be argued that they should also be available in English for professionals who do not speak the language (Welsh Government, 2018, p.30). Also, the Welsh language has an official status and the Welsh Government have a responsibility to facilitate (Welsh Government, 2017, p. 4-6) Consequently, schools could be under more pressure to translate each document which could add to their workload therefore, clearer instructions in these circumstances are needed.</a:t>
            </a:r>
          </a:p>
          <a:p>
            <a:pPr algn="just">
              <a:lnSpc>
                <a:spcPct val="150000"/>
              </a:lnSpc>
            </a:pPr>
            <a:r>
              <a:rPr lang="en-GB" sz="900" dirty="0">
                <a:latin typeface="Arial" panose="020B0604020202020204" pitchFamily="34" charset="0"/>
                <a:cs typeface="Arial" panose="020B0604020202020204" pitchFamily="34" charset="0"/>
              </a:rPr>
              <a:t>The Bilingual system has very little detail compared to the other eleven aims thus, further amendments in the final draft is needed to ensure practitioners and professionals understand how to provide a bilingual system to meet the child’s needs.  Although the Code of Practice (2018) demonstrate an awareness of the Welsh language and clear steps should be taken they do not highlight what steps would be necessary or how practitioners can effectively implement these (Welsh Government, 2020, p.6).  The Children’s Commissioner for Wales (2019) agrees with this as they have also expressed the need for Welsh language opportunities.</a:t>
            </a:r>
          </a:p>
        </p:txBody>
      </p:sp>
      <p:sp>
        <p:nvSpPr>
          <p:cNvPr id="31" name="TextBox 30">
            <a:extLst>
              <a:ext uri="{FF2B5EF4-FFF2-40B4-BE49-F238E27FC236}">
                <a16:creationId xmlns:a16="http://schemas.microsoft.com/office/drawing/2014/main" id="{A356A4AA-542E-4439-B9EA-6392204A0314}"/>
              </a:ext>
            </a:extLst>
          </p:cNvPr>
          <p:cNvSpPr txBox="1"/>
          <p:nvPr/>
        </p:nvSpPr>
        <p:spPr>
          <a:xfrm>
            <a:off x="7385430" y="5700598"/>
            <a:ext cx="4652359" cy="1036117"/>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Conclusion</a:t>
            </a:r>
          </a:p>
          <a:p>
            <a:pPr algn="just">
              <a:lnSpc>
                <a:spcPct val="150000"/>
              </a:lnSpc>
            </a:pPr>
            <a:r>
              <a:rPr lang="en-GB" sz="900" dirty="0">
                <a:latin typeface="Arial" panose="020B0604020202020204" pitchFamily="34" charset="0"/>
                <a:cs typeface="Arial" panose="020B0604020202020204" pitchFamily="34" charset="0"/>
              </a:rPr>
              <a:t>As highlighted, there are some areas that need to be improved upon however, the Code of Practice promotes key issues such as multi-agency working and including children and parents in the child’s education and by working together can help elevate potential barriers the child may face.</a:t>
            </a:r>
          </a:p>
        </p:txBody>
      </p:sp>
    </p:spTree>
    <p:extLst>
      <p:ext uri="{BB962C8B-B14F-4D97-AF65-F5344CB8AC3E}">
        <p14:creationId xmlns:p14="http://schemas.microsoft.com/office/powerpoint/2010/main" val="2706897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4336</TotalTime>
  <Words>1034</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Hannah-May Maddern</dc:creator>
  <cp:lastModifiedBy>Hannah-May Maddern</cp:lastModifiedBy>
  <cp:revision>55</cp:revision>
  <dcterms:created xsi:type="dcterms:W3CDTF">2020-05-13T13:23:57Z</dcterms:created>
  <dcterms:modified xsi:type="dcterms:W3CDTF">2020-05-16T13:40:10Z</dcterms:modified>
</cp:coreProperties>
</file>