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71" r:id="rId5"/>
    <p:sldId id="257" r:id="rId6"/>
    <p:sldId id="258" r:id="rId7"/>
    <p:sldId id="259" r:id="rId8"/>
    <p:sldId id="260" r:id="rId9"/>
    <p:sldId id="261" r:id="rId10"/>
    <p:sldId id="262" r:id="rId11"/>
    <p:sldId id="264" r:id="rId12"/>
    <p:sldId id="265" r:id="rId13"/>
    <p:sldId id="268" r:id="rId14"/>
    <p:sldId id="269" r:id="rId15"/>
    <p:sldId id="270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385879-B0B1-9050-9667-C293DB89932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50A2051-245D-0D07-492D-53345ACA963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092ECEB-3A15-1701-9424-C8EFB29481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5FB20D-DF25-4054-B5AC-0BF1C4E8B6E1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8694C4D-536D-0347-9DDA-8C9E384027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1FF2EE-3470-94F3-50F2-77E220AC00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3B6F04-23ED-443C-BC19-9139ECD7EA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34028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F7BE2E-9D87-6A0B-C0C4-B9C9E71CDA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B14A54-3170-6E00-B3EC-501A559ED94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69B9C7-E783-64BB-1758-7A57BCAF56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5FB20D-DF25-4054-B5AC-0BF1C4E8B6E1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76D01F8-60E8-C4D3-5B6E-89F6525AFB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9283EF-A061-5EF1-C32F-6DD47A0C99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3B6F04-23ED-443C-BC19-9139ECD7EA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65038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73E45F-1C69-AF43-14E2-DF92C38816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70E3FC8-CF97-E92D-4802-F438425B38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1F55F37-D472-F186-AA0F-B9211B37D9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5FB20D-DF25-4054-B5AC-0BF1C4E8B6E1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3D68043-168A-E89B-C001-C69D7492F4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F67926-A0B3-968C-93D4-EBA2E6890C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3B6F04-23ED-443C-BC19-9139ECD7EA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280699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E3CFCF-A1F2-FEAC-B7C4-00A7AF4B57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AAC177-6192-2E1E-8208-36C1C33A80B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13D04E2-14E2-E4AB-512D-6520D70DC47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AF1783C-EA03-3504-4A98-742CD14CDF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5FB20D-DF25-4054-B5AC-0BF1C4E8B6E1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9DEA36E-D977-0E92-16CF-859960AA46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39B2A28-14DA-1EE1-796A-416999C67A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3B6F04-23ED-443C-BC19-9139ECD7EA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85252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B6BDB7-6752-A69A-5E1D-67896509FC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8E14148-37DC-08A3-E172-F5A946CB08D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054934D-B2A0-4767-69AF-97F146A8CD5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952C271-D4F2-F315-50EE-B2C0BD0B036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566EBEA-6CEF-51C2-3E23-FCAAF051697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C729C63-1A18-C393-A7B5-05312C87A2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5FB20D-DF25-4054-B5AC-0BF1C4E8B6E1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9AC25EC-010B-6701-BB49-AF58DAE030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744B2C3-4BC1-73A5-4C2B-D3C27B5067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3B6F04-23ED-443C-BC19-9139ECD7EA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32525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D913B7-9319-2297-5AED-25D5E792FC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7FADEB3-4881-3F95-6C77-438557306C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5FB20D-DF25-4054-B5AC-0BF1C4E8B6E1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F999DD5-7FDE-BD78-CEC4-D55BBC9386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EFED639-F4FB-F1BA-D94B-2ECD504D6E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3B6F04-23ED-443C-BC19-9139ECD7EA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87712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1FDD6D4-2473-4CEB-F4B5-4E645B43EF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5FB20D-DF25-4054-B5AC-0BF1C4E8B6E1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A117EE2-46B7-E65C-0302-97C08F5FA7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3B72805-2A76-A268-84C5-D08FC9A15C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3B6F04-23ED-443C-BC19-9139ECD7EA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27670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04E308-726E-C8F9-CA83-7479AB0824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C88EA3-1691-5C6D-7F2D-DEEA31E623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9B1E80A-E6A5-6FA5-1904-AB719F63465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26C7760-8AC6-B799-077A-13EA8487D8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5FB20D-DF25-4054-B5AC-0BF1C4E8B6E1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9B168DF-5C57-D143-1B6A-7DEE7CD4DE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1BA141-7E32-99F0-1D03-929DB79766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3B6F04-23ED-443C-BC19-9139ECD7EA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97029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F4C94C-0B75-3BEF-7553-13A81E6637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572EB97-FF74-7202-8668-220C9E02ED1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F0E40CC-3E72-03E4-DCF3-E517D4E2B96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82F02F7-6006-81C9-3176-8773A8965C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5FB20D-DF25-4054-B5AC-0BF1C4E8B6E1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D054B46-BDDE-87B0-2736-9D6F145A9D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7F67458-3F6B-83CD-533E-7510ABCCC7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3B6F04-23ED-443C-BC19-9139ECD7EA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10444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3554D3-942B-DAF6-A8FF-E7624A2687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6E634C7-5BCE-7B02-119F-6D7355D73AB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745B8D6-EB38-C2AD-CC49-D753202ACD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5FB20D-DF25-4054-B5AC-0BF1C4E8B6E1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BFC02F4-C2CD-B9DE-D5BA-6FFF685FB5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AC5C3E-5262-9676-54DD-7B566E8E64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3B6F04-23ED-443C-BC19-9139ECD7EA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55554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395B10D-94C8-545B-A5CC-D683A5143B5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F8FB24D-F89D-12D3-44EC-65B4202FDF3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4706B9-DFF6-1E30-08D6-919A95C882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5FB20D-DF25-4054-B5AC-0BF1C4E8B6E1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A5A05C3-E845-8E4C-3699-B967F2E6EA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AF1E18D-3518-04F0-E29C-E5AB891CF7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3B6F04-23ED-443C-BC19-9139ECD7EA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80603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95C0918-D858-75A8-9A6C-3DF2A71100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34926E7-16D4-2DE8-F46D-562EED0F815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EA7A68-6512-030E-4600-BB9A724F558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F5FB20D-DF25-4054-B5AC-0BF1C4E8B6E1}" type="datetimeFigureOut">
              <a:rPr lang="en-GB" smtClean="0"/>
              <a:t>11/07/2026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BAC0A38-AF3D-7E9C-709A-20E5D638BE0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210FCF-1EF6-DF9C-7D2C-01A0E9D7B75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43B6F04-23ED-443C-BC19-9139ECD7EA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08731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uk/government/publications/early-years-foundation-stage-framework--2" TargetMode="External"/><Relationship Id="rId2" Type="http://schemas.openxmlformats.org/officeDocument/2006/relationships/hyperlink" Target="https://developingchild.harvard.edu/resources/three-early-childhood-development-principles-improve-child-family-outcomes/" TargetMode="External"/><Relationship Id="rId1" Type="http://schemas.openxmlformats.org/officeDocument/2006/relationships/slideLayout" Target="../slideLayouts/slideLayout6.xml"/><Relationship Id="rId4" Type="http://schemas.openxmlformats.org/officeDocument/2006/relationships/hyperlink" Target="https://www.nice.org.uk/guidanc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91DC6ABD-215C-4EA8-A483-CEF5B99AB3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E75DA46-7C1E-319A-767C-B5EEBAF9F6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6511" y="1665036"/>
            <a:ext cx="4580648" cy="3417352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Module Title: </a:t>
            </a:r>
            <a:r>
              <a:rPr lang="en-US" altLang="en-US" sz="2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Psychology in Health and Social Care</a:t>
            </a:r>
            <a:br>
              <a:rPr lang="en-US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Module Number:  </a:t>
            </a:r>
            <a:r>
              <a:rPr lang="en-US" altLang="en-US" sz="2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LCHS4010</a:t>
            </a:r>
            <a:br>
              <a:rPr lang="en-US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Assignment No: </a:t>
            </a:r>
            <a:r>
              <a:rPr lang="en-US" altLang="en-US" sz="2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1</a:t>
            </a:r>
            <a:br>
              <a:rPr lang="en-US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altLang="en-US" sz="2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Student Name: </a:t>
            </a:r>
            <a:r>
              <a:rPr lang="en-US" altLang="en-US" sz="2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Ruby Ana Geli</a:t>
            </a:r>
            <a:br>
              <a:rPr lang="en-US" altLang="en-US" sz="2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Student ID:</a:t>
            </a:r>
            <a:r>
              <a:rPr lang="en-US" altLang="en-US" sz="2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2515868</a:t>
            </a:r>
            <a:br>
              <a:rPr lang="en-US" altLang="en-US" sz="2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altLang="en-US" sz="2400" i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Lecturer’s Name</a:t>
            </a:r>
            <a:r>
              <a:rPr lang="en-US" altLang="en-US" sz="2400" b="1" i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: </a:t>
            </a:r>
            <a:r>
              <a:rPr lang="en-US" altLang="en-US" sz="2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Brian </a:t>
            </a:r>
            <a:r>
              <a:rPr lang="en-US" altLang="en-US" sz="2400" kern="120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Mashumba</a:t>
            </a:r>
            <a:br>
              <a:rPr lang="en-GB" altLang="en-US" sz="2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GB" altLang="en-US" sz="2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GB" sz="1050"/>
              <a:t>I declare that AI software was used only to check the spelling and grammar of this submission. No AI-generated wording, content, or written text has been used in the preparation of this assignment.</a:t>
            </a:r>
            <a:endParaRPr lang="en-US" sz="2400" kern="120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grpSp>
        <p:nvGrpSpPr>
          <p:cNvPr id="22" name="Group 21">
            <a:extLst>
              <a:ext uri="{FF2B5EF4-FFF2-40B4-BE49-F238E27FC236}">
                <a16:creationId xmlns:a16="http://schemas.microsoft.com/office/drawing/2014/main" id="{3AF6A671-C637-4547-85F4-51B6D18813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416432" y="1"/>
            <a:ext cx="2446384" cy="5777808"/>
            <a:chOff x="329184" y="1"/>
            <a:chExt cx="524256" cy="5777808"/>
          </a:xfrm>
        </p:grpSpPr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C575CF26-3D3C-4C5A-A2B7-00432016EF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329184" y="5777809"/>
              <a:ext cx="521208" cy="0"/>
            </a:xfrm>
            <a:prstGeom prst="line">
              <a:avLst/>
            </a:prstGeom>
            <a:ln w="1524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>
              <a:extLst>
                <a:ext uri="{FF2B5EF4-FFF2-40B4-BE49-F238E27FC236}">
                  <a16:creationId xmlns:a16="http://schemas.microsoft.com/office/drawing/2014/main" id="{99413ED5-9ED4-4772-BCE4-2BCAE6B12E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29184" y="1"/>
              <a:ext cx="524256" cy="5532119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6" name="Rectangle 25">
            <a:extLst>
              <a:ext uri="{FF2B5EF4-FFF2-40B4-BE49-F238E27FC236}">
                <a16:creationId xmlns:a16="http://schemas.microsoft.com/office/drawing/2014/main" id="{04357C93-F0CB-4A1C-8F77-4E90637898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86598" y="269324"/>
            <a:ext cx="6116779" cy="620877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C1549677-86EA-A294-AF85-0395948010D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40572" y="2251946"/>
            <a:ext cx="5608830" cy="22435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04301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6" name="Rectangle 35">
            <a:extLst>
              <a:ext uri="{FF2B5EF4-FFF2-40B4-BE49-F238E27FC236}">
                <a16:creationId xmlns:a16="http://schemas.microsoft.com/office/drawing/2014/main" id="{934F1179-B481-4F9E-BCA3-AFB972070F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Right Triangle 36">
            <a:extLst>
              <a:ext uri="{FF2B5EF4-FFF2-40B4-BE49-F238E27FC236}">
                <a16:creationId xmlns:a16="http://schemas.microsoft.com/office/drawing/2014/main" id="{827DC2C4-B485-428A-BF4A-472D2967F4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EE04B5EB-F158-4507-90DD-BD23620C7C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84ECB5A-5D38-41DE-DC72-AD137CA3917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85241" y="1040769"/>
            <a:ext cx="9789159" cy="3542045"/>
          </a:xfrm>
        </p:spPr>
        <p:txBody>
          <a:bodyPr anchor="b">
            <a:normAutofit/>
          </a:bodyPr>
          <a:lstStyle/>
          <a:p>
            <a:pPr algn="l"/>
            <a:r>
              <a:rPr lang="en-GB" sz="5500" b="1">
                <a:latin typeface="Arial" panose="020B0604020202020204" pitchFamily="34" charset="0"/>
                <a:cs typeface="Arial" panose="020B0604020202020204" pitchFamily="34" charset="0"/>
              </a:rPr>
              <a:t>Understanding Isaac's Development Through Bowlby's Attachment Theory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E16AE6D-2F39-4881-95D5-93514F0AFB3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85241" y="4662149"/>
            <a:ext cx="8741029" cy="744836"/>
          </a:xfrm>
        </p:spPr>
        <p:txBody>
          <a:bodyPr anchor="t">
            <a:normAutofit lnSpcReduction="10000"/>
          </a:bodyPr>
          <a:lstStyle/>
          <a:p>
            <a:pPr algn="l"/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Applying Attachment Theory to Develop an Early Help Support Plan for a Four-Year-Old Child</a:t>
            </a:r>
          </a:p>
        </p:txBody>
      </p:sp>
    </p:spTree>
    <p:extLst>
      <p:ext uri="{BB962C8B-B14F-4D97-AF65-F5344CB8AC3E}">
        <p14:creationId xmlns:p14="http://schemas.microsoft.com/office/powerpoint/2010/main" val="73411043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2A80FC61-D37E-66D6-989E-F3EA30238E3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049" r="1" b="1847"/>
          <a:stretch>
            <a:fillRect/>
          </a:stretch>
        </p:blipFill>
        <p:spPr>
          <a:xfrm>
            <a:off x="2555441" y="-4200"/>
            <a:ext cx="9669642" cy="6857990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9EB89F3-41E4-B12D-9538-560345E2C9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34011"/>
            <a:ext cx="4070350" cy="828675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r>
              <a:rPr lang="en-US" sz="4000" b="1">
                <a:latin typeface="Arial" panose="020B0604020202020204" pitchFamily="34" charset="0"/>
                <a:cs typeface="Arial" panose="020B0604020202020204" pitchFamily="34" charset="0"/>
              </a:rPr>
              <a:t>Introducing Isaac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E47F245-70CE-1A8F-CC82-23AE29FABB7E}"/>
              </a:ext>
            </a:extLst>
          </p:cNvPr>
          <p:cNvSpPr txBox="1"/>
          <p:nvPr/>
        </p:nvSpPr>
        <p:spPr>
          <a:xfrm>
            <a:off x="838200" y="1900800"/>
            <a:ext cx="5022850" cy="4074549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400" i="1">
                <a:latin typeface="Arial" panose="020B0604020202020204" pitchFamily="34" charset="0"/>
                <a:cs typeface="Arial" panose="020B0604020202020204" pitchFamily="34" charset="0"/>
              </a:rPr>
              <a:t>Case Overview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>
                <a:latin typeface="Arial" panose="020B0604020202020204" pitchFamily="34" charset="0"/>
                <a:cs typeface="Arial" panose="020B0604020202020204" pitchFamily="34" charset="0"/>
              </a:rPr>
              <a:t>Isaac is a 4-year-old attending a Children's Centre in London. 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>
                <a:latin typeface="Arial" panose="020B0604020202020204" pitchFamily="34" charset="0"/>
                <a:cs typeface="Arial" panose="020B0604020202020204" pitchFamily="34" charset="0"/>
              </a:rPr>
              <a:t>Recently moved to London, experiencing disrupted childcare. 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>
                <a:latin typeface="Arial" panose="020B0604020202020204" pitchFamily="34" charset="0"/>
                <a:cs typeface="Arial" panose="020B0604020202020204" pitchFamily="34" charset="0"/>
              </a:rPr>
              <a:t>Lives with his mother, who has post-natal depression, low confidence and limited social support.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400">
                <a:latin typeface="Arial" panose="020B0604020202020204" pitchFamily="34" charset="0"/>
                <a:cs typeface="Arial" panose="020B0604020202020204" pitchFamily="34" charset="0"/>
              </a:rPr>
              <a:t>Practitioners have observed: 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>
                <a:latin typeface="Arial" panose="020B0604020202020204" pitchFamily="34" charset="0"/>
                <a:cs typeface="Arial" panose="020B0604020202020204" pitchFamily="34" charset="0"/>
              </a:rPr>
              <a:t>withdrawn </a:t>
            </a:r>
            <a:r>
              <a:rPr lang="en-US" sz="1400" err="1">
                <a:latin typeface="Arial" panose="020B0604020202020204" pitchFamily="34" charset="0"/>
                <a:cs typeface="Arial" panose="020B0604020202020204" pitchFamily="34" charset="0"/>
              </a:rPr>
              <a:t>behaviour</a:t>
            </a:r>
            <a:r>
              <a:rPr lang="en-US" sz="140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>
                <a:latin typeface="Arial" panose="020B0604020202020204" pitchFamily="34" charset="0"/>
                <a:cs typeface="Arial" panose="020B0604020202020204" pitchFamily="34" charset="0"/>
              </a:rPr>
              <a:t>separation distress 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>
                <a:latin typeface="Arial" panose="020B0604020202020204" pitchFamily="34" charset="0"/>
                <a:cs typeface="Arial" panose="020B0604020202020204" pitchFamily="34" charset="0"/>
              </a:rPr>
              <a:t>language delay 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>
                <a:latin typeface="Arial" panose="020B0604020202020204" pitchFamily="34" charset="0"/>
                <a:cs typeface="Arial" panose="020B0604020202020204" pitchFamily="34" charset="0"/>
              </a:rPr>
              <a:t>difficulty engaging with peers.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400">
                <a:latin typeface="Arial" panose="020B0604020202020204" pitchFamily="34" charset="0"/>
                <a:cs typeface="Arial" panose="020B0604020202020204" pitchFamily="34" charset="0"/>
              </a:rPr>
              <a:t>Early experiences can significantly influence children's emotional and social development (Bowlby, 1969).</a:t>
            </a:r>
          </a:p>
        </p:txBody>
      </p:sp>
    </p:spTree>
    <p:extLst>
      <p:ext uri="{BB962C8B-B14F-4D97-AF65-F5344CB8AC3E}">
        <p14:creationId xmlns:p14="http://schemas.microsoft.com/office/powerpoint/2010/main" val="294355640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E47E24-FFB7-47A4-EC2B-96A8EFBC1C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8557" y="1138036"/>
            <a:ext cx="5444382" cy="1033662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3600" b="1"/>
              <a:t>Bowlby's Attachment Theory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A0BA78E-B58D-0FC1-8CD7-5DC2EB7AEE2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-1" b="4808"/>
          <a:stretch>
            <a:fillRect/>
          </a:stretch>
        </p:blipFill>
        <p:spPr>
          <a:xfrm>
            <a:off x="-1" y="10"/>
            <a:ext cx="5151179" cy="6857990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1503BFE4-729B-D9D0-C17B-501E6AF112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971697" y="871146"/>
            <a:ext cx="736939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Box 3">
            <a:extLst>
              <a:ext uri="{FF2B5EF4-FFF2-40B4-BE49-F238E27FC236}">
                <a16:creationId xmlns:a16="http://schemas.microsoft.com/office/drawing/2014/main" id="{A431856D-9984-A702-725E-CD4E5722B2E1}"/>
              </a:ext>
            </a:extLst>
          </p:cNvPr>
          <p:cNvSpPr txBox="1"/>
          <p:nvPr/>
        </p:nvSpPr>
        <p:spPr>
          <a:xfrm>
            <a:off x="5868557" y="2438587"/>
            <a:ext cx="5444382" cy="35912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400" i="1"/>
              <a:t>Key Concepts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/>
              <a:t>Attachment is a strong emotional bond between a child and caregiver (Bowlby, 1969).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/>
              <a:t>Children are biologically driven to seek proximity to caregivers for safety (Bowlby, 1969).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/>
              <a:t>Secure attachment develops through consistent, responsive caregiving (Ainsworth et al., 1978).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/>
              <a:t>Early attachment forms an Internal Working Model, influencing future relationships and emotional wellbeing (Bowlby, 1969).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/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400"/>
              <a:t>Why this theory?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/>
              <a:t>Explains Isaac's separation anxiety, clinginess and withdrawn </a:t>
            </a:r>
            <a:r>
              <a:rPr lang="en-US" sz="1400" err="1"/>
              <a:t>behaviour</a:t>
            </a:r>
            <a:r>
              <a:rPr lang="en-US" sz="1400"/>
              <a:t>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/>
              <a:t>Highlights the importance of early caregiver-child relationships.</a:t>
            </a:r>
          </a:p>
        </p:txBody>
      </p:sp>
    </p:spTree>
    <p:extLst>
      <p:ext uri="{BB962C8B-B14F-4D97-AF65-F5344CB8AC3E}">
        <p14:creationId xmlns:p14="http://schemas.microsoft.com/office/powerpoint/2010/main" val="182361609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ight Triangle 10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AC0B99-54DC-6C23-4C32-09FCDB7A7B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5240" y="1050595"/>
            <a:ext cx="8074815" cy="77185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600" b="1" kern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Applying Bowlby's Theory to Isaac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E01523A-016A-C541-9C78-EA2E6915E428}"/>
              </a:ext>
            </a:extLst>
          </p:cNvPr>
          <p:cNvSpPr txBox="1"/>
          <p:nvPr/>
        </p:nvSpPr>
        <p:spPr>
          <a:xfrm>
            <a:off x="1285240" y="2112256"/>
            <a:ext cx="8671560" cy="3829094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400" i="1"/>
              <a:t>Isaac's Experiences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 i="1"/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400" b="1"/>
              <a:t>Maternal Mental Health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/>
              <a:t>Post-natal depression may reduce sensitive caregiving and emotional availability (Murray et al., 1996).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/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400" b="1"/>
              <a:t>Disrupted Childcare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/>
              <a:t>Frequent changes in caregivers may interrupt secure attachment formation (Bowlby, 1969).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/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400" b="1"/>
              <a:t>Emotional Responses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/>
              <a:t>Separation distress suggests anxiety around attachment relationships (Bowlby, 1969).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/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400" b="1"/>
              <a:t>Social </a:t>
            </a:r>
            <a:r>
              <a:rPr lang="en-US" sz="1400" b="1" err="1"/>
              <a:t>Behaviour</a:t>
            </a:r>
            <a:endParaRPr lang="en-US" sz="1400" b="1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/>
              <a:t>Withdrawal from peers may reflect insecurity and reduced confidence (Ainsworth et al., 1978).</a:t>
            </a:r>
          </a:p>
        </p:txBody>
      </p:sp>
    </p:spTree>
    <p:extLst>
      <p:ext uri="{BB962C8B-B14F-4D97-AF65-F5344CB8AC3E}">
        <p14:creationId xmlns:p14="http://schemas.microsoft.com/office/powerpoint/2010/main" val="327829227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D009D6D5-DAC2-4A8B-A17A-E206B9012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B56117B-3A99-F586-F9A3-425C2A0C0D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2752" y="437986"/>
            <a:ext cx="5600699" cy="82232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600" b="1">
                <a:latin typeface="Arial" panose="020B0604020202020204" pitchFamily="34" charset="0"/>
                <a:cs typeface="Arial" panose="020B0604020202020204" pitchFamily="34" charset="0"/>
              </a:rPr>
              <a:t>Impact on Development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207CB9C-D1C2-D11E-BFEC-DE5E0E157428}"/>
              </a:ext>
            </a:extLst>
          </p:cNvPr>
          <p:cNvSpPr txBox="1"/>
          <p:nvPr/>
        </p:nvSpPr>
        <p:spPr>
          <a:xfrm>
            <a:off x="682752" y="1266825"/>
            <a:ext cx="5343398" cy="5153189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400" i="1">
                <a:latin typeface="Arial" panose="020B0604020202020204" pitchFamily="34" charset="0"/>
                <a:cs typeface="Arial" panose="020B0604020202020204" pitchFamily="34" charset="0"/>
              </a:rPr>
              <a:t>Possible Developmental Outcomes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400" b="1">
                <a:latin typeface="Arial" panose="020B0604020202020204" pitchFamily="34" charset="0"/>
                <a:cs typeface="Arial" panose="020B0604020202020204" pitchFamily="34" charset="0"/>
              </a:rPr>
              <a:t>Emotional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>
                <a:latin typeface="Arial" panose="020B0604020202020204" pitchFamily="34" charset="0"/>
                <a:cs typeface="Arial" panose="020B0604020202020204" pitchFamily="34" charset="0"/>
              </a:rPr>
              <a:t>Anxiety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>
                <a:latin typeface="Arial" panose="020B0604020202020204" pitchFamily="34" charset="0"/>
                <a:cs typeface="Arial" panose="020B0604020202020204" pitchFamily="34" charset="0"/>
              </a:rPr>
              <a:t>Low self-confidence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>
                <a:latin typeface="Arial" panose="020B0604020202020204" pitchFamily="34" charset="0"/>
                <a:cs typeface="Arial" panose="020B0604020202020204" pitchFamily="34" charset="0"/>
              </a:rPr>
              <a:t>Poor emotional regulation (Bowlby, 1969)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1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400" b="1">
                <a:latin typeface="Arial" panose="020B0604020202020204" pitchFamily="34" charset="0"/>
                <a:cs typeface="Arial" panose="020B0604020202020204" pitchFamily="34" charset="0"/>
              </a:rPr>
              <a:t>Social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>
                <a:latin typeface="Arial" panose="020B0604020202020204" pitchFamily="34" charset="0"/>
                <a:cs typeface="Arial" panose="020B0604020202020204" pitchFamily="34" charset="0"/>
              </a:rPr>
              <a:t>Difficulty joining group activities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>
                <a:latin typeface="Arial" panose="020B0604020202020204" pitchFamily="34" charset="0"/>
                <a:cs typeface="Arial" panose="020B0604020202020204" pitchFamily="34" charset="0"/>
              </a:rPr>
              <a:t>Reduced independence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>
                <a:latin typeface="Arial" panose="020B0604020202020204" pitchFamily="34" charset="0"/>
                <a:cs typeface="Arial" panose="020B0604020202020204" pitchFamily="34" charset="0"/>
              </a:rPr>
              <a:t>Limited peer relationships (Ainsworth et al., 1978)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400" b="1">
                <a:latin typeface="Arial" panose="020B0604020202020204" pitchFamily="34" charset="0"/>
                <a:cs typeface="Arial" panose="020B0604020202020204" pitchFamily="34" charset="0"/>
              </a:rPr>
              <a:t>Communication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>
                <a:latin typeface="Arial" panose="020B0604020202020204" pitchFamily="34" charset="0"/>
                <a:cs typeface="Arial" panose="020B0604020202020204" pitchFamily="34" charset="0"/>
              </a:rPr>
              <a:t>Delayed language due to fewer opportunities for interaction (Department for Education, 2024).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400" b="1">
                <a:latin typeface="Arial" panose="020B0604020202020204" pitchFamily="34" charset="0"/>
                <a:cs typeface="Arial" panose="020B0604020202020204" pitchFamily="34" charset="0"/>
              </a:rPr>
              <a:t>Wellbeing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>
                <a:latin typeface="Arial" panose="020B0604020202020204" pitchFamily="34" charset="0"/>
                <a:cs typeface="Arial" panose="020B0604020202020204" pitchFamily="34" charset="0"/>
              </a:rPr>
              <a:t>Sleep difficulties and clinginess may indicate emotional insecurity (Bowlby, 1969).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7538121A-D391-A9F1-434F-56D425D5156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0303" r="17530"/>
          <a:stretch>
            <a:fillRect/>
          </a:stretch>
        </p:blipFill>
        <p:spPr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68635649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79BB35BC-D5C2-4C8B-A22A-A71E619191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39F4F6E-3073-A580-F240-E64F6DA1B4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13788" y="1256440"/>
            <a:ext cx="4840010" cy="86730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600" b="1">
                <a:latin typeface="Arial" panose="020B0604020202020204" pitchFamily="34" charset="0"/>
                <a:cs typeface="Arial" panose="020B0604020202020204" pitchFamily="34" charset="0"/>
              </a:rPr>
              <a:t>Nature and Nurture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209E4741-4715-AFCA-FD7A-3061C788D81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5804" r="17750" b="-2"/>
          <a:stretch>
            <a:fillRect/>
          </a:stretch>
        </p:blipFill>
        <p:spPr>
          <a:xfrm>
            <a:off x="20" y="10"/>
            <a:ext cx="6116549" cy="6857990"/>
          </a:xfrm>
          <a:custGeom>
            <a:avLst/>
            <a:gdLst/>
            <a:ahLst/>
            <a:cxnLst/>
            <a:rect l="l" t="t" r="r" b="b"/>
            <a:pathLst>
              <a:path w="6116569" h="6879321">
                <a:moveTo>
                  <a:pt x="0" y="0"/>
                </a:moveTo>
                <a:lnTo>
                  <a:pt x="2935851" y="0"/>
                </a:lnTo>
                <a:cubicBezTo>
                  <a:pt x="3035710" y="10660"/>
                  <a:pt x="3138421" y="17767"/>
                  <a:pt x="3238280" y="31980"/>
                </a:cubicBezTo>
                <a:cubicBezTo>
                  <a:pt x="3817462" y="106602"/>
                  <a:pt x="3127009" y="277163"/>
                  <a:pt x="3660541" y="550772"/>
                </a:cubicBezTo>
                <a:cubicBezTo>
                  <a:pt x="3706191" y="575645"/>
                  <a:pt x="3757546" y="579199"/>
                  <a:pt x="3808902" y="589860"/>
                </a:cubicBezTo>
                <a:cubicBezTo>
                  <a:pt x="4008620" y="625393"/>
                  <a:pt x="4211192" y="618286"/>
                  <a:pt x="4413762" y="625393"/>
                </a:cubicBezTo>
                <a:cubicBezTo>
                  <a:pt x="4465118" y="628946"/>
                  <a:pt x="4525033" y="625393"/>
                  <a:pt x="4567830" y="721333"/>
                </a:cubicBezTo>
                <a:cubicBezTo>
                  <a:pt x="4425175" y="724888"/>
                  <a:pt x="4305344" y="731994"/>
                  <a:pt x="4171247" y="792401"/>
                </a:cubicBezTo>
                <a:cubicBezTo>
                  <a:pt x="4239722" y="859916"/>
                  <a:pt x="4322462" y="795955"/>
                  <a:pt x="4376671" y="842148"/>
                </a:cubicBezTo>
                <a:cubicBezTo>
                  <a:pt x="4428027" y="888342"/>
                  <a:pt x="4470824" y="891896"/>
                  <a:pt x="4527887" y="813722"/>
                </a:cubicBezTo>
                <a:cubicBezTo>
                  <a:pt x="4556417" y="774634"/>
                  <a:pt x="4604920" y="778187"/>
                  <a:pt x="4633452" y="799508"/>
                </a:cubicBezTo>
                <a:cubicBezTo>
                  <a:pt x="4781813" y="913216"/>
                  <a:pt x="4778960" y="909662"/>
                  <a:pt x="4947293" y="870576"/>
                </a:cubicBezTo>
                <a:cubicBezTo>
                  <a:pt x="5055712" y="845701"/>
                  <a:pt x="5166983" y="806615"/>
                  <a:pt x="5263988" y="820828"/>
                </a:cubicBezTo>
                <a:cubicBezTo>
                  <a:pt x="5275401" y="867022"/>
                  <a:pt x="5263988" y="888342"/>
                  <a:pt x="5249723" y="895449"/>
                </a:cubicBezTo>
                <a:cubicBezTo>
                  <a:pt x="5021475" y="1005604"/>
                  <a:pt x="4975825" y="1122864"/>
                  <a:pt x="4744723" y="1197485"/>
                </a:cubicBezTo>
                <a:cubicBezTo>
                  <a:pt x="4724751" y="1268552"/>
                  <a:pt x="4807491" y="1275660"/>
                  <a:pt x="4767548" y="1346727"/>
                </a:cubicBezTo>
                <a:cubicBezTo>
                  <a:pt x="4693367" y="1407134"/>
                  <a:pt x="4610627" y="1346727"/>
                  <a:pt x="4539299" y="1421348"/>
                </a:cubicBezTo>
                <a:cubicBezTo>
                  <a:pt x="4550712" y="1471094"/>
                  <a:pt x="4610627" y="1432008"/>
                  <a:pt x="4607773" y="1485309"/>
                </a:cubicBezTo>
                <a:cubicBezTo>
                  <a:pt x="4604920" y="1517288"/>
                  <a:pt x="4593508" y="1527948"/>
                  <a:pt x="4579242" y="1535055"/>
                </a:cubicBezTo>
                <a:cubicBezTo>
                  <a:pt x="4776107" y="1538608"/>
                  <a:pt x="5383820" y="1574142"/>
                  <a:pt x="5278255" y="1609676"/>
                </a:cubicBezTo>
                <a:cubicBezTo>
                  <a:pt x="5418057" y="1698511"/>
                  <a:pt x="5623481" y="1609676"/>
                  <a:pt x="5771843" y="1630997"/>
                </a:cubicBezTo>
                <a:cubicBezTo>
                  <a:pt x="5925911" y="1652316"/>
                  <a:pt x="6171278" y="1719830"/>
                  <a:pt x="6105656" y="1748257"/>
                </a:cubicBezTo>
                <a:cubicBezTo>
                  <a:pt x="6031475" y="1780238"/>
                  <a:pt x="5766136" y="2146235"/>
                  <a:pt x="5691955" y="2167555"/>
                </a:cubicBezTo>
                <a:cubicBezTo>
                  <a:pt x="5606362" y="2188875"/>
                  <a:pt x="5589243" y="2217302"/>
                  <a:pt x="5475118" y="2348776"/>
                </a:cubicBezTo>
                <a:cubicBezTo>
                  <a:pt x="5398085" y="2437610"/>
                  <a:pt x="5709074" y="2238623"/>
                  <a:pt x="5826051" y="2291922"/>
                </a:cubicBezTo>
                <a:cubicBezTo>
                  <a:pt x="5868848" y="2309690"/>
                  <a:pt x="5552153" y="2554872"/>
                  <a:pt x="5552153" y="2597513"/>
                </a:cubicBezTo>
                <a:cubicBezTo>
                  <a:pt x="5549300" y="2640153"/>
                  <a:pt x="5577831" y="2647260"/>
                  <a:pt x="5603508" y="2647260"/>
                </a:cubicBezTo>
                <a:cubicBezTo>
                  <a:pt x="5660571" y="2647260"/>
                  <a:pt x="5640599" y="2686346"/>
                  <a:pt x="5700515" y="2679240"/>
                </a:cubicBezTo>
                <a:cubicBezTo>
                  <a:pt x="5523622" y="2800055"/>
                  <a:pt x="5418057" y="2778734"/>
                  <a:pt x="5246870" y="2888889"/>
                </a:cubicBezTo>
                <a:cubicBezTo>
                  <a:pt x="5164130" y="2942189"/>
                  <a:pt x="4921615" y="3119857"/>
                  <a:pt x="4836022" y="3169605"/>
                </a:cubicBezTo>
                <a:cubicBezTo>
                  <a:pt x="4801785" y="3187371"/>
                  <a:pt x="4758988" y="3173158"/>
                  <a:pt x="4736163" y="3233565"/>
                </a:cubicBezTo>
                <a:cubicBezTo>
                  <a:pt x="4770400" y="3279759"/>
                  <a:pt x="4816050" y="3254885"/>
                  <a:pt x="4853141" y="3233565"/>
                </a:cubicBezTo>
                <a:cubicBezTo>
                  <a:pt x="4944440" y="3176711"/>
                  <a:pt x="4935881" y="3190925"/>
                  <a:pt x="4944440" y="3226459"/>
                </a:cubicBezTo>
                <a:cubicBezTo>
                  <a:pt x="4972972" y="3350827"/>
                  <a:pt x="5044300" y="3308186"/>
                  <a:pt x="5109921" y="3283313"/>
                </a:cubicBezTo>
                <a:cubicBezTo>
                  <a:pt x="5303932" y="3208692"/>
                  <a:pt x="5500797" y="3215799"/>
                  <a:pt x="5694809" y="3141178"/>
                </a:cubicBezTo>
                <a:cubicBezTo>
                  <a:pt x="5714781" y="3134070"/>
                  <a:pt x="5612068" y="3283313"/>
                  <a:pt x="5566419" y="3301079"/>
                </a:cubicBezTo>
                <a:cubicBezTo>
                  <a:pt x="5515063" y="3322399"/>
                  <a:pt x="5452294" y="3311739"/>
                  <a:pt x="5415203" y="3397020"/>
                </a:cubicBezTo>
                <a:cubicBezTo>
                  <a:pt x="5477972" y="3414787"/>
                  <a:pt x="5552153" y="3372147"/>
                  <a:pt x="5612068" y="3432554"/>
                </a:cubicBezTo>
                <a:cubicBezTo>
                  <a:pt x="5469413" y="3528494"/>
                  <a:pt x="5329610" y="3535601"/>
                  <a:pt x="5206927" y="3599562"/>
                </a:cubicBezTo>
                <a:cubicBezTo>
                  <a:pt x="5192661" y="3706163"/>
                  <a:pt x="5272548" y="3663523"/>
                  <a:pt x="5301079" y="3723930"/>
                </a:cubicBezTo>
                <a:cubicBezTo>
                  <a:pt x="5072830" y="3844745"/>
                  <a:pt x="4564977" y="4232062"/>
                  <a:pt x="4507915" y="4306683"/>
                </a:cubicBezTo>
                <a:cubicBezTo>
                  <a:pt x="4390937" y="4463031"/>
                  <a:pt x="3900202" y="4562525"/>
                  <a:pt x="3982942" y="4587399"/>
                </a:cubicBezTo>
                <a:cubicBezTo>
                  <a:pt x="4051417" y="4608719"/>
                  <a:pt x="4119891" y="4587399"/>
                  <a:pt x="4185513" y="4541205"/>
                </a:cubicBezTo>
                <a:cubicBezTo>
                  <a:pt x="4291078" y="4466584"/>
                  <a:pt x="5010062" y="4523438"/>
                  <a:pt x="5212633" y="4455924"/>
                </a:cubicBezTo>
                <a:cubicBezTo>
                  <a:pt x="5241164" y="4445264"/>
                  <a:pt x="5283960" y="4409730"/>
                  <a:pt x="5312492" y="4473691"/>
                </a:cubicBezTo>
                <a:cubicBezTo>
                  <a:pt x="5098508" y="4704659"/>
                  <a:pt x="4833169" y="4654913"/>
                  <a:pt x="4596361" y="4818368"/>
                </a:cubicBezTo>
                <a:cubicBezTo>
                  <a:pt x="4684807" y="4917861"/>
                  <a:pt x="4776107" y="4907202"/>
                  <a:pt x="4873113" y="4885882"/>
                </a:cubicBezTo>
                <a:cubicBezTo>
                  <a:pt x="4895938" y="4878775"/>
                  <a:pt x="4930175" y="4871668"/>
                  <a:pt x="4935881" y="4914309"/>
                </a:cubicBezTo>
                <a:cubicBezTo>
                  <a:pt x="4941587" y="4967609"/>
                  <a:pt x="4898790" y="4978270"/>
                  <a:pt x="4873113" y="5003143"/>
                </a:cubicBezTo>
                <a:cubicBezTo>
                  <a:pt x="4833169" y="5038676"/>
                  <a:pt x="4773254" y="4999590"/>
                  <a:pt x="4721898" y="5095530"/>
                </a:cubicBezTo>
                <a:cubicBezTo>
                  <a:pt x="4873113" y="5067104"/>
                  <a:pt x="4998650" y="5020910"/>
                  <a:pt x="5132745" y="4949842"/>
                </a:cubicBezTo>
                <a:cubicBezTo>
                  <a:pt x="5121333" y="5006696"/>
                  <a:pt x="5081390" y="5035123"/>
                  <a:pt x="5101362" y="5081317"/>
                </a:cubicBezTo>
                <a:cubicBezTo>
                  <a:pt x="5118480" y="5116850"/>
                  <a:pt x="5164130" y="5131063"/>
                  <a:pt x="5138452" y="5198578"/>
                </a:cubicBezTo>
                <a:cubicBezTo>
                  <a:pt x="5067125" y="5273199"/>
                  <a:pt x="4967265" y="5258986"/>
                  <a:pt x="4904497" y="5362033"/>
                </a:cubicBezTo>
                <a:cubicBezTo>
                  <a:pt x="4818903" y="5507721"/>
                  <a:pt x="4684807" y="5564575"/>
                  <a:pt x="4579242" y="5674729"/>
                </a:cubicBezTo>
                <a:cubicBezTo>
                  <a:pt x="4545005" y="5713816"/>
                  <a:pt x="4313903" y="5841738"/>
                  <a:pt x="4253988" y="5884379"/>
                </a:cubicBezTo>
                <a:cubicBezTo>
                  <a:pt x="4168395" y="5944786"/>
                  <a:pt x="4071389" y="5966106"/>
                  <a:pt x="3985795" y="6069153"/>
                </a:cubicBezTo>
                <a:cubicBezTo>
                  <a:pt x="4065682" y="6086921"/>
                  <a:pt x="4134157" y="5990979"/>
                  <a:pt x="4231163" y="6030066"/>
                </a:cubicBezTo>
                <a:cubicBezTo>
                  <a:pt x="4074242" y="6133114"/>
                  <a:pt x="3931586" y="6182861"/>
                  <a:pt x="3814609" y="6317889"/>
                </a:cubicBezTo>
                <a:cubicBezTo>
                  <a:pt x="3800343" y="6335656"/>
                  <a:pt x="3771812" y="6332102"/>
                  <a:pt x="3751840" y="6339209"/>
                </a:cubicBezTo>
                <a:cubicBezTo>
                  <a:pt x="3529298" y="6406723"/>
                  <a:pt x="3309608" y="6467130"/>
                  <a:pt x="3089919" y="6563071"/>
                </a:cubicBezTo>
                <a:cubicBezTo>
                  <a:pt x="3041416" y="6584392"/>
                  <a:pt x="2955823" y="6595052"/>
                  <a:pt x="2961529" y="6662566"/>
                </a:cubicBezTo>
                <a:cubicBezTo>
                  <a:pt x="2972941" y="6765613"/>
                  <a:pt x="3055681" y="6687439"/>
                  <a:pt x="3107038" y="6673226"/>
                </a:cubicBezTo>
                <a:cubicBezTo>
                  <a:pt x="3269664" y="6634138"/>
                  <a:pt x="3432292" y="6570178"/>
                  <a:pt x="3594919" y="6591499"/>
                </a:cubicBezTo>
                <a:cubicBezTo>
                  <a:pt x="3483648" y="6637693"/>
                  <a:pt x="3372376" y="6680332"/>
                  <a:pt x="3261106" y="6726527"/>
                </a:cubicBezTo>
                <a:cubicBezTo>
                  <a:pt x="3386642" y="6705206"/>
                  <a:pt x="3495061" y="6786934"/>
                  <a:pt x="3620597" y="6740740"/>
                </a:cubicBezTo>
                <a:cubicBezTo>
                  <a:pt x="3660541" y="6726527"/>
                  <a:pt x="3700484" y="6765613"/>
                  <a:pt x="3703337" y="6826020"/>
                </a:cubicBezTo>
                <a:cubicBezTo>
                  <a:pt x="3706191" y="6847340"/>
                  <a:pt x="3700484" y="6865108"/>
                  <a:pt x="3689072" y="6879321"/>
                </a:cubicBezTo>
                <a:lnTo>
                  <a:pt x="0" y="6879321"/>
                </a:lnTo>
                <a:close/>
              </a:path>
            </a:pathLst>
          </a:cu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29609E2-F2A6-AE6B-5348-735F8AD2F22B}"/>
              </a:ext>
            </a:extLst>
          </p:cNvPr>
          <p:cNvSpPr txBox="1"/>
          <p:nvPr/>
        </p:nvSpPr>
        <p:spPr>
          <a:xfrm>
            <a:off x="6513788" y="2135387"/>
            <a:ext cx="4840010" cy="384366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400">
                <a:latin typeface="Arial" panose="020B0604020202020204" pitchFamily="34" charset="0"/>
                <a:cs typeface="Arial" panose="020B0604020202020204" pitchFamily="34" charset="0"/>
              </a:rPr>
              <a:t>Nature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>
                <a:latin typeface="Arial" panose="020B0604020202020204" pitchFamily="34" charset="0"/>
                <a:cs typeface="Arial" panose="020B0604020202020204" pitchFamily="34" charset="0"/>
              </a:rPr>
              <a:t>Temperament may influence Isaac's emotional responses.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>
                <a:latin typeface="Arial" panose="020B0604020202020204" pitchFamily="34" charset="0"/>
                <a:cs typeface="Arial" panose="020B0604020202020204" pitchFamily="34" charset="0"/>
              </a:rPr>
              <a:t>Early brain development affects self-regulation (Center on the Developing Child, 2021).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400">
                <a:latin typeface="Arial" panose="020B0604020202020204" pitchFamily="34" charset="0"/>
                <a:cs typeface="Arial" panose="020B0604020202020204" pitchFamily="34" charset="0"/>
              </a:rPr>
              <a:t>Nurture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>
                <a:latin typeface="Arial" panose="020B0604020202020204" pitchFamily="34" charset="0"/>
                <a:cs typeface="Arial" panose="020B0604020202020204" pitchFamily="34" charset="0"/>
              </a:rPr>
              <a:t>Mother's mental health.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>
                <a:latin typeface="Arial" panose="020B0604020202020204" pitchFamily="34" charset="0"/>
                <a:cs typeface="Arial" panose="020B0604020202020204" pitchFamily="34" charset="0"/>
              </a:rPr>
              <a:t>Disrupted childcare.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>
                <a:latin typeface="Arial" panose="020B0604020202020204" pitchFamily="34" charset="0"/>
                <a:cs typeface="Arial" panose="020B0604020202020204" pitchFamily="34" charset="0"/>
              </a:rPr>
              <a:t>Recent move to London.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>
                <a:latin typeface="Arial" panose="020B0604020202020204" pitchFamily="34" charset="0"/>
                <a:cs typeface="Arial" panose="020B0604020202020204" pitchFamily="34" charset="0"/>
              </a:rPr>
              <a:t>Limited social interaction.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400">
                <a:latin typeface="Arial" panose="020B0604020202020204" pitchFamily="34" charset="0"/>
                <a:cs typeface="Arial" panose="020B0604020202020204" pitchFamily="34" charset="0"/>
              </a:rPr>
              <a:t>Bowlby (1969) argued that nurturing, responsive caregiving is essential for healthy emotional development.</a:t>
            </a:r>
          </a:p>
        </p:txBody>
      </p:sp>
    </p:spTree>
    <p:extLst>
      <p:ext uri="{BB962C8B-B14F-4D97-AF65-F5344CB8AC3E}">
        <p14:creationId xmlns:p14="http://schemas.microsoft.com/office/powerpoint/2010/main" val="399598910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2E22675D-191F-90FF-B695-153B9D514BB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62305230"/>
              </p:ext>
            </p:extLst>
          </p:nvPr>
        </p:nvGraphicFramePr>
        <p:xfrm>
          <a:off x="0" y="825500"/>
          <a:ext cx="12192000" cy="6032500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2044700">
                  <a:extLst>
                    <a:ext uri="{9D8B030D-6E8A-4147-A177-3AD203B41FA5}">
                      <a16:colId xmlns:a16="http://schemas.microsoft.com/office/drawing/2014/main" val="1051653812"/>
                    </a:ext>
                  </a:extLst>
                </a:gridCol>
                <a:gridCol w="4972050">
                  <a:extLst>
                    <a:ext uri="{9D8B030D-6E8A-4147-A177-3AD203B41FA5}">
                      <a16:colId xmlns:a16="http://schemas.microsoft.com/office/drawing/2014/main" val="690547020"/>
                    </a:ext>
                  </a:extLst>
                </a:gridCol>
                <a:gridCol w="5175250">
                  <a:extLst>
                    <a:ext uri="{9D8B030D-6E8A-4147-A177-3AD203B41FA5}">
                      <a16:colId xmlns:a16="http://schemas.microsoft.com/office/drawing/2014/main" val="2076526749"/>
                    </a:ext>
                  </a:extLst>
                </a:gridCol>
              </a:tblGrid>
              <a:tr h="356025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/>
                        <a:t>Identified Need</a:t>
                      </a:r>
                      <a:endParaRPr lang="en-GB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/>
                        <a:t>Practical Strategy</a:t>
                      </a:r>
                      <a:endParaRPr lang="en-GB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/>
                        <a:t>Link to Bowlby's Theory</a:t>
                      </a:r>
                      <a:endParaRPr lang="en-GB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389182223"/>
                  </a:ext>
                </a:extLst>
              </a:tr>
              <a:tr h="753575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/>
                        <a:t>Separation anxiety</a:t>
                      </a:r>
                      <a:endParaRPr lang="en-GB" sz="140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/>
                        <a:t>Assign Isaac a </a:t>
                      </a:r>
                      <a:r>
                        <a:rPr lang="en-GB" sz="1400" b="1"/>
                        <a:t>consistent key person</a:t>
                      </a:r>
                      <a:r>
                        <a:rPr lang="en-GB" sz="1400"/>
                        <a:t> who greets him daily, supports transitions, and remains available during activities.</a:t>
                      </a:r>
                      <a:endParaRPr lang="en-GB" sz="140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/>
                        <a:t>A consistent caregiver helps develop a secure attachment, providing Isaac with a secure base from which to explore (Bowlby, 1969).</a:t>
                      </a:r>
                      <a:endParaRPr lang="en-GB" sz="140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130354271"/>
                  </a:ext>
                </a:extLst>
              </a:tr>
              <a:tr h="806749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/>
                        <a:t>Emotional insecurity</a:t>
                      </a:r>
                      <a:endParaRPr lang="en-GB" sz="140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/>
                        <a:t>Use </a:t>
                      </a:r>
                      <a:r>
                        <a:rPr lang="en-GB" sz="1400" b="1"/>
                        <a:t>predictable daily routines</a:t>
                      </a:r>
                      <a:r>
                        <a:rPr lang="en-GB" sz="1400"/>
                        <a:t>, visual timetables and gradual separation plans agreed with his mother.</a:t>
                      </a:r>
                      <a:endParaRPr lang="en-GB" sz="140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/>
                        <a:t>Consistency reduces uncertainty and increases feelings of safety, supporting secure attachment (Bowlby, 1969).</a:t>
                      </a:r>
                      <a:endParaRPr lang="en-GB" sz="140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130667758"/>
                  </a:ext>
                </a:extLst>
              </a:tr>
              <a:tr h="992496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/>
                        <a:t>Language delay</a:t>
                      </a:r>
                      <a:endParaRPr lang="en-GB" sz="140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/>
                        <a:t>Provide </a:t>
                      </a:r>
                      <a:r>
                        <a:rPr lang="en-GB" sz="1400" b="1"/>
                        <a:t>daily small-group story sessions</a:t>
                      </a:r>
                      <a:r>
                        <a:rPr lang="en-GB" sz="1400"/>
                        <a:t>, singing, role-play and one-to-one conversations. Refer to </a:t>
                      </a:r>
                      <a:r>
                        <a:rPr lang="en-GB" sz="1400" b="1"/>
                        <a:t>Speech and Language Therapy (SALT)</a:t>
                      </a:r>
                      <a:r>
                        <a:rPr lang="en-GB" sz="1400"/>
                        <a:t> if concerns continue.</a:t>
                      </a:r>
                      <a:endParaRPr lang="en-GB" sz="140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/>
                        <a:t>Secure relationships encourage children to communicate and confidently explore their environment (Bowlby, 1969; Department for Education, 2024).</a:t>
                      </a:r>
                      <a:endParaRPr lang="en-GB" sz="140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568416363"/>
                  </a:ext>
                </a:extLst>
              </a:tr>
              <a:tr h="98335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/>
                        <a:t>Mother's mental health</a:t>
                      </a:r>
                      <a:endParaRPr lang="en-GB" sz="140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/>
                        <a:t>Signpost the mother to </a:t>
                      </a:r>
                      <a:r>
                        <a:rPr lang="en-GB" sz="1400" b="1"/>
                        <a:t>perinatal mental health services</a:t>
                      </a:r>
                      <a:r>
                        <a:rPr lang="en-GB" sz="1400"/>
                        <a:t>, local parent support groups and parenting programmes. Maintain regular communication between home and the setting.</a:t>
                      </a:r>
                      <a:endParaRPr lang="en-GB" sz="140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/>
                        <a:t>Supporting the caregiver strengthens the parent-child attachment relationship (Murray et al., 1996).</a:t>
                      </a:r>
                      <a:endParaRPr lang="en-GB" sz="140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144576631"/>
                  </a:ext>
                </a:extLst>
              </a:tr>
              <a:tr h="1164047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/>
                        <a:t>Social interaction</a:t>
                      </a:r>
                      <a:endParaRPr lang="en-GB" sz="140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/>
                        <a:t>Plan </a:t>
                      </a:r>
                      <a:r>
                        <a:rPr lang="en-GB" sz="1400" b="1"/>
                        <a:t>small-group play</a:t>
                      </a:r>
                      <a:r>
                        <a:rPr lang="en-GB" sz="1400"/>
                        <a:t> with one or two familiar children, modelling sharing, turn-taking and positive interactions before introducing larger groups.</a:t>
                      </a:r>
                      <a:endParaRPr lang="en-GB" sz="140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/>
                        <a:t>Securely attached children are more likely to develop confidence when exploring social environments (Ainsworth et al., 1978).</a:t>
                      </a:r>
                      <a:endParaRPr lang="en-GB" sz="140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4291078774"/>
                  </a:ext>
                </a:extLst>
              </a:tr>
              <a:tr h="96652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/>
                        <a:t>Multi-agency support</a:t>
                      </a:r>
                      <a:endParaRPr lang="en-GB" sz="140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/>
                        <a:t>Work with the </a:t>
                      </a:r>
                      <a:r>
                        <a:rPr lang="en-GB" sz="1400" b="1"/>
                        <a:t>Health Visitor, GP, Speech and Language Therapist and Early Help Team</a:t>
                      </a:r>
                      <a:r>
                        <a:rPr lang="en-GB" sz="1400"/>
                        <a:t> to create a coordinated support plan and regularly review Isaac's progress.</a:t>
                      </a:r>
                      <a:endParaRPr lang="en-GB" sz="140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/>
                        <a:t>Bowlby's theory highlights that consistent support around the child promotes emotional security, while multi-agency working ensures all developmental needs are addressed (Bowlby, 1969; NICE, 2022).</a:t>
                      </a:r>
                      <a:endParaRPr lang="en-GB" sz="140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852434000"/>
                  </a:ext>
                </a:extLst>
              </a:tr>
            </a:tbl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59540409-A721-6AB3-D657-C115BD534DB0}"/>
              </a:ext>
            </a:extLst>
          </p:cNvPr>
          <p:cNvSpPr txBox="1"/>
          <p:nvPr/>
        </p:nvSpPr>
        <p:spPr>
          <a:xfrm>
            <a:off x="2699544" y="107434"/>
            <a:ext cx="6792912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600" b="1">
                <a:latin typeface="Arial" panose="020B0604020202020204" pitchFamily="34" charset="0"/>
                <a:cs typeface="Arial" panose="020B0604020202020204" pitchFamily="34" charset="0"/>
              </a:rPr>
              <a:t>Theory-Informed Support Plan</a:t>
            </a: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8796758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9D25F302-27C5-414F-97F8-6EA0A6C028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ight Triangle 25">
            <a:extLst>
              <a:ext uri="{FF2B5EF4-FFF2-40B4-BE49-F238E27FC236}">
                <a16:creationId xmlns:a16="http://schemas.microsoft.com/office/drawing/2014/main" id="{830A36F8-48C2-4842-A87B-8CE8DF4E7F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8F451A30-466B-4996-9BA5-CD6ABCC6D5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267B225-BCD0-0576-F7FA-EA7F693C24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26803" y="1141761"/>
            <a:ext cx="8534994" cy="159722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600" b="1" kern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Why These Strategies Are Appropriate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CFAD30E-9422-22F9-58E2-9593DFD1499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82954" y="2318106"/>
            <a:ext cx="3235544" cy="3235544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9137C27A-ABAC-B97A-12D7-55F68B99A55A}"/>
              </a:ext>
            </a:extLst>
          </p:cNvPr>
          <p:cNvSpPr txBox="1"/>
          <p:nvPr/>
        </p:nvSpPr>
        <p:spPr>
          <a:xfrm>
            <a:off x="5039385" y="2738989"/>
            <a:ext cx="5163420" cy="302772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400" i="1">
                <a:latin typeface="Arial" panose="020B0604020202020204" pitchFamily="34" charset="0"/>
                <a:cs typeface="Arial" panose="020B0604020202020204" pitchFamily="34" charset="0"/>
              </a:rPr>
              <a:t>Linking Practice to Bowlby's Theory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>
                <a:latin typeface="Arial" panose="020B0604020202020204" pitchFamily="34" charset="0"/>
                <a:cs typeface="Arial" panose="020B0604020202020204" pitchFamily="34" charset="0"/>
              </a:rPr>
              <a:t>Consistent relationships build trust and security (Bowlby, 1969).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>
                <a:latin typeface="Arial" panose="020B0604020202020204" pitchFamily="34" charset="0"/>
                <a:cs typeface="Arial" panose="020B0604020202020204" pitchFamily="34" charset="0"/>
              </a:rPr>
              <a:t>Secure attachment encourages children to explore confidently.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>
                <a:latin typeface="Arial" panose="020B0604020202020204" pitchFamily="34" charset="0"/>
                <a:cs typeface="Arial" panose="020B0604020202020204" pitchFamily="34" charset="0"/>
              </a:rPr>
              <a:t>Supporting Isaac's mother strengthens the caregiver-child relationship (Murray et al., 1996).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>
                <a:latin typeface="Arial" panose="020B0604020202020204" pitchFamily="34" charset="0"/>
                <a:cs typeface="Arial" panose="020B0604020202020204" pitchFamily="34" charset="0"/>
              </a:rPr>
              <a:t>Early intervention improves emotional wellbeing and school readiness (Department for Education, 2024).</a:t>
            </a:r>
          </a:p>
        </p:txBody>
      </p:sp>
    </p:spTree>
    <p:extLst>
      <p:ext uri="{BB962C8B-B14F-4D97-AF65-F5344CB8AC3E}">
        <p14:creationId xmlns:p14="http://schemas.microsoft.com/office/powerpoint/2010/main" val="91451211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369F89C-812B-0C56-BDE6-8D3B93E2A5C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C6E94F2-6141-4975-BF10-80B98A0AAD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23DF2030-AED7-A8A4-6C89-2DB55F0525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E0989A44-D5C1-DC13-A239-80CD0A1969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B3B8C50D-EAF2-2A8B-7AAC-47FC16EFB7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4BBE5847-C745-A1F4-AA0A-42DA53A3EC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4F3B7B9E-5014-4115-BAEC-F2F8BC3E30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9898094-BF7E-A9B1-A178-8EE9B5493A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09898"/>
            <a:ext cx="9942716" cy="155448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3600" b="1">
                <a:latin typeface="Arial" panose="020B0604020202020204" pitchFamily="34" charset="0"/>
                <a:cs typeface="Arial" panose="020B0604020202020204" pitchFamily="34" charset="0"/>
              </a:rPr>
              <a:t>Critical Evaluation</a:t>
            </a:r>
            <a:endParaRPr lang="en-US" sz="3600" kern="120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2722C54D-F589-1FD7-8355-55CC1BD5E6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42B8EB89-C797-3F75-3E4F-F321A477B3B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57507725"/>
              </p:ext>
            </p:extLst>
          </p:nvPr>
        </p:nvGraphicFramePr>
        <p:xfrm>
          <a:off x="902697" y="2875464"/>
          <a:ext cx="10382250" cy="2382520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5191125">
                  <a:extLst>
                    <a:ext uri="{9D8B030D-6E8A-4147-A177-3AD203B41FA5}">
                      <a16:colId xmlns:a16="http://schemas.microsoft.com/office/drawing/2014/main" val="3889912983"/>
                    </a:ext>
                  </a:extLst>
                </a:gridCol>
                <a:gridCol w="5191125">
                  <a:extLst>
                    <a:ext uri="{9D8B030D-6E8A-4147-A177-3AD203B41FA5}">
                      <a16:colId xmlns:a16="http://schemas.microsoft.com/office/drawing/2014/main" val="403834108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/>
                        <a:t>Strengths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Limitations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53737726"/>
                  </a:ext>
                </a:extLst>
              </a:tr>
              <a:tr h="275406">
                <a:tc>
                  <a:txBody>
                    <a:bodyPr/>
                    <a:lstStyle/>
                    <a:p>
                      <a:r>
                        <a:rPr lang="en-GB"/>
                        <a:t>✔ Explains the importance of early relationships (Bowlby, 1969).</a:t>
                      </a:r>
                    </a:p>
                    <a:p>
                      <a:r>
                        <a:rPr lang="en-GB"/>
                        <a:t>✔ Strong evidence supports secure attachment and positive child outcomes (Ainsworth et al., 1978).</a:t>
                      </a:r>
                    </a:p>
                    <a:p>
                      <a:r>
                        <a:rPr lang="en-GB"/>
                        <a:t>✔ Widely applied in early years and safeguarding practice.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✘ Focuses heavily on mothers rather than multiple caregivers (Rutter, 1981).</a:t>
                      </a:r>
                    </a:p>
                    <a:p>
                      <a:r>
                        <a:rPr lang="en-GB"/>
                        <a:t>✘ Limited consideration of cultural differences in caregiving (van </a:t>
                      </a:r>
                      <a:r>
                        <a:rPr lang="en-GB" err="1"/>
                        <a:t>IJzendoorn</a:t>
                      </a:r>
                      <a:r>
                        <a:rPr lang="en-GB"/>
                        <a:t> and Kroonenberg, 1988).</a:t>
                      </a:r>
                    </a:p>
                    <a:p>
                      <a:r>
                        <a:rPr lang="en-GB"/>
                        <a:t>✘ Does not fully consider biological and wider environmental influences.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92323257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E960B815-1C5D-7CF1-0294-A57BF9FF36AE}"/>
              </a:ext>
            </a:extLst>
          </p:cNvPr>
          <p:cNvSpPr txBox="1"/>
          <p:nvPr/>
        </p:nvSpPr>
        <p:spPr>
          <a:xfrm>
            <a:off x="1043631" y="5548483"/>
            <a:ext cx="10043469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/>
              <a:t>Application to London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/>
              <a:t>Practitioners should use culturally sensitive, family-centred approaches.</a:t>
            </a:r>
          </a:p>
        </p:txBody>
      </p:sp>
    </p:spTree>
    <p:extLst>
      <p:ext uri="{BB962C8B-B14F-4D97-AF65-F5344CB8AC3E}">
        <p14:creationId xmlns:p14="http://schemas.microsoft.com/office/powerpoint/2010/main" val="107368885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BF61EA3-B236-439E-9C0B-340980D56B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7756269-E4EB-D2EF-39DF-2EEA3C61DA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8638" y="386930"/>
            <a:ext cx="9236700" cy="118895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600" b="1" kern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28FAF094-D087-493F-8DF9-A486C2D6BB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" y="1998368"/>
            <a:ext cx="11695083" cy="782176"/>
            <a:chOff x="-2" y="1998368"/>
            <a:chExt cx="11695083" cy="782176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8D7C88D8-5509-4514-925A-9CE148E5C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7275593D-F75E-4426-AE3E-2CDEFD228D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-2" y="1998845"/>
              <a:ext cx="11454595" cy="781699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5" name="Rectangle 14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147845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4B69D08-2BC8-22A2-0AA6-6175D09736B9}"/>
              </a:ext>
            </a:extLst>
          </p:cNvPr>
          <p:cNvSpPr txBox="1"/>
          <p:nvPr/>
        </p:nvSpPr>
        <p:spPr>
          <a:xfrm>
            <a:off x="808638" y="2601186"/>
            <a:ext cx="10143668" cy="165499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400" i="1">
                <a:latin typeface="Arial" panose="020B0604020202020204" pitchFamily="34" charset="0"/>
                <a:cs typeface="Arial" panose="020B0604020202020204" pitchFamily="34" charset="0"/>
              </a:rPr>
              <a:t>Key Messages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1400" i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>
                <a:latin typeface="Arial" panose="020B0604020202020204" pitchFamily="34" charset="0"/>
                <a:cs typeface="Arial" panose="020B0604020202020204" pitchFamily="34" charset="0"/>
              </a:rPr>
              <a:t>Bowlby's Attachment Theory helps explain Isaac's emotional, social and language difficulties.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>
                <a:latin typeface="Arial" panose="020B0604020202020204" pitchFamily="34" charset="0"/>
                <a:cs typeface="Arial" panose="020B0604020202020204" pitchFamily="34" charset="0"/>
              </a:rPr>
              <a:t>Maternal mental health and disrupted caregiving may have affected his sense of security.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>
                <a:latin typeface="Arial" panose="020B0604020202020204" pitchFamily="34" charset="0"/>
                <a:cs typeface="Arial" panose="020B0604020202020204" pitchFamily="34" charset="0"/>
              </a:rPr>
              <a:t>Attachment-informed practice can improve confidence, resilience and communication.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>
                <a:latin typeface="Arial" panose="020B0604020202020204" pitchFamily="34" charset="0"/>
                <a:cs typeface="Arial" panose="020B0604020202020204" pitchFamily="34" charset="0"/>
              </a:rPr>
              <a:t>Early intervention and multi-agency collaboration are essential to support positive long-term outcomes.</a:t>
            </a:r>
          </a:p>
        </p:txBody>
      </p:sp>
    </p:spTree>
    <p:extLst>
      <p:ext uri="{BB962C8B-B14F-4D97-AF65-F5344CB8AC3E}">
        <p14:creationId xmlns:p14="http://schemas.microsoft.com/office/powerpoint/2010/main" val="255440909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4D2C52-75D0-1006-34A4-B9B384C508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50875"/>
            <a:ext cx="10515600" cy="695325"/>
          </a:xfrm>
        </p:spPr>
        <p:txBody>
          <a:bodyPr>
            <a:normAutofit/>
          </a:bodyPr>
          <a:lstStyle/>
          <a:p>
            <a:r>
              <a:rPr lang="en-GB" sz="3600" b="1">
                <a:latin typeface="Arial" panose="020B0604020202020204" pitchFamily="34" charset="0"/>
                <a:cs typeface="Arial" panose="020B0604020202020204" pitchFamily="34" charset="0"/>
              </a:rPr>
              <a:t>References (UWTSD Harvard)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CF28CE3-83E8-32EF-A196-A97D44229FDF}"/>
              </a:ext>
            </a:extLst>
          </p:cNvPr>
          <p:cNvSpPr txBox="1"/>
          <p:nvPr/>
        </p:nvSpPr>
        <p:spPr>
          <a:xfrm>
            <a:off x="838200" y="1519128"/>
            <a:ext cx="10756900" cy="48320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/>
              <a:t>Ainsworth, M.D.S., </a:t>
            </a:r>
            <a:r>
              <a:rPr lang="en-GB" sz="1400" err="1"/>
              <a:t>Blehar</a:t>
            </a:r>
            <a:r>
              <a:rPr lang="en-GB" sz="1400"/>
              <a:t>, M.C., Waters, E. and Wall, S. (1978) Patterns of attachment: A psychological study of the strange situation. Hillsdale, NJ: Lawrence Erlbaum Associates.</a:t>
            </a:r>
          </a:p>
          <a:p>
            <a:endParaRPr lang="en-GB" sz="1400"/>
          </a:p>
          <a:p>
            <a:r>
              <a:rPr lang="en-GB" sz="1400"/>
              <a:t>Bowlby, J. (1969) Attachment and loss. Volume 1: Attachment. London: Penguin Books.</a:t>
            </a:r>
          </a:p>
          <a:p>
            <a:endParaRPr lang="en-GB" sz="1400"/>
          </a:p>
          <a:p>
            <a:r>
              <a:rPr lang="en-GB" sz="1400" err="1"/>
              <a:t>Center</a:t>
            </a:r>
            <a:r>
              <a:rPr lang="en-GB" sz="1400"/>
              <a:t> on the Developing Child at Harvard University (2021) Three principles to improve outcomes for children and families. Available at: </a:t>
            </a:r>
            <a:r>
              <a:rPr lang="en-GB" sz="1400">
                <a:hlinkClick r:id="rId2"/>
              </a:rPr>
              <a:t>https://developingchild.harvard.edu/resources/three-early-childhood-development-principles-improve-child-family-outcomes/</a:t>
            </a:r>
            <a:r>
              <a:rPr lang="en-GB" sz="1400"/>
              <a:t> (Accessed: 8 July 2026).</a:t>
            </a:r>
          </a:p>
          <a:p>
            <a:endParaRPr lang="en-GB" sz="1400"/>
          </a:p>
          <a:p>
            <a:r>
              <a:rPr lang="en-GB" sz="1400"/>
              <a:t>Department for Education (2024) Statutory framework for the early years foundation stage. Available at: </a:t>
            </a:r>
            <a:r>
              <a:rPr lang="en-GB" sz="1400">
                <a:hlinkClick r:id="rId3"/>
              </a:rPr>
              <a:t>https://www.gov.uk/government/publications/early-years-foundation-stage-framework--2</a:t>
            </a:r>
            <a:r>
              <a:rPr lang="en-GB" sz="1400"/>
              <a:t> (Accessed: 11 July 2026).</a:t>
            </a:r>
          </a:p>
          <a:p>
            <a:endParaRPr lang="en-GB" sz="1400"/>
          </a:p>
          <a:p>
            <a:r>
              <a:rPr lang="en-GB" sz="1400"/>
              <a:t>Murray, L., Fiori-Cowley, A., Hooper, R. and Cooper, P. (1996) 'The impact of postnatal depression and associated adversity on early mother-infant interactions and later infant outcome', Child Development, 67(5), pp. 2512–2526.</a:t>
            </a:r>
          </a:p>
          <a:p>
            <a:endParaRPr lang="en-GB" sz="1400"/>
          </a:p>
          <a:p>
            <a:r>
              <a:rPr lang="en-GB" sz="1400"/>
              <a:t>National Institute for Health and Care Excellence (NICE) (2022) Social and emotional wellbeing: children and young people. Available at: </a:t>
            </a:r>
            <a:r>
              <a:rPr lang="en-GB" sz="1400">
                <a:hlinkClick r:id="rId4"/>
              </a:rPr>
              <a:t>https://www.nice.org.uk/guidance</a:t>
            </a:r>
            <a:r>
              <a:rPr lang="en-GB" sz="1400"/>
              <a:t> (Accessed: 8 July 2026).</a:t>
            </a:r>
          </a:p>
          <a:p>
            <a:endParaRPr lang="en-GB" sz="1400"/>
          </a:p>
          <a:p>
            <a:r>
              <a:rPr lang="en-GB" sz="1400"/>
              <a:t>Rutter, M. (1981) Maternal deprivation reassessed. Harmondsworth: Penguin Books.</a:t>
            </a:r>
          </a:p>
          <a:p>
            <a:endParaRPr lang="en-GB" sz="1400"/>
          </a:p>
          <a:p>
            <a:r>
              <a:rPr lang="en-GB" sz="1400"/>
              <a:t>van </a:t>
            </a:r>
            <a:r>
              <a:rPr lang="en-GB" sz="1400" err="1"/>
              <a:t>IJzendoorn</a:t>
            </a:r>
            <a:r>
              <a:rPr lang="en-GB" sz="1400"/>
              <a:t>, M.H. and Kroonenberg, P.M. (1988) 'Cross-cultural patterns of attachment: A meta-analysis of the strange situation', Child Development, 59(1), pp. 147–156.</a:t>
            </a:r>
          </a:p>
        </p:txBody>
      </p:sp>
    </p:spTree>
    <p:extLst>
      <p:ext uri="{BB962C8B-B14F-4D97-AF65-F5344CB8AC3E}">
        <p14:creationId xmlns:p14="http://schemas.microsoft.com/office/powerpoint/2010/main" val="300394488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23abb16d-ba2e-47d2-a8d6-5e22b7954b47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B8BA3383DA42374FB52D1577EAB900D9" ma:contentTypeVersion="10" ma:contentTypeDescription="Create a new document." ma:contentTypeScope="" ma:versionID="9d09bd5891a04f516fc33ecd8db15fb8">
  <xsd:schema xmlns:xsd="http://www.w3.org/2001/XMLSchema" xmlns:xs="http://www.w3.org/2001/XMLSchema" xmlns:p="http://schemas.microsoft.com/office/2006/metadata/properties" xmlns:ns3="23abb16d-ba2e-47d2-a8d6-5e22b7954b47" targetNamespace="http://schemas.microsoft.com/office/2006/metadata/properties" ma:root="true" ma:fieldsID="83b4130ee518740ca3e5d99c7002ed5d" ns3:_="">
    <xsd:import namespace="23abb16d-ba2e-47d2-a8d6-5e22b7954b47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_activity" minOccurs="0"/>
                <xsd:element ref="ns3:MediaServiceSystemTags" minOccurs="0"/>
                <xsd:element ref="ns3:MediaServiceOCR" minOccurs="0"/>
                <xsd:element ref="ns3:MediaServiceGenerationTime" minOccurs="0"/>
                <xsd:element ref="ns3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abb16d-ba2e-47d2-a8d6-5e22b7954b47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3" nillable="true" ma:displayName="_activity" ma:hidden="true" ma:internalName="_activity">
      <xsd:simpleType>
        <xsd:restriction base="dms:Note"/>
      </xsd:simpleType>
    </xsd:element>
    <xsd:element name="MediaServiceSystemTags" ma:index="14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94089DCA-BEC9-4C42-88DD-F3DCFCAB5F82}">
  <ds:schemaRefs>
    <ds:schemaRef ds:uri="http://schemas.microsoft.com/office/2006/metadata/properties"/>
    <ds:schemaRef ds:uri="http://www.w3.org/2000/xmlns/"/>
    <ds:schemaRef ds:uri="23abb16d-ba2e-47d2-a8d6-5e22b7954b47"/>
    <ds:schemaRef ds:uri="http://www.w3.org/2001/XMLSchema-instance"/>
  </ds:schemaRefs>
</ds:datastoreItem>
</file>

<file path=customXml/itemProps2.xml><?xml version="1.0" encoding="utf-8"?>
<ds:datastoreItem xmlns:ds="http://schemas.openxmlformats.org/officeDocument/2006/customXml" ds:itemID="{EB53CA03-7FF5-4659-9F8B-C91700BE7408}">
  <ds:schemaRefs>
    <ds:schemaRef ds:uri="http://schemas.microsoft.com/office/2006/metadata/contentType"/>
    <ds:schemaRef ds:uri="http://schemas.microsoft.com/office/2006/metadata/properties/metaAttributes"/>
    <ds:schemaRef ds:uri="http://www.w3.org/2000/xmlns/"/>
    <ds:schemaRef ds:uri="http://www.w3.org/2001/XMLSchema"/>
    <ds:schemaRef ds:uri="23abb16d-ba2e-47d2-a8d6-5e22b7954b47"/>
  </ds:schemaRefs>
</ds:datastoreItem>
</file>

<file path=customXml/itemProps3.xml><?xml version="1.0" encoding="utf-8"?>
<ds:datastoreItem xmlns:ds="http://schemas.openxmlformats.org/officeDocument/2006/customXml" ds:itemID="{0EEF31D9-3454-4BCB-892D-52EA1E169565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12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Office Theme</vt:lpstr>
      <vt:lpstr>Module Title: Psychology in Health and Social Care Module Number:  LCHS4010 Assignment No: 1  Student Name: Ruby Ana Geli Student ID: 2515868  Lecturer’s Name: Brian Mashumba  I declare that AI software was used only to check the spelling and grammar of this submission. No AI-generated wording, content, or written text has been used in the preparation of this assignment.</vt:lpstr>
      <vt:lpstr>Understanding Isaac's Development Through Bowlby's Attachment Theory</vt:lpstr>
      <vt:lpstr>Introducing Isaac</vt:lpstr>
      <vt:lpstr>Bowlby's Attachment Theory</vt:lpstr>
      <vt:lpstr>Applying Bowlby's Theory to Isaac</vt:lpstr>
      <vt:lpstr>Impact on Development</vt:lpstr>
      <vt:lpstr>Nature and Nurture</vt:lpstr>
      <vt:lpstr>PowerPoint Presentation</vt:lpstr>
      <vt:lpstr>Why These Strategies Are Appropriate</vt:lpstr>
      <vt:lpstr>Critical Evaluation</vt:lpstr>
      <vt:lpstr>Conclusion</vt:lpstr>
      <vt:lpstr>References (UWTSD Harvard)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Module Title: Psychology in Health and Social Care Module Number:  LCHS4010 Assignment No: 1  Student Name: Ruby Ana Geli Student ID: 2515868  Lecturer’s Name: Brian Mashumba  I declare that AI software was used only to check the spelling and grammar of this submission. No AI-generated wording, content, or written text has been used in the preparation of this assignment.</dc:title>
  <dc:creator>Leigh Geli</dc:creator>
  <cp:lastModifiedBy>Leigh Geli</cp:lastModifiedBy>
  <cp:revision>2</cp:revision>
  <dcterms:created xsi:type="dcterms:W3CDTF">2026-07-11T15:06:07Z</dcterms:created>
  <dcterms:modified xsi:type="dcterms:W3CDTF">2026-07-11T16:26:50Z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0x010100B8BA3383DA42374FB52D1577EAB900D9</vt:lpwstr>
  </property>
</Properties>
</file>