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9"/>
  </p:notesMasterIdLst>
  <p:sldIdLst>
    <p:sldId id="287" r:id="rId2"/>
    <p:sldId id="259" r:id="rId3"/>
    <p:sldId id="260" r:id="rId4"/>
    <p:sldId id="261" r:id="rId5"/>
    <p:sldId id="262" r:id="rId6"/>
    <p:sldId id="263" r:id="rId7"/>
    <p:sldId id="264" r:id="rId8"/>
    <p:sldId id="265" r:id="rId9"/>
    <p:sldId id="266" r:id="rId10"/>
    <p:sldId id="267" r:id="rId11"/>
    <p:sldId id="268" r:id="rId12"/>
    <p:sldId id="269" r:id="rId13"/>
    <p:sldId id="270" r:id="rId14"/>
    <p:sldId id="271" r:id="rId15"/>
    <p:sldId id="272" r:id="rId16"/>
    <p:sldId id="273" r:id="rId17"/>
    <p:sldId id="286"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39B5BEF-4A8A-4186-93CB-5E4F5FDA4518}" v="37" dt="2020-06-09T18:37:21.66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449" autoAdjust="0"/>
    <p:restoredTop sz="94660"/>
  </p:normalViewPr>
  <p:slideViewPr>
    <p:cSldViewPr snapToGrid="0">
      <p:cViewPr varScale="1">
        <p:scale>
          <a:sx n="77" d="100"/>
          <a:sy n="77" d="100"/>
        </p:scale>
        <p:origin x="158"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ulia Ault" userId="448e6d29-d07f-428e-8f66-47be6c4f352b" providerId="ADAL" clId="{439B5BEF-4A8A-4186-93CB-5E4F5FDA4518}"/>
    <pc:docChg chg="custSel addSld delSld modSld">
      <pc:chgData name="Julia Ault" userId="448e6d29-d07f-428e-8f66-47be6c4f352b" providerId="ADAL" clId="{439B5BEF-4A8A-4186-93CB-5E4F5FDA4518}" dt="2020-06-09T18:37:25.630" v="75" actId="1076"/>
      <pc:docMkLst>
        <pc:docMk/>
      </pc:docMkLst>
      <pc:sldChg chg="del">
        <pc:chgData name="Julia Ault" userId="448e6d29-d07f-428e-8f66-47be6c4f352b" providerId="ADAL" clId="{439B5BEF-4A8A-4186-93CB-5E4F5FDA4518}" dt="2020-06-09T18:31:11.776" v="4" actId="2696"/>
        <pc:sldMkLst>
          <pc:docMk/>
          <pc:sldMk cId="3372050485" sldId="258"/>
        </pc:sldMkLst>
      </pc:sldChg>
      <pc:sldChg chg="delSp modSp mod">
        <pc:chgData name="Julia Ault" userId="448e6d29-d07f-428e-8f66-47be6c4f352b" providerId="ADAL" clId="{439B5BEF-4A8A-4186-93CB-5E4F5FDA4518}" dt="2020-06-09T18:32:05.534" v="12" actId="1440"/>
        <pc:sldMkLst>
          <pc:docMk/>
          <pc:sldMk cId="592383046" sldId="259"/>
        </pc:sldMkLst>
        <pc:spChg chg="mod">
          <ac:chgData name="Julia Ault" userId="448e6d29-d07f-428e-8f66-47be6c4f352b" providerId="ADAL" clId="{439B5BEF-4A8A-4186-93CB-5E4F5FDA4518}" dt="2020-06-09T18:32:00.611" v="10" actId="1076"/>
          <ac:spMkLst>
            <pc:docMk/>
            <pc:sldMk cId="592383046" sldId="259"/>
            <ac:spMk id="17410" creationId="{00000000-0000-0000-0000-000000000000}"/>
          </ac:spMkLst>
        </pc:spChg>
        <pc:picChg chg="mod">
          <ac:chgData name="Julia Ault" userId="448e6d29-d07f-428e-8f66-47be6c4f352b" providerId="ADAL" clId="{439B5BEF-4A8A-4186-93CB-5E4F5FDA4518}" dt="2020-06-09T18:32:05.534" v="12" actId="1440"/>
          <ac:picMkLst>
            <pc:docMk/>
            <pc:sldMk cId="592383046" sldId="259"/>
            <ac:picMk id="17411" creationId="{00000000-0000-0000-0000-000000000000}"/>
          </ac:picMkLst>
        </pc:picChg>
        <pc:picChg chg="del">
          <ac:chgData name="Julia Ault" userId="448e6d29-d07f-428e-8f66-47be6c4f352b" providerId="ADAL" clId="{439B5BEF-4A8A-4186-93CB-5E4F5FDA4518}" dt="2020-06-09T18:31:19.548" v="5" actId="478"/>
          <ac:picMkLst>
            <pc:docMk/>
            <pc:sldMk cId="592383046" sldId="259"/>
            <ac:picMk id="17412" creationId="{00000000-0000-0000-0000-000000000000}"/>
          </ac:picMkLst>
        </pc:picChg>
      </pc:sldChg>
      <pc:sldChg chg="delSp">
        <pc:chgData name="Julia Ault" userId="448e6d29-d07f-428e-8f66-47be6c4f352b" providerId="ADAL" clId="{439B5BEF-4A8A-4186-93CB-5E4F5FDA4518}" dt="2020-06-09T18:32:12.776" v="13" actId="478"/>
        <pc:sldMkLst>
          <pc:docMk/>
          <pc:sldMk cId="372122619" sldId="260"/>
        </pc:sldMkLst>
        <pc:picChg chg="del">
          <ac:chgData name="Julia Ault" userId="448e6d29-d07f-428e-8f66-47be6c4f352b" providerId="ADAL" clId="{439B5BEF-4A8A-4186-93CB-5E4F5FDA4518}" dt="2020-06-09T18:32:12.776" v="13" actId="478"/>
          <ac:picMkLst>
            <pc:docMk/>
            <pc:sldMk cId="372122619" sldId="260"/>
            <ac:picMk id="18436" creationId="{00000000-0000-0000-0000-000000000000}"/>
          </ac:picMkLst>
        </pc:picChg>
      </pc:sldChg>
      <pc:sldChg chg="delSp modSp mod">
        <pc:chgData name="Julia Ault" userId="448e6d29-d07f-428e-8f66-47be6c4f352b" providerId="ADAL" clId="{439B5BEF-4A8A-4186-93CB-5E4F5FDA4518}" dt="2020-06-09T18:32:35.310" v="17" actId="1076"/>
        <pc:sldMkLst>
          <pc:docMk/>
          <pc:sldMk cId="2334615046" sldId="261"/>
        </pc:sldMkLst>
        <pc:spChg chg="mod">
          <ac:chgData name="Julia Ault" userId="448e6d29-d07f-428e-8f66-47be6c4f352b" providerId="ADAL" clId="{439B5BEF-4A8A-4186-93CB-5E4F5FDA4518}" dt="2020-06-09T18:32:33.224" v="16" actId="1076"/>
          <ac:spMkLst>
            <pc:docMk/>
            <pc:sldMk cId="2334615046" sldId="261"/>
            <ac:spMk id="19458" creationId="{00000000-0000-0000-0000-000000000000}"/>
          </ac:spMkLst>
        </pc:spChg>
        <pc:picChg chg="mod">
          <ac:chgData name="Julia Ault" userId="448e6d29-d07f-428e-8f66-47be6c4f352b" providerId="ADAL" clId="{439B5BEF-4A8A-4186-93CB-5E4F5FDA4518}" dt="2020-06-09T18:32:35.310" v="17" actId="1076"/>
          <ac:picMkLst>
            <pc:docMk/>
            <pc:sldMk cId="2334615046" sldId="261"/>
            <ac:picMk id="19459" creationId="{00000000-0000-0000-0000-000000000000}"/>
          </ac:picMkLst>
        </pc:picChg>
        <pc:picChg chg="del">
          <ac:chgData name="Julia Ault" userId="448e6d29-d07f-428e-8f66-47be6c4f352b" providerId="ADAL" clId="{439B5BEF-4A8A-4186-93CB-5E4F5FDA4518}" dt="2020-06-09T18:32:19.115" v="14" actId="478"/>
          <ac:picMkLst>
            <pc:docMk/>
            <pc:sldMk cId="2334615046" sldId="261"/>
            <ac:picMk id="19460" creationId="{00000000-0000-0000-0000-000000000000}"/>
          </ac:picMkLst>
        </pc:picChg>
      </pc:sldChg>
      <pc:sldChg chg="delSp modSp mod">
        <pc:chgData name="Julia Ault" userId="448e6d29-d07f-428e-8f66-47be6c4f352b" providerId="ADAL" clId="{439B5BEF-4A8A-4186-93CB-5E4F5FDA4518}" dt="2020-06-09T18:33:02.793" v="23" actId="1076"/>
        <pc:sldMkLst>
          <pc:docMk/>
          <pc:sldMk cId="1590917226" sldId="262"/>
        </pc:sldMkLst>
        <pc:spChg chg="mod">
          <ac:chgData name="Julia Ault" userId="448e6d29-d07f-428e-8f66-47be6c4f352b" providerId="ADAL" clId="{439B5BEF-4A8A-4186-93CB-5E4F5FDA4518}" dt="2020-06-09T18:32:58.149" v="22" actId="14100"/>
          <ac:spMkLst>
            <pc:docMk/>
            <pc:sldMk cId="1590917226" sldId="262"/>
            <ac:spMk id="7171" creationId="{00000000-0000-0000-0000-000000000000}"/>
          </ac:spMkLst>
        </pc:spChg>
        <pc:picChg chg="mod">
          <ac:chgData name="Julia Ault" userId="448e6d29-d07f-428e-8f66-47be6c4f352b" providerId="ADAL" clId="{439B5BEF-4A8A-4186-93CB-5E4F5FDA4518}" dt="2020-06-09T18:33:02.793" v="23" actId="1076"/>
          <ac:picMkLst>
            <pc:docMk/>
            <pc:sldMk cId="1590917226" sldId="262"/>
            <ac:picMk id="20484" creationId="{00000000-0000-0000-0000-000000000000}"/>
          </ac:picMkLst>
        </pc:picChg>
        <pc:picChg chg="del">
          <ac:chgData name="Julia Ault" userId="448e6d29-d07f-428e-8f66-47be6c4f352b" providerId="ADAL" clId="{439B5BEF-4A8A-4186-93CB-5E4F5FDA4518}" dt="2020-06-09T18:32:39.842" v="18" actId="478"/>
          <ac:picMkLst>
            <pc:docMk/>
            <pc:sldMk cId="1590917226" sldId="262"/>
            <ac:picMk id="20485" creationId="{00000000-0000-0000-0000-000000000000}"/>
          </ac:picMkLst>
        </pc:picChg>
      </pc:sldChg>
      <pc:sldChg chg="delSp">
        <pc:chgData name="Julia Ault" userId="448e6d29-d07f-428e-8f66-47be6c4f352b" providerId="ADAL" clId="{439B5BEF-4A8A-4186-93CB-5E4F5FDA4518}" dt="2020-06-09T18:33:09.924" v="24" actId="478"/>
        <pc:sldMkLst>
          <pc:docMk/>
          <pc:sldMk cId="3404602025" sldId="263"/>
        </pc:sldMkLst>
        <pc:picChg chg="del">
          <ac:chgData name="Julia Ault" userId="448e6d29-d07f-428e-8f66-47be6c4f352b" providerId="ADAL" clId="{439B5BEF-4A8A-4186-93CB-5E4F5FDA4518}" dt="2020-06-09T18:33:09.924" v="24" actId="478"/>
          <ac:picMkLst>
            <pc:docMk/>
            <pc:sldMk cId="3404602025" sldId="263"/>
            <ac:picMk id="21509" creationId="{00000000-0000-0000-0000-000000000000}"/>
          </ac:picMkLst>
        </pc:picChg>
      </pc:sldChg>
      <pc:sldChg chg="delSp">
        <pc:chgData name="Julia Ault" userId="448e6d29-d07f-428e-8f66-47be6c4f352b" providerId="ADAL" clId="{439B5BEF-4A8A-4186-93CB-5E4F5FDA4518}" dt="2020-06-09T18:33:14.988" v="25" actId="478"/>
        <pc:sldMkLst>
          <pc:docMk/>
          <pc:sldMk cId="2879065023" sldId="264"/>
        </pc:sldMkLst>
        <pc:picChg chg="del">
          <ac:chgData name="Julia Ault" userId="448e6d29-d07f-428e-8f66-47be6c4f352b" providerId="ADAL" clId="{439B5BEF-4A8A-4186-93CB-5E4F5FDA4518}" dt="2020-06-09T18:33:14.988" v="25" actId="478"/>
          <ac:picMkLst>
            <pc:docMk/>
            <pc:sldMk cId="2879065023" sldId="264"/>
            <ac:picMk id="22532" creationId="{00000000-0000-0000-0000-000000000000}"/>
          </ac:picMkLst>
        </pc:picChg>
      </pc:sldChg>
      <pc:sldChg chg="delSp modSp mod">
        <pc:chgData name="Julia Ault" userId="448e6d29-d07f-428e-8f66-47be6c4f352b" providerId="ADAL" clId="{439B5BEF-4A8A-4186-93CB-5E4F5FDA4518}" dt="2020-06-09T18:33:50.823" v="33" actId="1076"/>
        <pc:sldMkLst>
          <pc:docMk/>
          <pc:sldMk cId="2629206979" sldId="265"/>
        </pc:sldMkLst>
        <pc:spChg chg="mod">
          <ac:chgData name="Julia Ault" userId="448e6d29-d07f-428e-8f66-47be6c4f352b" providerId="ADAL" clId="{439B5BEF-4A8A-4186-93CB-5E4F5FDA4518}" dt="2020-06-09T18:33:45.148" v="32" actId="1076"/>
          <ac:spMkLst>
            <pc:docMk/>
            <pc:sldMk cId="2629206979" sldId="265"/>
            <ac:spMk id="1027" creationId="{00000000-0000-0000-0000-000000000000}"/>
          </ac:spMkLst>
        </pc:spChg>
        <pc:picChg chg="mod">
          <ac:chgData name="Julia Ault" userId="448e6d29-d07f-428e-8f66-47be6c4f352b" providerId="ADAL" clId="{439B5BEF-4A8A-4186-93CB-5E4F5FDA4518}" dt="2020-06-09T18:33:50.823" v="33" actId="1076"/>
          <ac:picMkLst>
            <pc:docMk/>
            <pc:sldMk cId="2629206979" sldId="265"/>
            <ac:picMk id="23556" creationId="{00000000-0000-0000-0000-000000000000}"/>
          </ac:picMkLst>
        </pc:picChg>
        <pc:picChg chg="del">
          <ac:chgData name="Julia Ault" userId="448e6d29-d07f-428e-8f66-47be6c4f352b" providerId="ADAL" clId="{439B5BEF-4A8A-4186-93CB-5E4F5FDA4518}" dt="2020-06-09T18:33:20.989" v="26" actId="478"/>
          <ac:picMkLst>
            <pc:docMk/>
            <pc:sldMk cId="2629206979" sldId="265"/>
            <ac:picMk id="23557" creationId="{00000000-0000-0000-0000-000000000000}"/>
          </ac:picMkLst>
        </pc:picChg>
      </pc:sldChg>
      <pc:sldChg chg="delSp modSp mod">
        <pc:chgData name="Julia Ault" userId="448e6d29-d07f-428e-8f66-47be6c4f352b" providerId="ADAL" clId="{439B5BEF-4A8A-4186-93CB-5E4F5FDA4518}" dt="2020-06-09T18:34:11.299" v="40" actId="1440"/>
        <pc:sldMkLst>
          <pc:docMk/>
          <pc:sldMk cId="2337956255" sldId="266"/>
        </pc:sldMkLst>
        <pc:spChg chg="mod">
          <ac:chgData name="Julia Ault" userId="448e6d29-d07f-428e-8f66-47be6c4f352b" providerId="ADAL" clId="{439B5BEF-4A8A-4186-93CB-5E4F5FDA4518}" dt="2020-06-09T18:34:07.271" v="38" actId="1076"/>
          <ac:spMkLst>
            <pc:docMk/>
            <pc:sldMk cId="2337956255" sldId="266"/>
            <ac:spMk id="9219" creationId="{00000000-0000-0000-0000-000000000000}"/>
          </ac:spMkLst>
        </pc:spChg>
        <pc:picChg chg="mod">
          <ac:chgData name="Julia Ault" userId="448e6d29-d07f-428e-8f66-47be6c4f352b" providerId="ADAL" clId="{439B5BEF-4A8A-4186-93CB-5E4F5FDA4518}" dt="2020-06-09T18:34:11.299" v="40" actId="1440"/>
          <ac:picMkLst>
            <pc:docMk/>
            <pc:sldMk cId="2337956255" sldId="266"/>
            <ac:picMk id="24580" creationId="{00000000-0000-0000-0000-000000000000}"/>
          </ac:picMkLst>
        </pc:picChg>
        <pc:picChg chg="del">
          <ac:chgData name="Julia Ault" userId="448e6d29-d07f-428e-8f66-47be6c4f352b" providerId="ADAL" clId="{439B5BEF-4A8A-4186-93CB-5E4F5FDA4518}" dt="2020-06-09T18:33:57.740" v="34" actId="478"/>
          <ac:picMkLst>
            <pc:docMk/>
            <pc:sldMk cId="2337956255" sldId="266"/>
            <ac:picMk id="24581" creationId="{00000000-0000-0000-0000-000000000000}"/>
          </ac:picMkLst>
        </pc:picChg>
      </pc:sldChg>
      <pc:sldChg chg="delSp modSp mod">
        <pc:chgData name="Julia Ault" userId="448e6d29-d07f-428e-8f66-47be6c4f352b" providerId="ADAL" clId="{439B5BEF-4A8A-4186-93CB-5E4F5FDA4518}" dt="2020-06-09T18:34:21.156" v="42" actId="14100"/>
        <pc:sldMkLst>
          <pc:docMk/>
          <pc:sldMk cId="4269809108" sldId="267"/>
        </pc:sldMkLst>
        <pc:spChg chg="mod">
          <ac:chgData name="Julia Ault" userId="448e6d29-d07f-428e-8f66-47be6c4f352b" providerId="ADAL" clId="{439B5BEF-4A8A-4186-93CB-5E4F5FDA4518}" dt="2020-06-09T18:34:21.156" v="42" actId="14100"/>
          <ac:spMkLst>
            <pc:docMk/>
            <pc:sldMk cId="4269809108" sldId="267"/>
            <ac:spMk id="10242" creationId="{00000000-0000-0000-0000-000000000000}"/>
          </ac:spMkLst>
        </pc:spChg>
        <pc:picChg chg="del">
          <ac:chgData name="Julia Ault" userId="448e6d29-d07f-428e-8f66-47be6c4f352b" providerId="ADAL" clId="{439B5BEF-4A8A-4186-93CB-5E4F5FDA4518}" dt="2020-06-09T18:34:17.541" v="41" actId="478"/>
          <ac:picMkLst>
            <pc:docMk/>
            <pc:sldMk cId="4269809108" sldId="267"/>
            <ac:picMk id="25604" creationId="{00000000-0000-0000-0000-000000000000}"/>
          </ac:picMkLst>
        </pc:picChg>
      </pc:sldChg>
      <pc:sldChg chg="delSp modSp mod">
        <pc:chgData name="Julia Ault" userId="448e6d29-d07f-428e-8f66-47be6c4f352b" providerId="ADAL" clId="{439B5BEF-4A8A-4186-93CB-5E4F5FDA4518}" dt="2020-06-09T18:34:29.622" v="44" actId="14100"/>
        <pc:sldMkLst>
          <pc:docMk/>
          <pc:sldMk cId="1596276283" sldId="268"/>
        </pc:sldMkLst>
        <pc:spChg chg="mod">
          <ac:chgData name="Julia Ault" userId="448e6d29-d07f-428e-8f66-47be6c4f352b" providerId="ADAL" clId="{439B5BEF-4A8A-4186-93CB-5E4F5FDA4518}" dt="2020-06-09T18:34:29.622" v="44" actId="14100"/>
          <ac:spMkLst>
            <pc:docMk/>
            <pc:sldMk cId="1596276283" sldId="268"/>
            <ac:spMk id="10242" creationId="{00000000-0000-0000-0000-000000000000}"/>
          </ac:spMkLst>
        </pc:spChg>
        <pc:picChg chg="del">
          <ac:chgData name="Julia Ault" userId="448e6d29-d07f-428e-8f66-47be6c4f352b" providerId="ADAL" clId="{439B5BEF-4A8A-4186-93CB-5E4F5FDA4518}" dt="2020-06-09T18:34:27.204" v="43" actId="478"/>
          <ac:picMkLst>
            <pc:docMk/>
            <pc:sldMk cId="1596276283" sldId="268"/>
            <ac:picMk id="26628" creationId="{00000000-0000-0000-0000-000000000000}"/>
          </ac:picMkLst>
        </pc:picChg>
      </pc:sldChg>
      <pc:sldChg chg="delSp modSp mod">
        <pc:chgData name="Julia Ault" userId="448e6d29-d07f-428e-8f66-47be6c4f352b" providerId="ADAL" clId="{439B5BEF-4A8A-4186-93CB-5E4F5FDA4518}" dt="2020-06-09T18:34:46.612" v="47" actId="313"/>
        <pc:sldMkLst>
          <pc:docMk/>
          <pc:sldMk cId="2167516218" sldId="269"/>
        </pc:sldMkLst>
        <pc:spChg chg="mod">
          <ac:chgData name="Julia Ault" userId="448e6d29-d07f-428e-8f66-47be6c4f352b" providerId="ADAL" clId="{439B5BEF-4A8A-4186-93CB-5E4F5FDA4518}" dt="2020-06-09T18:34:41.922" v="46" actId="14100"/>
          <ac:spMkLst>
            <pc:docMk/>
            <pc:sldMk cId="2167516218" sldId="269"/>
            <ac:spMk id="11266" creationId="{00000000-0000-0000-0000-000000000000}"/>
          </ac:spMkLst>
        </pc:spChg>
        <pc:spChg chg="mod">
          <ac:chgData name="Julia Ault" userId="448e6d29-d07f-428e-8f66-47be6c4f352b" providerId="ADAL" clId="{439B5BEF-4A8A-4186-93CB-5E4F5FDA4518}" dt="2020-06-09T18:34:46.612" v="47" actId="313"/>
          <ac:spMkLst>
            <pc:docMk/>
            <pc:sldMk cId="2167516218" sldId="269"/>
            <ac:spMk id="11267" creationId="{00000000-0000-0000-0000-000000000000}"/>
          </ac:spMkLst>
        </pc:spChg>
        <pc:picChg chg="del">
          <ac:chgData name="Julia Ault" userId="448e6d29-d07f-428e-8f66-47be6c4f352b" providerId="ADAL" clId="{439B5BEF-4A8A-4186-93CB-5E4F5FDA4518}" dt="2020-06-09T18:34:38.583" v="45" actId="478"/>
          <ac:picMkLst>
            <pc:docMk/>
            <pc:sldMk cId="2167516218" sldId="269"/>
            <ac:picMk id="27652" creationId="{00000000-0000-0000-0000-000000000000}"/>
          </ac:picMkLst>
        </pc:picChg>
      </pc:sldChg>
      <pc:sldChg chg="delSp modSp mod">
        <pc:chgData name="Julia Ault" userId="448e6d29-d07f-428e-8f66-47be6c4f352b" providerId="ADAL" clId="{439B5BEF-4A8A-4186-93CB-5E4F5FDA4518}" dt="2020-06-09T18:35:07.662" v="52" actId="1076"/>
        <pc:sldMkLst>
          <pc:docMk/>
          <pc:sldMk cId="3744492639" sldId="270"/>
        </pc:sldMkLst>
        <pc:spChg chg="mod">
          <ac:chgData name="Julia Ault" userId="448e6d29-d07f-428e-8f66-47be6c4f352b" providerId="ADAL" clId="{439B5BEF-4A8A-4186-93CB-5E4F5FDA4518}" dt="2020-06-09T18:35:07.662" v="52" actId="1076"/>
          <ac:spMkLst>
            <pc:docMk/>
            <pc:sldMk cId="3744492639" sldId="270"/>
            <ac:spMk id="12291" creationId="{00000000-0000-0000-0000-000000000000}"/>
          </ac:spMkLst>
        </pc:spChg>
        <pc:picChg chg="mod">
          <ac:chgData name="Julia Ault" userId="448e6d29-d07f-428e-8f66-47be6c4f352b" providerId="ADAL" clId="{439B5BEF-4A8A-4186-93CB-5E4F5FDA4518}" dt="2020-06-09T18:34:59.640" v="50" actId="1440"/>
          <ac:picMkLst>
            <pc:docMk/>
            <pc:sldMk cId="3744492639" sldId="270"/>
            <ac:picMk id="28676" creationId="{00000000-0000-0000-0000-000000000000}"/>
          </ac:picMkLst>
        </pc:picChg>
        <pc:picChg chg="del">
          <ac:chgData name="Julia Ault" userId="448e6d29-d07f-428e-8f66-47be6c4f352b" providerId="ADAL" clId="{439B5BEF-4A8A-4186-93CB-5E4F5FDA4518}" dt="2020-06-09T18:34:52.458" v="48" actId="478"/>
          <ac:picMkLst>
            <pc:docMk/>
            <pc:sldMk cId="3744492639" sldId="270"/>
            <ac:picMk id="28677" creationId="{00000000-0000-0000-0000-000000000000}"/>
          </ac:picMkLst>
        </pc:picChg>
      </pc:sldChg>
      <pc:sldChg chg="delSp modSp mod">
        <pc:chgData name="Julia Ault" userId="448e6d29-d07f-428e-8f66-47be6c4f352b" providerId="ADAL" clId="{439B5BEF-4A8A-4186-93CB-5E4F5FDA4518}" dt="2020-06-09T18:35:25.422" v="57" actId="14100"/>
        <pc:sldMkLst>
          <pc:docMk/>
          <pc:sldMk cId="1411842254" sldId="271"/>
        </pc:sldMkLst>
        <pc:spChg chg="mod">
          <ac:chgData name="Julia Ault" userId="448e6d29-d07f-428e-8f66-47be6c4f352b" providerId="ADAL" clId="{439B5BEF-4A8A-4186-93CB-5E4F5FDA4518}" dt="2020-06-09T18:35:25.422" v="57" actId="14100"/>
          <ac:spMkLst>
            <pc:docMk/>
            <pc:sldMk cId="1411842254" sldId="271"/>
            <ac:spMk id="13315" creationId="{00000000-0000-0000-0000-000000000000}"/>
          </ac:spMkLst>
        </pc:spChg>
        <pc:picChg chg="mod">
          <ac:chgData name="Julia Ault" userId="448e6d29-d07f-428e-8f66-47be6c4f352b" providerId="ADAL" clId="{439B5BEF-4A8A-4186-93CB-5E4F5FDA4518}" dt="2020-06-09T18:35:19.523" v="55" actId="1440"/>
          <ac:picMkLst>
            <pc:docMk/>
            <pc:sldMk cId="1411842254" sldId="271"/>
            <ac:picMk id="29700" creationId="{00000000-0000-0000-0000-000000000000}"/>
          </ac:picMkLst>
        </pc:picChg>
        <pc:picChg chg="del">
          <ac:chgData name="Julia Ault" userId="448e6d29-d07f-428e-8f66-47be6c4f352b" providerId="ADAL" clId="{439B5BEF-4A8A-4186-93CB-5E4F5FDA4518}" dt="2020-06-09T18:35:14.810" v="53" actId="478"/>
          <ac:picMkLst>
            <pc:docMk/>
            <pc:sldMk cId="1411842254" sldId="271"/>
            <ac:picMk id="29701" creationId="{00000000-0000-0000-0000-000000000000}"/>
          </ac:picMkLst>
        </pc:picChg>
      </pc:sldChg>
      <pc:sldChg chg="delSp modSp mod">
        <pc:chgData name="Julia Ault" userId="448e6d29-d07f-428e-8f66-47be6c4f352b" providerId="ADAL" clId="{439B5BEF-4A8A-4186-93CB-5E4F5FDA4518}" dt="2020-06-09T18:35:52.872" v="63"/>
        <pc:sldMkLst>
          <pc:docMk/>
          <pc:sldMk cId="3706083580" sldId="272"/>
        </pc:sldMkLst>
        <pc:picChg chg="mod">
          <ac:chgData name="Julia Ault" userId="448e6d29-d07f-428e-8f66-47be6c4f352b" providerId="ADAL" clId="{439B5BEF-4A8A-4186-93CB-5E4F5FDA4518}" dt="2020-06-09T18:35:52.872" v="63"/>
          <ac:picMkLst>
            <pc:docMk/>
            <pc:sldMk cId="3706083580" sldId="272"/>
            <ac:picMk id="28675" creationId="{00000000-0000-0000-0000-000000000000}"/>
          </ac:picMkLst>
        </pc:picChg>
        <pc:picChg chg="del">
          <ac:chgData name="Julia Ault" userId="448e6d29-d07f-428e-8f66-47be6c4f352b" providerId="ADAL" clId="{439B5BEF-4A8A-4186-93CB-5E4F5FDA4518}" dt="2020-06-09T18:35:31.637" v="58" actId="478"/>
          <ac:picMkLst>
            <pc:docMk/>
            <pc:sldMk cId="3706083580" sldId="272"/>
            <ac:picMk id="30724" creationId="{00000000-0000-0000-0000-000000000000}"/>
          </ac:picMkLst>
        </pc:picChg>
      </pc:sldChg>
      <pc:sldChg chg="delSp modSp mod">
        <pc:chgData name="Julia Ault" userId="448e6d29-d07f-428e-8f66-47be6c4f352b" providerId="ADAL" clId="{439B5BEF-4A8A-4186-93CB-5E4F5FDA4518}" dt="2020-06-09T18:37:14.352" v="73" actId="1076"/>
        <pc:sldMkLst>
          <pc:docMk/>
          <pc:sldMk cId="209192893" sldId="273"/>
        </pc:sldMkLst>
        <pc:spChg chg="del mod">
          <ac:chgData name="Julia Ault" userId="448e6d29-d07f-428e-8f66-47be6c4f352b" providerId="ADAL" clId="{439B5BEF-4A8A-4186-93CB-5E4F5FDA4518}" dt="2020-06-09T18:36:36.039" v="69" actId="478"/>
          <ac:spMkLst>
            <pc:docMk/>
            <pc:sldMk cId="209192893" sldId="273"/>
            <ac:spMk id="2" creationId="{4EAEBD07-A9E2-4862-9405-F8BCC689BD20}"/>
          </ac:spMkLst>
        </pc:spChg>
        <pc:spChg chg="mod">
          <ac:chgData name="Julia Ault" userId="448e6d29-d07f-428e-8f66-47be6c4f352b" providerId="ADAL" clId="{439B5BEF-4A8A-4186-93CB-5E4F5FDA4518}" dt="2020-06-09T18:37:14.352" v="73" actId="1076"/>
          <ac:spMkLst>
            <pc:docMk/>
            <pc:sldMk cId="209192893" sldId="273"/>
            <ac:spMk id="3" creationId="{CF0BF9E5-F89E-43BD-AF84-4A95A4003247}"/>
          </ac:spMkLst>
        </pc:spChg>
        <pc:picChg chg="mod">
          <ac:chgData name="Julia Ault" userId="448e6d29-d07f-428e-8f66-47be6c4f352b" providerId="ADAL" clId="{439B5BEF-4A8A-4186-93CB-5E4F5FDA4518}" dt="2020-06-09T18:37:02.082" v="72" actId="1076"/>
          <ac:picMkLst>
            <pc:docMk/>
            <pc:sldMk cId="209192893" sldId="273"/>
            <ac:picMk id="29699" creationId="{00000000-0000-0000-0000-000000000000}"/>
          </ac:picMkLst>
        </pc:picChg>
        <pc:picChg chg="del">
          <ac:chgData name="Julia Ault" userId="448e6d29-d07f-428e-8f66-47be6c4f352b" providerId="ADAL" clId="{439B5BEF-4A8A-4186-93CB-5E4F5FDA4518}" dt="2020-06-09T18:35:59.868" v="64" actId="478"/>
          <ac:picMkLst>
            <pc:docMk/>
            <pc:sldMk cId="209192893" sldId="273"/>
            <ac:picMk id="31748" creationId="{00000000-0000-0000-0000-000000000000}"/>
          </ac:picMkLst>
        </pc:picChg>
      </pc:sldChg>
      <pc:sldChg chg="delSp modSp mod">
        <pc:chgData name="Julia Ault" userId="448e6d29-d07f-428e-8f66-47be6c4f352b" providerId="ADAL" clId="{439B5BEF-4A8A-4186-93CB-5E4F5FDA4518}" dt="2020-06-09T18:37:25.630" v="75" actId="1076"/>
        <pc:sldMkLst>
          <pc:docMk/>
          <pc:sldMk cId="1361797054" sldId="286"/>
        </pc:sldMkLst>
        <pc:spChg chg="mod">
          <ac:chgData name="Julia Ault" userId="448e6d29-d07f-428e-8f66-47be6c4f352b" providerId="ADAL" clId="{439B5BEF-4A8A-4186-93CB-5E4F5FDA4518}" dt="2020-06-09T18:37:25.630" v="75" actId="1076"/>
          <ac:spMkLst>
            <pc:docMk/>
            <pc:sldMk cId="1361797054" sldId="286"/>
            <ac:spMk id="4" creationId="{835D95D8-9249-4D5B-95CD-BE5FBCB4BDD3}"/>
          </ac:spMkLst>
        </pc:spChg>
        <pc:picChg chg="del">
          <ac:chgData name="Julia Ault" userId="448e6d29-d07f-428e-8f66-47be6c4f352b" providerId="ADAL" clId="{439B5BEF-4A8A-4186-93CB-5E4F5FDA4518}" dt="2020-06-09T18:37:21.667" v="74" actId="478"/>
          <ac:picMkLst>
            <pc:docMk/>
            <pc:sldMk cId="1361797054" sldId="286"/>
            <ac:picMk id="3" creationId="{67756700-7768-4FEB-B8D2-9ADD2E666BB5}"/>
          </ac:picMkLst>
        </pc:picChg>
      </pc:sldChg>
      <pc:sldChg chg="modSp add mod">
        <pc:chgData name="Julia Ault" userId="448e6d29-d07f-428e-8f66-47be6c4f352b" providerId="ADAL" clId="{439B5BEF-4A8A-4186-93CB-5E4F5FDA4518}" dt="2020-06-09T18:30:58.514" v="3" actId="20577"/>
        <pc:sldMkLst>
          <pc:docMk/>
          <pc:sldMk cId="1085961015" sldId="287"/>
        </pc:sldMkLst>
        <pc:spChg chg="mod">
          <ac:chgData name="Julia Ault" userId="448e6d29-d07f-428e-8f66-47be6c4f352b" providerId="ADAL" clId="{439B5BEF-4A8A-4186-93CB-5E4F5FDA4518}" dt="2020-06-09T18:30:58.514" v="3" actId="20577"/>
          <ac:spMkLst>
            <pc:docMk/>
            <pc:sldMk cId="1085961015" sldId="287"/>
            <ac:spMk id="3"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0D1706B-8DEB-4568-8AC0-72DD0111659E}" type="datetimeFigureOut">
              <a:rPr lang="en-GB" smtClean="0"/>
              <a:t>09/06/2020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5EA115F-CB85-4A2E-9E4C-72382A4A5228}" type="slidenum">
              <a:rPr lang="en-GB" smtClean="0"/>
              <a:t>‹#›</a:t>
            </a:fld>
            <a:endParaRPr lang="en-GB"/>
          </a:p>
        </p:txBody>
      </p:sp>
    </p:spTree>
    <p:extLst>
      <p:ext uri="{BB962C8B-B14F-4D97-AF65-F5344CB8AC3E}">
        <p14:creationId xmlns:p14="http://schemas.microsoft.com/office/powerpoint/2010/main" val="411772852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481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a:t>https://www.gov.uk/business-legal-structures/overview </a:t>
            </a:r>
          </a:p>
        </p:txBody>
      </p:sp>
      <p:sp>
        <p:nvSpPr>
          <p:cNvPr id="3482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spcBef>
                <a:spcPct val="30000"/>
              </a:spcBef>
              <a:defRPr sz="1200">
                <a:solidFill>
                  <a:schemeClr val="tx1"/>
                </a:solidFill>
                <a:latin typeface="Calibri" pitchFamily="34" charset="0"/>
              </a:defRPr>
            </a:lvl1pPr>
            <a:lvl2pPr marL="742950" indent="-285750" eaLnBrk="0" hangingPunct="0">
              <a:spcBef>
                <a:spcPct val="30000"/>
              </a:spcBef>
              <a:defRPr sz="1200">
                <a:solidFill>
                  <a:schemeClr val="tx1"/>
                </a:solidFill>
                <a:latin typeface="Calibri" pitchFamily="34" charset="0"/>
              </a:defRPr>
            </a:lvl2pPr>
            <a:lvl3pPr marL="1143000" indent="-228600" eaLnBrk="0" hangingPunct="0">
              <a:spcBef>
                <a:spcPct val="30000"/>
              </a:spcBef>
              <a:defRPr sz="1200">
                <a:solidFill>
                  <a:schemeClr val="tx1"/>
                </a:solidFill>
                <a:latin typeface="Calibri" pitchFamily="34" charset="0"/>
              </a:defRPr>
            </a:lvl3pPr>
            <a:lvl4pPr marL="1600200" indent="-228600" eaLnBrk="0" hangingPunct="0">
              <a:spcBef>
                <a:spcPct val="30000"/>
              </a:spcBef>
              <a:defRPr sz="1200">
                <a:solidFill>
                  <a:schemeClr val="tx1"/>
                </a:solidFill>
                <a:latin typeface="Calibri" pitchFamily="34" charset="0"/>
              </a:defRPr>
            </a:lvl4pPr>
            <a:lvl5pPr marL="2057400" indent="-228600" eaLnBrk="0" hangingPunct="0">
              <a:spcBef>
                <a:spcPct val="30000"/>
              </a:spcBef>
              <a:defRPr sz="1200">
                <a:solidFill>
                  <a:schemeClr val="tx1"/>
                </a:solidFill>
                <a:latin typeface="Calibri" pitchFamily="34" charset="0"/>
              </a:defRPr>
            </a:lvl5pPr>
            <a:lvl6pPr marL="2514600" indent="-228600" eaLnBrk="0" fontAlgn="base" hangingPunct="0">
              <a:spcBef>
                <a:spcPct val="30000"/>
              </a:spcBef>
              <a:spcAft>
                <a:spcPct val="0"/>
              </a:spcAft>
              <a:defRPr sz="1200">
                <a:solidFill>
                  <a:schemeClr val="tx1"/>
                </a:solidFill>
                <a:latin typeface="Calibri" pitchFamily="34" charset="0"/>
              </a:defRPr>
            </a:lvl6pPr>
            <a:lvl7pPr marL="2971800" indent="-228600" eaLnBrk="0" fontAlgn="base" hangingPunct="0">
              <a:spcBef>
                <a:spcPct val="30000"/>
              </a:spcBef>
              <a:spcAft>
                <a:spcPct val="0"/>
              </a:spcAft>
              <a:defRPr sz="1200">
                <a:solidFill>
                  <a:schemeClr val="tx1"/>
                </a:solidFill>
                <a:latin typeface="Calibri" pitchFamily="34" charset="0"/>
              </a:defRPr>
            </a:lvl7pPr>
            <a:lvl8pPr marL="3429000" indent="-228600" eaLnBrk="0" fontAlgn="base" hangingPunct="0">
              <a:spcBef>
                <a:spcPct val="30000"/>
              </a:spcBef>
              <a:spcAft>
                <a:spcPct val="0"/>
              </a:spcAft>
              <a:defRPr sz="1200">
                <a:solidFill>
                  <a:schemeClr val="tx1"/>
                </a:solidFill>
                <a:latin typeface="Calibri" pitchFamily="34" charset="0"/>
              </a:defRPr>
            </a:lvl8pPr>
            <a:lvl9pPr marL="3886200" indent="-228600" eaLnBrk="0" fontAlgn="base" hangingPunct="0">
              <a:spcBef>
                <a:spcPct val="30000"/>
              </a:spcBef>
              <a:spcAft>
                <a:spcPct val="0"/>
              </a:spcAft>
              <a:defRPr sz="1200">
                <a:solidFill>
                  <a:schemeClr val="tx1"/>
                </a:solidFill>
                <a:latin typeface="Calibri" pitchFamily="34" charset="0"/>
              </a:defRPr>
            </a:lvl9pPr>
          </a:lstStyle>
          <a:p>
            <a:pPr eaLnBrk="1" hangingPunct="1">
              <a:spcBef>
                <a:spcPct val="0"/>
              </a:spcBef>
            </a:pPr>
            <a:fld id="{D20E2D59-AD8B-4D15-BE76-C308BE0303F2}" type="slidenum">
              <a:rPr lang="en-GB" altLang="en-US" smtClean="0">
                <a:latin typeface="Tahoma" pitchFamily="34" charset="0"/>
              </a:rPr>
              <a:pPr eaLnBrk="1" hangingPunct="1">
                <a:spcBef>
                  <a:spcPct val="0"/>
                </a:spcBef>
              </a:pPr>
              <a:t>3</a:t>
            </a:fld>
            <a:endParaRPr lang="en-GB" altLang="en-US">
              <a:latin typeface="Tahoma" pitchFamily="34" charset="0"/>
            </a:endParaRPr>
          </a:p>
        </p:txBody>
      </p:sp>
    </p:spTree>
    <p:extLst>
      <p:ext uri="{BB962C8B-B14F-4D97-AF65-F5344CB8AC3E}">
        <p14:creationId xmlns:p14="http://schemas.microsoft.com/office/powerpoint/2010/main" val="64705163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09/06/2020</a:t>
            </a:fld>
            <a:endParaRPr lang="en-GB" dirty="0"/>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37915265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09/06/2020</a:t>
            </a:fld>
            <a:endParaRPr lang="en-GB" dirty="0"/>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38488502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09/06/2020</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313663291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09/06/2020</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7398232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09/06/2020</a:t>
            </a:fld>
            <a:endParaRPr lang="en-GB" dirty="0"/>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4060212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09/06/2020</a:t>
            </a:fld>
            <a:endParaRPr lang="en-GB" dirty="0"/>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852039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09/06/2020</a:t>
            </a:fld>
            <a:endParaRPr lang="en-GB" dirty="0"/>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5576939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09/06/2020</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33410328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endParaRPr lang="en-GB" dirty="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09/06/2020</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6419066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09/06/2020</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23885742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09/06/2020</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5201072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09/06/2020</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311158862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442188"/>
            <a:ext cx="10363200" cy="1470025"/>
          </a:xfrm>
        </p:spPr>
        <p:txBody>
          <a:bodyPr>
            <a:normAutofit/>
          </a:bodyPr>
          <a:lstStyle/>
          <a:p>
            <a:r>
              <a:rPr lang="en-GB" altLang="en-US" b="1" dirty="0">
                <a:solidFill>
                  <a:schemeClr val="bg1">
                    <a:lumMod val="85000"/>
                  </a:schemeClr>
                </a:solidFill>
                <a:effectLst>
                  <a:outerShdw blurRad="38100" dist="38100" dir="2700000" algn="tl">
                    <a:srgbClr val="000000">
                      <a:alpha val="43137"/>
                    </a:srgbClr>
                  </a:outerShdw>
                </a:effectLst>
                <a:latin typeface="Arial Rounded MT Bold" panose="020F0704030504030204" pitchFamily="34" charset="0"/>
              </a:rPr>
              <a:t>CertHE Skills for the Workplace</a:t>
            </a:r>
            <a:br>
              <a:rPr lang="en-GB" altLang="en-US" dirty="0">
                <a:solidFill>
                  <a:schemeClr val="bg1">
                    <a:lumMod val="85000"/>
                  </a:schemeClr>
                </a:solidFill>
                <a:latin typeface="Arial Rounded MT Bold" panose="020F0704030504030204" pitchFamily="34" charset="0"/>
              </a:rPr>
            </a:br>
            <a:r>
              <a:rPr lang="en-GB" altLang="en-US" dirty="0">
                <a:solidFill>
                  <a:schemeClr val="bg1">
                    <a:lumMod val="85000"/>
                  </a:schemeClr>
                </a:solidFill>
                <a:effectLst>
                  <a:outerShdw blurRad="38100" dist="38100" dir="2700000" algn="tl">
                    <a:srgbClr val="000000">
                      <a:alpha val="43137"/>
                    </a:srgbClr>
                  </a:outerShdw>
                </a:effectLst>
                <a:latin typeface="Arial Rounded MT Bold" panose="020F0704030504030204" pitchFamily="34" charset="0"/>
              </a:rPr>
              <a:t>Module: BMSK4006</a:t>
            </a:r>
            <a:endParaRPr lang="en-GB" dirty="0">
              <a:solidFill>
                <a:schemeClr val="bg1">
                  <a:lumMod val="85000"/>
                </a:schemeClr>
              </a:solidFill>
              <a:effectLst>
                <a:outerShdw blurRad="38100" dist="38100" dir="2700000" algn="tl">
                  <a:srgbClr val="000000">
                    <a:alpha val="43137"/>
                  </a:srgbClr>
                </a:outerShdw>
              </a:effectLst>
              <a:latin typeface="Arial Rounded MT Bold" panose="020F0704030504030204" pitchFamily="34" charset="0"/>
            </a:endParaRPr>
          </a:p>
        </p:txBody>
      </p:sp>
      <p:sp>
        <p:nvSpPr>
          <p:cNvPr id="3" name="Subtitle 2"/>
          <p:cNvSpPr>
            <a:spLocks noGrp="1"/>
          </p:cNvSpPr>
          <p:nvPr>
            <p:ph type="subTitle" idx="1"/>
          </p:nvPr>
        </p:nvSpPr>
        <p:spPr>
          <a:xfrm>
            <a:off x="1242391" y="3535893"/>
            <a:ext cx="9760226" cy="1752600"/>
          </a:xfrm>
        </p:spPr>
        <p:txBody>
          <a:bodyPr>
            <a:normAutofit fontScale="85000" lnSpcReduction="20000"/>
          </a:bodyPr>
          <a:lstStyle/>
          <a:p>
            <a:r>
              <a:rPr lang="en-GB" sz="4400" dirty="0">
                <a:solidFill>
                  <a:schemeClr val="bg1"/>
                </a:solidFill>
                <a:effectLst>
                  <a:outerShdw blurRad="38100" dist="38100" dir="2700000" algn="tl">
                    <a:srgbClr val="000000">
                      <a:alpha val="43137"/>
                    </a:srgbClr>
                  </a:outerShdw>
                </a:effectLst>
                <a:latin typeface="Arial Rounded MT Bold" panose="020F0704030504030204" pitchFamily="34" charset="0"/>
              </a:rPr>
              <a:t>Managing Enterprise in 21</a:t>
            </a:r>
            <a:r>
              <a:rPr lang="en-GB" sz="4400" baseline="30000" dirty="0">
                <a:solidFill>
                  <a:schemeClr val="bg1"/>
                </a:solidFill>
                <a:effectLst>
                  <a:outerShdw blurRad="38100" dist="38100" dir="2700000" algn="tl">
                    <a:srgbClr val="000000">
                      <a:alpha val="43137"/>
                    </a:srgbClr>
                  </a:outerShdw>
                </a:effectLst>
                <a:latin typeface="Arial Rounded MT Bold" panose="020F0704030504030204" pitchFamily="34" charset="0"/>
              </a:rPr>
              <a:t>st</a:t>
            </a:r>
            <a:r>
              <a:rPr lang="en-GB" sz="4400" dirty="0">
                <a:solidFill>
                  <a:schemeClr val="bg1"/>
                </a:solidFill>
                <a:effectLst>
                  <a:outerShdw blurRad="38100" dist="38100" dir="2700000" algn="tl">
                    <a:srgbClr val="000000">
                      <a:alpha val="43137"/>
                    </a:srgbClr>
                  </a:outerShdw>
                </a:effectLst>
                <a:latin typeface="Arial Rounded MT Bold" panose="020F0704030504030204" pitchFamily="34" charset="0"/>
              </a:rPr>
              <a:t> Century</a:t>
            </a:r>
          </a:p>
          <a:p>
            <a:endParaRPr lang="en-GB" sz="4400" dirty="0">
              <a:latin typeface="Arial Rounded MT Bold" panose="020F0704030504030204" pitchFamily="34" charset="0"/>
            </a:endParaRPr>
          </a:p>
          <a:p>
            <a:r>
              <a:rPr lang="en-GB" sz="4300" dirty="0">
                <a:solidFill>
                  <a:schemeClr val="bg1"/>
                </a:solidFill>
                <a:effectLst>
                  <a:outerShdw blurRad="38100" dist="38100" dir="2700000" algn="tl">
                    <a:srgbClr val="000000">
                      <a:alpha val="43137"/>
                    </a:srgbClr>
                  </a:outerShdw>
                </a:effectLst>
                <a:latin typeface="Arial Rounded MT Bold" panose="020F0704030504030204" pitchFamily="34" charset="0"/>
              </a:rPr>
              <a:t>SESSION 4</a:t>
            </a:r>
          </a:p>
          <a:p>
            <a:endParaRPr lang="en-GB" dirty="0"/>
          </a:p>
        </p:txBody>
      </p:sp>
    </p:spTree>
    <p:extLst>
      <p:ext uri="{BB962C8B-B14F-4D97-AF65-F5344CB8AC3E}">
        <p14:creationId xmlns:p14="http://schemas.microsoft.com/office/powerpoint/2010/main" val="108596101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7410" name="Rectangle 2"/>
          <p:cNvSpPr>
            <a:spLocks noGrp="1" noChangeArrowheads="1"/>
          </p:cNvSpPr>
          <p:nvPr>
            <p:ph type="ctrTitle"/>
          </p:nvPr>
        </p:nvSpPr>
        <p:spPr>
          <a:xfrm>
            <a:off x="914400" y="825378"/>
            <a:ext cx="10363200" cy="1079674"/>
          </a:xfrm>
        </p:spPr>
        <p:txBody>
          <a:bodyPr rtlCol="0">
            <a:normAutofit/>
          </a:bodyPr>
          <a:lstStyle/>
          <a:p>
            <a:pPr>
              <a:defRPr/>
            </a:pPr>
            <a:r>
              <a:rPr lang="en-GB" sz="4800" b="1" dirty="0">
                <a:solidFill>
                  <a:schemeClr val="bg1"/>
                </a:solidFill>
                <a:effectLst>
                  <a:outerShdw blurRad="38100" dist="38100" dir="2700000" algn="tl">
                    <a:srgbClr val="000000">
                      <a:alpha val="43137"/>
                    </a:srgbClr>
                  </a:outerShdw>
                </a:effectLst>
                <a:latin typeface="Arial Rounded MT Bold" panose="020F0704030504030204" pitchFamily="34" charset="0"/>
                <a:cs typeface="Arial" pitchFamily="34" charset="0"/>
              </a:rPr>
              <a:t>Business Identities </a:t>
            </a:r>
          </a:p>
        </p:txBody>
      </p:sp>
      <p:pic>
        <p:nvPicPr>
          <p:cNvPr id="17411" name="Picture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4403725" y="2109771"/>
            <a:ext cx="3384550" cy="3386138"/>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592383046"/>
      </p:ext>
    </p:extLst>
  </p:cSld>
  <p:clrMapOvr>
    <a:masterClrMapping/>
  </p:clrMapOvr>
  <p:transition spd="med">
    <p:fade thruBlk="1"/>
  </p:transition>
</p:sld>
</file>

<file path=ppt/slides/slide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rtlCol="0">
            <a:normAutofit/>
          </a:bodyPr>
          <a:lstStyle/>
          <a:p>
            <a:pPr algn="l">
              <a:defRPr/>
            </a:pPr>
            <a:r>
              <a:rPr lang="en-GB" sz="3600" b="1" dirty="0">
                <a:effectLst>
                  <a:outerShdw blurRad="38100" dist="38100" dir="2700000" algn="tl">
                    <a:srgbClr val="000000">
                      <a:alpha val="43137"/>
                    </a:srgbClr>
                  </a:outerShdw>
                </a:effectLst>
                <a:latin typeface="Arial" pitchFamily="34" charset="0"/>
                <a:cs typeface="Arial" pitchFamily="34" charset="0"/>
              </a:rPr>
              <a:t>Business Identities </a:t>
            </a:r>
          </a:p>
        </p:txBody>
      </p:sp>
      <p:sp>
        <p:nvSpPr>
          <p:cNvPr id="5123" name="Rectangle 3" descr="Rectangle: Click to edit Master text styles&#10;Second level&#10;Third level&#10;Fourth level&#10;Fifth level"/>
          <p:cNvSpPr>
            <a:spLocks noGrp="1" noChangeArrowheads="1"/>
          </p:cNvSpPr>
          <p:nvPr>
            <p:ph idx="1"/>
          </p:nvPr>
        </p:nvSpPr>
        <p:spPr>
          <a:xfrm>
            <a:off x="609600" y="1600201"/>
            <a:ext cx="9601201" cy="4525963"/>
          </a:xfrm>
        </p:spPr>
        <p:txBody>
          <a:bodyPr rtlCol="0">
            <a:normAutofit/>
          </a:bodyPr>
          <a:lstStyle/>
          <a:p>
            <a:pPr marL="0" indent="0">
              <a:spcBef>
                <a:spcPts val="0"/>
              </a:spcBef>
              <a:buClr>
                <a:schemeClr val="accent1">
                  <a:lumMod val="60000"/>
                  <a:lumOff val="40000"/>
                </a:schemeClr>
              </a:buClr>
              <a:buNone/>
              <a:defRPr/>
            </a:pPr>
            <a:r>
              <a:rPr lang="en-GB" dirty="0">
                <a:latin typeface="Arial" pitchFamily="34" charset="0"/>
                <a:cs typeface="Arial" pitchFamily="34" charset="0"/>
              </a:rPr>
              <a:t>Sole Trader </a:t>
            </a:r>
          </a:p>
          <a:p>
            <a:pPr marL="0" indent="0">
              <a:spcBef>
                <a:spcPts val="0"/>
              </a:spcBef>
              <a:buClr>
                <a:schemeClr val="accent1">
                  <a:lumMod val="60000"/>
                  <a:lumOff val="40000"/>
                </a:schemeClr>
              </a:buClr>
              <a:buNone/>
              <a:defRPr/>
            </a:pPr>
            <a:endParaRPr lang="en-GB" sz="800" dirty="0">
              <a:latin typeface="Arial" pitchFamily="34" charset="0"/>
              <a:cs typeface="Arial" pitchFamily="34" charset="0"/>
            </a:endParaRPr>
          </a:p>
          <a:p>
            <a:pPr marL="0" indent="0">
              <a:spcBef>
                <a:spcPts val="0"/>
              </a:spcBef>
              <a:buClr>
                <a:schemeClr val="accent1">
                  <a:lumMod val="60000"/>
                  <a:lumOff val="40000"/>
                </a:schemeClr>
              </a:buClr>
              <a:buNone/>
              <a:defRPr/>
            </a:pPr>
            <a:r>
              <a:rPr lang="en-GB" dirty="0">
                <a:latin typeface="Arial" pitchFamily="34" charset="0"/>
                <a:cs typeface="Arial" pitchFamily="34" charset="0"/>
              </a:rPr>
              <a:t>Partnership </a:t>
            </a:r>
          </a:p>
          <a:p>
            <a:pPr marL="0" indent="0">
              <a:spcBef>
                <a:spcPts val="0"/>
              </a:spcBef>
              <a:buClr>
                <a:schemeClr val="accent1">
                  <a:lumMod val="60000"/>
                  <a:lumOff val="40000"/>
                </a:schemeClr>
              </a:buClr>
              <a:buNone/>
              <a:defRPr/>
            </a:pPr>
            <a:endParaRPr lang="en-GB" sz="800" dirty="0">
              <a:latin typeface="Arial" pitchFamily="34" charset="0"/>
              <a:cs typeface="Arial" pitchFamily="34" charset="0"/>
            </a:endParaRPr>
          </a:p>
          <a:p>
            <a:pPr marL="0" indent="0">
              <a:spcBef>
                <a:spcPts val="0"/>
              </a:spcBef>
              <a:buClr>
                <a:schemeClr val="accent1">
                  <a:lumMod val="60000"/>
                  <a:lumOff val="40000"/>
                </a:schemeClr>
              </a:buClr>
              <a:buNone/>
              <a:defRPr/>
            </a:pPr>
            <a:r>
              <a:rPr lang="en-GB" dirty="0">
                <a:latin typeface="Arial" pitchFamily="34" charset="0"/>
                <a:cs typeface="Arial" pitchFamily="34" charset="0"/>
              </a:rPr>
              <a:t>Limited Liability Partnerships </a:t>
            </a:r>
          </a:p>
          <a:p>
            <a:pPr marL="0" indent="0">
              <a:spcBef>
                <a:spcPts val="0"/>
              </a:spcBef>
              <a:buClr>
                <a:schemeClr val="accent1">
                  <a:lumMod val="60000"/>
                  <a:lumOff val="40000"/>
                </a:schemeClr>
              </a:buClr>
              <a:buNone/>
              <a:defRPr/>
            </a:pPr>
            <a:endParaRPr lang="en-GB" sz="800" dirty="0">
              <a:latin typeface="Arial" pitchFamily="34" charset="0"/>
              <a:cs typeface="Arial" pitchFamily="34" charset="0"/>
            </a:endParaRPr>
          </a:p>
          <a:p>
            <a:pPr marL="0" indent="0">
              <a:spcBef>
                <a:spcPts val="0"/>
              </a:spcBef>
              <a:buClr>
                <a:schemeClr val="accent1">
                  <a:lumMod val="60000"/>
                  <a:lumOff val="40000"/>
                </a:schemeClr>
              </a:buClr>
              <a:buNone/>
              <a:defRPr/>
            </a:pPr>
            <a:r>
              <a:rPr lang="en-GB" dirty="0">
                <a:latin typeface="Arial" pitchFamily="34" charset="0"/>
                <a:cs typeface="Arial" pitchFamily="34" charset="0"/>
              </a:rPr>
              <a:t>Limited Companies </a:t>
            </a:r>
          </a:p>
          <a:p>
            <a:pPr marL="0" indent="0">
              <a:spcBef>
                <a:spcPts val="0"/>
              </a:spcBef>
              <a:buClr>
                <a:schemeClr val="accent1">
                  <a:lumMod val="60000"/>
                  <a:lumOff val="40000"/>
                </a:schemeClr>
              </a:buClr>
              <a:buNone/>
              <a:defRPr/>
            </a:pPr>
            <a:endParaRPr lang="en-GB" sz="800" dirty="0">
              <a:latin typeface="Arial" pitchFamily="34" charset="0"/>
              <a:cs typeface="Arial" pitchFamily="34" charset="0"/>
            </a:endParaRPr>
          </a:p>
          <a:p>
            <a:pPr marL="0" indent="0">
              <a:spcBef>
                <a:spcPts val="0"/>
              </a:spcBef>
              <a:buClr>
                <a:schemeClr val="accent1">
                  <a:lumMod val="60000"/>
                  <a:lumOff val="40000"/>
                </a:schemeClr>
              </a:buClr>
              <a:buNone/>
              <a:defRPr/>
            </a:pPr>
            <a:r>
              <a:rPr lang="en-GB" dirty="0">
                <a:latin typeface="Arial" pitchFamily="34" charset="0"/>
                <a:cs typeface="Arial" pitchFamily="34" charset="0"/>
              </a:rPr>
              <a:t>Franchises</a:t>
            </a:r>
          </a:p>
          <a:p>
            <a:pPr marL="0" indent="0">
              <a:spcBef>
                <a:spcPts val="0"/>
              </a:spcBef>
              <a:buClr>
                <a:schemeClr val="accent1">
                  <a:lumMod val="60000"/>
                  <a:lumOff val="40000"/>
                </a:schemeClr>
              </a:buClr>
              <a:buNone/>
              <a:defRPr/>
            </a:pPr>
            <a:endParaRPr lang="en-GB" sz="800" dirty="0">
              <a:latin typeface="Arial" pitchFamily="34" charset="0"/>
              <a:cs typeface="Arial" pitchFamily="34" charset="0"/>
            </a:endParaRPr>
          </a:p>
          <a:p>
            <a:pPr marL="0" indent="0">
              <a:spcBef>
                <a:spcPts val="0"/>
              </a:spcBef>
              <a:buClr>
                <a:schemeClr val="accent1">
                  <a:lumMod val="60000"/>
                  <a:lumOff val="40000"/>
                </a:schemeClr>
              </a:buClr>
              <a:buNone/>
              <a:defRPr/>
            </a:pPr>
            <a:r>
              <a:rPr lang="en-GB" dirty="0">
                <a:latin typeface="Arial" pitchFamily="34" charset="0"/>
                <a:cs typeface="Arial" pitchFamily="34" charset="0"/>
              </a:rPr>
              <a:t>Social enterprises, co-operatives and charities </a:t>
            </a:r>
          </a:p>
        </p:txBody>
      </p:sp>
    </p:spTree>
    <p:extLst>
      <p:ext uri="{BB962C8B-B14F-4D97-AF65-F5344CB8AC3E}">
        <p14:creationId xmlns:p14="http://schemas.microsoft.com/office/powerpoint/2010/main" val="372122619"/>
      </p:ext>
    </p:extLst>
  </p:cSld>
  <p:clrMapOvr>
    <a:masterClrMapping/>
  </p:clrMapOvr>
  <p:transition spd="med">
    <p:fade thruBlk="1"/>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123">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5123">
                                            <p:txEl>
                                              <p:pRg st="0" end="0"/>
                                            </p:txEl>
                                          </p:spTgt>
                                        </p:tgtEl>
                                        <p:attrNameLst>
                                          <p:attrName>ppt_c</p:attrName>
                                        </p:attrNameLst>
                                      </p:cBhvr>
                                      <p:to>
                                        <a:schemeClr val="accent1"/>
                                      </p:to>
                                    </p:animClr>
                                  </p:sub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123">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5123">
                                            <p:txEl>
                                              <p:pRg st="2" end="2"/>
                                            </p:txEl>
                                          </p:spTgt>
                                        </p:tgtEl>
                                        <p:attrNameLst>
                                          <p:attrName>ppt_c</p:attrName>
                                        </p:attrNameLst>
                                      </p:cBhvr>
                                      <p:to>
                                        <a:schemeClr val="accent1"/>
                                      </p:to>
                                    </p:animClr>
                                  </p:sub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123">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5123">
                                            <p:txEl>
                                              <p:pRg st="4" end="4"/>
                                            </p:txEl>
                                          </p:spTgt>
                                        </p:tgtEl>
                                        <p:attrNameLst>
                                          <p:attrName>ppt_c</p:attrName>
                                        </p:attrNameLst>
                                      </p:cBhvr>
                                      <p:to>
                                        <a:schemeClr val="accent1"/>
                                      </p:to>
                                    </p:animClr>
                                  </p:sub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123">
                                            <p:txEl>
                                              <p:pRg st="6" end="6"/>
                                            </p:txEl>
                                          </p:spTgt>
                                        </p:tgtEl>
                                        <p:attrNameLst>
                                          <p:attrName>style.visibility</p:attrName>
                                        </p:attrNameLst>
                                      </p:cBhvr>
                                      <p:to>
                                        <p:strVal val="visible"/>
                                      </p:to>
                                    </p:set>
                                  </p:childTnLst>
                                  <p:subTnLst>
                                    <p:animClr clrSpc="rgb" dir="cw">
                                      <p:cBhvr override="childStyle">
                                        <p:cTn dur="1" fill="hold" display="0" masterRel="nextClick" afterEffect="1"/>
                                        <p:tgtEl>
                                          <p:spTgt spid="5123">
                                            <p:txEl>
                                              <p:pRg st="6" end="6"/>
                                            </p:txEl>
                                          </p:spTgt>
                                        </p:tgtEl>
                                        <p:attrNameLst>
                                          <p:attrName>ppt_c</p:attrName>
                                        </p:attrNameLst>
                                      </p:cBhvr>
                                      <p:to>
                                        <a:schemeClr val="accent1"/>
                                      </p:to>
                                    </p:animClr>
                                  </p:sub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123">
                                            <p:txEl>
                                              <p:pRg st="8" end="8"/>
                                            </p:txEl>
                                          </p:spTgt>
                                        </p:tgtEl>
                                        <p:attrNameLst>
                                          <p:attrName>style.visibility</p:attrName>
                                        </p:attrNameLst>
                                      </p:cBhvr>
                                      <p:to>
                                        <p:strVal val="visible"/>
                                      </p:to>
                                    </p:set>
                                  </p:childTnLst>
                                  <p:subTnLst>
                                    <p:animClr clrSpc="rgb" dir="cw">
                                      <p:cBhvr override="childStyle">
                                        <p:cTn dur="1" fill="hold" display="0" masterRel="nextClick" afterEffect="1"/>
                                        <p:tgtEl>
                                          <p:spTgt spid="5123">
                                            <p:txEl>
                                              <p:pRg st="8" end="8"/>
                                            </p:txEl>
                                          </p:spTgt>
                                        </p:tgtEl>
                                        <p:attrNameLst>
                                          <p:attrName>ppt_c</p:attrName>
                                        </p:attrNameLst>
                                      </p:cBhvr>
                                      <p:to>
                                        <a:schemeClr val="accent1"/>
                                      </p:to>
                                    </p:animClr>
                                  </p:sub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123">
                                            <p:txEl>
                                              <p:pRg st="10" end="10"/>
                                            </p:txEl>
                                          </p:spTgt>
                                        </p:tgtEl>
                                        <p:attrNameLst>
                                          <p:attrName>style.visibility</p:attrName>
                                        </p:attrNameLst>
                                      </p:cBhvr>
                                      <p:to>
                                        <p:strVal val="visible"/>
                                      </p:to>
                                    </p:set>
                                  </p:childTnLst>
                                  <p:subTnLst>
                                    <p:animClr clrSpc="rgb" dir="cw">
                                      <p:cBhvr override="childStyle">
                                        <p:cTn dur="1" fill="hold" display="0" masterRel="nextClick" afterEffect="1"/>
                                        <p:tgtEl>
                                          <p:spTgt spid="5123">
                                            <p:txEl>
                                              <p:pRg st="10" end="10"/>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3" grpId="0" build="p"/>
    </p:bldLst>
  </p:timing>
</p:sld>
</file>

<file path=ppt/slides/slide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9458" name="Title 1"/>
          <p:cNvSpPr>
            <a:spLocks noGrp="1"/>
          </p:cNvSpPr>
          <p:nvPr>
            <p:ph type="title"/>
          </p:nvPr>
        </p:nvSpPr>
        <p:spPr>
          <a:xfrm>
            <a:off x="609600" y="43963"/>
            <a:ext cx="10972800" cy="1143000"/>
          </a:xfrm>
        </p:spPr>
        <p:txBody>
          <a:bodyPr/>
          <a:lstStyle/>
          <a:p>
            <a:pPr algn="l" eaLnBrk="1" hangingPunct="1">
              <a:defRPr/>
            </a:pPr>
            <a:r>
              <a:rPr lang="en-GB" sz="3600" b="1" dirty="0">
                <a:effectLst>
                  <a:outerShdw blurRad="38100" dist="38100" dir="2700000" algn="tl">
                    <a:srgbClr val="000000">
                      <a:alpha val="43137"/>
                    </a:srgbClr>
                  </a:outerShdw>
                </a:effectLst>
                <a:latin typeface="Arial" pitchFamily="34" charset="0"/>
                <a:cs typeface="Arial" pitchFamily="34" charset="0"/>
              </a:rPr>
              <a:t>Business Identities </a:t>
            </a:r>
          </a:p>
        </p:txBody>
      </p:sp>
      <p:pic>
        <p:nvPicPr>
          <p:cNvPr id="19459"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02568" y="1284838"/>
            <a:ext cx="9186863" cy="4288323"/>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334615046"/>
      </p:ext>
    </p:extLst>
  </p:cSld>
  <p:clrMapOvr>
    <a:masterClrMapping/>
  </p:clrMapOvr>
  <p:transition spd="med">
    <p:fade thruBlk="1"/>
  </p:transition>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758032" y="260350"/>
            <a:ext cx="8229600" cy="1143000"/>
          </a:xfrm>
        </p:spPr>
        <p:txBody>
          <a:bodyPr rtlCol="0">
            <a:normAutofit/>
          </a:bodyPr>
          <a:lstStyle/>
          <a:p>
            <a:pPr algn="l">
              <a:defRPr/>
            </a:pPr>
            <a:r>
              <a:rPr lang="en-GB" sz="3600" b="1" dirty="0">
                <a:effectLst>
                  <a:outerShdw blurRad="38100" dist="38100" dir="2700000" algn="tl">
                    <a:srgbClr val="000000">
                      <a:alpha val="43137"/>
                    </a:srgbClr>
                  </a:outerShdw>
                </a:effectLst>
                <a:latin typeface="Arial" pitchFamily="34" charset="0"/>
                <a:cs typeface="Arial" pitchFamily="34" charset="0"/>
              </a:rPr>
              <a:t>Pros of operating as a sole trader </a:t>
            </a:r>
          </a:p>
        </p:txBody>
      </p:sp>
      <p:sp>
        <p:nvSpPr>
          <p:cNvPr id="7171" name="Rectangle 3" descr="Rectangle: Click to edit Master text styles&#10;Second level&#10;Third level&#10;Fourth level&#10;Fifth level"/>
          <p:cNvSpPr>
            <a:spLocks noGrp="1" noChangeArrowheads="1"/>
          </p:cNvSpPr>
          <p:nvPr>
            <p:ph idx="1"/>
          </p:nvPr>
        </p:nvSpPr>
        <p:spPr>
          <a:xfrm>
            <a:off x="381000" y="2411167"/>
            <a:ext cx="11429999" cy="2985781"/>
          </a:xfrm>
        </p:spPr>
        <p:txBody>
          <a:bodyPr rtlCol="0">
            <a:normAutofit/>
          </a:bodyPr>
          <a:lstStyle/>
          <a:p>
            <a:pPr marL="0" indent="0">
              <a:lnSpc>
                <a:spcPct val="90000"/>
              </a:lnSpc>
              <a:spcBef>
                <a:spcPts val="0"/>
              </a:spcBef>
              <a:buClr>
                <a:schemeClr val="accent1">
                  <a:lumMod val="60000"/>
                  <a:lumOff val="40000"/>
                </a:schemeClr>
              </a:buClr>
              <a:buNone/>
              <a:defRPr/>
            </a:pPr>
            <a:r>
              <a:rPr lang="en-GB" sz="2800" dirty="0">
                <a:latin typeface="Arial" pitchFamily="34" charset="0"/>
                <a:cs typeface="Arial" pitchFamily="34" charset="0"/>
              </a:rPr>
              <a:t>Usually only a small amount of capital is required to start the business</a:t>
            </a:r>
          </a:p>
          <a:p>
            <a:pPr marL="0" indent="0">
              <a:lnSpc>
                <a:spcPct val="90000"/>
              </a:lnSpc>
              <a:spcBef>
                <a:spcPts val="0"/>
              </a:spcBef>
              <a:buClr>
                <a:schemeClr val="accent1">
                  <a:lumMod val="60000"/>
                  <a:lumOff val="40000"/>
                </a:schemeClr>
              </a:buClr>
              <a:buNone/>
              <a:defRPr/>
            </a:pPr>
            <a:endParaRPr lang="en-GB" sz="800" dirty="0">
              <a:latin typeface="Arial" pitchFamily="34" charset="0"/>
              <a:ea typeface="Arial Unicode MS" pitchFamily="34" charset="-128"/>
              <a:cs typeface="Arial" pitchFamily="34" charset="0"/>
            </a:endParaRPr>
          </a:p>
          <a:p>
            <a:pPr marL="0" indent="0">
              <a:lnSpc>
                <a:spcPct val="90000"/>
              </a:lnSpc>
              <a:spcBef>
                <a:spcPts val="0"/>
              </a:spcBef>
              <a:buClr>
                <a:schemeClr val="accent1">
                  <a:lumMod val="60000"/>
                  <a:lumOff val="40000"/>
                </a:schemeClr>
              </a:buClr>
              <a:buNone/>
              <a:defRPr/>
            </a:pPr>
            <a:r>
              <a:rPr lang="en-GB" sz="2800" dirty="0">
                <a:latin typeface="Arial" pitchFamily="34" charset="0"/>
                <a:cs typeface="Arial" pitchFamily="34" charset="0"/>
              </a:rPr>
              <a:t>You are entitled to all the profits that are made by the business</a:t>
            </a:r>
          </a:p>
          <a:p>
            <a:pPr marL="0" indent="0">
              <a:lnSpc>
                <a:spcPct val="90000"/>
              </a:lnSpc>
              <a:spcBef>
                <a:spcPts val="0"/>
              </a:spcBef>
              <a:buClr>
                <a:schemeClr val="accent1">
                  <a:lumMod val="60000"/>
                  <a:lumOff val="40000"/>
                </a:schemeClr>
              </a:buClr>
              <a:buNone/>
              <a:defRPr/>
            </a:pPr>
            <a:endParaRPr lang="en-GB" sz="800" dirty="0">
              <a:latin typeface="Arial" pitchFamily="34" charset="0"/>
              <a:ea typeface="Arial Unicode MS" pitchFamily="34" charset="-128"/>
              <a:cs typeface="Arial" pitchFamily="34" charset="0"/>
            </a:endParaRPr>
          </a:p>
          <a:p>
            <a:pPr marL="0" indent="0">
              <a:lnSpc>
                <a:spcPct val="90000"/>
              </a:lnSpc>
              <a:spcBef>
                <a:spcPts val="0"/>
              </a:spcBef>
              <a:buClr>
                <a:schemeClr val="accent1">
                  <a:lumMod val="60000"/>
                  <a:lumOff val="40000"/>
                </a:schemeClr>
              </a:buClr>
              <a:buNone/>
              <a:defRPr/>
            </a:pPr>
            <a:r>
              <a:rPr lang="en-GB" sz="2800" dirty="0">
                <a:latin typeface="Arial" pitchFamily="34" charset="0"/>
                <a:cs typeface="Arial" pitchFamily="34" charset="0"/>
              </a:rPr>
              <a:t>You do not have to answer to anyone else and can keep overall control of the business</a:t>
            </a:r>
          </a:p>
          <a:p>
            <a:pPr marL="0" indent="0">
              <a:lnSpc>
                <a:spcPct val="90000"/>
              </a:lnSpc>
              <a:spcBef>
                <a:spcPts val="0"/>
              </a:spcBef>
              <a:buClr>
                <a:schemeClr val="accent1">
                  <a:lumMod val="60000"/>
                  <a:lumOff val="40000"/>
                </a:schemeClr>
              </a:buClr>
              <a:buNone/>
              <a:defRPr/>
            </a:pPr>
            <a:endParaRPr lang="en-GB" sz="800" dirty="0">
              <a:latin typeface="Arial" pitchFamily="34" charset="0"/>
              <a:ea typeface="Arial Unicode MS" pitchFamily="34" charset="-128"/>
              <a:cs typeface="Arial" pitchFamily="34" charset="0"/>
            </a:endParaRPr>
          </a:p>
          <a:p>
            <a:pPr marL="0" indent="0">
              <a:lnSpc>
                <a:spcPct val="90000"/>
              </a:lnSpc>
              <a:spcBef>
                <a:spcPts val="0"/>
              </a:spcBef>
              <a:buClr>
                <a:schemeClr val="accent1">
                  <a:lumMod val="60000"/>
                  <a:lumOff val="40000"/>
                </a:schemeClr>
              </a:buClr>
              <a:buNone/>
              <a:defRPr/>
            </a:pPr>
            <a:r>
              <a:rPr lang="en-GB" sz="2800" dirty="0">
                <a:latin typeface="Arial" pitchFamily="34" charset="0"/>
                <a:cs typeface="Arial" pitchFamily="34" charset="0"/>
              </a:rPr>
              <a:t>There is little bureaucracy involved so changes can be made quickly</a:t>
            </a:r>
          </a:p>
          <a:p>
            <a:pPr marL="0" indent="0">
              <a:lnSpc>
                <a:spcPct val="90000"/>
              </a:lnSpc>
              <a:spcBef>
                <a:spcPts val="0"/>
              </a:spcBef>
              <a:buClr>
                <a:schemeClr val="accent1">
                  <a:lumMod val="60000"/>
                  <a:lumOff val="40000"/>
                </a:schemeClr>
              </a:buClr>
              <a:buNone/>
              <a:defRPr/>
            </a:pPr>
            <a:endParaRPr lang="en-GB" sz="800" dirty="0">
              <a:latin typeface="Arial" pitchFamily="34" charset="0"/>
              <a:ea typeface="Arial Unicode MS" pitchFamily="34" charset="-128"/>
              <a:cs typeface="Arial" pitchFamily="34" charset="0"/>
            </a:endParaRPr>
          </a:p>
          <a:p>
            <a:pPr marL="0" indent="0">
              <a:lnSpc>
                <a:spcPct val="90000"/>
              </a:lnSpc>
              <a:spcBef>
                <a:spcPts val="0"/>
              </a:spcBef>
              <a:buClr>
                <a:schemeClr val="accent1">
                  <a:lumMod val="60000"/>
                  <a:lumOff val="40000"/>
                </a:schemeClr>
              </a:buClr>
              <a:buNone/>
              <a:defRPr/>
            </a:pPr>
            <a:r>
              <a:rPr lang="en-GB" sz="2800" dirty="0">
                <a:latin typeface="Arial" pitchFamily="34" charset="0"/>
                <a:cs typeface="Arial" pitchFamily="34" charset="0"/>
              </a:rPr>
              <a:t>You have less paperwork to deal with regarding legislation and tax. </a:t>
            </a:r>
          </a:p>
        </p:txBody>
      </p:sp>
      <p:pic>
        <p:nvPicPr>
          <p:cNvPr id="20484" name="Picture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8581231" y="260350"/>
            <a:ext cx="2852737" cy="1831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590917226"/>
      </p:ext>
    </p:extLst>
  </p:cSld>
  <p:clrMapOvr>
    <a:masterClrMapping/>
  </p:clrMapOvr>
  <p:transition spd="med">
    <p:fade thruBlk="1"/>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171">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7171">
                                            <p:txEl>
                                              <p:pRg st="0" end="0"/>
                                            </p:txEl>
                                          </p:spTgt>
                                        </p:tgtEl>
                                        <p:attrNameLst>
                                          <p:attrName>ppt_c</p:attrName>
                                        </p:attrNameLst>
                                      </p:cBhvr>
                                      <p:to>
                                        <a:schemeClr val="accent1"/>
                                      </p:to>
                                    </p:animClr>
                                  </p:sub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171">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7171">
                                            <p:txEl>
                                              <p:pRg st="2" end="2"/>
                                            </p:txEl>
                                          </p:spTgt>
                                        </p:tgtEl>
                                        <p:attrNameLst>
                                          <p:attrName>ppt_c</p:attrName>
                                        </p:attrNameLst>
                                      </p:cBhvr>
                                      <p:to>
                                        <a:schemeClr val="accent1"/>
                                      </p:to>
                                    </p:animClr>
                                  </p:sub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171">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7171">
                                            <p:txEl>
                                              <p:pRg st="4" end="4"/>
                                            </p:txEl>
                                          </p:spTgt>
                                        </p:tgtEl>
                                        <p:attrNameLst>
                                          <p:attrName>ppt_c</p:attrName>
                                        </p:attrNameLst>
                                      </p:cBhvr>
                                      <p:to>
                                        <a:schemeClr val="accent1"/>
                                      </p:to>
                                    </p:animClr>
                                  </p:sub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171">
                                            <p:txEl>
                                              <p:pRg st="6" end="6"/>
                                            </p:txEl>
                                          </p:spTgt>
                                        </p:tgtEl>
                                        <p:attrNameLst>
                                          <p:attrName>style.visibility</p:attrName>
                                        </p:attrNameLst>
                                      </p:cBhvr>
                                      <p:to>
                                        <p:strVal val="visible"/>
                                      </p:to>
                                    </p:set>
                                  </p:childTnLst>
                                  <p:subTnLst>
                                    <p:animClr clrSpc="rgb" dir="cw">
                                      <p:cBhvr override="childStyle">
                                        <p:cTn dur="1" fill="hold" display="0" masterRel="nextClick" afterEffect="1"/>
                                        <p:tgtEl>
                                          <p:spTgt spid="7171">
                                            <p:txEl>
                                              <p:pRg st="6" end="6"/>
                                            </p:txEl>
                                          </p:spTgt>
                                        </p:tgtEl>
                                        <p:attrNameLst>
                                          <p:attrName>ppt_c</p:attrName>
                                        </p:attrNameLst>
                                      </p:cBhvr>
                                      <p:to>
                                        <a:schemeClr val="accent1"/>
                                      </p:to>
                                    </p:animClr>
                                  </p:sub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171">
                                            <p:txEl>
                                              <p:pRg st="8" end="8"/>
                                            </p:txEl>
                                          </p:spTgt>
                                        </p:tgtEl>
                                        <p:attrNameLst>
                                          <p:attrName>style.visibility</p:attrName>
                                        </p:attrNameLst>
                                      </p:cBhvr>
                                      <p:to>
                                        <p:strVal val="visible"/>
                                      </p:to>
                                    </p:set>
                                  </p:childTnLst>
                                  <p:subTnLst>
                                    <p:animClr clrSpc="rgb" dir="cw">
                                      <p:cBhvr override="childStyle">
                                        <p:cTn dur="1" fill="hold" display="0" masterRel="nextClick" afterEffect="1"/>
                                        <p:tgtEl>
                                          <p:spTgt spid="7171">
                                            <p:txEl>
                                              <p:pRg st="8" end="8"/>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1" grpId="0" build="p"/>
    </p:bldLst>
  </p:timing>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597877" y="404813"/>
            <a:ext cx="9479573" cy="1143000"/>
          </a:xfrm>
        </p:spPr>
        <p:txBody>
          <a:bodyPr rtlCol="0">
            <a:normAutofit/>
          </a:bodyPr>
          <a:lstStyle/>
          <a:p>
            <a:pPr algn="l">
              <a:defRPr/>
            </a:pPr>
            <a:r>
              <a:rPr lang="en-GB" sz="3600" b="1" dirty="0">
                <a:effectLst>
                  <a:outerShdw blurRad="38100" dist="38100" dir="2700000" algn="tl">
                    <a:srgbClr val="000000">
                      <a:alpha val="43137"/>
                    </a:srgbClr>
                  </a:outerShdw>
                </a:effectLst>
                <a:latin typeface="Arial" pitchFamily="34" charset="0"/>
                <a:cs typeface="Arial" pitchFamily="34" charset="0"/>
              </a:rPr>
              <a:t>Cons of operating as a sole trader </a:t>
            </a:r>
          </a:p>
        </p:txBody>
      </p:sp>
      <p:sp>
        <p:nvSpPr>
          <p:cNvPr id="8195" name="Rectangle 3" descr="Rectangle: Click to edit Master text styles&#10;Second level&#10;Third level&#10;Fourth level&#10;Fifth level"/>
          <p:cNvSpPr>
            <a:spLocks noGrp="1" noChangeArrowheads="1"/>
          </p:cNvSpPr>
          <p:nvPr>
            <p:ph idx="1"/>
          </p:nvPr>
        </p:nvSpPr>
        <p:spPr>
          <a:xfrm>
            <a:off x="597877" y="1358901"/>
            <a:ext cx="11430000" cy="4525963"/>
          </a:xfrm>
        </p:spPr>
        <p:txBody>
          <a:bodyPr rtlCol="0">
            <a:noAutofit/>
          </a:bodyPr>
          <a:lstStyle/>
          <a:p>
            <a:pPr marL="0" indent="0">
              <a:lnSpc>
                <a:spcPct val="150000"/>
              </a:lnSpc>
              <a:spcBef>
                <a:spcPts val="0"/>
              </a:spcBef>
              <a:buClr>
                <a:schemeClr val="accent1">
                  <a:lumMod val="60000"/>
                  <a:lumOff val="40000"/>
                </a:schemeClr>
              </a:buClr>
              <a:buNone/>
              <a:defRPr/>
            </a:pPr>
            <a:r>
              <a:rPr lang="en-GB" sz="2800" dirty="0">
                <a:latin typeface="Arial" pitchFamily="34" charset="0"/>
                <a:cs typeface="Arial" pitchFamily="34" charset="0"/>
              </a:rPr>
              <a:t>Can become isolated as there is no one to share the running of the business with</a:t>
            </a:r>
            <a:endParaRPr lang="en-GB" sz="2800" dirty="0">
              <a:latin typeface="Arial" pitchFamily="34" charset="0"/>
              <a:ea typeface="Arial Unicode MS" pitchFamily="34" charset="-128"/>
              <a:cs typeface="Arial" pitchFamily="34" charset="0"/>
            </a:endParaRPr>
          </a:p>
          <a:p>
            <a:pPr marL="0" indent="0">
              <a:lnSpc>
                <a:spcPct val="150000"/>
              </a:lnSpc>
              <a:spcBef>
                <a:spcPts val="0"/>
              </a:spcBef>
              <a:buClr>
                <a:schemeClr val="accent1">
                  <a:lumMod val="60000"/>
                  <a:lumOff val="40000"/>
                </a:schemeClr>
              </a:buClr>
              <a:buNone/>
              <a:defRPr/>
            </a:pPr>
            <a:r>
              <a:rPr lang="en-GB" sz="2800" dirty="0">
                <a:latin typeface="Arial" pitchFamily="34" charset="0"/>
                <a:cs typeface="Arial" pitchFamily="34" charset="0"/>
              </a:rPr>
              <a:t>You will probably have to work long hours and it will be difficult to take time off</a:t>
            </a:r>
            <a:endParaRPr lang="en-GB" sz="2800" dirty="0">
              <a:latin typeface="Arial" pitchFamily="34" charset="0"/>
              <a:ea typeface="Arial Unicode MS" pitchFamily="34" charset="-128"/>
              <a:cs typeface="Arial" pitchFamily="34" charset="0"/>
            </a:endParaRPr>
          </a:p>
          <a:p>
            <a:pPr marL="0" indent="0">
              <a:lnSpc>
                <a:spcPct val="150000"/>
              </a:lnSpc>
              <a:spcBef>
                <a:spcPts val="0"/>
              </a:spcBef>
              <a:buClr>
                <a:schemeClr val="accent1">
                  <a:lumMod val="60000"/>
                  <a:lumOff val="40000"/>
                </a:schemeClr>
              </a:buClr>
              <a:buNone/>
              <a:defRPr/>
            </a:pPr>
            <a:r>
              <a:rPr lang="en-GB" sz="2800" dirty="0">
                <a:latin typeface="Arial" pitchFamily="34" charset="0"/>
                <a:cs typeface="Arial" pitchFamily="34" charset="0"/>
              </a:rPr>
              <a:t>The level of finance available can be limited, depending on the type of business, which may stifle the development of the business</a:t>
            </a:r>
          </a:p>
        </p:txBody>
      </p:sp>
    </p:spTree>
    <p:extLst>
      <p:ext uri="{BB962C8B-B14F-4D97-AF65-F5344CB8AC3E}">
        <p14:creationId xmlns:p14="http://schemas.microsoft.com/office/powerpoint/2010/main" val="3404602025"/>
      </p:ext>
    </p:extLst>
  </p:cSld>
  <p:clrMapOvr>
    <a:masterClrMapping/>
  </p:clrMapOvr>
  <p:transition spd="med">
    <p:fade thruBlk="1"/>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195">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8195">
                                            <p:txEl>
                                              <p:pRg st="0" end="0"/>
                                            </p:txEl>
                                          </p:spTgt>
                                        </p:tgtEl>
                                        <p:attrNameLst>
                                          <p:attrName>ppt_c</p:attrName>
                                        </p:attrNameLst>
                                      </p:cBhvr>
                                      <p:to>
                                        <a:schemeClr val="accent1"/>
                                      </p:to>
                                    </p:animClr>
                                  </p:sub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195">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8195">
                                            <p:txEl>
                                              <p:pRg st="1" end="1"/>
                                            </p:txEl>
                                          </p:spTgt>
                                        </p:tgtEl>
                                        <p:attrNameLst>
                                          <p:attrName>ppt_c</p:attrName>
                                        </p:attrNameLst>
                                      </p:cBhvr>
                                      <p:to>
                                        <a:schemeClr val="accent1"/>
                                      </p:to>
                                    </p:animClr>
                                  </p:sub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195">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8195">
                                            <p:txEl>
                                              <p:pRg st="2" end="2"/>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195" grpId="0" build="p"/>
    </p:bldLst>
  </p:timing>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603504" y="404813"/>
            <a:ext cx="9473946" cy="1143000"/>
          </a:xfrm>
        </p:spPr>
        <p:txBody>
          <a:bodyPr rtlCol="0">
            <a:normAutofit/>
          </a:bodyPr>
          <a:lstStyle/>
          <a:p>
            <a:pPr algn="l">
              <a:defRPr/>
            </a:pPr>
            <a:r>
              <a:rPr lang="en-GB" sz="3600" b="1" dirty="0">
                <a:effectLst>
                  <a:outerShdw blurRad="38100" dist="38100" dir="2700000" algn="tl">
                    <a:srgbClr val="000000">
                      <a:alpha val="43137"/>
                    </a:srgbClr>
                  </a:outerShdw>
                </a:effectLst>
                <a:latin typeface="Arial" pitchFamily="34" charset="0"/>
                <a:cs typeface="Arial" pitchFamily="34" charset="0"/>
              </a:rPr>
              <a:t>Cons of operating as a sole trader </a:t>
            </a:r>
          </a:p>
        </p:txBody>
      </p:sp>
      <p:sp>
        <p:nvSpPr>
          <p:cNvPr id="8195" name="Rectangle 3" descr="Rectangle: Click to edit Master text styles&#10;Second level&#10;Third level&#10;Fourth level&#10;Fifth level"/>
          <p:cNvSpPr>
            <a:spLocks noGrp="1" noChangeArrowheads="1"/>
          </p:cNvSpPr>
          <p:nvPr>
            <p:ph idx="1"/>
          </p:nvPr>
        </p:nvSpPr>
        <p:spPr>
          <a:xfrm>
            <a:off x="603504" y="1358901"/>
            <a:ext cx="11274552" cy="4525963"/>
          </a:xfrm>
        </p:spPr>
        <p:txBody>
          <a:bodyPr rtlCol="0">
            <a:noAutofit/>
          </a:bodyPr>
          <a:lstStyle/>
          <a:p>
            <a:pPr marL="0" indent="0">
              <a:lnSpc>
                <a:spcPct val="150000"/>
              </a:lnSpc>
              <a:spcBef>
                <a:spcPts val="0"/>
              </a:spcBef>
              <a:buClr>
                <a:schemeClr val="accent1">
                  <a:lumMod val="60000"/>
                  <a:lumOff val="40000"/>
                </a:schemeClr>
              </a:buClr>
              <a:buNone/>
              <a:defRPr/>
            </a:pPr>
            <a:r>
              <a:rPr lang="en-GB" sz="2800" dirty="0">
                <a:latin typeface="Arial" pitchFamily="34" charset="0"/>
                <a:cs typeface="Arial" pitchFamily="34" charset="0"/>
              </a:rPr>
              <a:t>Businesses with greater access to funding may have an advantage over you</a:t>
            </a:r>
            <a:endParaRPr lang="en-GB" sz="2800" dirty="0">
              <a:latin typeface="Arial" pitchFamily="34" charset="0"/>
              <a:ea typeface="Arial Unicode MS" pitchFamily="34" charset="-128"/>
              <a:cs typeface="Arial" pitchFamily="34" charset="0"/>
            </a:endParaRPr>
          </a:p>
          <a:p>
            <a:pPr marL="0" indent="0">
              <a:lnSpc>
                <a:spcPct val="150000"/>
              </a:lnSpc>
              <a:spcBef>
                <a:spcPts val="0"/>
              </a:spcBef>
              <a:buClr>
                <a:schemeClr val="accent1">
                  <a:lumMod val="60000"/>
                  <a:lumOff val="40000"/>
                </a:schemeClr>
              </a:buClr>
              <a:buNone/>
              <a:defRPr/>
            </a:pPr>
            <a:r>
              <a:rPr lang="en-GB" sz="2800" dirty="0">
                <a:latin typeface="Arial" pitchFamily="34" charset="0"/>
                <a:cs typeface="Arial" pitchFamily="34" charset="0"/>
              </a:rPr>
              <a:t>You are solely responsible for any losses the business incurs, i.e. you have unlimited liability. There is no distinction between personal                          and business putting your home and personal possessions at risk if you are unable to repay your debts.</a:t>
            </a:r>
            <a:endParaRPr lang="en-GB" sz="2800" dirty="0">
              <a:latin typeface="Arial" pitchFamily="34" charset="0"/>
              <a:ea typeface="Arial Unicode MS" pitchFamily="34" charset="-128"/>
              <a:cs typeface="Arial" pitchFamily="34" charset="0"/>
            </a:endParaRPr>
          </a:p>
          <a:p>
            <a:pPr marL="0" indent="0">
              <a:lnSpc>
                <a:spcPct val="90000"/>
              </a:lnSpc>
              <a:spcBef>
                <a:spcPts val="0"/>
              </a:spcBef>
              <a:buClr>
                <a:schemeClr val="accent1">
                  <a:lumMod val="60000"/>
                  <a:lumOff val="40000"/>
                </a:schemeClr>
              </a:buClr>
              <a:buNone/>
              <a:defRPr/>
            </a:pPr>
            <a:endParaRPr lang="en-GB" sz="2800" dirty="0">
              <a:latin typeface="Arial" pitchFamily="34" charset="0"/>
              <a:cs typeface="Arial" pitchFamily="34" charset="0"/>
            </a:endParaRPr>
          </a:p>
        </p:txBody>
      </p:sp>
    </p:spTree>
    <p:extLst>
      <p:ext uri="{BB962C8B-B14F-4D97-AF65-F5344CB8AC3E}">
        <p14:creationId xmlns:p14="http://schemas.microsoft.com/office/powerpoint/2010/main" val="2879065023"/>
      </p:ext>
    </p:extLst>
  </p:cSld>
  <p:clrMapOvr>
    <a:masterClrMapping/>
  </p:clrMapOvr>
  <p:transition spd="med">
    <p:fade thruBlk="1"/>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195">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8195">
                                            <p:txEl>
                                              <p:pRg st="0" end="0"/>
                                            </p:txEl>
                                          </p:spTgt>
                                        </p:tgtEl>
                                        <p:attrNameLst>
                                          <p:attrName>ppt_c</p:attrName>
                                        </p:attrNameLst>
                                      </p:cBhvr>
                                      <p:to>
                                        <a:schemeClr val="accent1"/>
                                      </p:to>
                                    </p:animClr>
                                  </p:sub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195">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8195">
                                            <p:txEl>
                                              <p:pRg st="1" end="1"/>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195" grpId="0" build="p"/>
    </p:bldLst>
  </p:timing>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a:xfrm>
            <a:off x="585216" y="260350"/>
            <a:ext cx="9276334" cy="1143000"/>
          </a:xfrm>
        </p:spPr>
        <p:txBody>
          <a:bodyPr rtlCol="0">
            <a:normAutofit/>
          </a:bodyPr>
          <a:lstStyle/>
          <a:p>
            <a:pPr algn="l">
              <a:defRPr/>
            </a:pPr>
            <a:r>
              <a:rPr lang="en-GB" sz="3600" b="1" dirty="0">
                <a:effectLst>
                  <a:outerShdw blurRad="38100" dist="38100" dir="2700000" algn="tl">
                    <a:srgbClr val="000000">
                      <a:alpha val="43137"/>
                    </a:srgbClr>
                  </a:outerShdw>
                </a:effectLst>
                <a:latin typeface="Arial" pitchFamily="34" charset="0"/>
                <a:cs typeface="Arial" pitchFamily="34" charset="0"/>
              </a:rPr>
              <a:t>Pros of forming a partnership </a:t>
            </a:r>
          </a:p>
        </p:txBody>
      </p:sp>
      <p:sp>
        <p:nvSpPr>
          <p:cNvPr id="1027" name="Rectangle 3" descr="Rectangle: Click to edit Master text styles&#10;Second level&#10;Third level&#10;Fourth level&#10;Fifth level"/>
          <p:cNvSpPr>
            <a:spLocks noGrp="1" noChangeArrowheads="1"/>
          </p:cNvSpPr>
          <p:nvPr>
            <p:ph idx="1"/>
          </p:nvPr>
        </p:nvSpPr>
        <p:spPr>
          <a:xfrm>
            <a:off x="295324" y="1405283"/>
            <a:ext cx="11402567" cy="4279265"/>
          </a:xfrm>
        </p:spPr>
        <p:txBody>
          <a:bodyPr rtlCol="0">
            <a:normAutofit lnSpcReduction="10000"/>
          </a:bodyPr>
          <a:lstStyle/>
          <a:p>
            <a:pPr marL="0" indent="0">
              <a:lnSpc>
                <a:spcPct val="90000"/>
              </a:lnSpc>
              <a:spcBef>
                <a:spcPts val="0"/>
              </a:spcBef>
              <a:buClr>
                <a:schemeClr val="accent1">
                  <a:lumMod val="60000"/>
                  <a:lumOff val="40000"/>
                </a:schemeClr>
              </a:buClr>
              <a:buNone/>
              <a:defRPr/>
            </a:pPr>
            <a:r>
              <a:rPr lang="en-GB" sz="2800" dirty="0">
                <a:latin typeface="Arial" pitchFamily="34" charset="0"/>
                <a:cs typeface="Arial" pitchFamily="34" charset="0"/>
              </a:rPr>
              <a:t>No need to produce audited accounts </a:t>
            </a:r>
          </a:p>
          <a:p>
            <a:pPr marL="0" indent="0">
              <a:lnSpc>
                <a:spcPct val="90000"/>
              </a:lnSpc>
              <a:spcBef>
                <a:spcPts val="0"/>
              </a:spcBef>
              <a:buClr>
                <a:schemeClr val="accent1">
                  <a:lumMod val="60000"/>
                  <a:lumOff val="40000"/>
                </a:schemeClr>
              </a:buClr>
              <a:buNone/>
              <a:defRPr/>
            </a:pPr>
            <a:endParaRPr lang="en-GB" sz="900" dirty="0">
              <a:latin typeface="Arial" pitchFamily="34" charset="0"/>
              <a:ea typeface="Arial Unicode MS" pitchFamily="34" charset="-128"/>
              <a:cs typeface="Arial" pitchFamily="34" charset="0"/>
            </a:endParaRPr>
          </a:p>
          <a:p>
            <a:pPr marL="0" indent="0">
              <a:lnSpc>
                <a:spcPct val="90000"/>
              </a:lnSpc>
              <a:spcBef>
                <a:spcPts val="0"/>
              </a:spcBef>
              <a:buClr>
                <a:schemeClr val="accent1">
                  <a:lumMod val="60000"/>
                  <a:lumOff val="40000"/>
                </a:schemeClr>
              </a:buClr>
              <a:buNone/>
              <a:defRPr/>
            </a:pPr>
            <a:r>
              <a:rPr lang="en-GB" sz="2800" dirty="0">
                <a:latin typeface="Arial" pitchFamily="34" charset="0"/>
                <a:cs typeface="Arial" pitchFamily="34" charset="0"/>
              </a:rPr>
              <a:t>Tax and National Insurance payments are generally lower than for a limited company </a:t>
            </a:r>
          </a:p>
          <a:p>
            <a:pPr marL="0" indent="0">
              <a:lnSpc>
                <a:spcPct val="90000"/>
              </a:lnSpc>
              <a:spcBef>
                <a:spcPts val="0"/>
              </a:spcBef>
              <a:buClr>
                <a:schemeClr val="accent1">
                  <a:lumMod val="60000"/>
                  <a:lumOff val="40000"/>
                </a:schemeClr>
              </a:buClr>
              <a:buNone/>
              <a:defRPr/>
            </a:pPr>
            <a:endParaRPr lang="en-GB" sz="900" dirty="0">
              <a:latin typeface="Arial" pitchFamily="34" charset="0"/>
              <a:ea typeface="Arial Unicode MS" pitchFamily="34" charset="-128"/>
              <a:cs typeface="Arial" pitchFamily="34" charset="0"/>
            </a:endParaRPr>
          </a:p>
          <a:p>
            <a:pPr marL="0" indent="0">
              <a:lnSpc>
                <a:spcPct val="90000"/>
              </a:lnSpc>
              <a:spcBef>
                <a:spcPts val="0"/>
              </a:spcBef>
              <a:buClr>
                <a:schemeClr val="accent1">
                  <a:lumMod val="60000"/>
                  <a:lumOff val="40000"/>
                </a:schemeClr>
              </a:buClr>
              <a:buNone/>
              <a:defRPr/>
            </a:pPr>
            <a:r>
              <a:rPr lang="en-GB" sz="2800" dirty="0">
                <a:latin typeface="Arial" pitchFamily="34" charset="0"/>
                <a:cs typeface="Arial" pitchFamily="34" charset="0"/>
              </a:rPr>
              <a:t>Increased capital available for investment </a:t>
            </a:r>
          </a:p>
          <a:p>
            <a:pPr marL="0" indent="0">
              <a:lnSpc>
                <a:spcPct val="90000"/>
              </a:lnSpc>
              <a:spcBef>
                <a:spcPts val="0"/>
              </a:spcBef>
              <a:buClr>
                <a:schemeClr val="accent1">
                  <a:lumMod val="60000"/>
                  <a:lumOff val="40000"/>
                </a:schemeClr>
              </a:buClr>
              <a:buNone/>
              <a:defRPr/>
            </a:pPr>
            <a:endParaRPr lang="en-GB" sz="900" dirty="0">
              <a:latin typeface="Arial" pitchFamily="34" charset="0"/>
              <a:ea typeface="Arial Unicode MS" pitchFamily="34" charset="-128"/>
              <a:cs typeface="Arial" pitchFamily="34" charset="0"/>
            </a:endParaRPr>
          </a:p>
          <a:p>
            <a:pPr marL="0" indent="0">
              <a:lnSpc>
                <a:spcPct val="90000"/>
              </a:lnSpc>
              <a:spcBef>
                <a:spcPts val="0"/>
              </a:spcBef>
              <a:buClr>
                <a:schemeClr val="accent1">
                  <a:lumMod val="60000"/>
                  <a:lumOff val="40000"/>
                </a:schemeClr>
              </a:buClr>
              <a:buNone/>
              <a:defRPr/>
            </a:pPr>
            <a:r>
              <a:rPr lang="en-GB" sz="2800" dirty="0">
                <a:latin typeface="Arial" pitchFamily="34" charset="0"/>
                <a:cs typeface="Arial" pitchFamily="34" charset="0"/>
              </a:rPr>
              <a:t>Shared management responsibilities </a:t>
            </a:r>
          </a:p>
          <a:p>
            <a:pPr marL="0" indent="0">
              <a:lnSpc>
                <a:spcPct val="90000"/>
              </a:lnSpc>
              <a:spcBef>
                <a:spcPts val="0"/>
              </a:spcBef>
              <a:buClr>
                <a:schemeClr val="accent1">
                  <a:lumMod val="60000"/>
                  <a:lumOff val="40000"/>
                </a:schemeClr>
              </a:buClr>
              <a:buNone/>
              <a:defRPr/>
            </a:pPr>
            <a:endParaRPr lang="en-GB" sz="900" dirty="0">
              <a:latin typeface="Arial" pitchFamily="34" charset="0"/>
              <a:ea typeface="Arial Unicode MS" pitchFamily="34" charset="-128"/>
              <a:cs typeface="Arial" pitchFamily="34" charset="0"/>
            </a:endParaRPr>
          </a:p>
          <a:p>
            <a:pPr marL="0" indent="0">
              <a:lnSpc>
                <a:spcPct val="90000"/>
              </a:lnSpc>
              <a:spcBef>
                <a:spcPts val="0"/>
              </a:spcBef>
              <a:buClr>
                <a:schemeClr val="accent1">
                  <a:lumMod val="60000"/>
                  <a:lumOff val="40000"/>
                </a:schemeClr>
              </a:buClr>
              <a:buNone/>
              <a:defRPr/>
            </a:pPr>
            <a:r>
              <a:rPr lang="en-GB" sz="2800" dirty="0">
                <a:latin typeface="Arial" pitchFamily="34" charset="0"/>
                <a:cs typeface="Arial" pitchFamily="34" charset="0"/>
              </a:rPr>
              <a:t>Shared risks and losses </a:t>
            </a:r>
          </a:p>
          <a:p>
            <a:pPr marL="0" indent="0">
              <a:lnSpc>
                <a:spcPct val="90000"/>
              </a:lnSpc>
              <a:spcBef>
                <a:spcPts val="0"/>
              </a:spcBef>
              <a:buClr>
                <a:schemeClr val="accent1">
                  <a:lumMod val="60000"/>
                  <a:lumOff val="40000"/>
                </a:schemeClr>
              </a:buClr>
              <a:buNone/>
              <a:defRPr/>
            </a:pPr>
            <a:endParaRPr lang="en-GB" sz="900" dirty="0">
              <a:latin typeface="Arial" pitchFamily="34" charset="0"/>
              <a:ea typeface="Arial Unicode MS" pitchFamily="34" charset="-128"/>
              <a:cs typeface="Arial" pitchFamily="34" charset="0"/>
            </a:endParaRPr>
          </a:p>
          <a:p>
            <a:pPr marL="0" indent="0">
              <a:lnSpc>
                <a:spcPct val="90000"/>
              </a:lnSpc>
              <a:spcBef>
                <a:spcPts val="0"/>
              </a:spcBef>
              <a:buClr>
                <a:schemeClr val="accent1">
                  <a:lumMod val="60000"/>
                  <a:lumOff val="40000"/>
                </a:schemeClr>
              </a:buClr>
              <a:buNone/>
              <a:defRPr/>
            </a:pPr>
            <a:r>
              <a:rPr lang="en-GB" sz="2800" dirty="0">
                <a:latin typeface="Arial" pitchFamily="34" charset="0"/>
                <a:cs typeface="Arial" pitchFamily="34" charset="0"/>
              </a:rPr>
              <a:t>Partners can bring a variety of different skills and experience to the business </a:t>
            </a:r>
          </a:p>
          <a:p>
            <a:pPr marL="0" indent="0">
              <a:lnSpc>
                <a:spcPct val="90000"/>
              </a:lnSpc>
              <a:spcBef>
                <a:spcPts val="0"/>
              </a:spcBef>
              <a:buClr>
                <a:schemeClr val="accent1">
                  <a:lumMod val="60000"/>
                  <a:lumOff val="40000"/>
                </a:schemeClr>
              </a:buClr>
              <a:buNone/>
              <a:defRPr/>
            </a:pPr>
            <a:endParaRPr lang="en-GB" sz="900" dirty="0">
              <a:latin typeface="Arial" pitchFamily="34" charset="0"/>
              <a:ea typeface="Arial Unicode MS" pitchFamily="34" charset="-128"/>
              <a:cs typeface="Arial" pitchFamily="34" charset="0"/>
            </a:endParaRPr>
          </a:p>
          <a:p>
            <a:pPr marL="0" indent="0">
              <a:lnSpc>
                <a:spcPct val="90000"/>
              </a:lnSpc>
              <a:spcBef>
                <a:spcPts val="0"/>
              </a:spcBef>
              <a:buClr>
                <a:schemeClr val="accent1">
                  <a:lumMod val="60000"/>
                  <a:lumOff val="40000"/>
                </a:schemeClr>
              </a:buClr>
              <a:buNone/>
              <a:defRPr/>
            </a:pPr>
            <a:r>
              <a:rPr lang="en-GB" sz="2800" dirty="0">
                <a:latin typeface="Arial" pitchFamily="34" charset="0"/>
                <a:cs typeface="Arial" pitchFamily="34" charset="0"/>
              </a:rPr>
              <a:t>They are easy to set up as they are not incorporated or registered </a:t>
            </a:r>
          </a:p>
          <a:p>
            <a:pPr marL="0" indent="0">
              <a:lnSpc>
                <a:spcPct val="90000"/>
              </a:lnSpc>
              <a:spcBef>
                <a:spcPts val="0"/>
              </a:spcBef>
              <a:buClr>
                <a:schemeClr val="accent1">
                  <a:lumMod val="60000"/>
                  <a:lumOff val="40000"/>
                </a:schemeClr>
              </a:buClr>
              <a:buNone/>
              <a:defRPr/>
            </a:pPr>
            <a:endParaRPr lang="en-GB" sz="800" dirty="0">
              <a:latin typeface="Arial" pitchFamily="34" charset="0"/>
              <a:ea typeface="Arial Unicode MS" pitchFamily="34" charset="-128"/>
              <a:cs typeface="Arial" pitchFamily="34" charset="0"/>
            </a:endParaRPr>
          </a:p>
          <a:p>
            <a:pPr marL="0" indent="0">
              <a:lnSpc>
                <a:spcPct val="90000"/>
              </a:lnSpc>
              <a:spcBef>
                <a:spcPts val="0"/>
              </a:spcBef>
              <a:buClr>
                <a:schemeClr val="accent1">
                  <a:lumMod val="60000"/>
                  <a:lumOff val="40000"/>
                </a:schemeClr>
              </a:buClr>
              <a:buNone/>
              <a:defRPr/>
            </a:pPr>
            <a:r>
              <a:rPr lang="en-GB" sz="2800" dirty="0">
                <a:latin typeface="Arial" pitchFamily="34" charset="0"/>
                <a:cs typeface="Arial" pitchFamily="34" charset="0"/>
              </a:rPr>
              <a:t>Partnerships cannot be taken over by other businesses</a:t>
            </a:r>
            <a:endParaRPr lang="en-GB" sz="2800" dirty="0">
              <a:latin typeface="Arial" pitchFamily="34" charset="0"/>
              <a:ea typeface="Arial Unicode MS" pitchFamily="34" charset="-128"/>
              <a:cs typeface="Arial" pitchFamily="34" charset="0"/>
            </a:endParaRPr>
          </a:p>
          <a:p>
            <a:pPr marL="0" indent="0">
              <a:lnSpc>
                <a:spcPct val="90000"/>
              </a:lnSpc>
              <a:spcBef>
                <a:spcPts val="0"/>
              </a:spcBef>
              <a:buClr>
                <a:schemeClr val="accent1">
                  <a:lumMod val="60000"/>
                  <a:lumOff val="40000"/>
                </a:schemeClr>
              </a:buClr>
              <a:buNone/>
              <a:defRPr/>
            </a:pPr>
            <a:endParaRPr lang="en-GB" sz="2800" dirty="0">
              <a:latin typeface="Arial" pitchFamily="34" charset="0"/>
              <a:cs typeface="Arial" pitchFamily="34" charset="0"/>
            </a:endParaRPr>
          </a:p>
        </p:txBody>
      </p:sp>
      <p:pic>
        <p:nvPicPr>
          <p:cNvPr id="23556" name="Picture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8694167" y="141080"/>
            <a:ext cx="2334766" cy="1623053"/>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629206979"/>
      </p:ext>
    </p:extLst>
  </p:cSld>
  <p:clrMapOvr>
    <a:masterClrMapping/>
  </p:clrMapOvr>
  <p:transition spd="med">
    <p:fade thruBlk="1"/>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1027">
                                            <p:txEl>
                                              <p:pRg st="0" end="0"/>
                                            </p:txEl>
                                          </p:spTgt>
                                        </p:tgtEl>
                                        <p:attrNameLst>
                                          <p:attrName>ppt_c</p:attrName>
                                        </p:attrNameLst>
                                      </p:cBhvr>
                                      <p:to>
                                        <a:schemeClr val="accent1"/>
                                      </p:to>
                                    </p:animClr>
                                  </p:sub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27">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1027">
                                            <p:txEl>
                                              <p:pRg st="2" end="2"/>
                                            </p:txEl>
                                          </p:spTgt>
                                        </p:tgtEl>
                                        <p:attrNameLst>
                                          <p:attrName>ppt_c</p:attrName>
                                        </p:attrNameLst>
                                      </p:cBhvr>
                                      <p:to>
                                        <a:schemeClr val="accent1"/>
                                      </p:to>
                                    </p:animClr>
                                  </p:sub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027">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1027">
                                            <p:txEl>
                                              <p:pRg st="4" end="4"/>
                                            </p:txEl>
                                          </p:spTgt>
                                        </p:tgtEl>
                                        <p:attrNameLst>
                                          <p:attrName>ppt_c</p:attrName>
                                        </p:attrNameLst>
                                      </p:cBhvr>
                                      <p:to>
                                        <a:schemeClr val="accent1"/>
                                      </p:to>
                                    </p:animClr>
                                  </p:sub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027">
                                            <p:txEl>
                                              <p:pRg st="6" end="6"/>
                                            </p:txEl>
                                          </p:spTgt>
                                        </p:tgtEl>
                                        <p:attrNameLst>
                                          <p:attrName>style.visibility</p:attrName>
                                        </p:attrNameLst>
                                      </p:cBhvr>
                                      <p:to>
                                        <p:strVal val="visible"/>
                                      </p:to>
                                    </p:set>
                                  </p:childTnLst>
                                  <p:subTnLst>
                                    <p:animClr clrSpc="rgb" dir="cw">
                                      <p:cBhvr override="childStyle">
                                        <p:cTn dur="1" fill="hold" display="0" masterRel="nextClick" afterEffect="1"/>
                                        <p:tgtEl>
                                          <p:spTgt spid="1027">
                                            <p:txEl>
                                              <p:pRg st="6" end="6"/>
                                            </p:txEl>
                                          </p:spTgt>
                                        </p:tgtEl>
                                        <p:attrNameLst>
                                          <p:attrName>ppt_c</p:attrName>
                                        </p:attrNameLst>
                                      </p:cBhvr>
                                      <p:to>
                                        <a:schemeClr val="accent1"/>
                                      </p:to>
                                    </p:animClr>
                                  </p:sub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027">
                                            <p:txEl>
                                              <p:pRg st="8" end="8"/>
                                            </p:txEl>
                                          </p:spTgt>
                                        </p:tgtEl>
                                        <p:attrNameLst>
                                          <p:attrName>style.visibility</p:attrName>
                                        </p:attrNameLst>
                                      </p:cBhvr>
                                      <p:to>
                                        <p:strVal val="visible"/>
                                      </p:to>
                                    </p:set>
                                  </p:childTnLst>
                                  <p:subTnLst>
                                    <p:animClr clrSpc="rgb" dir="cw">
                                      <p:cBhvr override="childStyle">
                                        <p:cTn dur="1" fill="hold" display="0" masterRel="nextClick" afterEffect="1"/>
                                        <p:tgtEl>
                                          <p:spTgt spid="1027">
                                            <p:txEl>
                                              <p:pRg st="8" end="8"/>
                                            </p:txEl>
                                          </p:spTgt>
                                        </p:tgtEl>
                                        <p:attrNameLst>
                                          <p:attrName>ppt_c</p:attrName>
                                        </p:attrNameLst>
                                      </p:cBhvr>
                                      <p:to>
                                        <a:schemeClr val="accent1"/>
                                      </p:to>
                                    </p:animClr>
                                  </p:sub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027">
                                            <p:txEl>
                                              <p:pRg st="10" end="10"/>
                                            </p:txEl>
                                          </p:spTgt>
                                        </p:tgtEl>
                                        <p:attrNameLst>
                                          <p:attrName>style.visibility</p:attrName>
                                        </p:attrNameLst>
                                      </p:cBhvr>
                                      <p:to>
                                        <p:strVal val="visible"/>
                                      </p:to>
                                    </p:set>
                                  </p:childTnLst>
                                  <p:subTnLst>
                                    <p:animClr clrSpc="rgb" dir="cw">
                                      <p:cBhvr override="childStyle">
                                        <p:cTn dur="1" fill="hold" display="0" masterRel="nextClick" afterEffect="1"/>
                                        <p:tgtEl>
                                          <p:spTgt spid="1027">
                                            <p:txEl>
                                              <p:pRg st="10" end="10"/>
                                            </p:txEl>
                                          </p:spTgt>
                                        </p:tgtEl>
                                        <p:attrNameLst>
                                          <p:attrName>ppt_c</p:attrName>
                                        </p:attrNameLst>
                                      </p:cBhvr>
                                      <p:to>
                                        <a:schemeClr val="accent1"/>
                                      </p:to>
                                    </p:animClr>
                                  </p:sub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027">
                                            <p:txEl>
                                              <p:pRg st="12" end="12"/>
                                            </p:txEl>
                                          </p:spTgt>
                                        </p:tgtEl>
                                        <p:attrNameLst>
                                          <p:attrName>style.visibility</p:attrName>
                                        </p:attrNameLst>
                                      </p:cBhvr>
                                      <p:to>
                                        <p:strVal val="visible"/>
                                      </p:to>
                                    </p:set>
                                  </p:childTnLst>
                                  <p:subTnLst>
                                    <p:animClr clrSpc="rgb" dir="cw">
                                      <p:cBhvr override="childStyle">
                                        <p:cTn dur="1" fill="hold" display="0" masterRel="nextClick" afterEffect="1"/>
                                        <p:tgtEl>
                                          <p:spTgt spid="1027">
                                            <p:txEl>
                                              <p:pRg st="12" end="12"/>
                                            </p:txEl>
                                          </p:spTgt>
                                        </p:tgtEl>
                                        <p:attrNameLst>
                                          <p:attrName>ppt_c</p:attrName>
                                        </p:attrNameLst>
                                      </p:cBhvr>
                                      <p:to>
                                        <a:schemeClr val="accent1"/>
                                      </p:to>
                                    </p:animClr>
                                  </p:subTnLst>
                                </p:cTn>
                              </p:par>
                            </p:childTnLst>
                          </p:cTn>
                        </p:par>
                      </p:childTnLst>
                    </p:cTn>
                  </p:par>
                  <p:par>
                    <p:cTn id="31" fill="hold" nodeType="clickPar">
                      <p:stCondLst>
                        <p:cond delay="indefinite"/>
                      </p:stCondLst>
                      <p:childTnLst>
                        <p:par>
                          <p:cTn id="32" fill="hold" nodeType="withGroup">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027">
                                            <p:txEl>
                                              <p:pRg st="14" end="14"/>
                                            </p:txEl>
                                          </p:spTgt>
                                        </p:tgtEl>
                                        <p:attrNameLst>
                                          <p:attrName>style.visibility</p:attrName>
                                        </p:attrNameLst>
                                      </p:cBhvr>
                                      <p:to>
                                        <p:strVal val="visible"/>
                                      </p:to>
                                    </p:set>
                                  </p:childTnLst>
                                  <p:subTnLst>
                                    <p:animClr clrSpc="rgb" dir="cw">
                                      <p:cBhvr override="childStyle">
                                        <p:cTn dur="1" fill="hold" display="0" masterRel="nextClick" afterEffect="1"/>
                                        <p:tgtEl>
                                          <p:spTgt spid="1027">
                                            <p:txEl>
                                              <p:pRg st="14" end="14"/>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p:bldLst>
  </p:timing>
</p:sld>
</file>

<file path=ppt/slides/slide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a:xfrm>
            <a:off x="411480" y="404813"/>
            <a:ext cx="9364345" cy="1143000"/>
          </a:xfrm>
        </p:spPr>
        <p:txBody>
          <a:bodyPr rtlCol="0">
            <a:normAutofit/>
          </a:bodyPr>
          <a:lstStyle/>
          <a:p>
            <a:pPr algn="l">
              <a:defRPr/>
            </a:pPr>
            <a:r>
              <a:rPr lang="en-GB" sz="3600" b="1" dirty="0">
                <a:effectLst>
                  <a:outerShdw blurRad="38100" dist="38100" dir="2700000" algn="tl">
                    <a:srgbClr val="000000">
                      <a:alpha val="43137"/>
                    </a:srgbClr>
                  </a:outerShdw>
                </a:effectLst>
                <a:latin typeface="Arial" pitchFamily="34" charset="0"/>
                <a:cs typeface="Arial" pitchFamily="34" charset="0"/>
              </a:rPr>
              <a:t>Cons of forming a partnership </a:t>
            </a:r>
          </a:p>
        </p:txBody>
      </p:sp>
      <p:sp>
        <p:nvSpPr>
          <p:cNvPr id="9219" name="Rectangle 3" descr="Rectangle: Click to edit Master text styles&#10;Second level&#10;Third level&#10;Fourth level&#10;Fifth level"/>
          <p:cNvSpPr>
            <a:spLocks noGrp="1" noChangeArrowheads="1"/>
          </p:cNvSpPr>
          <p:nvPr>
            <p:ph idx="1"/>
          </p:nvPr>
        </p:nvSpPr>
        <p:spPr>
          <a:xfrm>
            <a:off x="339852" y="2254592"/>
            <a:ext cx="11512296" cy="3311321"/>
          </a:xfrm>
        </p:spPr>
        <p:txBody>
          <a:bodyPr rtlCol="0">
            <a:normAutofit/>
          </a:bodyPr>
          <a:lstStyle/>
          <a:p>
            <a:pPr marL="0" indent="0">
              <a:lnSpc>
                <a:spcPct val="90000"/>
              </a:lnSpc>
              <a:spcBef>
                <a:spcPts val="0"/>
              </a:spcBef>
              <a:buClr>
                <a:schemeClr val="accent1">
                  <a:lumMod val="60000"/>
                  <a:lumOff val="40000"/>
                </a:schemeClr>
              </a:buClr>
              <a:buNone/>
              <a:defRPr/>
            </a:pPr>
            <a:r>
              <a:rPr lang="en-GB" sz="2800" dirty="0">
                <a:latin typeface="Arial" pitchFamily="34" charset="0"/>
                <a:cs typeface="Arial" pitchFamily="34" charset="0"/>
              </a:rPr>
              <a:t>There is unlimited liability and each partner is personally responsible for the debts of the partnership </a:t>
            </a:r>
          </a:p>
          <a:p>
            <a:pPr marL="0" indent="0">
              <a:lnSpc>
                <a:spcPct val="90000"/>
              </a:lnSpc>
              <a:spcBef>
                <a:spcPts val="0"/>
              </a:spcBef>
              <a:buClr>
                <a:schemeClr val="accent1">
                  <a:lumMod val="60000"/>
                  <a:lumOff val="40000"/>
                </a:schemeClr>
              </a:buClr>
              <a:buNone/>
              <a:defRPr/>
            </a:pPr>
            <a:endParaRPr lang="en-GB" sz="800" dirty="0">
              <a:latin typeface="Arial" pitchFamily="34" charset="0"/>
              <a:ea typeface="Arial Unicode MS" pitchFamily="34" charset="-128"/>
              <a:cs typeface="Arial" pitchFamily="34" charset="0"/>
            </a:endParaRPr>
          </a:p>
          <a:p>
            <a:pPr marL="0" indent="0">
              <a:lnSpc>
                <a:spcPct val="90000"/>
              </a:lnSpc>
              <a:spcBef>
                <a:spcPts val="0"/>
              </a:spcBef>
              <a:buClr>
                <a:schemeClr val="accent1">
                  <a:lumMod val="60000"/>
                  <a:lumOff val="40000"/>
                </a:schemeClr>
              </a:buClr>
              <a:buNone/>
              <a:defRPr/>
            </a:pPr>
            <a:r>
              <a:rPr lang="en-GB" sz="2800" dirty="0">
                <a:latin typeface="Arial" pitchFamily="34" charset="0"/>
                <a:cs typeface="Arial" pitchFamily="34" charset="0"/>
              </a:rPr>
              <a:t>Problems can occur when there are disagreements between partners </a:t>
            </a:r>
            <a:endParaRPr lang="en-GB" sz="2800" dirty="0">
              <a:latin typeface="Arial" pitchFamily="34" charset="0"/>
              <a:ea typeface="Arial Unicode MS" pitchFamily="34" charset="-128"/>
              <a:cs typeface="Arial" pitchFamily="34" charset="0"/>
            </a:endParaRPr>
          </a:p>
          <a:p>
            <a:pPr marL="0" indent="0">
              <a:lnSpc>
                <a:spcPct val="90000"/>
              </a:lnSpc>
              <a:spcBef>
                <a:spcPts val="0"/>
              </a:spcBef>
              <a:buClr>
                <a:schemeClr val="accent1">
                  <a:lumMod val="60000"/>
                  <a:lumOff val="40000"/>
                </a:schemeClr>
              </a:buClr>
              <a:buNone/>
              <a:defRPr/>
            </a:pPr>
            <a:endParaRPr lang="en-GB" sz="800" dirty="0">
              <a:latin typeface="Arial" pitchFamily="34" charset="0"/>
              <a:ea typeface="Arial Unicode MS" pitchFamily="34" charset="-128"/>
              <a:cs typeface="Arial" pitchFamily="34" charset="0"/>
            </a:endParaRPr>
          </a:p>
          <a:p>
            <a:pPr marL="0" indent="0">
              <a:lnSpc>
                <a:spcPct val="90000"/>
              </a:lnSpc>
              <a:spcBef>
                <a:spcPts val="0"/>
              </a:spcBef>
              <a:buClr>
                <a:schemeClr val="accent1">
                  <a:lumMod val="60000"/>
                  <a:lumOff val="40000"/>
                </a:schemeClr>
              </a:buClr>
              <a:buNone/>
              <a:defRPr/>
            </a:pPr>
            <a:r>
              <a:rPr lang="en-GB" sz="2800" dirty="0">
                <a:latin typeface="Arial" pitchFamily="34" charset="0"/>
                <a:cs typeface="Arial" pitchFamily="34" charset="0"/>
              </a:rPr>
              <a:t>An individual can make a business decision without informing the other partners </a:t>
            </a:r>
          </a:p>
          <a:p>
            <a:pPr marL="0" indent="0">
              <a:lnSpc>
                <a:spcPct val="90000"/>
              </a:lnSpc>
              <a:spcBef>
                <a:spcPts val="0"/>
              </a:spcBef>
              <a:buClr>
                <a:schemeClr val="accent1">
                  <a:lumMod val="60000"/>
                  <a:lumOff val="40000"/>
                </a:schemeClr>
              </a:buClr>
              <a:buNone/>
              <a:defRPr/>
            </a:pPr>
            <a:endParaRPr lang="en-GB" sz="800" dirty="0">
              <a:latin typeface="Arial" pitchFamily="34" charset="0"/>
              <a:ea typeface="Arial Unicode MS" pitchFamily="34" charset="-128"/>
              <a:cs typeface="Arial" pitchFamily="34" charset="0"/>
            </a:endParaRPr>
          </a:p>
          <a:p>
            <a:pPr marL="0" indent="0">
              <a:lnSpc>
                <a:spcPct val="90000"/>
              </a:lnSpc>
              <a:spcBef>
                <a:spcPts val="0"/>
              </a:spcBef>
              <a:buClr>
                <a:schemeClr val="accent1">
                  <a:lumMod val="60000"/>
                  <a:lumOff val="40000"/>
                </a:schemeClr>
              </a:buClr>
              <a:buNone/>
              <a:defRPr/>
            </a:pPr>
            <a:r>
              <a:rPr lang="en-GB" sz="2800" dirty="0">
                <a:latin typeface="Arial" pitchFamily="34" charset="0"/>
                <a:cs typeface="Arial" pitchFamily="34" charset="0"/>
              </a:rPr>
              <a:t>Partnerships must be dissolved on death, resignation or bankruptcy of a partner</a:t>
            </a:r>
            <a:endParaRPr lang="en-GB" sz="2800" dirty="0">
              <a:latin typeface="Arial" pitchFamily="34" charset="0"/>
              <a:ea typeface="Arial Unicode MS" pitchFamily="34" charset="-128"/>
              <a:cs typeface="Arial" pitchFamily="34" charset="0"/>
            </a:endParaRPr>
          </a:p>
          <a:p>
            <a:pPr marL="0" indent="0">
              <a:lnSpc>
                <a:spcPct val="90000"/>
              </a:lnSpc>
              <a:spcBef>
                <a:spcPts val="0"/>
              </a:spcBef>
              <a:buClr>
                <a:schemeClr val="accent1">
                  <a:lumMod val="60000"/>
                  <a:lumOff val="40000"/>
                </a:schemeClr>
              </a:buClr>
              <a:buNone/>
              <a:defRPr/>
            </a:pPr>
            <a:endParaRPr lang="en-GB" sz="2800" dirty="0">
              <a:latin typeface="Arial" pitchFamily="34" charset="0"/>
              <a:cs typeface="Arial" pitchFamily="34" charset="0"/>
            </a:endParaRPr>
          </a:p>
        </p:txBody>
      </p:sp>
      <p:pic>
        <p:nvPicPr>
          <p:cNvPr id="24580" name="Picture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8710957" y="228848"/>
            <a:ext cx="2632772" cy="1746993"/>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337956255"/>
      </p:ext>
    </p:extLst>
  </p:cSld>
  <p:clrMapOvr>
    <a:masterClrMapping/>
  </p:clrMapOvr>
  <p:transition spd="med">
    <p:fade thruBlk="1"/>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219">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9219">
                                            <p:txEl>
                                              <p:pRg st="0" end="0"/>
                                            </p:txEl>
                                          </p:spTgt>
                                        </p:tgtEl>
                                        <p:attrNameLst>
                                          <p:attrName>ppt_c</p:attrName>
                                        </p:attrNameLst>
                                      </p:cBhvr>
                                      <p:to>
                                        <a:schemeClr val="accent1"/>
                                      </p:to>
                                    </p:animClr>
                                  </p:sub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219">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9219">
                                            <p:txEl>
                                              <p:pRg st="2" end="2"/>
                                            </p:txEl>
                                          </p:spTgt>
                                        </p:tgtEl>
                                        <p:attrNameLst>
                                          <p:attrName>ppt_c</p:attrName>
                                        </p:attrNameLst>
                                      </p:cBhvr>
                                      <p:to>
                                        <a:schemeClr val="accent1"/>
                                      </p:to>
                                    </p:animClr>
                                  </p:sub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219">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9219">
                                            <p:txEl>
                                              <p:pRg st="4" end="4"/>
                                            </p:txEl>
                                          </p:spTgt>
                                        </p:tgtEl>
                                        <p:attrNameLst>
                                          <p:attrName>ppt_c</p:attrName>
                                        </p:attrNameLst>
                                      </p:cBhvr>
                                      <p:to>
                                        <a:schemeClr val="accent1"/>
                                      </p:to>
                                    </p:animClr>
                                  </p:sub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219">
                                            <p:txEl>
                                              <p:pRg st="6" end="6"/>
                                            </p:txEl>
                                          </p:spTgt>
                                        </p:tgtEl>
                                        <p:attrNameLst>
                                          <p:attrName>style.visibility</p:attrName>
                                        </p:attrNameLst>
                                      </p:cBhvr>
                                      <p:to>
                                        <p:strVal val="visible"/>
                                      </p:to>
                                    </p:set>
                                  </p:childTnLst>
                                  <p:subTnLst>
                                    <p:animClr clrSpc="rgb" dir="cw">
                                      <p:cBhvr override="childStyle">
                                        <p:cTn dur="1" fill="hold" display="0" masterRel="nextClick" afterEffect="1"/>
                                        <p:tgtEl>
                                          <p:spTgt spid="9219">
                                            <p:txEl>
                                              <p:pRg st="6" end="6"/>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219" grpId="0" build="p"/>
    </p:bldLst>
  </p:timing>
</p:sld>
</file>

<file path=ppt/slides/slide1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a:xfrm>
            <a:off x="420623" y="150813"/>
            <a:ext cx="10840411" cy="1143000"/>
          </a:xfrm>
        </p:spPr>
        <p:txBody>
          <a:bodyPr rtlCol="0">
            <a:noAutofit/>
          </a:bodyPr>
          <a:lstStyle/>
          <a:p>
            <a:pPr algn="l">
              <a:defRPr/>
            </a:pPr>
            <a:r>
              <a:rPr lang="en-GB" sz="3600" b="1" dirty="0">
                <a:effectLst>
                  <a:outerShdw blurRad="38100" dist="38100" dir="2700000" algn="tl">
                    <a:srgbClr val="000000">
                      <a:alpha val="43137"/>
                    </a:srgbClr>
                  </a:outerShdw>
                </a:effectLst>
                <a:latin typeface="Arial" pitchFamily="34" charset="0"/>
                <a:cs typeface="Arial" pitchFamily="34" charset="0"/>
              </a:rPr>
              <a:t>Pros of forming a limited liability partnership </a:t>
            </a:r>
          </a:p>
        </p:txBody>
      </p:sp>
      <p:sp>
        <p:nvSpPr>
          <p:cNvPr id="10243" name="Rectangle 3" descr="Rectangle: Click to edit Master text styles&#10;Second level&#10;Third level&#10;Fourth level&#10;Fifth level"/>
          <p:cNvSpPr>
            <a:spLocks noGrp="1" noChangeArrowheads="1"/>
          </p:cNvSpPr>
          <p:nvPr>
            <p:ph idx="1"/>
          </p:nvPr>
        </p:nvSpPr>
        <p:spPr>
          <a:xfrm>
            <a:off x="356616" y="1881554"/>
            <a:ext cx="11523918" cy="3824301"/>
          </a:xfrm>
        </p:spPr>
        <p:txBody>
          <a:bodyPr rtlCol="0">
            <a:noAutofit/>
          </a:bodyPr>
          <a:lstStyle/>
          <a:p>
            <a:pPr marL="0" indent="0">
              <a:lnSpc>
                <a:spcPct val="90000"/>
              </a:lnSpc>
              <a:spcBef>
                <a:spcPts val="0"/>
              </a:spcBef>
              <a:buClr>
                <a:schemeClr val="accent1">
                  <a:lumMod val="60000"/>
                  <a:lumOff val="40000"/>
                </a:schemeClr>
              </a:buClr>
              <a:buNone/>
              <a:defRPr/>
            </a:pPr>
            <a:r>
              <a:rPr lang="en-GB" sz="2800" dirty="0">
                <a:latin typeface="Arial" pitchFamily="34" charset="0"/>
                <a:cs typeface="Arial" pitchFamily="34" charset="0"/>
              </a:rPr>
              <a:t>Retains the flexibility of a partnership as opposed to the well-defined structure of a limited company</a:t>
            </a:r>
          </a:p>
          <a:p>
            <a:pPr marL="0" indent="0">
              <a:lnSpc>
                <a:spcPct val="90000"/>
              </a:lnSpc>
              <a:spcBef>
                <a:spcPts val="0"/>
              </a:spcBef>
              <a:buClr>
                <a:schemeClr val="accent1">
                  <a:lumMod val="60000"/>
                  <a:lumOff val="40000"/>
                </a:schemeClr>
              </a:buClr>
              <a:buNone/>
              <a:defRPr/>
            </a:pPr>
            <a:r>
              <a:rPr lang="en-GB" sz="1200" dirty="0">
                <a:latin typeface="Arial" pitchFamily="34" charset="0"/>
                <a:cs typeface="Arial" pitchFamily="34" charset="0"/>
              </a:rPr>
              <a:t> </a:t>
            </a:r>
            <a:endParaRPr lang="en-GB" sz="1200" dirty="0">
              <a:latin typeface="Arial" pitchFamily="34" charset="0"/>
              <a:ea typeface="Arial Unicode MS" pitchFamily="34" charset="-128"/>
              <a:cs typeface="Arial" pitchFamily="34" charset="0"/>
            </a:endParaRPr>
          </a:p>
          <a:p>
            <a:pPr marL="0" indent="0">
              <a:lnSpc>
                <a:spcPct val="90000"/>
              </a:lnSpc>
              <a:spcBef>
                <a:spcPts val="0"/>
              </a:spcBef>
              <a:buClr>
                <a:schemeClr val="accent1">
                  <a:lumMod val="60000"/>
                  <a:lumOff val="40000"/>
                </a:schemeClr>
              </a:buClr>
              <a:buNone/>
              <a:defRPr/>
            </a:pPr>
            <a:r>
              <a:rPr lang="en-GB" sz="2800" dirty="0">
                <a:latin typeface="Arial" pitchFamily="34" charset="0"/>
                <a:cs typeface="Arial" pitchFamily="34" charset="0"/>
              </a:rPr>
              <a:t>LLPs do not have to be dissolved on the resignation, death or bankruptcy of a member </a:t>
            </a:r>
          </a:p>
          <a:p>
            <a:pPr marL="0" indent="0">
              <a:lnSpc>
                <a:spcPct val="90000"/>
              </a:lnSpc>
              <a:spcBef>
                <a:spcPts val="0"/>
              </a:spcBef>
              <a:buClr>
                <a:schemeClr val="accent1">
                  <a:lumMod val="60000"/>
                  <a:lumOff val="40000"/>
                </a:schemeClr>
              </a:buClr>
              <a:buNone/>
              <a:defRPr/>
            </a:pPr>
            <a:endParaRPr lang="en-GB" sz="1200" dirty="0">
              <a:latin typeface="Arial" pitchFamily="34" charset="0"/>
              <a:ea typeface="Arial Unicode MS" pitchFamily="34" charset="-128"/>
              <a:cs typeface="Arial" pitchFamily="34" charset="0"/>
            </a:endParaRPr>
          </a:p>
          <a:p>
            <a:pPr marL="0" indent="0">
              <a:lnSpc>
                <a:spcPct val="90000"/>
              </a:lnSpc>
              <a:spcBef>
                <a:spcPts val="0"/>
              </a:spcBef>
              <a:buClr>
                <a:schemeClr val="accent1">
                  <a:lumMod val="60000"/>
                  <a:lumOff val="40000"/>
                </a:schemeClr>
              </a:buClr>
              <a:buNone/>
              <a:defRPr/>
            </a:pPr>
            <a:r>
              <a:rPr lang="en-GB" sz="2800" dirty="0">
                <a:latin typeface="Arial" pitchFamily="34" charset="0"/>
                <a:cs typeface="Arial" pitchFamily="34" charset="0"/>
              </a:rPr>
              <a:t>There is limited personal liability for members </a:t>
            </a:r>
          </a:p>
          <a:p>
            <a:pPr marL="0" indent="0">
              <a:lnSpc>
                <a:spcPct val="90000"/>
              </a:lnSpc>
              <a:spcBef>
                <a:spcPts val="0"/>
              </a:spcBef>
              <a:buClr>
                <a:schemeClr val="accent1">
                  <a:lumMod val="60000"/>
                  <a:lumOff val="40000"/>
                </a:schemeClr>
              </a:buClr>
              <a:buNone/>
              <a:defRPr/>
            </a:pPr>
            <a:endParaRPr lang="en-GB" sz="1200" dirty="0">
              <a:latin typeface="Arial" pitchFamily="34" charset="0"/>
              <a:ea typeface="Arial Unicode MS" pitchFamily="34" charset="-128"/>
              <a:cs typeface="Arial" pitchFamily="34" charset="0"/>
            </a:endParaRPr>
          </a:p>
          <a:p>
            <a:pPr marL="0" indent="0">
              <a:lnSpc>
                <a:spcPct val="90000"/>
              </a:lnSpc>
              <a:spcBef>
                <a:spcPts val="0"/>
              </a:spcBef>
              <a:buClr>
                <a:schemeClr val="accent1">
                  <a:lumMod val="60000"/>
                  <a:lumOff val="40000"/>
                </a:schemeClr>
              </a:buClr>
              <a:buNone/>
              <a:defRPr/>
            </a:pPr>
            <a:r>
              <a:rPr lang="en-GB" sz="2800" dirty="0">
                <a:latin typeface="Arial" pitchFamily="34" charset="0"/>
                <a:cs typeface="Arial" pitchFamily="34" charset="0"/>
              </a:rPr>
              <a:t>Tax and National Insurance contributions are lower than for a limited company </a:t>
            </a:r>
          </a:p>
          <a:p>
            <a:pPr marL="0" indent="0">
              <a:lnSpc>
                <a:spcPct val="90000"/>
              </a:lnSpc>
              <a:spcBef>
                <a:spcPts val="0"/>
              </a:spcBef>
              <a:buClr>
                <a:schemeClr val="accent1">
                  <a:lumMod val="60000"/>
                  <a:lumOff val="40000"/>
                </a:schemeClr>
              </a:buClr>
              <a:buNone/>
              <a:defRPr/>
            </a:pPr>
            <a:endParaRPr lang="en-GB" sz="1200" dirty="0">
              <a:latin typeface="Arial" pitchFamily="34" charset="0"/>
              <a:ea typeface="Arial Unicode MS" pitchFamily="34" charset="-128"/>
              <a:cs typeface="Arial" pitchFamily="34" charset="0"/>
            </a:endParaRPr>
          </a:p>
        </p:txBody>
      </p:sp>
    </p:spTree>
    <p:extLst>
      <p:ext uri="{BB962C8B-B14F-4D97-AF65-F5344CB8AC3E}">
        <p14:creationId xmlns:p14="http://schemas.microsoft.com/office/powerpoint/2010/main" val="4269809108"/>
      </p:ext>
    </p:extLst>
  </p:cSld>
  <p:clrMapOvr>
    <a:masterClrMapping/>
  </p:clrMapOvr>
  <p:transition spd="med">
    <p:fade thruBlk="1"/>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243">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10243">
                                            <p:txEl>
                                              <p:pRg st="0" end="0"/>
                                            </p:txEl>
                                          </p:spTgt>
                                        </p:tgtEl>
                                        <p:attrNameLst>
                                          <p:attrName>ppt_c</p:attrName>
                                        </p:attrNameLst>
                                      </p:cBhvr>
                                      <p:to>
                                        <a:schemeClr val="accent1"/>
                                      </p:to>
                                    </p:animClr>
                                  </p:sub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243">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10243">
                                            <p:txEl>
                                              <p:pRg st="1" end="1"/>
                                            </p:txEl>
                                          </p:spTgt>
                                        </p:tgtEl>
                                        <p:attrNameLst>
                                          <p:attrName>ppt_c</p:attrName>
                                        </p:attrNameLst>
                                      </p:cBhvr>
                                      <p:to>
                                        <a:schemeClr val="accent1"/>
                                      </p:to>
                                    </p:animClr>
                                  </p:sub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0243">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10243">
                                            <p:txEl>
                                              <p:pRg st="2" end="2"/>
                                            </p:txEl>
                                          </p:spTgt>
                                        </p:tgtEl>
                                        <p:attrNameLst>
                                          <p:attrName>ppt_c</p:attrName>
                                        </p:attrNameLst>
                                      </p:cBhvr>
                                      <p:to>
                                        <a:schemeClr val="accent1"/>
                                      </p:to>
                                    </p:animClr>
                                  </p:sub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0243">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10243">
                                            <p:txEl>
                                              <p:pRg st="4" end="4"/>
                                            </p:txEl>
                                          </p:spTgt>
                                        </p:tgtEl>
                                        <p:attrNameLst>
                                          <p:attrName>ppt_c</p:attrName>
                                        </p:attrNameLst>
                                      </p:cBhvr>
                                      <p:to>
                                        <a:schemeClr val="accent1"/>
                                      </p:to>
                                    </p:animClr>
                                  </p:sub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0243">
                                            <p:txEl>
                                              <p:pRg st="6" end="6"/>
                                            </p:txEl>
                                          </p:spTgt>
                                        </p:tgtEl>
                                        <p:attrNameLst>
                                          <p:attrName>style.visibility</p:attrName>
                                        </p:attrNameLst>
                                      </p:cBhvr>
                                      <p:to>
                                        <p:strVal val="visible"/>
                                      </p:to>
                                    </p:set>
                                  </p:childTnLst>
                                  <p:subTnLst>
                                    <p:animClr clrSpc="rgb" dir="cw">
                                      <p:cBhvr override="childStyle">
                                        <p:cTn dur="1" fill="hold" display="0" masterRel="nextClick" afterEffect="1"/>
                                        <p:tgtEl>
                                          <p:spTgt spid="10243">
                                            <p:txEl>
                                              <p:pRg st="6" end="6"/>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43" grpId="0" build="p"/>
    </p:bldLst>
  </p:timing>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a:xfrm>
            <a:off x="374903" y="260350"/>
            <a:ext cx="10816557" cy="1143000"/>
          </a:xfrm>
        </p:spPr>
        <p:txBody>
          <a:bodyPr rtlCol="0">
            <a:noAutofit/>
          </a:bodyPr>
          <a:lstStyle/>
          <a:p>
            <a:pPr algn="l">
              <a:defRPr/>
            </a:pPr>
            <a:r>
              <a:rPr lang="en-GB" sz="3600" b="1" dirty="0">
                <a:effectLst>
                  <a:outerShdw blurRad="38100" dist="38100" dir="2700000" algn="tl">
                    <a:srgbClr val="000000">
                      <a:alpha val="43137"/>
                    </a:srgbClr>
                  </a:outerShdw>
                </a:effectLst>
                <a:latin typeface="Arial" pitchFamily="34" charset="0"/>
                <a:cs typeface="Arial" pitchFamily="34" charset="0"/>
              </a:rPr>
              <a:t>Pros of forming a limited liability partnership </a:t>
            </a:r>
          </a:p>
        </p:txBody>
      </p:sp>
      <p:sp>
        <p:nvSpPr>
          <p:cNvPr id="10243" name="Rectangle 3" descr="Rectangle: Click to edit Master text styles&#10;Second level&#10;Third level&#10;Fourth level&#10;Fifth level"/>
          <p:cNvSpPr>
            <a:spLocks noGrp="1" noChangeArrowheads="1"/>
          </p:cNvSpPr>
          <p:nvPr>
            <p:ph idx="1"/>
          </p:nvPr>
        </p:nvSpPr>
        <p:spPr>
          <a:xfrm>
            <a:off x="374904" y="2130551"/>
            <a:ext cx="11448288" cy="4095623"/>
          </a:xfrm>
        </p:spPr>
        <p:txBody>
          <a:bodyPr rtlCol="0">
            <a:noAutofit/>
          </a:bodyPr>
          <a:lstStyle/>
          <a:p>
            <a:pPr marL="0" indent="0">
              <a:lnSpc>
                <a:spcPct val="90000"/>
              </a:lnSpc>
              <a:spcBef>
                <a:spcPts val="0"/>
              </a:spcBef>
              <a:buClr>
                <a:schemeClr val="accent1">
                  <a:lumMod val="60000"/>
                  <a:lumOff val="40000"/>
                </a:schemeClr>
              </a:buClr>
              <a:buNone/>
              <a:defRPr/>
            </a:pPr>
            <a:endParaRPr lang="en-GB" sz="1200" dirty="0">
              <a:latin typeface="Arial" pitchFamily="34" charset="0"/>
              <a:ea typeface="Arial Unicode MS" pitchFamily="34" charset="-128"/>
              <a:cs typeface="Arial" pitchFamily="34" charset="0"/>
            </a:endParaRPr>
          </a:p>
          <a:p>
            <a:pPr marL="0" indent="0">
              <a:lnSpc>
                <a:spcPct val="90000"/>
              </a:lnSpc>
              <a:spcBef>
                <a:spcPts val="0"/>
              </a:spcBef>
              <a:buClr>
                <a:schemeClr val="accent1">
                  <a:lumMod val="60000"/>
                  <a:lumOff val="40000"/>
                </a:schemeClr>
              </a:buClr>
              <a:buNone/>
              <a:defRPr/>
            </a:pPr>
            <a:r>
              <a:rPr lang="en-GB" sz="2800" dirty="0">
                <a:latin typeface="Arial" pitchFamily="34" charset="0"/>
                <a:cs typeface="Arial" pitchFamily="34" charset="0"/>
              </a:rPr>
              <a:t>Shared risks and losses </a:t>
            </a:r>
          </a:p>
          <a:p>
            <a:pPr marL="0" indent="0">
              <a:lnSpc>
                <a:spcPct val="90000"/>
              </a:lnSpc>
              <a:spcBef>
                <a:spcPts val="0"/>
              </a:spcBef>
              <a:buClr>
                <a:schemeClr val="accent1">
                  <a:lumMod val="60000"/>
                  <a:lumOff val="40000"/>
                </a:schemeClr>
              </a:buClr>
              <a:buNone/>
              <a:defRPr/>
            </a:pPr>
            <a:endParaRPr lang="en-GB" sz="1200" dirty="0">
              <a:latin typeface="Arial" pitchFamily="34" charset="0"/>
              <a:ea typeface="Arial Unicode MS" pitchFamily="34" charset="-128"/>
              <a:cs typeface="Arial" pitchFamily="34" charset="0"/>
            </a:endParaRPr>
          </a:p>
          <a:p>
            <a:pPr marL="0" indent="0">
              <a:lnSpc>
                <a:spcPct val="90000"/>
              </a:lnSpc>
              <a:spcBef>
                <a:spcPts val="0"/>
              </a:spcBef>
              <a:buClr>
                <a:schemeClr val="accent1">
                  <a:lumMod val="60000"/>
                  <a:lumOff val="40000"/>
                </a:schemeClr>
              </a:buClr>
              <a:buNone/>
              <a:defRPr/>
            </a:pPr>
            <a:r>
              <a:rPr lang="en-GB" sz="2800" dirty="0">
                <a:latin typeface="Arial" pitchFamily="34" charset="0"/>
                <a:cs typeface="Arial" pitchFamily="34" charset="0"/>
              </a:rPr>
              <a:t>Members can bring a variety of different skills and experience to the business </a:t>
            </a:r>
          </a:p>
          <a:p>
            <a:pPr marL="0" indent="0">
              <a:lnSpc>
                <a:spcPct val="90000"/>
              </a:lnSpc>
              <a:spcBef>
                <a:spcPts val="0"/>
              </a:spcBef>
              <a:buClr>
                <a:schemeClr val="accent1">
                  <a:lumMod val="60000"/>
                  <a:lumOff val="40000"/>
                </a:schemeClr>
              </a:buClr>
              <a:buNone/>
              <a:defRPr/>
            </a:pPr>
            <a:endParaRPr lang="en-GB" sz="1200" dirty="0">
              <a:latin typeface="Arial" pitchFamily="34" charset="0"/>
              <a:ea typeface="Arial Unicode MS" pitchFamily="34" charset="-128"/>
              <a:cs typeface="Arial" pitchFamily="34" charset="0"/>
            </a:endParaRPr>
          </a:p>
          <a:p>
            <a:pPr marL="0" indent="0">
              <a:spcBef>
                <a:spcPts val="0"/>
              </a:spcBef>
              <a:buClr>
                <a:schemeClr val="accent1">
                  <a:lumMod val="60000"/>
                  <a:lumOff val="40000"/>
                </a:schemeClr>
              </a:buClr>
              <a:buNone/>
              <a:defRPr/>
            </a:pPr>
            <a:r>
              <a:rPr lang="en-GB" sz="2800" dirty="0">
                <a:latin typeface="Arial" pitchFamily="34" charset="0"/>
                <a:cs typeface="Arial" pitchFamily="34" charset="0"/>
              </a:rPr>
              <a:t>Limited liability partnerships cannot be taken over by other businesses</a:t>
            </a:r>
            <a:endParaRPr lang="en-GB" sz="2800" dirty="0">
              <a:latin typeface="Arial" pitchFamily="34" charset="0"/>
              <a:ea typeface="Arial Unicode MS" pitchFamily="34" charset="-128"/>
              <a:cs typeface="Arial" pitchFamily="34" charset="0"/>
            </a:endParaRPr>
          </a:p>
          <a:p>
            <a:pPr marL="0" indent="0">
              <a:spcBef>
                <a:spcPts val="0"/>
              </a:spcBef>
              <a:buClr>
                <a:schemeClr val="accent1">
                  <a:lumMod val="60000"/>
                  <a:lumOff val="40000"/>
                </a:schemeClr>
              </a:buClr>
              <a:buNone/>
              <a:defRPr/>
            </a:pPr>
            <a:r>
              <a:rPr lang="en-GB" sz="2800" dirty="0">
                <a:latin typeface="Arial" pitchFamily="34" charset="0"/>
                <a:cs typeface="Arial" pitchFamily="34" charset="0"/>
              </a:rPr>
              <a:t>Increased capital available for investment </a:t>
            </a:r>
          </a:p>
          <a:p>
            <a:pPr marL="0" indent="0">
              <a:lnSpc>
                <a:spcPct val="90000"/>
              </a:lnSpc>
              <a:spcBef>
                <a:spcPts val="0"/>
              </a:spcBef>
              <a:buClr>
                <a:schemeClr val="accent1">
                  <a:lumMod val="60000"/>
                  <a:lumOff val="40000"/>
                </a:schemeClr>
              </a:buClr>
              <a:buNone/>
              <a:defRPr/>
            </a:pPr>
            <a:endParaRPr lang="en-GB" sz="1200" dirty="0">
              <a:latin typeface="Arial" pitchFamily="34" charset="0"/>
              <a:ea typeface="Arial Unicode MS" pitchFamily="34" charset="-128"/>
              <a:cs typeface="Arial" pitchFamily="34" charset="0"/>
            </a:endParaRPr>
          </a:p>
          <a:p>
            <a:pPr marL="0" indent="0">
              <a:lnSpc>
                <a:spcPct val="90000"/>
              </a:lnSpc>
              <a:spcBef>
                <a:spcPts val="0"/>
              </a:spcBef>
              <a:buClr>
                <a:schemeClr val="accent1">
                  <a:lumMod val="60000"/>
                  <a:lumOff val="40000"/>
                </a:schemeClr>
              </a:buClr>
              <a:buNone/>
              <a:defRPr/>
            </a:pPr>
            <a:r>
              <a:rPr lang="en-GB" sz="2800" dirty="0">
                <a:latin typeface="Arial" pitchFamily="34" charset="0"/>
                <a:cs typeface="Arial" pitchFamily="34" charset="0"/>
              </a:rPr>
              <a:t>Shared management responsibilities</a:t>
            </a:r>
          </a:p>
          <a:p>
            <a:pPr marL="0" indent="0">
              <a:lnSpc>
                <a:spcPct val="90000"/>
              </a:lnSpc>
              <a:spcBef>
                <a:spcPts val="0"/>
              </a:spcBef>
              <a:buClr>
                <a:schemeClr val="accent1">
                  <a:lumMod val="60000"/>
                  <a:lumOff val="40000"/>
                </a:schemeClr>
              </a:buClr>
              <a:buNone/>
              <a:defRPr/>
            </a:pPr>
            <a:endParaRPr lang="en-GB" sz="2800" dirty="0">
              <a:latin typeface="Arial" pitchFamily="34" charset="0"/>
              <a:cs typeface="Arial" pitchFamily="34" charset="0"/>
            </a:endParaRPr>
          </a:p>
        </p:txBody>
      </p:sp>
    </p:spTree>
    <p:extLst>
      <p:ext uri="{BB962C8B-B14F-4D97-AF65-F5344CB8AC3E}">
        <p14:creationId xmlns:p14="http://schemas.microsoft.com/office/powerpoint/2010/main" val="1596276283"/>
      </p:ext>
    </p:extLst>
  </p:cSld>
  <p:clrMapOvr>
    <a:masterClrMapping/>
  </p:clrMapOvr>
  <p:transition spd="med">
    <p:fade thruBlk="1"/>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243">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10243">
                                            <p:txEl>
                                              <p:pRg st="1" end="1"/>
                                            </p:txEl>
                                          </p:spTgt>
                                        </p:tgtEl>
                                        <p:attrNameLst>
                                          <p:attrName>ppt_c</p:attrName>
                                        </p:attrNameLst>
                                      </p:cBhvr>
                                      <p:to>
                                        <a:schemeClr val="accent1"/>
                                      </p:to>
                                    </p:animClr>
                                  </p:sub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243">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10243">
                                            <p:txEl>
                                              <p:pRg st="3" end="3"/>
                                            </p:txEl>
                                          </p:spTgt>
                                        </p:tgtEl>
                                        <p:attrNameLst>
                                          <p:attrName>ppt_c</p:attrName>
                                        </p:attrNameLst>
                                      </p:cBhvr>
                                      <p:to>
                                        <a:schemeClr val="accent1"/>
                                      </p:to>
                                    </p:animClr>
                                  </p:sub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0243">
                                            <p:txEl>
                                              <p:pRg st="5" end="5"/>
                                            </p:txEl>
                                          </p:spTgt>
                                        </p:tgtEl>
                                        <p:attrNameLst>
                                          <p:attrName>style.visibility</p:attrName>
                                        </p:attrNameLst>
                                      </p:cBhvr>
                                      <p:to>
                                        <p:strVal val="visible"/>
                                      </p:to>
                                    </p:set>
                                  </p:childTnLst>
                                  <p:subTnLst>
                                    <p:animClr clrSpc="rgb" dir="cw">
                                      <p:cBhvr override="childStyle">
                                        <p:cTn dur="1" fill="hold" display="0" masterRel="nextClick" afterEffect="1"/>
                                        <p:tgtEl>
                                          <p:spTgt spid="10243">
                                            <p:txEl>
                                              <p:pRg st="5" end="5"/>
                                            </p:txEl>
                                          </p:spTgt>
                                        </p:tgtEl>
                                        <p:attrNameLst>
                                          <p:attrName>ppt_c</p:attrName>
                                        </p:attrNameLst>
                                      </p:cBhvr>
                                      <p:to>
                                        <a:schemeClr val="accent1"/>
                                      </p:to>
                                    </p:animClr>
                                  </p:sub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0243">
                                            <p:txEl>
                                              <p:pRg st="6" end="6"/>
                                            </p:txEl>
                                          </p:spTgt>
                                        </p:tgtEl>
                                        <p:attrNameLst>
                                          <p:attrName>style.visibility</p:attrName>
                                        </p:attrNameLst>
                                      </p:cBhvr>
                                      <p:to>
                                        <p:strVal val="visible"/>
                                      </p:to>
                                    </p:set>
                                  </p:childTnLst>
                                  <p:subTnLst>
                                    <p:animClr clrSpc="rgb" dir="cw">
                                      <p:cBhvr override="childStyle">
                                        <p:cTn dur="1" fill="hold" display="0" masterRel="nextClick" afterEffect="1"/>
                                        <p:tgtEl>
                                          <p:spTgt spid="10243">
                                            <p:txEl>
                                              <p:pRg st="6" end="6"/>
                                            </p:txEl>
                                          </p:spTgt>
                                        </p:tgtEl>
                                        <p:attrNameLst>
                                          <p:attrName>ppt_c</p:attrName>
                                        </p:attrNameLst>
                                      </p:cBhvr>
                                      <p:to>
                                        <a:schemeClr val="accent1"/>
                                      </p:to>
                                    </p:animClr>
                                  </p:sub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0243">
                                            <p:txEl>
                                              <p:pRg st="8" end="8"/>
                                            </p:txEl>
                                          </p:spTgt>
                                        </p:tgtEl>
                                        <p:attrNameLst>
                                          <p:attrName>style.visibility</p:attrName>
                                        </p:attrNameLst>
                                      </p:cBhvr>
                                      <p:to>
                                        <p:strVal val="visible"/>
                                      </p:to>
                                    </p:set>
                                  </p:childTnLst>
                                  <p:subTnLst>
                                    <p:animClr clrSpc="rgb" dir="cw">
                                      <p:cBhvr override="childStyle">
                                        <p:cTn dur="1" fill="hold" display="0" masterRel="nextClick" afterEffect="1"/>
                                        <p:tgtEl>
                                          <p:spTgt spid="10243">
                                            <p:txEl>
                                              <p:pRg st="8" end="8"/>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43" grpId="0" build="p"/>
    </p:bldLst>
  </p:timing>
</p:sld>
</file>

<file path=ppt/slides/slide1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a:xfrm>
            <a:off x="274320" y="150813"/>
            <a:ext cx="10609028" cy="1143000"/>
          </a:xfrm>
        </p:spPr>
        <p:txBody>
          <a:bodyPr rtlCol="0">
            <a:noAutofit/>
          </a:bodyPr>
          <a:lstStyle/>
          <a:p>
            <a:pPr algn="l">
              <a:defRPr/>
            </a:pPr>
            <a:r>
              <a:rPr lang="en-GB" sz="3600" b="1" dirty="0">
                <a:effectLst>
                  <a:outerShdw blurRad="38100" dist="38100" dir="2700000" algn="tl">
                    <a:srgbClr val="000000">
                      <a:alpha val="43137"/>
                    </a:srgbClr>
                  </a:outerShdw>
                </a:effectLst>
                <a:latin typeface="Arial" charset="0"/>
                <a:cs typeface="Arial" charset="0"/>
              </a:rPr>
              <a:t>Cons of forming a limited liability partnership</a:t>
            </a:r>
            <a:r>
              <a:rPr lang="en-GB" sz="3600" b="1" dirty="0">
                <a:effectLst>
                  <a:outerShdw blurRad="38100" dist="38100" dir="2700000" algn="tl">
                    <a:srgbClr val="000000">
                      <a:alpha val="43137"/>
                    </a:srgbClr>
                  </a:outerShdw>
                </a:effectLst>
              </a:rPr>
              <a:t> </a:t>
            </a:r>
          </a:p>
        </p:txBody>
      </p:sp>
      <p:sp>
        <p:nvSpPr>
          <p:cNvPr id="11267" name="Rectangle 3" descr="Rectangle: Click to edit Master text styles&#10;Second level&#10;Third level&#10;Fourth level&#10;Fifth level"/>
          <p:cNvSpPr>
            <a:spLocks noGrp="1" noChangeArrowheads="1"/>
          </p:cNvSpPr>
          <p:nvPr>
            <p:ph idx="1"/>
          </p:nvPr>
        </p:nvSpPr>
        <p:spPr>
          <a:xfrm>
            <a:off x="274320" y="1938528"/>
            <a:ext cx="11695176" cy="4586098"/>
          </a:xfrm>
        </p:spPr>
        <p:txBody>
          <a:bodyPr rtlCol="0">
            <a:normAutofit/>
          </a:bodyPr>
          <a:lstStyle/>
          <a:p>
            <a:pPr marL="0" indent="0">
              <a:lnSpc>
                <a:spcPct val="90000"/>
              </a:lnSpc>
              <a:spcBef>
                <a:spcPts val="0"/>
              </a:spcBef>
              <a:buClr>
                <a:schemeClr val="accent1">
                  <a:lumMod val="60000"/>
                  <a:lumOff val="40000"/>
                </a:schemeClr>
              </a:buClr>
              <a:buNone/>
              <a:defRPr/>
            </a:pPr>
            <a:r>
              <a:rPr lang="en-GB" sz="2800" dirty="0">
                <a:latin typeface="Arial" pitchFamily="34" charset="0"/>
                <a:cs typeface="Arial" pitchFamily="34" charset="0"/>
              </a:rPr>
              <a:t>Formation is more complex and costly than that of a partnership </a:t>
            </a:r>
            <a:endParaRPr lang="en-GB" sz="2800" dirty="0">
              <a:latin typeface="Arial" pitchFamily="34" charset="0"/>
              <a:ea typeface="Arial Unicode MS" pitchFamily="34" charset="-128"/>
              <a:cs typeface="Arial" pitchFamily="34" charset="0"/>
            </a:endParaRPr>
          </a:p>
          <a:p>
            <a:pPr marL="0" indent="0">
              <a:lnSpc>
                <a:spcPct val="90000"/>
              </a:lnSpc>
              <a:spcBef>
                <a:spcPts val="0"/>
              </a:spcBef>
              <a:buClr>
                <a:schemeClr val="accent1">
                  <a:lumMod val="60000"/>
                  <a:lumOff val="40000"/>
                </a:schemeClr>
              </a:buClr>
              <a:buNone/>
              <a:defRPr/>
            </a:pPr>
            <a:endParaRPr lang="en-GB" sz="800" dirty="0">
              <a:latin typeface="Arial" pitchFamily="34" charset="0"/>
              <a:ea typeface="Arial Unicode MS" pitchFamily="34" charset="-128"/>
              <a:cs typeface="Arial" pitchFamily="34" charset="0"/>
            </a:endParaRPr>
          </a:p>
          <a:p>
            <a:pPr marL="0" indent="0">
              <a:lnSpc>
                <a:spcPct val="90000"/>
              </a:lnSpc>
              <a:spcBef>
                <a:spcPts val="0"/>
              </a:spcBef>
              <a:buClr>
                <a:schemeClr val="accent1">
                  <a:lumMod val="60000"/>
                  <a:lumOff val="40000"/>
                </a:schemeClr>
              </a:buClr>
              <a:buNone/>
              <a:defRPr/>
            </a:pPr>
            <a:r>
              <a:rPr lang="en-GB" sz="2800" dirty="0">
                <a:latin typeface="Arial" pitchFamily="34" charset="0"/>
                <a:cs typeface="Arial" pitchFamily="34" charset="0"/>
              </a:rPr>
              <a:t>Most limited liability partnerships need to produce audited accounts </a:t>
            </a:r>
          </a:p>
          <a:p>
            <a:pPr marL="0" indent="0">
              <a:lnSpc>
                <a:spcPct val="90000"/>
              </a:lnSpc>
              <a:spcBef>
                <a:spcPts val="0"/>
              </a:spcBef>
              <a:buClr>
                <a:schemeClr val="accent1">
                  <a:lumMod val="60000"/>
                  <a:lumOff val="40000"/>
                </a:schemeClr>
              </a:buClr>
              <a:buNone/>
              <a:defRPr/>
            </a:pPr>
            <a:endParaRPr lang="en-GB" sz="900" dirty="0">
              <a:latin typeface="Arial" pitchFamily="34" charset="0"/>
              <a:ea typeface="Arial Unicode MS" pitchFamily="34" charset="-128"/>
              <a:cs typeface="Arial" pitchFamily="34" charset="0"/>
            </a:endParaRPr>
          </a:p>
          <a:p>
            <a:pPr marL="0" indent="0">
              <a:lnSpc>
                <a:spcPct val="90000"/>
              </a:lnSpc>
              <a:spcBef>
                <a:spcPts val="0"/>
              </a:spcBef>
              <a:buClr>
                <a:schemeClr val="accent1">
                  <a:lumMod val="60000"/>
                  <a:lumOff val="40000"/>
                </a:schemeClr>
              </a:buClr>
              <a:buNone/>
              <a:defRPr/>
            </a:pPr>
            <a:r>
              <a:rPr lang="en-GB" sz="2800" dirty="0">
                <a:latin typeface="Arial" pitchFamily="34" charset="0"/>
                <a:cs typeface="Arial" pitchFamily="34" charset="0"/>
              </a:rPr>
              <a:t>More administration overheads, e.g. informing Companies House of changes to members and designated members </a:t>
            </a:r>
          </a:p>
          <a:p>
            <a:pPr marL="0" indent="0">
              <a:lnSpc>
                <a:spcPct val="90000"/>
              </a:lnSpc>
              <a:spcBef>
                <a:spcPts val="0"/>
              </a:spcBef>
              <a:buClr>
                <a:schemeClr val="accent1">
                  <a:lumMod val="60000"/>
                  <a:lumOff val="40000"/>
                </a:schemeClr>
              </a:buClr>
              <a:buNone/>
              <a:defRPr/>
            </a:pPr>
            <a:endParaRPr lang="en-GB" sz="800" dirty="0">
              <a:latin typeface="Arial" pitchFamily="34" charset="0"/>
              <a:ea typeface="Arial Unicode MS" pitchFamily="34" charset="-128"/>
              <a:cs typeface="Arial" pitchFamily="34" charset="0"/>
            </a:endParaRPr>
          </a:p>
          <a:p>
            <a:pPr marL="0" indent="0">
              <a:lnSpc>
                <a:spcPct val="90000"/>
              </a:lnSpc>
              <a:spcBef>
                <a:spcPts val="0"/>
              </a:spcBef>
              <a:buClr>
                <a:schemeClr val="accent1">
                  <a:lumMod val="60000"/>
                  <a:lumOff val="40000"/>
                </a:schemeClr>
              </a:buClr>
              <a:buNone/>
              <a:defRPr/>
            </a:pPr>
            <a:r>
              <a:rPr lang="en-GB" sz="2800" dirty="0">
                <a:latin typeface="Arial" pitchFamily="34" charset="0"/>
                <a:cs typeface="Arial" pitchFamily="34" charset="0"/>
              </a:rPr>
              <a:t>Problems can occur when there is disagreements with other members </a:t>
            </a:r>
          </a:p>
        </p:txBody>
      </p:sp>
    </p:spTree>
    <p:extLst>
      <p:ext uri="{BB962C8B-B14F-4D97-AF65-F5344CB8AC3E}">
        <p14:creationId xmlns:p14="http://schemas.microsoft.com/office/powerpoint/2010/main" val="2167516218"/>
      </p:ext>
    </p:extLst>
  </p:cSld>
  <p:clrMapOvr>
    <a:masterClrMapping/>
  </p:clrMapOvr>
  <p:transition spd="med">
    <p:fade thruBlk="1"/>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267">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11267">
                                            <p:txEl>
                                              <p:pRg st="0" end="0"/>
                                            </p:txEl>
                                          </p:spTgt>
                                        </p:tgtEl>
                                        <p:attrNameLst>
                                          <p:attrName>ppt_c</p:attrName>
                                        </p:attrNameLst>
                                      </p:cBhvr>
                                      <p:to>
                                        <a:schemeClr val="accent1"/>
                                      </p:to>
                                    </p:animClr>
                                  </p:sub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267">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11267">
                                            <p:txEl>
                                              <p:pRg st="2" end="2"/>
                                            </p:txEl>
                                          </p:spTgt>
                                        </p:tgtEl>
                                        <p:attrNameLst>
                                          <p:attrName>ppt_c</p:attrName>
                                        </p:attrNameLst>
                                      </p:cBhvr>
                                      <p:to>
                                        <a:schemeClr val="accent1"/>
                                      </p:to>
                                    </p:animClr>
                                  </p:sub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267">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11267">
                                            <p:txEl>
                                              <p:pRg st="4" end="4"/>
                                            </p:txEl>
                                          </p:spTgt>
                                        </p:tgtEl>
                                        <p:attrNameLst>
                                          <p:attrName>ppt_c</p:attrName>
                                        </p:attrNameLst>
                                      </p:cBhvr>
                                      <p:to>
                                        <a:schemeClr val="accent1"/>
                                      </p:to>
                                    </p:animClr>
                                  </p:sub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1267">
                                            <p:txEl>
                                              <p:pRg st="6" end="6"/>
                                            </p:txEl>
                                          </p:spTgt>
                                        </p:tgtEl>
                                        <p:attrNameLst>
                                          <p:attrName>style.visibility</p:attrName>
                                        </p:attrNameLst>
                                      </p:cBhvr>
                                      <p:to>
                                        <p:strVal val="visible"/>
                                      </p:to>
                                    </p:set>
                                  </p:childTnLst>
                                  <p:subTnLst>
                                    <p:animClr clrSpc="rgb" dir="cw">
                                      <p:cBhvr override="childStyle">
                                        <p:cTn dur="1" fill="hold" display="0" masterRel="nextClick" afterEffect="1"/>
                                        <p:tgtEl>
                                          <p:spTgt spid="11267">
                                            <p:txEl>
                                              <p:pRg st="6" end="6"/>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267" grpId="0" build="p"/>
    </p:bldLst>
  </p:timing>
</p:sld>
</file>

<file path=ppt/slides/slide1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a:xfrm>
            <a:off x="316523" y="382588"/>
            <a:ext cx="8733815" cy="1066800"/>
          </a:xfrm>
        </p:spPr>
        <p:txBody>
          <a:bodyPr rtlCol="0">
            <a:normAutofit/>
          </a:bodyPr>
          <a:lstStyle/>
          <a:p>
            <a:pPr algn="l">
              <a:defRPr/>
            </a:pPr>
            <a:r>
              <a:rPr lang="en-GB" sz="3600" b="1" dirty="0">
                <a:effectLst>
                  <a:outerShdw blurRad="38100" dist="38100" dir="2700000" algn="tl">
                    <a:srgbClr val="000000">
                      <a:alpha val="43137"/>
                    </a:srgbClr>
                  </a:outerShdw>
                </a:effectLst>
                <a:latin typeface="Arial" pitchFamily="34" charset="0"/>
                <a:cs typeface="Arial" pitchFamily="34" charset="0"/>
              </a:rPr>
              <a:t>Pros of forming a limited company </a:t>
            </a:r>
          </a:p>
        </p:txBody>
      </p:sp>
      <p:sp>
        <p:nvSpPr>
          <p:cNvPr id="12291" name="Rectangle 3" descr="Rectangle: Click to edit Master text styles&#10;Second level&#10;Third level&#10;Fourth level&#10;Fifth level"/>
          <p:cNvSpPr>
            <a:spLocks noGrp="1" noChangeArrowheads="1"/>
          </p:cNvSpPr>
          <p:nvPr>
            <p:ph idx="1"/>
          </p:nvPr>
        </p:nvSpPr>
        <p:spPr>
          <a:xfrm>
            <a:off x="316523" y="1938132"/>
            <a:ext cx="11667391" cy="3527425"/>
          </a:xfrm>
        </p:spPr>
        <p:txBody>
          <a:bodyPr rtlCol="0">
            <a:normAutofit/>
          </a:bodyPr>
          <a:lstStyle/>
          <a:p>
            <a:pPr marL="0" indent="0">
              <a:lnSpc>
                <a:spcPct val="90000"/>
              </a:lnSpc>
              <a:spcBef>
                <a:spcPts val="0"/>
              </a:spcBef>
              <a:buClr>
                <a:schemeClr val="accent1">
                  <a:lumMod val="60000"/>
                  <a:lumOff val="40000"/>
                </a:schemeClr>
              </a:buClr>
              <a:buNone/>
              <a:defRPr/>
            </a:pPr>
            <a:r>
              <a:rPr lang="en-GB" sz="2800" dirty="0">
                <a:latin typeface="Arial" pitchFamily="34" charset="0"/>
                <a:cs typeface="Arial" pitchFamily="34" charset="0"/>
              </a:rPr>
              <a:t>Limited liability of the owners of the business </a:t>
            </a:r>
            <a:endParaRPr lang="en-GB" sz="2800" dirty="0">
              <a:latin typeface="Arial" pitchFamily="34" charset="0"/>
              <a:ea typeface="Arial Unicode MS" pitchFamily="34" charset="-128"/>
              <a:cs typeface="Arial" pitchFamily="34" charset="0"/>
            </a:endParaRPr>
          </a:p>
          <a:p>
            <a:pPr marL="0" indent="0">
              <a:lnSpc>
                <a:spcPct val="90000"/>
              </a:lnSpc>
              <a:spcBef>
                <a:spcPts val="0"/>
              </a:spcBef>
              <a:buClr>
                <a:schemeClr val="accent1">
                  <a:lumMod val="60000"/>
                  <a:lumOff val="40000"/>
                </a:schemeClr>
              </a:buClr>
              <a:buNone/>
              <a:defRPr/>
            </a:pPr>
            <a:endParaRPr lang="en-GB" sz="800" dirty="0">
              <a:latin typeface="Arial" pitchFamily="34" charset="0"/>
              <a:ea typeface="Arial Unicode MS" pitchFamily="34" charset="-128"/>
              <a:cs typeface="Arial" pitchFamily="34" charset="0"/>
            </a:endParaRPr>
          </a:p>
          <a:p>
            <a:pPr marL="0" indent="0">
              <a:lnSpc>
                <a:spcPct val="90000"/>
              </a:lnSpc>
              <a:spcBef>
                <a:spcPts val="0"/>
              </a:spcBef>
              <a:buClr>
                <a:schemeClr val="accent1">
                  <a:lumMod val="60000"/>
                  <a:lumOff val="40000"/>
                </a:schemeClr>
              </a:buClr>
              <a:buNone/>
              <a:defRPr/>
            </a:pPr>
            <a:r>
              <a:rPr lang="en-GB" sz="2800" dirty="0">
                <a:latin typeface="Arial" pitchFamily="34" charset="0"/>
                <a:cs typeface="Arial" pitchFamily="34" charset="0"/>
              </a:rPr>
              <a:t>Ability to raise finance by selling shares in the business </a:t>
            </a:r>
          </a:p>
          <a:p>
            <a:pPr marL="0" indent="0">
              <a:lnSpc>
                <a:spcPct val="90000"/>
              </a:lnSpc>
              <a:spcBef>
                <a:spcPts val="0"/>
              </a:spcBef>
              <a:buClr>
                <a:schemeClr val="accent1">
                  <a:lumMod val="60000"/>
                  <a:lumOff val="40000"/>
                </a:schemeClr>
              </a:buClr>
              <a:buNone/>
              <a:defRPr/>
            </a:pPr>
            <a:endParaRPr lang="en-GB" sz="800" dirty="0">
              <a:latin typeface="Arial" pitchFamily="34" charset="0"/>
              <a:ea typeface="Arial Unicode MS" pitchFamily="34" charset="-128"/>
              <a:cs typeface="Arial" pitchFamily="34" charset="0"/>
            </a:endParaRPr>
          </a:p>
          <a:p>
            <a:pPr marL="0" indent="0">
              <a:lnSpc>
                <a:spcPct val="90000"/>
              </a:lnSpc>
              <a:spcBef>
                <a:spcPts val="0"/>
              </a:spcBef>
              <a:buClr>
                <a:schemeClr val="accent1">
                  <a:lumMod val="60000"/>
                  <a:lumOff val="40000"/>
                </a:schemeClr>
              </a:buClr>
              <a:buNone/>
              <a:defRPr/>
            </a:pPr>
            <a:r>
              <a:rPr lang="en-GB" sz="2800" dirty="0">
                <a:latin typeface="Arial" pitchFamily="34" charset="0"/>
                <a:cs typeface="Arial" pitchFamily="34" charset="0"/>
              </a:rPr>
              <a:t>Employees are able to own a share in the business </a:t>
            </a:r>
          </a:p>
          <a:p>
            <a:pPr marL="0" indent="0">
              <a:lnSpc>
                <a:spcPct val="90000"/>
              </a:lnSpc>
              <a:spcBef>
                <a:spcPts val="0"/>
              </a:spcBef>
              <a:buClr>
                <a:schemeClr val="accent1">
                  <a:lumMod val="60000"/>
                  <a:lumOff val="40000"/>
                </a:schemeClr>
              </a:buClr>
              <a:buNone/>
              <a:defRPr/>
            </a:pPr>
            <a:endParaRPr lang="en-GB" sz="800" dirty="0">
              <a:latin typeface="Arial" pitchFamily="34" charset="0"/>
              <a:ea typeface="Arial Unicode MS" pitchFamily="34" charset="-128"/>
              <a:cs typeface="Arial" pitchFamily="34" charset="0"/>
            </a:endParaRPr>
          </a:p>
          <a:p>
            <a:pPr marL="0" indent="0">
              <a:lnSpc>
                <a:spcPct val="90000"/>
              </a:lnSpc>
              <a:spcBef>
                <a:spcPts val="0"/>
              </a:spcBef>
              <a:buClr>
                <a:schemeClr val="accent1">
                  <a:lumMod val="60000"/>
                  <a:lumOff val="40000"/>
                </a:schemeClr>
              </a:buClr>
              <a:buNone/>
              <a:defRPr/>
            </a:pPr>
            <a:r>
              <a:rPr lang="en-GB" sz="2800" dirty="0">
                <a:latin typeface="Arial" pitchFamily="34" charset="0"/>
                <a:cs typeface="Arial" pitchFamily="34" charset="0"/>
              </a:rPr>
              <a:t>Suppliers are sometimes more willing to deal with a limited company </a:t>
            </a:r>
            <a:endParaRPr lang="en-GB" sz="2800" dirty="0">
              <a:latin typeface="Arial" pitchFamily="34" charset="0"/>
              <a:ea typeface="Arial Unicode MS" pitchFamily="34" charset="-128"/>
              <a:cs typeface="Arial" pitchFamily="34" charset="0"/>
            </a:endParaRPr>
          </a:p>
          <a:p>
            <a:pPr marL="0" indent="0">
              <a:lnSpc>
                <a:spcPct val="90000"/>
              </a:lnSpc>
              <a:spcBef>
                <a:spcPts val="0"/>
              </a:spcBef>
              <a:buClr>
                <a:schemeClr val="accent1">
                  <a:lumMod val="60000"/>
                  <a:lumOff val="40000"/>
                </a:schemeClr>
              </a:buClr>
              <a:buNone/>
              <a:defRPr/>
            </a:pPr>
            <a:endParaRPr lang="en-GB" sz="800" dirty="0">
              <a:latin typeface="Arial" pitchFamily="34" charset="0"/>
              <a:ea typeface="Arial Unicode MS" pitchFamily="34" charset="-128"/>
              <a:cs typeface="Arial" pitchFamily="34" charset="0"/>
            </a:endParaRPr>
          </a:p>
          <a:p>
            <a:pPr marL="0" indent="0">
              <a:lnSpc>
                <a:spcPct val="90000"/>
              </a:lnSpc>
              <a:spcBef>
                <a:spcPts val="0"/>
              </a:spcBef>
              <a:buClr>
                <a:schemeClr val="accent1">
                  <a:lumMod val="60000"/>
                  <a:lumOff val="40000"/>
                </a:schemeClr>
              </a:buClr>
              <a:buNone/>
              <a:defRPr/>
            </a:pPr>
            <a:r>
              <a:rPr lang="en-GB" sz="2800" dirty="0">
                <a:latin typeface="Arial" pitchFamily="34" charset="0"/>
                <a:cs typeface="Arial" pitchFamily="34" charset="0"/>
              </a:rPr>
              <a:t>Can continue to trade if one of the members leaves </a:t>
            </a:r>
          </a:p>
          <a:p>
            <a:pPr marL="0" indent="0">
              <a:lnSpc>
                <a:spcPct val="90000"/>
              </a:lnSpc>
              <a:spcBef>
                <a:spcPts val="0"/>
              </a:spcBef>
              <a:buClr>
                <a:schemeClr val="accent1">
                  <a:lumMod val="60000"/>
                  <a:lumOff val="40000"/>
                </a:schemeClr>
              </a:buClr>
              <a:buNone/>
              <a:defRPr/>
            </a:pPr>
            <a:endParaRPr lang="en-GB" sz="800" dirty="0">
              <a:latin typeface="Arial" pitchFamily="34" charset="0"/>
              <a:ea typeface="Arial Unicode MS" pitchFamily="34" charset="-128"/>
              <a:cs typeface="Arial" pitchFamily="34" charset="0"/>
            </a:endParaRPr>
          </a:p>
          <a:p>
            <a:pPr marL="0" indent="0">
              <a:lnSpc>
                <a:spcPct val="90000"/>
              </a:lnSpc>
              <a:spcBef>
                <a:spcPts val="0"/>
              </a:spcBef>
              <a:buClr>
                <a:schemeClr val="accent1">
                  <a:lumMod val="60000"/>
                  <a:lumOff val="40000"/>
                </a:schemeClr>
              </a:buClr>
              <a:buNone/>
              <a:defRPr/>
            </a:pPr>
            <a:r>
              <a:rPr lang="en-GB" sz="2800" dirty="0">
                <a:latin typeface="Arial" pitchFamily="34" charset="0"/>
                <a:cs typeface="Arial" pitchFamily="34" charset="0"/>
              </a:rPr>
              <a:t>The company name is protected </a:t>
            </a:r>
          </a:p>
        </p:txBody>
      </p:sp>
      <p:pic>
        <p:nvPicPr>
          <p:cNvPr id="28676" name="Picture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919924" y="101600"/>
            <a:ext cx="2647950" cy="1628775"/>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744492639"/>
      </p:ext>
    </p:extLst>
  </p:cSld>
  <p:clrMapOvr>
    <a:masterClrMapping/>
  </p:clrMapOvr>
  <p:transition spd="med">
    <p:fade thruBlk="1"/>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291">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12291">
                                            <p:txEl>
                                              <p:pRg st="0" end="0"/>
                                            </p:txEl>
                                          </p:spTgt>
                                        </p:tgtEl>
                                        <p:attrNameLst>
                                          <p:attrName>ppt_c</p:attrName>
                                        </p:attrNameLst>
                                      </p:cBhvr>
                                      <p:to>
                                        <a:schemeClr val="accent1"/>
                                      </p:to>
                                    </p:animClr>
                                  </p:sub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2291">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12291">
                                            <p:txEl>
                                              <p:pRg st="2" end="2"/>
                                            </p:txEl>
                                          </p:spTgt>
                                        </p:tgtEl>
                                        <p:attrNameLst>
                                          <p:attrName>ppt_c</p:attrName>
                                        </p:attrNameLst>
                                      </p:cBhvr>
                                      <p:to>
                                        <a:schemeClr val="accent1"/>
                                      </p:to>
                                    </p:animClr>
                                  </p:sub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2291">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12291">
                                            <p:txEl>
                                              <p:pRg st="4" end="4"/>
                                            </p:txEl>
                                          </p:spTgt>
                                        </p:tgtEl>
                                        <p:attrNameLst>
                                          <p:attrName>ppt_c</p:attrName>
                                        </p:attrNameLst>
                                      </p:cBhvr>
                                      <p:to>
                                        <a:schemeClr val="accent1"/>
                                      </p:to>
                                    </p:animClr>
                                  </p:sub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2291">
                                            <p:txEl>
                                              <p:pRg st="6" end="6"/>
                                            </p:txEl>
                                          </p:spTgt>
                                        </p:tgtEl>
                                        <p:attrNameLst>
                                          <p:attrName>style.visibility</p:attrName>
                                        </p:attrNameLst>
                                      </p:cBhvr>
                                      <p:to>
                                        <p:strVal val="visible"/>
                                      </p:to>
                                    </p:set>
                                  </p:childTnLst>
                                  <p:subTnLst>
                                    <p:animClr clrSpc="rgb" dir="cw">
                                      <p:cBhvr override="childStyle">
                                        <p:cTn dur="1" fill="hold" display="0" masterRel="nextClick" afterEffect="1"/>
                                        <p:tgtEl>
                                          <p:spTgt spid="12291">
                                            <p:txEl>
                                              <p:pRg st="6" end="6"/>
                                            </p:txEl>
                                          </p:spTgt>
                                        </p:tgtEl>
                                        <p:attrNameLst>
                                          <p:attrName>ppt_c</p:attrName>
                                        </p:attrNameLst>
                                      </p:cBhvr>
                                      <p:to>
                                        <a:schemeClr val="accent1"/>
                                      </p:to>
                                    </p:animClr>
                                  </p:sub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2291">
                                            <p:txEl>
                                              <p:pRg st="8" end="8"/>
                                            </p:txEl>
                                          </p:spTgt>
                                        </p:tgtEl>
                                        <p:attrNameLst>
                                          <p:attrName>style.visibility</p:attrName>
                                        </p:attrNameLst>
                                      </p:cBhvr>
                                      <p:to>
                                        <p:strVal val="visible"/>
                                      </p:to>
                                    </p:set>
                                  </p:childTnLst>
                                  <p:subTnLst>
                                    <p:animClr clrSpc="rgb" dir="cw">
                                      <p:cBhvr override="childStyle">
                                        <p:cTn dur="1" fill="hold" display="0" masterRel="nextClick" afterEffect="1"/>
                                        <p:tgtEl>
                                          <p:spTgt spid="12291">
                                            <p:txEl>
                                              <p:pRg st="8" end="8"/>
                                            </p:txEl>
                                          </p:spTgt>
                                        </p:tgtEl>
                                        <p:attrNameLst>
                                          <p:attrName>ppt_c</p:attrName>
                                        </p:attrNameLst>
                                      </p:cBhvr>
                                      <p:to>
                                        <a:schemeClr val="accent1"/>
                                      </p:to>
                                    </p:animClr>
                                  </p:sub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2291">
                                            <p:txEl>
                                              <p:pRg st="10" end="10"/>
                                            </p:txEl>
                                          </p:spTgt>
                                        </p:tgtEl>
                                        <p:attrNameLst>
                                          <p:attrName>style.visibility</p:attrName>
                                        </p:attrNameLst>
                                      </p:cBhvr>
                                      <p:to>
                                        <p:strVal val="visible"/>
                                      </p:to>
                                    </p:set>
                                  </p:childTnLst>
                                  <p:subTnLst>
                                    <p:animClr clrSpc="rgb" dir="cw">
                                      <p:cBhvr override="childStyle">
                                        <p:cTn dur="1" fill="hold" display="0" masterRel="nextClick" afterEffect="1"/>
                                        <p:tgtEl>
                                          <p:spTgt spid="12291">
                                            <p:txEl>
                                              <p:pRg st="10" end="10"/>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91" grpId="0" build="p"/>
    </p:bldLst>
  </p:timing>
</p:sld>
</file>

<file path=ppt/slides/slide1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a:xfrm>
            <a:off x="378069" y="404813"/>
            <a:ext cx="8924681" cy="1066800"/>
          </a:xfrm>
        </p:spPr>
        <p:txBody>
          <a:bodyPr rtlCol="0">
            <a:noAutofit/>
          </a:bodyPr>
          <a:lstStyle/>
          <a:p>
            <a:pPr algn="l">
              <a:defRPr/>
            </a:pPr>
            <a:r>
              <a:rPr lang="en-GB" sz="3600" b="1" dirty="0">
                <a:effectLst>
                  <a:outerShdw blurRad="38100" dist="38100" dir="2700000" algn="tl">
                    <a:srgbClr val="000000">
                      <a:alpha val="43137"/>
                    </a:srgbClr>
                  </a:outerShdw>
                </a:effectLst>
                <a:latin typeface="Arial" pitchFamily="34" charset="0"/>
                <a:cs typeface="Arial" pitchFamily="34" charset="0"/>
              </a:rPr>
              <a:t>Cons of forming a limited company </a:t>
            </a:r>
          </a:p>
        </p:txBody>
      </p:sp>
      <p:sp>
        <p:nvSpPr>
          <p:cNvPr id="13315" name="Rectangle 3" descr="Rectangle: Click to edit Master text styles&#10;Second level&#10;Third level&#10;Fourth level&#10;Fifth level"/>
          <p:cNvSpPr>
            <a:spLocks noGrp="1" noChangeArrowheads="1"/>
          </p:cNvSpPr>
          <p:nvPr>
            <p:ph idx="1"/>
          </p:nvPr>
        </p:nvSpPr>
        <p:spPr>
          <a:xfrm>
            <a:off x="332642" y="1811338"/>
            <a:ext cx="11526715" cy="3565732"/>
          </a:xfrm>
        </p:spPr>
        <p:txBody>
          <a:bodyPr rtlCol="0">
            <a:normAutofit/>
          </a:bodyPr>
          <a:lstStyle/>
          <a:p>
            <a:pPr marL="0" indent="0">
              <a:spcBef>
                <a:spcPts val="0"/>
              </a:spcBef>
              <a:buClr>
                <a:schemeClr val="accent1">
                  <a:lumMod val="60000"/>
                  <a:lumOff val="40000"/>
                </a:schemeClr>
              </a:buClr>
              <a:buNone/>
              <a:defRPr/>
            </a:pPr>
            <a:r>
              <a:rPr lang="en-GB" dirty="0">
                <a:cs typeface="Arial" charset="0"/>
              </a:rPr>
              <a:t>A wide range of complex and detailed legislation must be complied with, which is not applicable to sole traders and partnerships </a:t>
            </a:r>
          </a:p>
          <a:p>
            <a:pPr marL="0" indent="0">
              <a:spcBef>
                <a:spcPts val="0"/>
              </a:spcBef>
              <a:buClr>
                <a:schemeClr val="accent1">
                  <a:lumMod val="60000"/>
                  <a:lumOff val="40000"/>
                </a:schemeClr>
              </a:buClr>
              <a:buNone/>
              <a:defRPr/>
            </a:pPr>
            <a:endParaRPr lang="en-GB" sz="1200" dirty="0">
              <a:latin typeface="Arial Unicode MS" pitchFamily="34" charset="-128"/>
              <a:ea typeface="Arial Unicode MS" pitchFamily="34" charset="-128"/>
              <a:cs typeface="Arial Unicode MS" pitchFamily="34" charset="-128"/>
            </a:endParaRPr>
          </a:p>
          <a:p>
            <a:pPr marL="0" indent="0">
              <a:spcBef>
                <a:spcPts val="0"/>
              </a:spcBef>
              <a:buClr>
                <a:schemeClr val="accent1">
                  <a:lumMod val="60000"/>
                  <a:lumOff val="40000"/>
                </a:schemeClr>
              </a:buClr>
              <a:buNone/>
              <a:defRPr/>
            </a:pPr>
            <a:r>
              <a:rPr lang="en-GB" dirty="0">
                <a:cs typeface="Arial" charset="0"/>
              </a:rPr>
              <a:t>Compulsory disclosure of company information</a:t>
            </a:r>
          </a:p>
          <a:p>
            <a:pPr marL="0" indent="0">
              <a:spcBef>
                <a:spcPts val="0"/>
              </a:spcBef>
              <a:buClr>
                <a:schemeClr val="accent1">
                  <a:lumMod val="60000"/>
                  <a:lumOff val="40000"/>
                </a:schemeClr>
              </a:buClr>
              <a:buNone/>
              <a:defRPr/>
            </a:pPr>
            <a:endParaRPr lang="en-GB" sz="1200" dirty="0">
              <a:cs typeface="Arial" charset="0"/>
            </a:endParaRPr>
          </a:p>
          <a:p>
            <a:pPr marL="0" indent="0">
              <a:spcBef>
                <a:spcPts val="0"/>
              </a:spcBef>
              <a:buClr>
                <a:schemeClr val="accent1">
                  <a:lumMod val="60000"/>
                  <a:lumOff val="40000"/>
                </a:schemeClr>
              </a:buClr>
              <a:buNone/>
              <a:defRPr/>
            </a:pPr>
            <a:r>
              <a:rPr lang="en-GB" dirty="0">
                <a:cs typeface="Arial" charset="0"/>
              </a:rPr>
              <a:t>Credit is more difficult to obtain (especially when the business is starting up)</a:t>
            </a:r>
            <a:r>
              <a:rPr lang="en-GB" dirty="0"/>
              <a:t> </a:t>
            </a:r>
          </a:p>
        </p:txBody>
      </p:sp>
      <p:pic>
        <p:nvPicPr>
          <p:cNvPr id="29700" name="Picture 3"/>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9168454" y="65088"/>
            <a:ext cx="2528888" cy="1557337"/>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411842254"/>
      </p:ext>
    </p:extLst>
  </p:cSld>
  <p:clrMapOvr>
    <a:masterClrMapping/>
  </p:clrMapOvr>
  <p:transition spd="med">
    <p:fade thruBlk="1"/>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3315">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13315">
                                            <p:txEl>
                                              <p:pRg st="0" end="0"/>
                                            </p:txEl>
                                          </p:spTgt>
                                        </p:tgtEl>
                                        <p:attrNameLst>
                                          <p:attrName>ppt_c</p:attrName>
                                        </p:attrNameLst>
                                      </p:cBhvr>
                                      <p:to>
                                        <a:schemeClr val="accent1"/>
                                      </p:to>
                                    </p:animClr>
                                  </p:sub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3315">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13315">
                                            <p:txEl>
                                              <p:pRg st="2" end="2"/>
                                            </p:txEl>
                                          </p:spTgt>
                                        </p:tgtEl>
                                        <p:attrNameLst>
                                          <p:attrName>ppt_c</p:attrName>
                                        </p:attrNameLst>
                                      </p:cBhvr>
                                      <p:to>
                                        <a:schemeClr val="accent1"/>
                                      </p:to>
                                    </p:animClr>
                                  </p:sub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3315">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13315">
                                            <p:txEl>
                                              <p:pRg st="4" end="4"/>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315" grpId="0" build="p"/>
    </p:bldLst>
  </p:timing>
</p:sld>
</file>

<file path=ppt/slides/slide1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8674" name="Title 1"/>
          <p:cNvSpPr>
            <a:spLocks noGrp="1"/>
          </p:cNvSpPr>
          <p:nvPr>
            <p:ph type="title"/>
          </p:nvPr>
        </p:nvSpPr>
        <p:spPr>
          <a:xfrm>
            <a:off x="354623" y="150080"/>
            <a:ext cx="10972800" cy="727685"/>
          </a:xfrm>
        </p:spPr>
        <p:txBody>
          <a:bodyPr>
            <a:normAutofit/>
          </a:bodyPr>
          <a:lstStyle/>
          <a:p>
            <a:pPr algn="l" eaLnBrk="1" hangingPunct="1">
              <a:defRPr/>
            </a:pPr>
            <a:r>
              <a:rPr lang="en-GB" sz="3600" b="1" dirty="0">
                <a:effectLst>
                  <a:outerShdw blurRad="38100" dist="38100" dir="2700000" algn="tl">
                    <a:srgbClr val="000000">
                      <a:alpha val="43137"/>
                    </a:srgbClr>
                  </a:outerShdw>
                </a:effectLst>
                <a:latin typeface="Arial" pitchFamily="34" charset="0"/>
                <a:cs typeface="Arial" pitchFamily="34" charset="0"/>
              </a:rPr>
              <a:t>Social Enterprise</a:t>
            </a:r>
          </a:p>
        </p:txBody>
      </p:sp>
      <p:pic>
        <p:nvPicPr>
          <p:cNvPr id="28675" name="Content Placeholder 3"/>
          <p:cNvPicPr>
            <a:picLocks noGrp="1" noChangeAspect="1"/>
          </p:cNvPicPr>
          <p:nvPr>
            <p:ph idx="1"/>
          </p:nvPr>
        </p:nvPicPr>
        <p:blipFill>
          <a:blip r:embed="rId2">
            <a:extLst>
              <a:ext uri="{BEBA8EAE-BF5A-486C-A8C5-ECC9F3942E4B}">
                <a14:imgProps xmlns:a14="http://schemas.microsoft.com/office/drawing/2010/main">
                  <a14:imgLayer r:embed="rId3">
                    <a14:imgEffect>
                      <a14:sharpenSoften amount="25000"/>
                    </a14:imgEffect>
                  </a14:imgLayer>
                </a14:imgProps>
              </a:ext>
              <a:ext uri="{28A0092B-C50C-407E-A947-70E740481C1C}">
                <a14:useLocalDpi xmlns:a14="http://schemas.microsoft.com/office/drawing/2010/main" val="0"/>
              </a:ext>
            </a:extLst>
          </a:blip>
          <a:srcRect/>
          <a:stretch>
            <a:fillRect/>
          </a:stretch>
        </p:blipFill>
        <p:spPr>
          <a:xfrm>
            <a:off x="120162" y="877765"/>
            <a:ext cx="11717215" cy="4658331"/>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3706083580"/>
      </p:ext>
    </p:extLst>
  </p:cSld>
  <p:clrMapOvr>
    <a:masterClrMapping/>
  </p:clrMapOvr>
  <p:transition spd="med">
    <p:fade thruBlk="1"/>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2867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9698" name="Title 1"/>
          <p:cNvSpPr>
            <a:spLocks noGrp="1"/>
          </p:cNvSpPr>
          <p:nvPr>
            <p:ph type="title"/>
          </p:nvPr>
        </p:nvSpPr>
        <p:spPr>
          <a:xfrm>
            <a:off x="351692" y="150813"/>
            <a:ext cx="6988908" cy="666872"/>
          </a:xfrm>
        </p:spPr>
        <p:txBody>
          <a:bodyPr>
            <a:normAutofit/>
          </a:bodyPr>
          <a:lstStyle/>
          <a:p>
            <a:pPr algn="l" eaLnBrk="1" hangingPunct="1">
              <a:defRPr/>
            </a:pPr>
            <a:r>
              <a:rPr lang="en-GB" sz="3600" b="1" dirty="0">
                <a:effectLst>
                  <a:outerShdw blurRad="38100" dist="38100" dir="2700000" algn="tl">
                    <a:srgbClr val="000000">
                      <a:alpha val="43137"/>
                    </a:srgbClr>
                  </a:outerShdw>
                </a:effectLst>
                <a:latin typeface="Arial" pitchFamily="34" charset="0"/>
                <a:cs typeface="Arial" pitchFamily="34" charset="0"/>
              </a:rPr>
              <a:t>Social Enterprise</a:t>
            </a:r>
          </a:p>
        </p:txBody>
      </p:sp>
      <p:pic>
        <p:nvPicPr>
          <p:cNvPr id="29699"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1357722" y="172417"/>
            <a:ext cx="10202863" cy="5555395"/>
          </a:xfrm>
        </p:spPr>
      </p:pic>
      <p:sp>
        <p:nvSpPr>
          <p:cNvPr id="3" name="Rectangle 2">
            <a:extLst>
              <a:ext uri="{FF2B5EF4-FFF2-40B4-BE49-F238E27FC236}">
                <a16:creationId xmlns:a16="http://schemas.microsoft.com/office/drawing/2014/main" id="{CF0BF9E5-F89E-43BD-AF84-4A95A4003247}"/>
              </a:ext>
            </a:extLst>
          </p:cNvPr>
          <p:cNvSpPr/>
          <p:nvPr/>
        </p:nvSpPr>
        <p:spPr>
          <a:xfrm>
            <a:off x="3233359" y="5258449"/>
            <a:ext cx="4822859" cy="276999"/>
          </a:xfrm>
          <a:prstGeom prst="rect">
            <a:avLst/>
          </a:prstGeom>
        </p:spPr>
        <p:txBody>
          <a:bodyPr wrap="none">
            <a:spAutoFit/>
          </a:bodyPr>
          <a:lstStyle/>
          <a:p>
            <a:pPr>
              <a:spcAft>
                <a:spcPts val="0"/>
              </a:spcAft>
            </a:pPr>
            <a:r>
              <a:rPr lang="en-GB" sz="1200" dirty="0">
                <a:latin typeface="Calibri" panose="020F0502020204030204" pitchFamily="34" charset="0"/>
                <a:ea typeface="Calibri" panose="020F0502020204030204" pitchFamily="34" charset="0"/>
                <a:cs typeface="Times New Roman" panose="02020603050405020304" pitchFamily="18" charset="0"/>
              </a:rPr>
              <a:t>Reflect on the expectations that you have from running your own business</a:t>
            </a:r>
          </a:p>
        </p:txBody>
      </p:sp>
    </p:spTree>
    <p:extLst>
      <p:ext uri="{BB962C8B-B14F-4D97-AF65-F5344CB8AC3E}">
        <p14:creationId xmlns:p14="http://schemas.microsoft.com/office/powerpoint/2010/main" val="209192893"/>
      </p:ext>
    </p:extLst>
  </p:cSld>
  <p:clrMapOvr>
    <a:masterClrMapping/>
  </p:clrMapOvr>
  <p:transition spd="med">
    <p:fade thruBlk="1"/>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2969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A2C1C9-855D-42E7-AC42-93F6D33F6E7E}"/>
              </a:ext>
            </a:extLst>
          </p:cNvPr>
          <p:cNvSpPr>
            <a:spLocks noGrp="1"/>
          </p:cNvSpPr>
          <p:nvPr>
            <p:ph type="title"/>
          </p:nvPr>
        </p:nvSpPr>
        <p:spPr>
          <a:xfrm>
            <a:off x="225624" y="325959"/>
            <a:ext cx="10363200" cy="1362075"/>
          </a:xfrm>
        </p:spPr>
        <p:txBody>
          <a:bodyPr/>
          <a:lstStyle/>
          <a:p>
            <a:r>
              <a:rPr lang="en-GB" b="1" dirty="0">
                <a:solidFill>
                  <a:srgbClr val="0070C0"/>
                </a:solidFill>
              </a:rPr>
              <a:t>Further Research</a:t>
            </a:r>
          </a:p>
        </p:txBody>
      </p:sp>
      <p:sp>
        <p:nvSpPr>
          <p:cNvPr id="4" name="Text Placeholder 3">
            <a:extLst>
              <a:ext uri="{FF2B5EF4-FFF2-40B4-BE49-F238E27FC236}">
                <a16:creationId xmlns:a16="http://schemas.microsoft.com/office/drawing/2014/main" id="{835D95D8-9249-4D5B-95CD-BE5FBCB4BDD3}"/>
              </a:ext>
            </a:extLst>
          </p:cNvPr>
          <p:cNvSpPr>
            <a:spLocks noGrp="1"/>
          </p:cNvSpPr>
          <p:nvPr>
            <p:ph type="body" idx="1"/>
          </p:nvPr>
        </p:nvSpPr>
        <p:spPr>
          <a:xfrm>
            <a:off x="786771" y="1927666"/>
            <a:ext cx="10363200" cy="1898610"/>
          </a:xfrm>
        </p:spPr>
        <p:txBody>
          <a:bodyPr>
            <a:normAutofit/>
          </a:bodyPr>
          <a:lstStyle/>
          <a:p>
            <a:r>
              <a:rPr lang="en-GB" sz="3600" dirty="0">
                <a:solidFill>
                  <a:schemeClr val="tx1"/>
                </a:solidFill>
              </a:rPr>
              <a:t>Consider what will be your business’ legal identity and Why?</a:t>
            </a:r>
          </a:p>
        </p:txBody>
      </p:sp>
    </p:spTree>
    <p:extLst>
      <p:ext uri="{BB962C8B-B14F-4D97-AF65-F5344CB8AC3E}">
        <p14:creationId xmlns:p14="http://schemas.microsoft.com/office/powerpoint/2010/main" val="1361797054"/>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20</TotalTime>
  <Words>670</Words>
  <Application>Microsoft Office PowerPoint</Application>
  <PresentationFormat>Widescreen</PresentationFormat>
  <Paragraphs>110</Paragraphs>
  <Slides>17</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17</vt:i4>
      </vt:variant>
    </vt:vector>
  </HeadingPairs>
  <TitlesOfParts>
    <vt:vector size="24" baseType="lpstr">
      <vt:lpstr>Arial</vt:lpstr>
      <vt:lpstr>Arial Rounded MT Bold</vt:lpstr>
      <vt:lpstr>Arial Unicode MS</vt:lpstr>
      <vt:lpstr>Calibri</vt:lpstr>
      <vt:lpstr>Myriad Pro</vt:lpstr>
      <vt:lpstr>Tahoma</vt:lpstr>
      <vt:lpstr>20140311PresentationUWTSDTemplate</vt:lpstr>
      <vt:lpstr>CertHE Skills for the Workplace Module: BMSK4006</vt:lpstr>
      <vt:lpstr>Business Identities </vt:lpstr>
      <vt:lpstr>Business Identities </vt:lpstr>
      <vt:lpstr>Business Identities </vt:lpstr>
      <vt:lpstr>Pros of operating as a sole trader </vt:lpstr>
      <vt:lpstr>Cons of operating as a sole trader </vt:lpstr>
      <vt:lpstr>Cons of operating as a sole trader </vt:lpstr>
      <vt:lpstr>Pros of forming a partnership </vt:lpstr>
      <vt:lpstr>Cons of forming a partnership </vt:lpstr>
      <vt:lpstr>Pros of forming a limited liability partnership </vt:lpstr>
      <vt:lpstr>Pros of forming a limited liability partnership </vt:lpstr>
      <vt:lpstr>Cons of forming a limited liability partnership </vt:lpstr>
      <vt:lpstr>Pros of forming a limited company </vt:lpstr>
      <vt:lpstr>Cons of forming a limited company </vt:lpstr>
      <vt:lpstr>Social Enterprise</vt:lpstr>
      <vt:lpstr>Social Enterprise</vt:lpstr>
      <vt:lpstr>Further Research</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CertHE Skills for the Workplace Module: BMSK4006</dc:title>
  <dc:creator>Michaela Schriek</dc:creator>
  <cp:lastModifiedBy>Julia Ault</cp:lastModifiedBy>
  <cp:revision>5</cp:revision>
  <dcterms:created xsi:type="dcterms:W3CDTF">2018-03-26T14:53:55Z</dcterms:created>
  <dcterms:modified xsi:type="dcterms:W3CDTF">2020-06-09T18:37:51Z</dcterms:modified>
</cp:coreProperties>
</file>