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1F9578-0A4F-521C-EAFE-87893AD0F303}" v="165" dt="2019-06-05T21:30:34.0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4" autoAdjust="0"/>
    <p:restoredTop sz="94660"/>
  </p:normalViewPr>
  <p:slideViewPr>
    <p:cSldViewPr snapToGrid="0">
      <p:cViewPr varScale="1">
        <p:scale>
          <a:sx n="71" d="100"/>
          <a:sy n="71" d="100"/>
        </p:scale>
        <p:origin x="66" y="7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1565694"/>
            <a:ext cx="8915399" cy="2262781"/>
          </a:xfrm>
        </p:spPr>
        <p:txBody>
          <a:bodyPr/>
          <a:lstStyle/>
          <a:p>
            <a:pPr algn="ctr"/>
            <a:r>
              <a:rPr lang="en-US" dirty="0"/>
              <a:t>How has the portrayal of monsters changed?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058511"/>
            <a:ext cx="8915399" cy="1126283"/>
          </a:xfrm>
        </p:spPr>
        <p:txBody>
          <a:bodyPr/>
          <a:lstStyle/>
          <a:p>
            <a:pPr algn="ctr"/>
            <a:r>
              <a:rPr lang="en-US" sz="2000" dirty="0"/>
              <a:t>How different are the ancient depictions of monsters to a newer, more modern audience.</a:t>
            </a:r>
          </a:p>
        </p:txBody>
      </p:sp>
    </p:spTree>
    <p:extLst>
      <p:ext uri="{BB962C8B-B14F-4D97-AF65-F5344CB8AC3E}">
        <p14:creationId xmlns:p14="http://schemas.microsoft.com/office/powerpoint/2010/main" val="36226251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532B2-D9B1-4615-A577-2AEAEF19FB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 monster?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D16494-C810-4F2A-BDA4-B01B897987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3401" y="1817298"/>
            <a:ext cx="10051211" cy="377762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Font typeface="Arial" charset="2"/>
              <a:buChar char="•"/>
            </a:pPr>
            <a:r>
              <a:rPr lang="en-US" sz="2000"/>
              <a:t>The word monster: </a:t>
            </a:r>
            <a:r>
              <a:rPr lang="en-US" sz="2000" i="1"/>
              <a:t>monstrum </a:t>
            </a:r>
            <a:r>
              <a:rPr lang="en-US" sz="2000"/>
              <a:t>(latin) - </a:t>
            </a:r>
            <a:r>
              <a:rPr lang="en-US" sz="2000" i="1"/>
              <a:t>moneo</a:t>
            </a:r>
            <a:r>
              <a:rPr lang="en-US" sz="2000"/>
              <a:t>: advise/warn. </a:t>
            </a:r>
            <a:r>
              <a:rPr lang="en-US" sz="1600"/>
              <a:t>(Murgatroyd. 2012: 1)</a:t>
            </a:r>
          </a:p>
          <a:p>
            <a:pPr marL="0" indent="0">
              <a:buNone/>
            </a:pPr>
            <a:endParaRPr lang="en-US" sz="2000" dirty="0"/>
          </a:p>
          <a:p>
            <a:pPr>
              <a:buFont typeface="Arial" charset="2"/>
              <a:buChar char="•"/>
            </a:pPr>
            <a:r>
              <a:rPr lang="en-US" sz="2000"/>
              <a:t>Monster – usually large, terrifying beast of imagination.</a:t>
            </a:r>
            <a:endParaRPr lang="en-US"/>
          </a:p>
          <a:p>
            <a:pPr lvl="1">
              <a:buFont typeface="Arial" charset="2"/>
              <a:buChar char="•"/>
            </a:pPr>
            <a:r>
              <a:rPr lang="en-US" sz="1800"/>
              <a:t>A general description – anything abnormal, something which doesn't fit.</a:t>
            </a:r>
            <a:endParaRPr lang="en-US" sz="1800" dirty="0"/>
          </a:p>
          <a:p>
            <a:pPr marL="457200" lvl="1" indent="0">
              <a:buNone/>
            </a:pPr>
            <a:endParaRPr lang="en-US" sz="1800" dirty="0"/>
          </a:p>
          <a:p>
            <a:pPr>
              <a:buFont typeface="Arial" charset="2"/>
              <a:buChar char="•"/>
            </a:pPr>
            <a:r>
              <a:rPr lang="en-US" sz="2000" dirty="0"/>
              <a:t>Usual descriptions; sharp teeth, wild eyes, usually a play on animals.</a:t>
            </a:r>
          </a:p>
          <a:p>
            <a:pPr lvl="1">
              <a:buFont typeface="Arial" charset="2"/>
              <a:buChar char="•"/>
            </a:pPr>
            <a:r>
              <a:rPr lang="en-US" sz="1800"/>
              <a:t>Sometimes hybrids of real life creatures e.g. the Mantacore.</a:t>
            </a:r>
            <a:endParaRPr lang="en-US" sz="1800" dirty="0"/>
          </a:p>
          <a:p>
            <a:pPr lvl="1">
              <a:buFont typeface="Arial" charset="2"/>
              <a:buChar char="•"/>
            </a:pPr>
            <a:endParaRPr lang="en-US" sz="1800" dirty="0"/>
          </a:p>
          <a:p>
            <a:pPr>
              <a:buFont typeface="Arial" charset="2"/>
              <a:buChar char="•"/>
            </a:pPr>
            <a:r>
              <a:rPr lang="en-US" sz="2000"/>
              <a:t>Some can appear to look human – werewolves, vampires, zombies.</a:t>
            </a:r>
            <a:endParaRPr lang="en-US" dirty="0"/>
          </a:p>
          <a:p>
            <a:pPr lvl="1">
              <a:buFont typeface="Arial" charset="2"/>
              <a:buChar char="•"/>
            </a:pPr>
            <a:r>
              <a:rPr lang="en-US" sz="1800"/>
              <a:t>Descriptions of these also vary a lot, mainly in a modern concept of the terms.</a:t>
            </a:r>
            <a:endParaRPr lang="en-US" sz="1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9297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EE7EA-3E8E-4F33-A117-A5BBF46E68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Types uses for monsters.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C26DF-97D9-4132-91AD-70106A2A0A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3363" y="1558506"/>
            <a:ext cx="9734909" cy="9452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400"/>
              <a:t>What, in both a modern and ancient concept can be classed as a monster?</a:t>
            </a:r>
            <a:endParaRPr lang="en-US" sz="240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186F3D3-2543-4A9D-89B2-4A6EFB2681E0}"/>
              </a:ext>
            </a:extLst>
          </p:cNvPr>
          <p:cNvSpPr txBox="1">
            <a:spLocks/>
          </p:cNvSpPr>
          <p:nvPr/>
        </p:nvSpPr>
        <p:spPr>
          <a:xfrm>
            <a:off x="1338382" y="2507411"/>
            <a:ext cx="4300268" cy="377762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/>
              <a:t>Ancient works:</a:t>
            </a:r>
            <a:endParaRPr lang="en-US" sz="2000" dirty="0"/>
          </a:p>
          <a:p>
            <a:pPr>
              <a:buFont typeface="Arial" charset="2"/>
              <a:buChar char="•"/>
            </a:pPr>
            <a:r>
              <a:rPr lang="en-US" sz="2000"/>
              <a:t>Used for both horror and humour. </a:t>
            </a:r>
            <a:r>
              <a:rPr lang="en-US" sz="1600"/>
              <a:t>(Murgatroyd. 2012: 1)</a:t>
            </a:r>
          </a:p>
          <a:p>
            <a:pPr>
              <a:buFont typeface="Arial" charset="2"/>
              <a:buChar char="•"/>
            </a:pPr>
            <a:r>
              <a:rPr lang="en-US" sz="2000"/>
              <a:t>Used to give Greek/Roman audiences a 'thrill' or 'scare'. </a:t>
            </a:r>
            <a:r>
              <a:rPr lang="en-US" sz="1600">
                <a:ea typeface="+mn-lt"/>
                <a:cs typeface="+mn-lt"/>
              </a:rPr>
              <a:t>(Murgatroyd. 2012: 2)</a:t>
            </a:r>
            <a:endParaRPr lang="en-US" sz="1600" dirty="0"/>
          </a:p>
          <a:p>
            <a:pPr>
              <a:buFont typeface="Arial" charset="2"/>
              <a:buChar char="•"/>
            </a:pPr>
            <a:endParaRPr lang="en-US" sz="1600" dirty="0"/>
          </a:p>
          <a:p>
            <a:pPr marL="0" indent="0">
              <a:buNone/>
            </a:pPr>
            <a:endParaRPr lang="en-US" sz="2000" dirty="0"/>
          </a:p>
          <a:p>
            <a:endParaRPr 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0210208-2D27-4208-A3FC-8F57CBDDE2F0}"/>
              </a:ext>
            </a:extLst>
          </p:cNvPr>
          <p:cNvSpPr txBox="1">
            <a:spLocks/>
          </p:cNvSpPr>
          <p:nvPr/>
        </p:nvSpPr>
        <p:spPr>
          <a:xfrm>
            <a:off x="7046193" y="2507410"/>
            <a:ext cx="4300268" cy="377762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/>
              <a:t>Modern works:</a:t>
            </a:r>
            <a:endParaRPr lang="en-US" sz="2000" dirty="0"/>
          </a:p>
          <a:p>
            <a:pPr>
              <a:buFont typeface="Arial" charset="2"/>
              <a:buChar char="•"/>
            </a:pPr>
            <a:r>
              <a:rPr lang="en-US" sz="2000"/>
              <a:t>Mainly seen in horror/thrillers; only purpose is used to scare audience.</a:t>
            </a:r>
            <a:endParaRPr lang="en-US" sz="2000" dirty="0"/>
          </a:p>
          <a:p>
            <a:pPr>
              <a:buFont typeface="Arial" charset="2"/>
              <a:buChar char="•"/>
            </a:pPr>
            <a:r>
              <a:rPr lang="en-US" sz="2000"/>
              <a:t>Usually exaggerated apperances; increase the audience's fear.</a:t>
            </a:r>
            <a:endParaRPr lang="en-US" sz="1600" dirty="0"/>
          </a:p>
          <a:p>
            <a:pPr>
              <a:buFont typeface="Arial" charset="2"/>
              <a:buChar char="•"/>
            </a:pPr>
            <a:endParaRPr lang="en-US" sz="1600" dirty="0"/>
          </a:p>
          <a:p>
            <a:pPr marL="0" indent="0">
              <a:buNone/>
            </a:pPr>
            <a:endParaRPr lang="en-US" sz="2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86452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929F4-865B-4DA3-8967-E79FD151F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dirty="0"/>
              <a:t>How do artists/authours show monsters </a:t>
            </a:r>
            <a:r>
              <a:rPr lang="en-US"/>
              <a:t>differently?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B75EA84-0A08-4E35-8668-DD4A8825239E}"/>
              </a:ext>
            </a:extLst>
          </p:cNvPr>
          <p:cNvSpPr txBox="1">
            <a:spLocks/>
          </p:cNvSpPr>
          <p:nvPr/>
        </p:nvSpPr>
        <p:spPr>
          <a:xfrm>
            <a:off x="461363" y="1961071"/>
            <a:ext cx="5809891" cy="459713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2"/>
              <a:buChar char="•"/>
            </a:pPr>
            <a:r>
              <a:rPr lang="en-US" dirty="0"/>
              <a:t>Most authors would take ideas from each other to create their own </a:t>
            </a:r>
            <a:r>
              <a:rPr lang="en-US"/>
              <a:t>interpritation of something that they have described.</a:t>
            </a:r>
          </a:p>
          <a:p>
            <a:pPr>
              <a:buFont typeface="Arial" charset="2"/>
              <a:buChar char="•"/>
            </a:pPr>
            <a:r>
              <a:rPr lang="en-US"/>
              <a:t>Generally, most things use and take ideas to create something that they believe would be original.</a:t>
            </a:r>
            <a:endParaRPr lang="en-US" dirty="0"/>
          </a:p>
          <a:p>
            <a:pPr>
              <a:buFont typeface="Arial" charset="2"/>
              <a:buChar char="•"/>
            </a:pPr>
            <a:endParaRPr lang="en-US" dirty="0"/>
          </a:p>
          <a:p>
            <a:pPr>
              <a:buFont typeface="Arial" charset="2"/>
              <a:buChar char="•"/>
            </a:pPr>
            <a:r>
              <a:rPr lang="en-US"/>
              <a:t>Sirens; some descriptions mention them having a womans head and a birds body. </a:t>
            </a:r>
            <a:r>
              <a:rPr lang="en-US" sz="1400"/>
              <a:t>(</a:t>
            </a:r>
            <a:r>
              <a:rPr lang="en-US" sz="1400">
                <a:ea typeface="+mn-lt"/>
                <a:cs typeface="+mn-lt"/>
              </a:rPr>
              <a:t>Murgatroyd. 2012: 47) </a:t>
            </a:r>
            <a:r>
              <a:rPr lang="en-US">
                <a:ea typeface="+mn-lt"/>
                <a:cs typeface="+mn-lt"/>
              </a:rPr>
              <a:t>There is also an idea of them being like mermaids, or just normal women.</a:t>
            </a:r>
            <a:endParaRPr lang="en-US" dirty="0">
              <a:ea typeface="+mn-lt"/>
              <a:cs typeface="+mn-lt"/>
            </a:endParaRPr>
          </a:p>
          <a:p>
            <a:pPr>
              <a:buFont typeface="Arial" charset="2"/>
              <a:buChar char="•"/>
            </a:pPr>
            <a:r>
              <a:rPr lang="en-US"/>
              <a:t>In the Odyssey, Homer does not describe them in much detail, only mentioning their mesmerizing voices.</a:t>
            </a:r>
            <a:endParaRPr lang="en-US" dirty="0"/>
          </a:p>
          <a:p>
            <a:pPr>
              <a:buFont typeface="Arial" charset="2"/>
              <a:buChar char="•"/>
            </a:pPr>
            <a:endParaRPr lang="en-US" sz="1600" dirty="0"/>
          </a:p>
          <a:p>
            <a:pPr marL="0" indent="0">
              <a:buNone/>
            </a:pPr>
            <a:endParaRPr lang="en-US" sz="2000" dirty="0"/>
          </a:p>
          <a:p>
            <a:endParaRPr lang="en-US" dirty="0"/>
          </a:p>
        </p:txBody>
      </p:sp>
      <p:pic>
        <p:nvPicPr>
          <p:cNvPr id="6" name="Picture 6" descr="A picture containing water, outdoor&#10;&#10;Description generated with very high confidence">
            <a:extLst>
              <a:ext uri="{FF2B5EF4-FFF2-40B4-BE49-F238E27FC236}">
                <a16:creationId xmlns:a16="http://schemas.microsoft.com/office/drawing/2014/main" id="{D1D7F635-E112-45DA-8D5E-F9397B5F91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3683" y="1205104"/>
            <a:ext cx="3462068" cy="2866282"/>
          </a:xfrm>
          <a:prstGeom prst="rect">
            <a:avLst/>
          </a:prstGeom>
        </p:spPr>
      </p:pic>
      <p:sp>
        <p:nvSpPr>
          <p:cNvPr id="12" name="TextBox 1">
            <a:extLst>
              <a:ext uri="{FF2B5EF4-FFF2-40B4-BE49-F238E27FC236}">
                <a16:creationId xmlns:a16="http://schemas.microsoft.com/office/drawing/2014/main" id="{BDE65FE0-A75F-429E-AC6C-879433EBA34F}"/>
              </a:ext>
            </a:extLst>
          </p:cNvPr>
          <p:cNvSpPr txBox="1"/>
          <p:nvPr/>
        </p:nvSpPr>
        <p:spPr>
          <a:xfrm>
            <a:off x="6420030" y="3141992"/>
            <a:ext cx="3361427" cy="646331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Ulysses and the Sirens, </a:t>
            </a:r>
            <a:r>
              <a:rPr lang="en-US"/>
              <a:t>by Herbert James Draper, 1909.</a:t>
            </a:r>
            <a:endParaRPr lang="en-US" dirty="0"/>
          </a:p>
        </p:txBody>
      </p:sp>
      <p:pic>
        <p:nvPicPr>
          <p:cNvPr id="10" name="Picture 12" descr="A picture containing building, indoor&#10;&#10;Description generated with high confidence">
            <a:extLst>
              <a:ext uri="{FF2B5EF4-FFF2-40B4-BE49-F238E27FC236}">
                <a16:creationId xmlns:a16="http://schemas.microsoft.com/office/drawing/2014/main" id="{7EF76879-E25A-4B20-B74D-B2792D76FA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2777" y="4269600"/>
            <a:ext cx="4410973" cy="2430723"/>
          </a:xfrm>
          <a:prstGeom prst="rect">
            <a:avLst/>
          </a:prstGeom>
        </p:spPr>
      </p:pic>
      <p:sp>
        <p:nvSpPr>
          <p:cNvPr id="14" name="TextBox 1">
            <a:extLst>
              <a:ext uri="{FF2B5EF4-FFF2-40B4-BE49-F238E27FC236}">
                <a16:creationId xmlns:a16="http://schemas.microsoft.com/office/drawing/2014/main" id="{DD36606D-1008-482D-AF70-962A21BD6B93}"/>
              </a:ext>
            </a:extLst>
          </p:cNvPr>
          <p:cNvSpPr txBox="1"/>
          <p:nvPr/>
        </p:nvSpPr>
        <p:spPr>
          <a:xfrm>
            <a:off x="8504747" y="5643652"/>
            <a:ext cx="3016371" cy="92333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Ulysses and the Sirens, </a:t>
            </a:r>
            <a:r>
              <a:rPr lang="en-US"/>
              <a:t>by John William Waterhouse, 1891.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50366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8F0F01-960C-4C55-87FC-ACC7C186F3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250" y="1745411"/>
            <a:ext cx="5838646" cy="458275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charset="2"/>
              <a:buChar char="•"/>
            </a:pPr>
            <a:r>
              <a:rPr lang="en-US"/>
              <a:t>Witches are another quote-on-quote monster which differ in description and appearance.</a:t>
            </a:r>
          </a:p>
          <a:p>
            <a:pPr>
              <a:buFont typeface="Arial" charset="2"/>
              <a:buChar char="•"/>
            </a:pPr>
            <a:r>
              <a:rPr lang="en-US"/>
              <a:t>Common description: large nose, dark cloths and a haunting cackle.</a:t>
            </a:r>
            <a:endParaRPr lang="en-US" dirty="0"/>
          </a:p>
          <a:p>
            <a:pPr lvl="1">
              <a:buFont typeface="Arial" charset="2"/>
              <a:buChar char="•"/>
            </a:pPr>
            <a:r>
              <a:rPr lang="en-US"/>
              <a:t>Similar to the description of Canidia who is described as having 'hair unbound' as well as wearing all black. (</a:t>
            </a:r>
            <a:r>
              <a:rPr lang="en-US">
                <a:ea typeface="+mn-lt"/>
                <a:cs typeface="+mn-lt"/>
              </a:rPr>
              <a:t>Horace. Satires. 1.8.)</a:t>
            </a:r>
            <a:endParaRPr lang="en-US" dirty="0">
              <a:ea typeface="+mn-lt"/>
              <a:cs typeface="+mn-lt"/>
            </a:endParaRPr>
          </a:p>
          <a:p>
            <a:pPr lvl="1">
              <a:buFont typeface="Arial" charset="2"/>
              <a:buChar char="•"/>
            </a:pPr>
            <a:endParaRPr lang="en-US" dirty="0"/>
          </a:p>
          <a:p>
            <a:pPr>
              <a:buFont typeface="Arial" charset="2"/>
              <a:buChar char="•"/>
            </a:pPr>
            <a:r>
              <a:rPr lang="en-US"/>
              <a:t>In modern film and cinema (recent years), witches have started to be portrayed in different lights.</a:t>
            </a:r>
          </a:p>
          <a:p>
            <a:pPr lvl="1">
              <a:buFont typeface="Arial" charset="2"/>
              <a:buChar char="•"/>
            </a:pPr>
            <a:r>
              <a:rPr lang="en-US"/>
              <a:t>There are still depictions of them that hold the true appearence of horror, while others just keep the idea of witches using magic and being villains.</a:t>
            </a:r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661925E-7845-424D-8F2D-662367E8CC10}"/>
              </a:ext>
            </a:extLst>
          </p:cNvPr>
          <p:cNvSpPr txBox="1">
            <a:spLocks/>
          </p:cNvSpPr>
          <p:nvPr/>
        </p:nvSpPr>
        <p:spPr>
          <a:xfrm>
            <a:off x="2587174" y="460208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/>
              <a:t>How do artists/authours show monsters </a:t>
            </a:r>
            <a:r>
              <a:rPr lang="en-US"/>
              <a:t>differently?</a:t>
            </a:r>
          </a:p>
        </p:txBody>
      </p:sp>
      <p:pic>
        <p:nvPicPr>
          <p:cNvPr id="2" name="Picture 3" descr="A person wearing a mask&#10;&#10;Description generated with high confidence">
            <a:extLst>
              <a:ext uri="{FF2B5EF4-FFF2-40B4-BE49-F238E27FC236}">
                <a16:creationId xmlns:a16="http://schemas.microsoft.com/office/drawing/2014/main" id="{35FE9834-7259-4C03-8B30-B2BCC13FBD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7456" y="1234245"/>
            <a:ext cx="3332671" cy="1873471"/>
          </a:xfrm>
          <a:prstGeom prst="rect">
            <a:avLst/>
          </a:prstGeom>
        </p:spPr>
      </p:pic>
      <p:pic>
        <p:nvPicPr>
          <p:cNvPr id="6" name="Picture 6" descr="A group of people walking down the street&#10;&#10;Description generated with very high confidence">
            <a:extLst>
              <a:ext uri="{FF2B5EF4-FFF2-40B4-BE49-F238E27FC236}">
                <a16:creationId xmlns:a16="http://schemas.microsoft.com/office/drawing/2014/main" id="{6005416B-0D41-4B3B-A994-63B9A1D236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7155" y="3176695"/>
            <a:ext cx="2743200" cy="182732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C68BD61-C006-4FA5-962D-D183B78AAAE1}"/>
              </a:ext>
            </a:extLst>
          </p:cNvPr>
          <p:cNvSpPr txBox="1"/>
          <p:nvPr/>
        </p:nvSpPr>
        <p:spPr>
          <a:xfrm>
            <a:off x="6708475" y="2553418"/>
            <a:ext cx="2383766" cy="369332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</a:t>
            </a:r>
            <a:r>
              <a:rPr lang="en-US" i="1"/>
              <a:t>The Witches</a:t>
            </a:r>
            <a:r>
              <a:rPr lang="en-US"/>
              <a:t>. 1990)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CDC90D1-4A5A-48B0-A2AE-1CB52E96DD26}"/>
              </a:ext>
            </a:extLst>
          </p:cNvPr>
          <p:cNvSpPr txBox="1"/>
          <p:nvPr/>
        </p:nvSpPr>
        <p:spPr>
          <a:xfrm>
            <a:off x="8044671" y="4249048"/>
            <a:ext cx="2743200" cy="646331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</a:t>
            </a:r>
            <a:r>
              <a:rPr lang="en-US" i="1"/>
              <a:t>American Horror Story: Coven</a:t>
            </a:r>
            <a:r>
              <a:rPr lang="en-US"/>
              <a:t>. 2013)</a:t>
            </a:r>
          </a:p>
        </p:txBody>
      </p:sp>
      <p:pic>
        <p:nvPicPr>
          <p:cNvPr id="10" name="Picture 10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536A39B9-EF08-44F5-8ADC-8C0ED92815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61872" y="5079073"/>
            <a:ext cx="2743200" cy="167442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36F3F4B-6683-4CEC-8E1F-8360F879CE5B}"/>
              </a:ext>
            </a:extLst>
          </p:cNvPr>
          <p:cNvSpPr txBox="1"/>
          <p:nvPr/>
        </p:nvSpPr>
        <p:spPr>
          <a:xfrm>
            <a:off x="6217847" y="6074075"/>
            <a:ext cx="2412521" cy="369332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</a:t>
            </a:r>
            <a:r>
              <a:rPr lang="en-US" i="1"/>
              <a:t>Hocus Pocus</a:t>
            </a:r>
            <a:r>
              <a:rPr lang="en-US"/>
              <a:t>. 1993)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52931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6682E-6A47-4BE6-8A57-551BA5950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Reception of monsters in modern day cinema and televison.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B08A96-4D51-4916-9589-1F0DA05441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232" y="1774166"/>
            <a:ext cx="5177287" cy="461150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charset="2"/>
              <a:buChar char="•"/>
            </a:pPr>
            <a:r>
              <a:rPr lang="en-US"/>
              <a:t>In modern cinema and televison, there are a few monsters that are the most common and most popular.</a:t>
            </a:r>
          </a:p>
          <a:p>
            <a:pPr lvl="1">
              <a:buFont typeface="Arial" charset="2"/>
              <a:buChar char="•"/>
            </a:pPr>
            <a:r>
              <a:rPr lang="en-US"/>
              <a:t>Vampires, witches, werewolves, ghosts and zombies.</a:t>
            </a:r>
          </a:p>
          <a:p>
            <a:pPr>
              <a:buFont typeface="Arial" charset="2"/>
              <a:buChar char="•"/>
            </a:pPr>
            <a:r>
              <a:rPr lang="en-US"/>
              <a:t>Compared to ancient texts, there is a big difference in what we as modern audiences find/found scary to what people in ancient times found frightening.</a:t>
            </a:r>
          </a:p>
          <a:p>
            <a:pPr>
              <a:buFont typeface="Arial" charset="2"/>
              <a:buChar char="•"/>
            </a:pPr>
            <a:r>
              <a:rPr lang="en-US"/>
              <a:t>Although over time the portrayal of monsters in modern media has changed over time, they keep the modern sense of what we know these monsters to be.</a:t>
            </a:r>
            <a:endParaRPr lang="en-US" dirty="0"/>
          </a:p>
        </p:txBody>
      </p:sp>
      <p:pic>
        <p:nvPicPr>
          <p:cNvPr id="4" name="Picture 4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575687BF-D649-46F7-99A8-5C00F7C9AF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38891" y="1278122"/>
            <a:ext cx="2743200" cy="205888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47FAFC9-BCFF-4197-9A7F-E618A6A0ABE3}"/>
              </a:ext>
            </a:extLst>
          </p:cNvPr>
          <p:cNvSpPr txBox="1"/>
          <p:nvPr/>
        </p:nvSpPr>
        <p:spPr>
          <a:xfrm>
            <a:off x="8074325" y="1403230"/>
            <a:ext cx="2124974" cy="383709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</a:t>
            </a:r>
            <a:r>
              <a:rPr lang="en-US" i="1"/>
              <a:t>Nosferatu</a:t>
            </a:r>
            <a:r>
              <a:rPr lang="en-US"/>
              <a:t>. 1922)</a:t>
            </a:r>
          </a:p>
        </p:txBody>
      </p:sp>
      <p:pic>
        <p:nvPicPr>
          <p:cNvPr id="7" name="Picture 7" descr="A couple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8DAA17E7-FD85-436A-AB04-1290408117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7155" y="1867619"/>
            <a:ext cx="2743200" cy="18288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84D033C-7610-48EC-8AFA-8644112D81C5}"/>
              </a:ext>
            </a:extLst>
          </p:cNvPr>
          <p:cNvSpPr txBox="1"/>
          <p:nvPr/>
        </p:nvSpPr>
        <p:spPr>
          <a:xfrm>
            <a:off x="5801803" y="3271387"/>
            <a:ext cx="2283125" cy="646331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</a:t>
            </a:r>
            <a:r>
              <a:rPr lang="en-US" i="1"/>
              <a:t>The Twilight Saga: New Moon</a:t>
            </a:r>
            <a:r>
              <a:rPr lang="en-US"/>
              <a:t>. 2009)</a:t>
            </a:r>
            <a:endParaRPr lang="en-US" dirty="0"/>
          </a:p>
        </p:txBody>
      </p:sp>
      <p:pic>
        <p:nvPicPr>
          <p:cNvPr id="10" name="Picture 10" descr="A building next to a window&#10;&#10;Description generated with high confidence">
            <a:extLst>
              <a:ext uri="{FF2B5EF4-FFF2-40B4-BE49-F238E27FC236}">
                <a16:creationId xmlns:a16="http://schemas.microsoft.com/office/drawing/2014/main" id="{14779F23-19F6-4513-8607-4A6A1EF47B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38249" y="3469645"/>
            <a:ext cx="2743200" cy="158648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0034637-FF2B-44CE-A2C0-E8D07ADF6CB7}"/>
              </a:ext>
            </a:extLst>
          </p:cNvPr>
          <p:cNvSpPr txBox="1"/>
          <p:nvPr/>
        </p:nvSpPr>
        <p:spPr>
          <a:xfrm>
            <a:off x="9250572" y="4635440"/>
            <a:ext cx="2613804" cy="646331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</a:t>
            </a:r>
            <a:r>
              <a:rPr lang="en-US" i="1"/>
              <a:t>The Woman In Black</a:t>
            </a:r>
            <a:r>
              <a:rPr lang="en-US"/>
              <a:t>. 2012)</a:t>
            </a:r>
          </a:p>
        </p:txBody>
      </p:sp>
      <p:pic>
        <p:nvPicPr>
          <p:cNvPr id="14" name="Picture 14" descr="A person looking at the camera&#10;&#10;Description generated with high confidence">
            <a:extLst>
              <a:ext uri="{FF2B5EF4-FFF2-40B4-BE49-F238E27FC236}">
                <a16:creationId xmlns:a16="http://schemas.microsoft.com/office/drawing/2014/main" id="{217E184A-B3A6-4E07-8F80-9B3075D43FD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7155" y="3966713"/>
            <a:ext cx="2743200" cy="1828800"/>
          </a:xfrm>
          <a:prstGeom prst="rect">
            <a:avLst/>
          </a:prstGeom>
        </p:spPr>
      </p:pic>
      <p:sp>
        <p:nvSpPr>
          <p:cNvPr id="16" name="TextBox 1">
            <a:extLst>
              <a:ext uri="{FF2B5EF4-FFF2-40B4-BE49-F238E27FC236}">
                <a16:creationId xmlns:a16="http://schemas.microsoft.com/office/drawing/2014/main" id="{AC337E3B-4FDC-45FB-B6D3-8108DC24E611}"/>
              </a:ext>
            </a:extLst>
          </p:cNvPr>
          <p:cNvSpPr txBox="1"/>
          <p:nvPr/>
        </p:nvSpPr>
        <p:spPr>
          <a:xfrm>
            <a:off x="6491017" y="5470226"/>
            <a:ext cx="2743200" cy="369332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</a:t>
            </a:r>
            <a:r>
              <a:rPr lang="en-US" i="1"/>
              <a:t>The Conjuring</a:t>
            </a:r>
            <a:r>
              <a:rPr lang="en-US"/>
              <a:t>. 2013)</a:t>
            </a:r>
          </a:p>
        </p:txBody>
      </p:sp>
    </p:spTree>
    <p:extLst>
      <p:ext uri="{BB962C8B-B14F-4D97-AF65-F5344CB8AC3E}">
        <p14:creationId xmlns:p14="http://schemas.microsoft.com/office/powerpoint/2010/main" val="20556206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DE3FE-36CE-4B34-80D9-F40B255EA2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495" y="1946694"/>
            <a:ext cx="5996797" cy="46258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Over time, modern audiences have become almost numb to horror and monsters.</a:t>
            </a:r>
          </a:p>
          <a:p>
            <a:pPr lvl="1"/>
            <a:r>
              <a:rPr lang="en-US"/>
              <a:t>We're constatly wanting more, while ancient audiences would have found even the smallest monster scary.</a:t>
            </a:r>
            <a:endParaRPr lang="en-US" dirty="0"/>
          </a:p>
          <a:p>
            <a:r>
              <a:rPr lang="en-US"/>
              <a:t>There are exceptions to the typical monster in both; these are fabulous beasts and creatures.</a:t>
            </a:r>
            <a:endParaRPr lang="en-US" dirty="0"/>
          </a:p>
          <a:p>
            <a:pPr lvl="1"/>
            <a:r>
              <a:rPr lang="en-US"/>
              <a:t>Murgatroyd's (2012) definition of a fabulous creature is something of extraordianry and abnormal qualities; can be very similar to the broad description of monster.</a:t>
            </a:r>
            <a:endParaRPr lang="en-US" dirty="0"/>
          </a:p>
          <a:p>
            <a:r>
              <a:rPr lang="en-US"/>
              <a:t>Examples of such are; the Pegasus, unicorns, manticore.</a:t>
            </a:r>
            <a:endParaRPr lang="en-US" dirty="0"/>
          </a:p>
          <a:p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0122D63-C09F-407D-9B39-45B638B206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7227" y="667242"/>
            <a:ext cx="8911687" cy="1280890"/>
          </a:xfrm>
        </p:spPr>
        <p:txBody>
          <a:bodyPr/>
          <a:lstStyle/>
          <a:p>
            <a:r>
              <a:rPr lang="en-US" dirty="0"/>
              <a:t>Mythical beasts vs Monsters.</a:t>
            </a:r>
            <a:br>
              <a:rPr lang="en-US" dirty="0"/>
            </a:br>
            <a:r>
              <a:rPr lang="en-US"/>
              <a:t>Modern and Ancient.</a:t>
            </a:r>
            <a:endParaRPr lang="en-US" dirty="0"/>
          </a:p>
        </p:txBody>
      </p:sp>
      <p:pic>
        <p:nvPicPr>
          <p:cNvPr id="6" name="Picture 6" descr="A close up of text on a black background&#10;&#10;Description generated with very high confidence">
            <a:extLst>
              <a:ext uri="{FF2B5EF4-FFF2-40B4-BE49-F238E27FC236}">
                <a16:creationId xmlns:a16="http://schemas.microsoft.com/office/drawing/2014/main" id="{2CBA1323-16CF-42F8-84DE-13510A6F31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2852" y="258435"/>
            <a:ext cx="2743200" cy="2225911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D107867D-0A7C-4960-9CDB-510F9FB0BF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4664" y="1862630"/>
            <a:ext cx="2743200" cy="1522476"/>
          </a:xfrm>
          <a:prstGeom prst="rect">
            <a:avLst/>
          </a:prstGeom>
        </p:spPr>
      </p:pic>
      <p:pic>
        <p:nvPicPr>
          <p:cNvPr id="12" name="Picture 12" descr="A picture containing tree, photo&#10;&#10;Description generated with high confidence">
            <a:extLst>
              <a:ext uri="{FF2B5EF4-FFF2-40B4-BE49-F238E27FC236}">
                <a16:creationId xmlns:a16="http://schemas.microsoft.com/office/drawing/2014/main" id="{E275952C-12D4-459E-BC34-299136DA30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35683" y="3461799"/>
            <a:ext cx="3232030" cy="1487158"/>
          </a:xfrm>
          <a:prstGeom prst="rect">
            <a:avLst/>
          </a:prstGeom>
        </p:spPr>
      </p:pic>
      <p:pic>
        <p:nvPicPr>
          <p:cNvPr id="14" name="Picture 14" descr="A picture containing floor, indoor, text, next&#10;&#10;Description generated with high confidence">
            <a:extLst>
              <a:ext uri="{FF2B5EF4-FFF2-40B4-BE49-F238E27FC236}">
                <a16:creationId xmlns:a16="http://schemas.microsoft.com/office/drawing/2014/main" id="{CF09EC84-F3DE-4440-B703-F06B4720DDC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46475" y="4406373"/>
            <a:ext cx="2743200" cy="204216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D82238E-0F54-4237-AAB4-1834CE65870F}"/>
              </a:ext>
            </a:extLst>
          </p:cNvPr>
          <p:cNvSpPr txBox="1"/>
          <p:nvPr/>
        </p:nvSpPr>
        <p:spPr>
          <a:xfrm>
            <a:off x="9353909" y="1949570"/>
            <a:ext cx="2743200" cy="1077218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i="1" dirty="0"/>
              <a:t>Manticore, Der Naturen Bloeme</a:t>
            </a:r>
            <a:r>
              <a:rPr lang="en-US" sz="1600" dirty="0"/>
              <a:t> manuscript c. 1350, National Library of the </a:t>
            </a:r>
            <a:r>
              <a:rPr lang="en-US" sz="1600"/>
              <a:t>Netherlands.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CBC01E0-8A2E-47B3-9A9B-C20DF520009A}"/>
              </a:ext>
            </a:extLst>
          </p:cNvPr>
          <p:cNvSpPr txBox="1"/>
          <p:nvPr/>
        </p:nvSpPr>
        <p:spPr>
          <a:xfrm>
            <a:off x="7268294" y="3285765"/>
            <a:ext cx="2843841" cy="369332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</a:t>
            </a:r>
            <a:r>
              <a:rPr lang="en-US" i="1"/>
              <a:t>The Last Unicorn</a:t>
            </a:r>
            <a:r>
              <a:rPr lang="en-US"/>
              <a:t>. 1982)</a:t>
            </a:r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AC586E3-387D-4552-A344-E1DB47600F5C}"/>
              </a:ext>
            </a:extLst>
          </p:cNvPr>
          <p:cNvSpPr txBox="1"/>
          <p:nvPr/>
        </p:nvSpPr>
        <p:spPr>
          <a:xfrm>
            <a:off x="8546980" y="5340830"/>
            <a:ext cx="2743200" cy="92333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 dirty="0"/>
              <a:t>Pegasus and Athena</a:t>
            </a:r>
            <a:r>
              <a:rPr lang="en-US" dirty="0"/>
              <a:t>, by </a:t>
            </a:r>
            <a:r>
              <a:rPr lang="en-US" dirty="0">
                <a:ea typeface="+mn-lt"/>
                <a:cs typeface="+mn-lt"/>
              </a:rPr>
              <a:t>Theodoor van </a:t>
            </a:r>
            <a:r>
              <a:rPr lang="en-US">
                <a:ea typeface="+mn-lt"/>
                <a:cs typeface="+mn-lt"/>
              </a:rPr>
              <a:t>Thulden, 1654.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96305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F5BEB9-5275-4ADF-A035-E7FB97A6F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Summery.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B69F3C-03A0-4631-9AA6-C18D88D5A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3438" y="2147977"/>
            <a:ext cx="8915400" cy="377762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charset="2"/>
              <a:buChar char="•"/>
            </a:pPr>
            <a:r>
              <a:rPr lang="en-US" sz="2400"/>
              <a:t>Overall, the meaning of the word 'monster' has changed and adapted over time.</a:t>
            </a:r>
            <a:endParaRPr lang="en-US"/>
          </a:p>
          <a:p>
            <a:pPr>
              <a:buFont typeface="Arial" charset="2"/>
              <a:buChar char="•"/>
            </a:pPr>
            <a:r>
              <a:rPr lang="en-US" sz="2400"/>
              <a:t>The word itself is very broad – the exact definition is hard to define and find.</a:t>
            </a:r>
          </a:p>
          <a:p>
            <a:pPr>
              <a:buFont typeface="Arial" charset="2"/>
              <a:buChar char="•"/>
            </a:pPr>
            <a:r>
              <a:rPr lang="en-US" sz="2400"/>
              <a:t>This had both pros and cons; able to have a wide variety of what can be argued a monster, while also having trouble diferentiating mosters and beasts.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1039541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EC62881-A544-4C3D-B7A7-4246BD0C4F91}"/>
              </a:ext>
            </a:extLst>
          </p:cNvPr>
          <p:cNvSpPr txBox="1">
            <a:spLocks/>
          </p:cNvSpPr>
          <p:nvPr/>
        </p:nvSpPr>
        <p:spPr>
          <a:xfrm>
            <a:off x="1625928" y="1587259"/>
            <a:ext cx="10525664" cy="517222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spcBef>
                <a:spcPts val="0"/>
              </a:spcBef>
              <a:buFont typeface="Arial,Sans-Serif" charset="2"/>
              <a:buChar char="•"/>
            </a:pPr>
            <a:endParaRPr lang="en-US" sz="1600" dirty="0">
              <a:ea typeface="+mn-lt"/>
              <a:cs typeface="+mn-lt"/>
            </a:endParaRPr>
          </a:p>
          <a:p>
            <a:pPr marL="285750" indent="-285750">
              <a:spcBef>
                <a:spcPts val="0"/>
              </a:spcBef>
              <a:buFont typeface="Arial,Sans-Serif" charset="2"/>
              <a:buChar char="•"/>
            </a:pPr>
            <a:r>
              <a:rPr lang="en-US" sz="1600" i="1">
                <a:ea typeface="+mn-lt"/>
                <a:cs typeface="+mn-lt"/>
              </a:rPr>
              <a:t>American Horror Story: Coven </a:t>
            </a:r>
            <a:r>
              <a:rPr lang="en-US" sz="1600">
                <a:ea typeface="+mn-lt"/>
                <a:cs typeface="+mn-lt"/>
              </a:rPr>
              <a:t>(2013). FX. 9 October.</a:t>
            </a:r>
            <a:endParaRPr lang="en-US"/>
          </a:p>
          <a:p>
            <a:pPr marL="285750" indent="-285750">
              <a:spcBef>
                <a:spcPts val="0"/>
              </a:spcBef>
              <a:buFont typeface="Arial,Sans-Serif" charset="2"/>
              <a:buChar char="•"/>
            </a:pPr>
            <a:endParaRPr lang="en-US" sz="1600" dirty="0">
              <a:ea typeface="+mn-lt"/>
              <a:cs typeface="+mn-lt"/>
            </a:endParaRPr>
          </a:p>
          <a:p>
            <a:pPr marL="285750" indent="-285750">
              <a:spcBef>
                <a:spcPts val="0"/>
              </a:spcBef>
              <a:buFont typeface="Arial,Sans-Serif" charset="2"/>
              <a:buChar char="•"/>
            </a:pPr>
            <a:r>
              <a:rPr lang="en-US" sz="1600">
                <a:ea typeface="+mn-lt"/>
                <a:cs typeface="+mn-lt"/>
              </a:rPr>
              <a:t>Horace. Satires. 1.8.</a:t>
            </a:r>
            <a:endParaRPr lang="en-US" sz="1600" dirty="0">
              <a:ea typeface="+mn-lt"/>
              <a:cs typeface="+mn-lt"/>
            </a:endParaRPr>
          </a:p>
          <a:p>
            <a:pPr marL="285750" indent="-285750">
              <a:spcBef>
                <a:spcPts val="0"/>
              </a:spcBef>
              <a:buFont typeface="Arial,Sans-Serif" charset="2"/>
              <a:buChar char="•"/>
            </a:pPr>
            <a:endParaRPr lang="en-US" sz="1600" dirty="0">
              <a:ea typeface="+mn-lt"/>
              <a:cs typeface="+mn-lt"/>
            </a:endParaRPr>
          </a:p>
          <a:p>
            <a:pPr marL="285750" indent="-285750">
              <a:spcBef>
                <a:spcPts val="0"/>
              </a:spcBef>
              <a:buFont typeface="Arial" charset="2"/>
              <a:buChar char="•"/>
            </a:pPr>
            <a:r>
              <a:rPr lang="en-US" sz="1600" i="1">
                <a:ea typeface="+mn-lt"/>
                <a:cs typeface="+mn-lt"/>
              </a:rPr>
              <a:t>Hocus Pocus</a:t>
            </a:r>
            <a:r>
              <a:rPr lang="en-US" sz="1600">
                <a:ea typeface="+mn-lt"/>
                <a:cs typeface="+mn-lt"/>
              </a:rPr>
              <a:t> (1993). Dir. Kenny Ortega. [Film] United States. Buena Vista Pictures.</a:t>
            </a:r>
          </a:p>
          <a:p>
            <a:pPr marL="285750" indent="-285750">
              <a:spcBef>
                <a:spcPts val="0"/>
              </a:spcBef>
              <a:buFont typeface="Arial,Sans-Serif" charset="2"/>
              <a:buChar char="•"/>
            </a:pPr>
            <a:endParaRPr lang="en-US" sz="1600" dirty="0">
              <a:ea typeface="+mn-lt"/>
              <a:cs typeface="+mn-lt"/>
            </a:endParaRPr>
          </a:p>
          <a:p>
            <a:pPr marL="285750" indent="-285750">
              <a:spcBef>
                <a:spcPts val="0"/>
              </a:spcBef>
              <a:buFont typeface="Arial,Sans-Serif" charset="2"/>
              <a:buChar char="•"/>
            </a:pPr>
            <a:r>
              <a:rPr lang="en-US" sz="1600">
                <a:ea typeface="+mn-lt"/>
                <a:cs typeface="+mn-lt"/>
              </a:rPr>
              <a:t>Murgatroyd, P. (2012) </a:t>
            </a:r>
            <a:r>
              <a:rPr lang="en-US" sz="1600" i="1">
                <a:ea typeface="+mn-lt"/>
                <a:cs typeface="+mn-lt"/>
              </a:rPr>
              <a:t>Mythical Monsters in Classical Literature</a:t>
            </a:r>
            <a:r>
              <a:rPr lang="en-US" sz="1600">
                <a:ea typeface="+mn-lt"/>
                <a:cs typeface="+mn-lt"/>
              </a:rPr>
              <a:t>. Bristol: Bristol Classical Press.</a:t>
            </a:r>
            <a:endParaRPr lang="en-US" sz="1600" dirty="0">
              <a:ea typeface="+mn-lt"/>
              <a:cs typeface="+mn-lt"/>
            </a:endParaRPr>
          </a:p>
          <a:p>
            <a:pPr marL="285750" indent="-285750">
              <a:spcBef>
                <a:spcPts val="0"/>
              </a:spcBef>
              <a:buFont typeface="Arial,Sans-Serif" charset="2"/>
              <a:buChar char="•"/>
            </a:pPr>
            <a:endParaRPr lang="en-US" sz="1600" dirty="0">
              <a:ea typeface="+mn-lt"/>
              <a:cs typeface="+mn-lt"/>
            </a:endParaRPr>
          </a:p>
          <a:p>
            <a:pPr marL="285750" indent="-285750">
              <a:spcBef>
                <a:spcPts val="0"/>
              </a:spcBef>
              <a:buFont typeface="Arial" charset="2"/>
              <a:buChar char="•"/>
            </a:pPr>
            <a:r>
              <a:rPr lang="en-US" sz="1600" i="1">
                <a:ea typeface="+mn-lt"/>
                <a:cs typeface="+mn-lt"/>
              </a:rPr>
              <a:t>Nosferatu</a:t>
            </a:r>
            <a:r>
              <a:rPr lang="en-US" sz="1600">
                <a:ea typeface="+mn-lt"/>
                <a:cs typeface="+mn-lt"/>
              </a:rPr>
              <a:t> (1922). Dir. F. W. Murnau. [Film] Germany. Film Arts Guild.</a:t>
            </a:r>
          </a:p>
          <a:p>
            <a:pPr marL="285750" indent="-285750">
              <a:spcBef>
                <a:spcPts val="0"/>
              </a:spcBef>
              <a:buFont typeface="Arial" charset="2"/>
              <a:buChar char="•"/>
            </a:pPr>
            <a:endParaRPr lang="en-US" sz="1600" dirty="0">
              <a:ea typeface="+mn-lt"/>
              <a:cs typeface="+mn-lt"/>
            </a:endParaRPr>
          </a:p>
          <a:p>
            <a:pPr marL="285750" indent="-285750">
              <a:spcBef>
                <a:spcPts val="0"/>
              </a:spcBef>
              <a:buFont typeface="Arial,Sans-Serif" charset="2"/>
              <a:buChar char="•"/>
            </a:pPr>
            <a:r>
              <a:rPr lang="en-US" sz="1600" i="1">
                <a:ea typeface="+mn-lt"/>
                <a:cs typeface="+mn-lt"/>
              </a:rPr>
              <a:t>The Witches</a:t>
            </a:r>
            <a:r>
              <a:rPr lang="en-US" sz="1600">
                <a:ea typeface="+mn-lt"/>
                <a:cs typeface="+mn-lt"/>
              </a:rPr>
              <a:t> (1990). Dir. Nicholas Roeg. [Film] United Kingdom. Warner Brothers.</a:t>
            </a:r>
            <a:endParaRPr lang="en-US" sz="1600" dirty="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endParaRPr lang="en-US" sz="1600" dirty="0">
              <a:ea typeface="+mn-lt"/>
              <a:cs typeface="+mn-lt"/>
            </a:endParaRPr>
          </a:p>
          <a:p>
            <a:pPr marL="342900" indent="-342900">
              <a:spcBef>
                <a:spcPts val="0"/>
              </a:spcBef>
              <a:buFont typeface="Arial" charset="2"/>
              <a:buChar char="•"/>
            </a:pPr>
            <a:r>
              <a:rPr lang="en-US" sz="1600" i="1">
                <a:ea typeface="+mn-lt"/>
                <a:cs typeface="+mn-lt"/>
              </a:rPr>
              <a:t>The Twilight Saga: New Moon</a:t>
            </a:r>
            <a:r>
              <a:rPr lang="en-US" sz="1600">
                <a:ea typeface="+mn-lt"/>
                <a:cs typeface="+mn-lt"/>
              </a:rPr>
              <a:t> (2009). Dir. Chris Weitz. [Film] United States. Summit Entertainment</a:t>
            </a:r>
            <a:endParaRPr lang="en-US" sz="1600" dirty="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endParaRPr lang="en-US" sz="1600" dirty="0">
              <a:ea typeface="+mn-lt"/>
              <a:cs typeface="+mn-lt"/>
            </a:endParaRPr>
          </a:p>
          <a:p>
            <a:pPr marL="342900" indent="-342900">
              <a:spcBef>
                <a:spcPts val="0"/>
              </a:spcBef>
              <a:buFont typeface="Arial" charset="2"/>
              <a:buChar char="•"/>
            </a:pPr>
            <a:r>
              <a:rPr lang="en-US" sz="1600" i="1">
                <a:ea typeface="+mn-lt"/>
                <a:cs typeface="+mn-lt"/>
              </a:rPr>
              <a:t>The Woman in Black</a:t>
            </a:r>
            <a:r>
              <a:rPr lang="en-US" sz="1600">
                <a:ea typeface="+mn-lt"/>
                <a:cs typeface="+mn-lt"/>
              </a:rPr>
              <a:t> (2012). Dir. James Watkins. [Film] United Kingdom. Monument Pictures.</a:t>
            </a:r>
          </a:p>
          <a:p>
            <a:pPr>
              <a:spcBef>
                <a:spcPts val="0"/>
              </a:spcBef>
            </a:pPr>
            <a:endParaRPr lang="en-US" sz="1600" dirty="0">
              <a:ea typeface="+mn-lt"/>
              <a:cs typeface="+mn-lt"/>
            </a:endParaRPr>
          </a:p>
          <a:p>
            <a:pPr marL="342900" indent="-342900">
              <a:spcBef>
                <a:spcPts val="0"/>
              </a:spcBef>
              <a:buFont typeface="Arial" charset="2"/>
              <a:buChar char="•"/>
            </a:pPr>
            <a:r>
              <a:rPr lang="en-US" sz="1600" i="1">
                <a:ea typeface="+mn-lt"/>
                <a:cs typeface="+mn-lt"/>
              </a:rPr>
              <a:t>The Conjuring</a:t>
            </a:r>
            <a:r>
              <a:rPr lang="en-US" sz="1600">
                <a:ea typeface="+mn-lt"/>
                <a:cs typeface="+mn-lt"/>
              </a:rPr>
              <a:t> (2013). Dir. James Wan. [Film] United States. Warner Bros Pictures.</a:t>
            </a:r>
            <a:endParaRPr lang="en-US" sz="1600" dirty="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endParaRPr lang="en-US" sz="1600" dirty="0">
              <a:ea typeface="+mn-lt"/>
              <a:cs typeface="+mn-lt"/>
            </a:endParaRPr>
          </a:p>
          <a:p>
            <a:pPr marL="342900" indent="-342900">
              <a:spcBef>
                <a:spcPts val="0"/>
              </a:spcBef>
              <a:buFont typeface="Arial" charset="2"/>
              <a:buChar char="•"/>
            </a:pPr>
            <a:r>
              <a:rPr lang="en-US" sz="1600" i="1">
                <a:ea typeface="+mn-lt"/>
                <a:cs typeface="+mn-lt"/>
              </a:rPr>
              <a:t>The Last Unicorn</a:t>
            </a:r>
            <a:r>
              <a:rPr lang="en-US" sz="1600">
                <a:ea typeface="+mn-lt"/>
                <a:cs typeface="+mn-lt"/>
              </a:rPr>
              <a:t> (1982). Dir. Arthur Rankin Jr, Jules Bass. [Film] United States. Jensen Farley Pictures.</a:t>
            </a:r>
          </a:p>
          <a:p>
            <a:pPr marL="342900" indent="-342900">
              <a:spcBef>
                <a:spcPts val="0"/>
              </a:spcBef>
              <a:buFont typeface="Arial" charset="2"/>
              <a:buChar char="•"/>
            </a:pPr>
            <a:endParaRPr lang="en-US" dirty="0">
              <a:ea typeface="+mn-lt"/>
              <a:cs typeface="+mn-lt"/>
            </a:endParaRPr>
          </a:p>
          <a:p>
            <a:pPr marL="342900" indent="-342900">
              <a:spcBef>
                <a:spcPts val="0"/>
              </a:spcBef>
              <a:buFont typeface="Arial" charset="2"/>
              <a:buChar char="•"/>
            </a:pPr>
            <a:endParaRPr lang="en-US" dirty="0">
              <a:ea typeface="+mn-lt"/>
              <a:cs typeface="+mn-lt"/>
            </a:endParaRPr>
          </a:p>
          <a:p>
            <a:pPr marL="342900" indent="-342900">
              <a:spcBef>
                <a:spcPts val="0"/>
              </a:spcBef>
              <a:buFont typeface="Arial" charset="2"/>
              <a:buChar char="•"/>
            </a:pPr>
            <a:endParaRPr lang="en-US" dirty="0">
              <a:ea typeface="+mn-lt"/>
              <a:cs typeface="+mn-lt"/>
            </a:endParaRPr>
          </a:p>
          <a:p>
            <a:pPr marL="342900" indent="-342900">
              <a:spcBef>
                <a:spcPts val="0"/>
              </a:spcBef>
              <a:buFont typeface="Arial" charset="2"/>
              <a:buChar char="•"/>
            </a:pPr>
            <a:endParaRPr lang="en-US" dirty="0">
              <a:ea typeface="+mn-lt"/>
              <a:cs typeface="+mn-lt"/>
            </a:endParaRPr>
          </a:p>
          <a:p>
            <a:pPr marL="342900" indent="-342900">
              <a:spcBef>
                <a:spcPts val="0"/>
              </a:spcBef>
              <a:buFont typeface="Arial" charset="2"/>
              <a:buChar char="•"/>
            </a:pPr>
            <a:endParaRPr lang="en-US" dirty="0">
              <a:ea typeface="+mn-lt"/>
              <a:cs typeface="+mn-lt"/>
            </a:endParaRPr>
          </a:p>
          <a:p>
            <a:pPr marL="285750" indent="-285750">
              <a:spcBef>
                <a:spcPts val="0"/>
              </a:spcBef>
              <a:buFont typeface="Arial,Sans-Serif" charset="2"/>
              <a:buChar char="•"/>
            </a:pPr>
            <a:endParaRPr lang="en-US" sz="2000" dirty="0">
              <a:ea typeface="+mn-lt"/>
              <a:cs typeface="+mn-lt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8008B71-1CE1-446D-B9C7-5C379A038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5793" y="350940"/>
            <a:ext cx="8911687" cy="1280890"/>
          </a:xfrm>
        </p:spPr>
        <p:txBody>
          <a:bodyPr/>
          <a:lstStyle/>
          <a:p>
            <a:r>
              <a:rPr lang="en-US"/>
              <a:t>Bibliography.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4125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43A26-ED4A-4D25-A889-97779E080BF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Thank you.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35EA86-7473-4B5A-B400-0890283C541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8185190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Wisp</vt:lpstr>
      <vt:lpstr>How has the portrayal of monsters changed?</vt:lpstr>
      <vt:lpstr>What is a monster?</vt:lpstr>
      <vt:lpstr>Types uses for monsters.</vt:lpstr>
      <vt:lpstr>How do artists/authours show monsters differently?</vt:lpstr>
      <vt:lpstr>PowerPoint Presentation</vt:lpstr>
      <vt:lpstr>Reception of monsters in modern day cinema and televison.</vt:lpstr>
      <vt:lpstr>Mythical beasts vs Monsters. Modern and Ancient.</vt:lpstr>
      <vt:lpstr>Summery.</vt:lpstr>
      <vt:lpstr>Bibliography.</vt:lpstr>
      <vt:lpstr>Thank you.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 </dc:creator>
  <cp:lastModifiedBy> </cp:lastModifiedBy>
  <cp:revision>902</cp:revision>
  <dcterms:created xsi:type="dcterms:W3CDTF">2014-09-12T02:13:59Z</dcterms:created>
  <dcterms:modified xsi:type="dcterms:W3CDTF">2019-06-06T00:15:10Z</dcterms:modified>
</cp:coreProperties>
</file>