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7" r:id="rId9"/>
    <p:sldId id="265" r:id="rId10"/>
    <p:sldId id="263" r:id="rId11"/>
    <p:sldId id="264" r:id="rId12"/>
    <p:sldId id="266" r:id="rId13"/>
    <p:sldId id="268" r:id="rId14"/>
    <p:sldId id="269" r:id="rId15"/>
    <p:sldId id="271" r:id="rId16"/>
    <p:sldId id="270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22" autoAdjust="0"/>
    <p:restoredTop sz="94660"/>
  </p:normalViewPr>
  <p:slideViewPr>
    <p:cSldViewPr snapToGrid="0">
      <p:cViewPr>
        <p:scale>
          <a:sx n="92" d="100"/>
          <a:sy n="92" d="100"/>
        </p:scale>
        <p:origin x="7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F070D-363D-4EC2-9717-748A30437D24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1A530-D2B1-4752-AFAD-C512B9B10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8050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F070D-363D-4EC2-9717-748A30437D24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1A530-D2B1-4752-AFAD-C512B9B10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7922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F070D-363D-4EC2-9717-748A30437D24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1A530-D2B1-4752-AFAD-C512B9B10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8707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F070D-363D-4EC2-9717-748A30437D24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1A530-D2B1-4752-AFAD-C512B9B10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6680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F070D-363D-4EC2-9717-748A30437D24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1A530-D2B1-4752-AFAD-C512B9B10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0788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F070D-363D-4EC2-9717-748A30437D24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1A530-D2B1-4752-AFAD-C512B9B10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1366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F070D-363D-4EC2-9717-748A30437D24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1A530-D2B1-4752-AFAD-C512B9B10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3231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F070D-363D-4EC2-9717-748A30437D24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1A530-D2B1-4752-AFAD-C512B9B10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9705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F070D-363D-4EC2-9717-748A30437D24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1A530-D2B1-4752-AFAD-C512B9B10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3744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F070D-363D-4EC2-9717-748A30437D24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1A530-D2B1-4752-AFAD-C512B9B10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099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F070D-363D-4EC2-9717-748A30437D24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1A530-D2B1-4752-AFAD-C512B9B10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0309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4F070D-363D-4EC2-9717-748A30437D24}" type="datetimeFigureOut">
              <a:rPr lang="en-GB" smtClean="0"/>
              <a:t>11/10/2018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E1A530-D2B1-4752-AFAD-C512B9B10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0266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Decomposition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7220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Algorithmic Decomposition</a:t>
            </a:r>
            <a:endParaRPr lang="en-GB" dirty="0"/>
          </a:p>
          <a:p>
            <a:endParaRPr lang="en-GB" dirty="0" smtClean="0"/>
          </a:p>
          <a:p>
            <a:pPr lvl="1"/>
            <a:r>
              <a:rPr lang="en-GB" dirty="0" smtClean="0"/>
              <a:t>Structural, linear path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Object Decomposition</a:t>
            </a:r>
            <a:endParaRPr lang="en-GB" dirty="0"/>
          </a:p>
          <a:p>
            <a:pPr lvl="1"/>
            <a:r>
              <a:rPr lang="en-GB" dirty="0" smtClean="0"/>
              <a:t>Behavioural, interactivity is the focus here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80383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of </a:t>
            </a:r>
            <a:r>
              <a:rPr lang="en-GB" dirty="0"/>
              <a:t>A</a:t>
            </a:r>
            <a:r>
              <a:rPr lang="en-GB" dirty="0" smtClean="0"/>
              <a:t>lgorithmic Decomposition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Linear path through the program</a:t>
            </a:r>
          </a:p>
          <a:p>
            <a:endParaRPr lang="en-GB" dirty="0"/>
          </a:p>
          <a:p>
            <a:r>
              <a:rPr lang="en-GB" dirty="0" smtClean="0"/>
              <a:t>Focus on data structures is secondary</a:t>
            </a:r>
          </a:p>
          <a:p>
            <a:endParaRPr lang="en-GB" dirty="0"/>
          </a:p>
          <a:p>
            <a:r>
              <a:rPr lang="en-GB" dirty="0" smtClean="0"/>
              <a:t>Overall module identification by route is key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09217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Algorithmic decomposition continued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Exhibits the process involved in achieving the end functionality</a:t>
            </a:r>
          </a:p>
          <a:p>
            <a:endParaRPr lang="en-GB" dirty="0"/>
          </a:p>
          <a:p>
            <a:r>
              <a:rPr lang="en-GB" dirty="0" smtClean="0"/>
              <a:t>Chronology is important here</a:t>
            </a:r>
          </a:p>
          <a:p>
            <a:endParaRPr lang="en-GB" dirty="0"/>
          </a:p>
          <a:p>
            <a:r>
              <a:rPr lang="en-GB" dirty="0" smtClean="0"/>
              <a:t>Constructed according to prescribed structures of a given language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37789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Advantages of Algorithmic Decomposition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Improves the clarity of the pathways</a:t>
            </a:r>
          </a:p>
          <a:p>
            <a:endParaRPr lang="en-GB" dirty="0"/>
          </a:p>
          <a:p>
            <a:r>
              <a:rPr lang="en-GB" dirty="0" smtClean="0"/>
              <a:t>The majority of the structure for the software is conveyed</a:t>
            </a:r>
          </a:p>
          <a:p>
            <a:endParaRPr lang="en-GB" dirty="0"/>
          </a:p>
          <a:p>
            <a:r>
              <a:rPr lang="en-GB" dirty="0" smtClean="0"/>
              <a:t>The data structures for the containment of data is described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66937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Disadvantages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Focuses on prescriptive design and analysis</a:t>
            </a:r>
          </a:p>
          <a:p>
            <a:endParaRPr lang="en-GB" dirty="0"/>
          </a:p>
          <a:p>
            <a:r>
              <a:rPr lang="en-GB" dirty="0" smtClean="0"/>
              <a:t>Data structures are largely tied to the language that is intended</a:t>
            </a:r>
          </a:p>
          <a:p>
            <a:endParaRPr lang="en-GB" dirty="0"/>
          </a:p>
          <a:p>
            <a:r>
              <a:rPr lang="en-GB" dirty="0" smtClean="0"/>
              <a:t>Excessive documentation to describe every aspect of a system and how it is accessed</a:t>
            </a:r>
          </a:p>
          <a:p>
            <a:endParaRPr lang="en-GB" dirty="0"/>
          </a:p>
          <a:p>
            <a:r>
              <a:rPr lang="en-GB" dirty="0" smtClean="0"/>
              <a:t>Excessive time to undertake the process can pose challenges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85601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of algorithmic/practical decomposition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1568" y="1690688"/>
            <a:ext cx="9647431" cy="4351338"/>
          </a:xfrm>
        </p:spPr>
      </p:pic>
    </p:spTree>
    <p:extLst>
      <p:ext uri="{BB962C8B-B14F-4D97-AF65-F5344CB8AC3E}">
        <p14:creationId xmlns:p14="http://schemas.microsoft.com/office/powerpoint/2010/main" val="4609950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Representation of this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2691" y="1257002"/>
            <a:ext cx="4655985" cy="5536488"/>
          </a:xfrm>
        </p:spPr>
      </p:pic>
    </p:spTree>
    <p:extLst>
      <p:ext uri="{BB962C8B-B14F-4D97-AF65-F5344CB8AC3E}">
        <p14:creationId xmlns:p14="http://schemas.microsoft.com/office/powerpoint/2010/main" val="20755542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thought processes in practical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Control flow blocks</a:t>
            </a:r>
          </a:p>
          <a:p>
            <a:endParaRPr lang="en-GB" dirty="0"/>
          </a:p>
          <a:p>
            <a:r>
              <a:rPr lang="en-GB" dirty="0" smtClean="0"/>
              <a:t>Consider the conditional statement in Java: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 smtClean="0">
                <a:solidFill>
                  <a:srgbClr val="00B0F0"/>
                </a:solidFill>
              </a:rPr>
              <a:t>If(x&lt;5)</a:t>
            </a:r>
          </a:p>
          <a:p>
            <a:pPr marL="457200" lvl="1" indent="0">
              <a:buNone/>
            </a:pPr>
            <a:r>
              <a:rPr lang="en-GB" dirty="0" smtClean="0">
                <a:solidFill>
                  <a:srgbClr val="00B0F0"/>
                </a:solidFill>
              </a:rPr>
              <a:t>{</a:t>
            </a:r>
          </a:p>
          <a:p>
            <a:pPr marL="457200" lvl="1" indent="0">
              <a:buNone/>
            </a:pPr>
            <a:r>
              <a:rPr lang="en-GB" dirty="0">
                <a:solidFill>
                  <a:srgbClr val="00B0F0"/>
                </a:solidFill>
              </a:rPr>
              <a:t>	</a:t>
            </a:r>
            <a:r>
              <a:rPr lang="en-GB" dirty="0" err="1" smtClean="0">
                <a:solidFill>
                  <a:srgbClr val="00B0F0"/>
                </a:solidFill>
              </a:rPr>
              <a:t>System.out.print</a:t>
            </a:r>
            <a:r>
              <a:rPr lang="en-GB" dirty="0" smtClean="0">
                <a:solidFill>
                  <a:srgbClr val="00B0F0"/>
                </a:solidFill>
              </a:rPr>
              <a:t>(“under 5”);</a:t>
            </a:r>
          </a:p>
          <a:p>
            <a:pPr marL="457200" lvl="1" indent="0">
              <a:buNone/>
            </a:pPr>
            <a:r>
              <a:rPr lang="en-GB" dirty="0" smtClean="0">
                <a:solidFill>
                  <a:srgbClr val="00B0F0"/>
                </a:solidFill>
              </a:rPr>
              <a:t>}</a:t>
            </a:r>
          </a:p>
          <a:p>
            <a:pPr marL="457200" lvl="1" indent="0">
              <a:buNone/>
            </a:pPr>
            <a:r>
              <a:rPr lang="en-GB" dirty="0" smtClean="0">
                <a:solidFill>
                  <a:srgbClr val="00B0F0"/>
                </a:solidFill>
              </a:rPr>
              <a:t>Else</a:t>
            </a:r>
          </a:p>
          <a:p>
            <a:pPr marL="457200" lvl="1" indent="0">
              <a:buNone/>
            </a:pPr>
            <a:r>
              <a:rPr lang="en-GB" dirty="0" smtClean="0">
                <a:solidFill>
                  <a:srgbClr val="00B0F0"/>
                </a:solidFill>
              </a:rPr>
              <a:t>{</a:t>
            </a:r>
          </a:p>
          <a:p>
            <a:pPr marL="457200" lvl="1" indent="0">
              <a:buNone/>
            </a:pPr>
            <a:r>
              <a:rPr lang="en-GB" dirty="0">
                <a:solidFill>
                  <a:srgbClr val="00B0F0"/>
                </a:solidFill>
              </a:rPr>
              <a:t>	</a:t>
            </a:r>
            <a:r>
              <a:rPr lang="en-GB" dirty="0" err="1" smtClean="0">
                <a:solidFill>
                  <a:srgbClr val="00B0F0"/>
                </a:solidFill>
              </a:rPr>
              <a:t>System.out.print</a:t>
            </a:r>
            <a:r>
              <a:rPr lang="en-GB" dirty="0" smtClean="0">
                <a:solidFill>
                  <a:srgbClr val="00B0F0"/>
                </a:solidFill>
              </a:rPr>
              <a:t>(“over 5”);</a:t>
            </a:r>
          </a:p>
          <a:p>
            <a:pPr marL="457200" lvl="1" indent="0">
              <a:buNone/>
            </a:pPr>
            <a:r>
              <a:rPr lang="en-GB" dirty="0">
                <a:solidFill>
                  <a:srgbClr val="00B0F0"/>
                </a:solidFill>
              </a:rPr>
              <a:t>}</a:t>
            </a:r>
            <a:endParaRPr lang="en-GB" dirty="0" smtClean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84279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Usage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Where would practical/algorithmic decomposition of a system prove to be useful ?</a:t>
            </a:r>
          </a:p>
          <a:p>
            <a:endParaRPr lang="en-GB" dirty="0"/>
          </a:p>
          <a:p>
            <a:pPr lvl="1"/>
            <a:r>
              <a:rPr lang="en-GB" dirty="0" smtClean="0"/>
              <a:t>Safety critical systems</a:t>
            </a:r>
          </a:p>
          <a:p>
            <a:pPr lvl="1"/>
            <a:r>
              <a:rPr lang="en-GB" dirty="0" smtClean="0"/>
              <a:t>Real-time systems</a:t>
            </a:r>
          </a:p>
          <a:p>
            <a:pPr lvl="1"/>
            <a:r>
              <a:rPr lang="en-GB" dirty="0" smtClean="0"/>
              <a:t>Any system in which it is necessary to follow the path of something with certainty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42667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 Decomposition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Compartmentalising the system into a series of blocks that represent physical entities</a:t>
            </a:r>
          </a:p>
          <a:p>
            <a:endParaRPr lang="en-GB" dirty="0"/>
          </a:p>
          <a:p>
            <a:r>
              <a:rPr lang="en-GB" dirty="0" smtClean="0"/>
              <a:t>Objects have interactivity</a:t>
            </a:r>
          </a:p>
          <a:p>
            <a:endParaRPr lang="en-GB" dirty="0"/>
          </a:p>
          <a:p>
            <a:r>
              <a:rPr lang="en-GB" dirty="0" smtClean="0"/>
              <a:t>Objects have behaviours</a:t>
            </a:r>
          </a:p>
          <a:p>
            <a:endParaRPr lang="en-GB" dirty="0"/>
          </a:p>
          <a:p>
            <a:r>
              <a:rPr lang="en-GB" dirty="0" smtClean="0"/>
              <a:t>Objects have properties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93218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 Decomposition Continued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“Everything” is an object</a:t>
            </a:r>
          </a:p>
          <a:p>
            <a:endParaRPr lang="en-GB" dirty="0"/>
          </a:p>
          <a:p>
            <a:r>
              <a:rPr lang="en-GB" dirty="0" smtClean="0"/>
              <a:t>Objects are fundamental building blocks of the system</a:t>
            </a:r>
          </a:p>
          <a:p>
            <a:endParaRPr lang="en-GB" dirty="0"/>
          </a:p>
          <a:p>
            <a:r>
              <a:rPr lang="en-GB" dirty="0" smtClean="0"/>
              <a:t>Behaviour is modelled through the interactivity of the objects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32081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Advantages of Object Decomposition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Takes less time to model a system</a:t>
            </a:r>
          </a:p>
          <a:p>
            <a:endParaRPr lang="en-GB" dirty="0"/>
          </a:p>
          <a:p>
            <a:r>
              <a:rPr lang="en-GB" dirty="0" smtClean="0"/>
              <a:t>Is easier to interpret how things talk to one another</a:t>
            </a:r>
          </a:p>
          <a:p>
            <a:endParaRPr lang="en-GB" dirty="0"/>
          </a:p>
          <a:p>
            <a:r>
              <a:rPr lang="en-GB" dirty="0" smtClean="0"/>
              <a:t>Easier to compartmentalise a system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31812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Disadvantages of Object Decomposition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Does not provide a complete logical pathway through the software</a:t>
            </a:r>
          </a:p>
          <a:p>
            <a:endParaRPr lang="en-GB" dirty="0"/>
          </a:p>
          <a:p>
            <a:r>
              <a:rPr lang="en-GB" dirty="0" smtClean="0"/>
              <a:t>Does not necessarily provide chronology (at this stage)</a:t>
            </a:r>
          </a:p>
          <a:p>
            <a:endParaRPr lang="en-GB" dirty="0"/>
          </a:p>
          <a:p>
            <a:r>
              <a:rPr lang="en-GB" dirty="0" smtClean="0"/>
              <a:t>Data structures are defined but only in the abstract sense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90513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br>
              <a:rPr lang="en-GB" dirty="0" smtClean="0"/>
            </a:b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1" y="1620639"/>
            <a:ext cx="9042006" cy="4556324"/>
          </a:xfrm>
        </p:spPr>
      </p:pic>
    </p:spTree>
    <p:extLst>
      <p:ext uri="{BB962C8B-B14F-4D97-AF65-F5344CB8AC3E}">
        <p14:creationId xmlns:p14="http://schemas.microsoft.com/office/powerpoint/2010/main" val="41031840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Two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0018" y="1336310"/>
            <a:ext cx="5785520" cy="5373548"/>
          </a:xfrm>
        </p:spPr>
      </p:pic>
    </p:spTree>
    <p:extLst>
      <p:ext uri="{BB962C8B-B14F-4D97-AF65-F5344CB8AC3E}">
        <p14:creationId xmlns:p14="http://schemas.microsoft.com/office/powerpoint/2010/main" val="31908978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Looks a little less like a flow chart now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967"/>
          <a:stretch/>
        </p:blipFill>
        <p:spPr>
          <a:xfrm>
            <a:off x="1054034" y="1565565"/>
            <a:ext cx="9146609" cy="4551218"/>
          </a:xfrm>
        </p:spPr>
      </p:pic>
    </p:spTree>
    <p:extLst>
      <p:ext uri="{BB962C8B-B14F-4D97-AF65-F5344CB8AC3E}">
        <p14:creationId xmlns:p14="http://schemas.microsoft.com/office/powerpoint/2010/main" val="27637703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315</Words>
  <Application>Microsoft Office PowerPoint</Application>
  <PresentationFormat>Widescreen</PresentationFormat>
  <Paragraphs>84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Decomposition</vt:lpstr>
      <vt:lpstr>Types</vt:lpstr>
      <vt:lpstr>Overview of Algorithmic Decomposition</vt:lpstr>
      <vt:lpstr>Algorithmic decomposition continued</vt:lpstr>
      <vt:lpstr>Advantages of Algorithmic Decomposition</vt:lpstr>
      <vt:lpstr>Disadvantages</vt:lpstr>
      <vt:lpstr>Example of algorithmic/practical decomposition</vt:lpstr>
      <vt:lpstr>Representation of this</vt:lpstr>
      <vt:lpstr>Key thought processes in practical design</vt:lpstr>
      <vt:lpstr>Usage </vt:lpstr>
      <vt:lpstr>Object Decomposition</vt:lpstr>
      <vt:lpstr>Object Decomposition Continued</vt:lpstr>
      <vt:lpstr>Advantages of Object Decomposition</vt:lpstr>
      <vt:lpstr>Disadvantages of Object Decomposition</vt:lpstr>
      <vt:lpstr>Example </vt:lpstr>
      <vt:lpstr>Example Two</vt:lpstr>
      <vt:lpstr>Looks a little less like a flow chart now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Decomposition</dc:title>
  <dc:creator>Jaymie Phillips</dc:creator>
  <cp:lastModifiedBy>Jaymie Phillips</cp:lastModifiedBy>
  <cp:revision>16</cp:revision>
  <dcterms:created xsi:type="dcterms:W3CDTF">2018-10-11T12:56:33Z</dcterms:created>
  <dcterms:modified xsi:type="dcterms:W3CDTF">2018-10-11T13:51:17Z</dcterms:modified>
</cp:coreProperties>
</file>