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notesMasterIdLst>
    <p:notesMasterId r:id="rId31"/>
  </p:notesMasterIdLst>
  <p:sldIdLst>
    <p:sldId id="256" r:id="rId2"/>
    <p:sldId id="260" r:id="rId3"/>
    <p:sldId id="324" r:id="rId4"/>
    <p:sldId id="325" r:id="rId5"/>
    <p:sldId id="257" r:id="rId6"/>
    <p:sldId id="285" r:id="rId7"/>
    <p:sldId id="273" r:id="rId8"/>
    <p:sldId id="274" r:id="rId9"/>
    <p:sldId id="275" r:id="rId10"/>
    <p:sldId id="264" r:id="rId11"/>
    <p:sldId id="276" r:id="rId12"/>
    <p:sldId id="284" r:id="rId13"/>
    <p:sldId id="265" r:id="rId14"/>
    <p:sldId id="266" r:id="rId15"/>
    <p:sldId id="267" r:id="rId16"/>
    <p:sldId id="277" r:id="rId17"/>
    <p:sldId id="278" r:id="rId18"/>
    <p:sldId id="279" r:id="rId19"/>
    <p:sldId id="286" r:id="rId20"/>
    <p:sldId id="280" r:id="rId21"/>
    <p:sldId id="281" r:id="rId22"/>
    <p:sldId id="270" r:id="rId23"/>
    <p:sldId id="282" r:id="rId24"/>
    <p:sldId id="283" r:id="rId25"/>
    <p:sldId id="287" r:id="rId26"/>
    <p:sldId id="288" r:id="rId27"/>
    <p:sldId id="289" r:id="rId28"/>
    <p:sldId id="307" r:id="rId29"/>
    <p:sldId id="269"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0" autoAdjust="0"/>
    <p:restoredTop sz="94660"/>
  </p:normalViewPr>
  <p:slideViewPr>
    <p:cSldViewPr snapToGrid="0">
      <p:cViewPr varScale="1">
        <p:scale>
          <a:sx n="70" d="100"/>
          <a:sy n="70" d="100"/>
        </p:scale>
        <p:origin x="5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7F582F-BB5F-4FE3-92A1-5C9F6A5C8148}" type="datetimeFigureOut">
              <a:rPr lang="en-GB" smtClean="0"/>
              <a:t>24/01/2022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92D1BF-9717-41D0-B0D4-5FB1A07145AF}" type="slidenum">
              <a:rPr lang="en-GB" smtClean="0"/>
              <a:t>‹#›</a:t>
            </a:fld>
            <a:endParaRPr lang="en-GB"/>
          </a:p>
        </p:txBody>
      </p:sp>
    </p:spTree>
    <p:extLst>
      <p:ext uri="{BB962C8B-B14F-4D97-AF65-F5344CB8AC3E}">
        <p14:creationId xmlns:p14="http://schemas.microsoft.com/office/powerpoint/2010/main" val="179992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chain of command reflects the exercise of authority within an organisation in the sense of who is responsible to give orders, expecting others to follow those orders. Thus the chain of command describes the line of authority permeating the organisation and spanning top, middle and line management and it clarifies who reports to whom.</a:t>
            </a:r>
          </a:p>
          <a:p>
            <a:endParaRPr lang="en-GB" dirty="0"/>
          </a:p>
        </p:txBody>
      </p:sp>
      <p:sp>
        <p:nvSpPr>
          <p:cNvPr id="4" name="Slide Number Placeholder 3"/>
          <p:cNvSpPr>
            <a:spLocks noGrp="1"/>
          </p:cNvSpPr>
          <p:nvPr>
            <p:ph type="sldNum" sz="quarter" idx="10"/>
          </p:nvPr>
        </p:nvSpPr>
        <p:spPr/>
        <p:txBody>
          <a:bodyPr/>
          <a:lstStyle/>
          <a:p>
            <a:fld id="{7048A9E8-F96D-4D47-8B2F-547021A6FFDB}" type="slidenum">
              <a:rPr lang="en-GB" smtClean="0"/>
              <a:t>10</a:t>
            </a:fld>
            <a:endParaRPr lang="en-GB"/>
          </a:p>
        </p:txBody>
      </p:sp>
    </p:spTree>
    <p:extLst>
      <p:ext uri="{BB962C8B-B14F-4D97-AF65-F5344CB8AC3E}">
        <p14:creationId xmlns:p14="http://schemas.microsoft.com/office/powerpoint/2010/main" val="3612749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24/01/2022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C02CD67-AE6E-4488-9253-D8CE028D551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0215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68993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EDB76-6F7E-411E-997D-B8D3EB78E0B4}"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1389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4EDB76-6F7E-411E-997D-B8D3EB78E0B4}" type="datetimeFigureOut">
              <a:rPr lang="en-GB" smtClean="0"/>
              <a:t>24/01/2022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13090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4EDB76-6F7E-411E-997D-B8D3EB78E0B4}" type="datetimeFigureOut">
              <a:rPr lang="en-GB" smtClean="0"/>
              <a:t>24/01/2022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02CD67-AE6E-4488-9253-D8CE028D551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9294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4EDB76-6F7E-411E-997D-B8D3EB78E0B4}" type="datetimeFigureOut">
              <a:rPr lang="en-GB" smtClean="0"/>
              <a:t>24/01/2022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02CD67-AE6E-4488-9253-D8CE028D551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2279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4EDB76-6F7E-411E-997D-B8D3EB78E0B4}" type="datetimeFigureOut">
              <a:rPr lang="en-GB" smtClean="0"/>
              <a:t>24/01/2022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02CD67-AE6E-4488-9253-D8CE028D5512}" type="slidenum">
              <a:rPr lang="en-GB" smtClean="0"/>
              <a:t>‹#›</a:t>
            </a:fld>
            <a:endParaRPr lang="en-GB"/>
          </a:p>
        </p:txBody>
      </p:sp>
    </p:spTree>
    <p:extLst>
      <p:ext uri="{BB962C8B-B14F-4D97-AF65-F5344CB8AC3E}">
        <p14:creationId xmlns:p14="http://schemas.microsoft.com/office/powerpoint/2010/main" val="565287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4EDB76-6F7E-411E-997D-B8D3EB78E0B4}" type="datetimeFigureOut">
              <a:rPr lang="en-GB" smtClean="0"/>
              <a:t>24/01/2022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62417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D4EDB76-6F7E-411E-997D-B8D3EB78E0B4}" type="datetimeFigureOut">
              <a:rPr lang="en-GB" smtClean="0"/>
              <a:t>24/01/2022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6913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6265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87701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ext and image">
    <p:spTree>
      <p:nvGrpSpPr>
        <p:cNvPr id="1" name=""/>
        <p:cNvGrpSpPr/>
        <p:nvPr/>
      </p:nvGrpSpPr>
      <p:grpSpPr>
        <a:xfrm>
          <a:off x="0" y="0"/>
          <a:ext cx="0" cy="0"/>
          <a:chOff x="0" y="0"/>
          <a:chExt cx="0" cy="0"/>
        </a:xfrm>
      </p:grpSpPr>
      <p:sp>
        <p:nvSpPr>
          <p:cNvPr id="10" name="Content Placeholder 2"/>
          <p:cNvSpPr>
            <a:spLocks noGrp="1"/>
          </p:cNvSpPr>
          <p:nvPr>
            <p:ph idx="10"/>
          </p:nvPr>
        </p:nvSpPr>
        <p:spPr>
          <a:xfrm>
            <a:off x="6342408" y="2183939"/>
            <a:ext cx="5473995" cy="3724776"/>
          </a:xfrm>
          <a:prstGeom prst="rect">
            <a:avLst/>
          </a:prstGeom>
        </p:spPr>
        <p:txBody>
          <a:bodyPr/>
          <a:lstStyle>
            <a:lvl1pPr marL="0" indent="0">
              <a:buNone/>
              <a:defRPr/>
            </a:lvl1pPr>
          </a:lstStyle>
          <a:p>
            <a:pPr eaLnBrk="1" hangingPunct="1"/>
            <a:endParaRPr lang="en-US" altLang="en-US" sz="1632" dirty="0">
              <a:latin typeface="Arial MT Lt" charset="0"/>
            </a:endParaRPr>
          </a:p>
        </p:txBody>
      </p:sp>
      <p:sp>
        <p:nvSpPr>
          <p:cNvPr id="11" name="Text Placeholder 8"/>
          <p:cNvSpPr>
            <a:spLocks noGrp="1"/>
          </p:cNvSpPr>
          <p:nvPr>
            <p:ph type="body" sz="quarter" idx="11" hasCustomPrompt="1"/>
          </p:nvPr>
        </p:nvSpPr>
        <p:spPr>
          <a:xfrm>
            <a:off x="428619" y="871617"/>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Text and image slide – Slide title in Arial</a:t>
            </a:r>
            <a:endParaRPr lang="en-GB" dirty="0"/>
          </a:p>
        </p:txBody>
      </p:sp>
      <p:sp>
        <p:nvSpPr>
          <p:cNvPr id="14" name="Text Placeholder 13"/>
          <p:cNvSpPr>
            <a:spLocks noGrp="1"/>
          </p:cNvSpPr>
          <p:nvPr>
            <p:ph type="body" sz="quarter" idx="13" hasCustomPrompt="1"/>
          </p:nvPr>
        </p:nvSpPr>
        <p:spPr>
          <a:xfrm>
            <a:off x="287444" y="2185232"/>
            <a:ext cx="5473995" cy="3725051"/>
          </a:xfrm>
          <a:prstGeom prst="rect">
            <a:avLst/>
          </a:prstGeom>
        </p:spPr>
        <p:txBody>
          <a:bodyPr/>
          <a:lstStyle>
            <a:lvl1pPr marL="259118" marR="0" indent="-259118"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sz="1632" baseline="0">
                <a:latin typeface="Arial MT Lt"/>
              </a:defRPr>
            </a:lvl1pPr>
            <a:lvl2pPr>
              <a:defRPr sz="1632"/>
            </a:lvl2pPr>
          </a:lstStyle>
          <a:p>
            <a:pPr lvl="0"/>
            <a:r>
              <a:rPr lang="en-US" dirty="0"/>
              <a:t>Text ranged left, one paragraph space between lines of text in black</a:t>
            </a:r>
          </a:p>
          <a:p>
            <a:pPr lvl="1"/>
            <a:r>
              <a:rPr lang="en-US" dirty="0"/>
              <a:t>Sub bullet</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p:txBody>
      </p:sp>
      <p:sp>
        <p:nvSpPr>
          <p:cNvPr id="12" name="Text Placeholder 10"/>
          <p:cNvSpPr>
            <a:spLocks noGrp="1"/>
          </p:cNvSpPr>
          <p:nvPr>
            <p:ph type="body" sz="quarter" idx="12" hasCustomPrompt="1"/>
          </p:nvPr>
        </p:nvSpPr>
        <p:spPr>
          <a:xfrm>
            <a:off x="428619" y="1305793"/>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Slide subtitle in Arial</a:t>
            </a:r>
            <a:endParaRPr lang="en-GB" dirty="0"/>
          </a:p>
        </p:txBody>
      </p:sp>
    </p:spTree>
    <p:extLst>
      <p:ext uri="{BB962C8B-B14F-4D97-AF65-F5344CB8AC3E}">
        <p14:creationId xmlns:p14="http://schemas.microsoft.com/office/powerpoint/2010/main" val="3584649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ext only slide">
    <p:spTree>
      <p:nvGrpSpPr>
        <p:cNvPr id="1" name=""/>
        <p:cNvGrpSpPr/>
        <p:nvPr/>
      </p:nvGrpSpPr>
      <p:grpSpPr>
        <a:xfrm>
          <a:off x="0" y="0"/>
          <a:ext cx="0" cy="0"/>
          <a:chOff x="0" y="0"/>
          <a:chExt cx="0" cy="0"/>
        </a:xfrm>
      </p:grpSpPr>
      <p:sp>
        <p:nvSpPr>
          <p:cNvPr id="9" name="Text Placeholder 8"/>
          <p:cNvSpPr>
            <a:spLocks noGrp="1"/>
          </p:cNvSpPr>
          <p:nvPr>
            <p:ph type="body" sz="quarter" idx="10" hasCustomPrompt="1"/>
          </p:nvPr>
        </p:nvSpPr>
        <p:spPr>
          <a:xfrm>
            <a:off x="428619" y="871617"/>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Single column slide – Slide title in Arial</a:t>
            </a:r>
            <a:endParaRPr lang="en-GB" dirty="0"/>
          </a:p>
        </p:txBody>
      </p:sp>
      <p:sp>
        <p:nvSpPr>
          <p:cNvPr id="11" name="Text Placeholder 13"/>
          <p:cNvSpPr>
            <a:spLocks noGrp="1"/>
          </p:cNvSpPr>
          <p:nvPr>
            <p:ph type="body" sz="quarter" idx="13" hasCustomPrompt="1"/>
          </p:nvPr>
        </p:nvSpPr>
        <p:spPr>
          <a:xfrm>
            <a:off x="361358" y="2183578"/>
            <a:ext cx="11402023" cy="3726705"/>
          </a:xfrm>
          <a:prstGeom prst="rect">
            <a:avLst/>
          </a:prstGeom>
        </p:spPr>
        <p:txBody>
          <a:bodyPr/>
          <a:lstStyle>
            <a:lvl1pPr marL="259118" marR="0" indent="-259118"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sz="1632" baseline="0">
                <a:latin typeface="Arial MT Lt"/>
              </a:defRPr>
            </a:lvl1pPr>
            <a:lvl2pPr marL="673707" indent="-259118">
              <a:buFont typeface="Arial" panose="020B0604020202020204" pitchFamily="34" charset="0"/>
              <a:buChar char="•"/>
              <a:defRPr sz="1632"/>
            </a:lvl2pPr>
          </a:lstStyle>
          <a:p>
            <a:pPr lvl="0"/>
            <a:r>
              <a:rPr lang="en-US" dirty="0"/>
              <a:t>Text ranged left, one paragraph space between lines of text in black</a:t>
            </a:r>
          </a:p>
          <a:p>
            <a:pPr lvl="1"/>
            <a:r>
              <a:rPr lang="en-US" dirty="0"/>
              <a:t>Sub bullet</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p:txBody>
      </p:sp>
      <p:sp>
        <p:nvSpPr>
          <p:cNvPr id="10" name="Text Placeholder 10"/>
          <p:cNvSpPr>
            <a:spLocks noGrp="1"/>
          </p:cNvSpPr>
          <p:nvPr>
            <p:ph type="body" sz="quarter" idx="11" hasCustomPrompt="1"/>
          </p:nvPr>
        </p:nvSpPr>
        <p:spPr>
          <a:xfrm>
            <a:off x="428619" y="1305793"/>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Slide subtitle in Arial</a:t>
            </a:r>
            <a:endParaRPr lang="en-GB" dirty="0"/>
          </a:p>
        </p:txBody>
      </p:sp>
    </p:spTree>
    <p:extLst>
      <p:ext uri="{BB962C8B-B14F-4D97-AF65-F5344CB8AC3E}">
        <p14:creationId xmlns:p14="http://schemas.microsoft.com/office/powerpoint/2010/main" val="2375507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D4EDB76-6F7E-411E-997D-B8D3EB78E0B4}" type="datetimeFigureOut">
              <a:rPr lang="en-GB" smtClean="0"/>
              <a:t>24/01/2022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C02CD67-AE6E-4488-9253-D8CE028D551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3729840"/>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9.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43D3A-FFC4-4842-94E9-9684B1176B1F}"/>
              </a:ext>
            </a:extLst>
          </p:cNvPr>
          <p:cNvSpPr>
            <a:spLocks noGrp="1"/>
          </p:cNvSpPr>
          <p:nvPr>
            <p:ph type="ctrTitle"/>
          </p:nvPr>
        </p:nvSpPr>
        <p:spPr/>
        <p:txBody>
          <a:bodyPr>
            <a:normAutofit/>
          </a:bodyPr>
          <a:lstStyle/>
          <a:p>
            <a:r>
              <a:rPr lang="en-GB" sz="4800" dirty="0"/>
              <a:t>Organisational culture, organisational DESIGN and change management</a:t>
            </a:r>
          </a:p>
        </p:txBody>
      </p:sp>
      <p:sp>
        <p:nvSpPr>
          <p:cNvPr id="3" name="Subtitle 2">
            <a:extLst>
              <a:ext uri="{FF2B5EF4-FFF2-40B4-BE49-F238E27FC236}">
                <a16:creationId xmlns:a16="http://schemas.microsoft.com/office/drawing/2014/main" id="{3A996E85-56CB-4E00-97EB-615E2D0CDC83}"/>
              </a:ext>
            </a:extLst>
          </p:cNvPr>
          <p:cNvSpPr>
            <a:spLocks noGrp="1"/>
          </p:cNvSpPr>
          <p:nvPr>
            <p:ph type="subTitle" idx="1"/>
          </p:nvPr>
        </p:nvSpPr>
        <p:spPr/>
        <p:txBody>
          <a:bodyPr/>
          <a:lstStyle/>
          <a:p>
            <a:r>
              <a:rPr lang="en-GB" dirty="0"/>
              <a:t>Dr Dennis Pepple</a:t>
            </a:r>
          </a:p>
        </p:txBody>
      </p:sp>
    </p:spTree>
    <p:extLst>
      <p:ext uri="{BB962C8B-B14F-4D97-AF65-F5344CB8AC3E}">
        <p14:creationId xmlns:p14="http://schemas.microsoft.com/office/powerpoint/2010/main" val="1375640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Todays outline</a:t>
            </a:r>
          </a:p>
        </p:txBody>
      </p:sp>
      <p:sp>
        <p:nvSpPr>
          <p:cNvPr id="3" name="Content Placeholder 2"/>
          <p:cNvSpPr>
            <a:spLocks noGrp="1"/>
          </p:cNvSpPr>
          <p:nvPr>
            <p:ph idx="1"/>
          </p:nvPr>
        </p:nvSpPr>
        <p:spPr>
          <a:xfrm>
            <a:off x="576927" y="1162493"/>
            <a:ext cx="10515600" cy="4791739"/>
          </a:xfrm>
        </p:spPr>
        <p:txBody>
          <a:bodyPr>
            <a:noAutofit/>
          </a:bodyPr>
          <a:lstStyle/>
          <a:p>
            <a:pPr>
              <a:lnSpc>
                <a:spcPct val="100000"/>
              </a:lnSpc>
            </a:pPr>
            <a:r>
              <a:rPr lang="en-GB" sz="1867" dirty="0"/>
              <a:t>Meaning of organisation culture</a:t>
            </a:r>
          </a:p>
          <a:p>
            <a:pPr>
              <a:lnSpc>
                <a:spcPct val="100000"/>
              </a:lnSpc>
            </a:pPr>
            <a:r>
              <a:rPr lang="en-GB" sz="1867" dirty="0"/>
              <a:t>Meaning of organisation design </a:t>
            </a:r>
          </a:p>
          <a:p>
            <a:pPr>
              <a:lnSpc>
                <a:spcPct val="100000"/>
              </a:lnSpc>
            </a:pPr>
            <a:r>
              <a:rPr lang="en-GB" sz="1867" dirty="0"/>
              <a:t>Elements of organisation design </a:t>
            </a:r>
          </a:p>
          <a:p>
            <a:pPr>
              <a:lnSpc>
                <a:spcPct val="100000"/>
              </a:lnSpc>
            </a:pPr>
            <a:r>
              <a:rPr lang="en-GB" sz="1867" dirty="0"/>
              <a:t>Types of organisation structure</a:t>
            </a:r>
          </a:p>
          <a:p>
            <a:pPr marL="457189" indent="-457189">
              <a:lnSpc>
                <a:spcPct val="100000"/>
              </a:lnSpc>
              <a:buFont typeface="+mj-lt"/>
              <a:buAutoNum type="arabicPeriod"/>
            </a:pPr>
            <a:r>
              <a:rPr lang="en-GB" sz="1867" dirty="0"/>
              <a:t>Traditional forms of organisation</a:t>
            </a:r>
          </a:p>
          <a:p>
            <a:pPr marL="457189" indent="-457189">
              <a:lnSpc>
                <a:spcPct val="100000"/>
              </a:lnSpc>
              <a:buFont typeface="+mj-lt"/>
              <a:buAutoNum type="arabicPeriod"/>
            </a:pPr>
            <a:r>
              <a:rPr lang="en-GB" sz="1867" dirty="0"/>
              <a:t>New forms of organisation </a:t>
            </a:r>
          </a:p>
          <a:p>
            <a:pPr>
              <a:lnSpc>
                <a:spcPct val="100000"/>
              </a:lnSpc>
              <a:buFont typeface="Arial" panose="020B0604020202020204" pitchFamily="34" charset="0"/>
              <a:buChar char="•"/>
            </a:pPr>
            <a:r>
              <a:rPr lang="en-GB" sz="1867" dirty="0"/>
              <a:t>Challenges of new forms of organisation </a:t>
            </a:r>
          </a:p>
        </p:txBody>
      </p:sp>
    </p:spTree>
    <p:extLst>
      <p:ext uri="{BB962C8B-B14F-4D97-AF65-F5344CB8AC3E}">
        <p14:creationId xmlns:p14="http://schemas.microsoft.com/office/powerpoint/2010/main" val="1496874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AAE024F8-7A68-4EBC-AB86-EA448B642A69}"/>
              </a:ext>
            </a:extLst>
          </p:cNvPr>
          <p:cNvPicPr>
            <a:picLocks noGrp="1" noChangeAspect="1"/>
          </p:cNvPicPr>
          <p:nvPr>
            <p:ph idx="10"/>
          </p:nvPr>
        </p:nvPicPr>
        <p:blipFill>
          <a:blip r:embed="rId2"/>
          <a:stretch>
            <a:fillRect/>
          </a:stretch>
        </p:blipFill>
        <p:spPr>
          <a:xfrm>
            <a:off x="6853041" y="997249"/>
            <a:ext cx="4101519" cy="3725547"/>
          </a:xfrm>
          <a:prstGeom prst="rect">
            <a:avLst/>
          </a:prstGeom>
        </p:spPr>
      </p:pic>
      <p:sp>
        <p:nvSpPr>
          <p:cNvPr id="5" name="Text Placeholder 4">
            <a:extLst>
              <a:ext uri="{FF2B5EF4-FFF2-40B4-BE49-F238E27FC236}">
                <a16:creationId xmlns:a16="http://schemas.microsoft.com/office/drawing/2014/main" id="{BEDD072C-740C-439F-BD52-10E1B5E5589B}"/>
              </a:ext>
            </a:extLst>
          </p:cNvPr>
          <p:cNvSpPr>
            <a:spLocks noGrp="1"/>
          </p:cNvSpPr>
          <p:nvPr>
            <p:ph type="body" sz="quarter" idx="11"/>
          </p:nvPr>
        </p:nvSpPr>
        <p:spPr/>
        <p:txBody>
          <a:bodyPr>
            <a:normAutofit fontScale="85000" lnSpcReduction="10000"/>
          </a:bodyPr>
          <a:lstStyle/>
          <a:p>
            <a:r>
              <a:rPr lang="en-GB" dirty="0">
                <a:solidFill>
                  <a:schemeClr val="tx1"/>
                </a:solidFill>
              </a:rPr>
              <a:t>Organisational culture</a:t>
            </a:r>
          </a:p>
        </p:txBody>
      </p:sp>
      <p:sp>
        <p:nvSpPr>
          <p:cNvPr id="4" name="Text Placeholder 3">
            <a:extLst>
              <a:ext uri="{FF2B5EF4-FFF2-40B4-BE49-F238E27FC236}">
                <a16:creationId xmlns:a16="http://schemas.microsoft.com/office/drawing/2014/main" id="{26299D30-2FF6-4F5C-8457-28A0CBA6BCE4}"/>
              </a:ext>
            </a:extLst>
          </p:cNvPr>
          <p:cNvSpPr>
            <a:spLocks noGrp="1"/>
          </p:cNvSpPr>
          <p:nvPr>
            <p:ph type="body" sz="quarter" idx="12"/>
          </p:nvPr>
        </p:nvSpPr>
        <p:spPr>
          <a:xfrm>
            <a:off x="526930" y="1566474"/>
            <a:ext cx="5473995" cy="3725051"/>
          </a:xfrm>
        </p:spPr>
        <p:txBody>
          <a:bodyPr>
            <a:normAutofit fontScale="77500" lnSpcReduction="20000"/>
          </a:bodyPr>
          <a:lstStyle/>
          <a:p>
            <a:pPr marL="0" indent="0">
              <a:buNone/>
            </a:pPr>
            <a:r>
              <a:rPr lang="en-GB" dirty="0">
                <a:solidFill>
                  <a:schemeClr val="tx1"/>
                </a:solidFill>
              </a:rPr>
              <a:t>Cameron and Quinn Model</a:t>
            </a:r>
          </a:p>
          <a:p>
            <a:r>
              <a:rPr lang="en-GB" dirty="0">
                <a:solidFill>
                  <a:schemeClr val="tx1"/>
                </a:solidFill>
              </a:rPr>
              <a:t>Clan Culture</a:t>
            </a:r>
          </a:p>
          <a:p>
            <a:r>
              <a:rPr lang="en-GB" dirty="0">
                <a:solidFill>
                  <a:schemeClr val="tx1"/>
                </a:solidFill>
              </a:rPr>
              <a:t>Adhocracy culture</a:t>
            </a:r>
          </a:p>
          <a:p>
            <a:r>
              <a:rPr lang="en-GB" dirty="0">
                <a:solidFill>
                  <a:schemeClr val="tx1"/>
                </a:solidFill>
              </a:rPr>
              <a:t>Market culture</a:t>
            </a:r>
          </a:p>
          <a:p>
            <a:r>
              <a:rPr lang="en-GB" dirty="0">
                <a:solidFill>
                  <a:schemeClr val="tx1"/>
                </a:solidFill>
              </a:rPr>
              <a:t>Hierarchy culture</a:t>
            </a:r>
          </a:p>
          <a:p>
            <a:pPr marL="0" indent="0">
              <a:buNone/>
            </a:pPr>
            <a:endParaRPr lang="en-GB" dirty="0">
              <a:solidFill>
                <a:schemeClr val="tx1"/>
              </a:solidFill>
            </a:endParaRPr>
          </a:p>
          <a:p>
            <a:pPr marL="0" indent="0">
              <a:buNone/>
            </a:pPr>
            <a:r>
              <a:rPr lang="en-GB" dirty="0">
                <a:solidFill>
                  <a:schemeClr val="tx1"/>
                </a:solidFill>
              </a:rPr>
              <a:t>Cameron, K.S. and Quinn, R.E., 2011. </a:t>
            </a:r>
            <a:r>
              <a:rPr lang="en-GB" i="1" dirty="0">
                <a:solidFill>
                  <a:schemeClr val="tx1"/>
                </a:solidFill>
              </a:rPr>
              <a:t>Diagnosing and changing organizational culture: Based on the competing values framework</a:t>
            </a:r>
            <a:r>
              <a:rPr lang="en-GB" dirty="0">
                <a:solidFill>
                  <a:schemeClr val="tx1"/>
                </a:solidFill>
              </a:rPr>
              <a:t>. John Wiley &amp; Sons.</a:t>
            </a:r>
          </a:p>
        </p:txBody>
      </p:sp>
    </p:spTree>
    <p:extLst>
      <p:ext uri="{BB962C8B-B14F-4D97-AF65-F5344CB8AC3E}">
        <p14:creationId xmlns:p14="http://schemas.microsoft.com/office/powerpoint/2010/main" val="2501795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12AA264-BFFD-4497-B658-329345C03CE6}"/>
              </a:ext>
            </a:extLst>
          </p:cNvPr>
          <p:cNvSpPr>
            <a:spLocks noGrp="1"/>
          </p:cNvSpPr>
          <p:nvPr>
            <p:ph type="body" sz="quarter" idx="10"/>
          </p:nvPr>
        </p:nvSpPr>
        <p:spPr/>
        <p:txBody>
          <a:bodyPr>
            <a:normAutofit fontScale="85000" lnSpcReduction="10000"/>
          </a:bodyPr>
          <a:lstStyle/>
          <a:p>
            <a:r>
              <a:rPr lang="en-GB" dirty="0">
                <a:solidFill>
                  <a:schemeClr val="tx1"/>
                </a:solidFill>
              </a:rPr>
              <a:t>SHRM Model </a:t>
            </a:r>
          </a:p>
        </p:txBody>
      </p:sp>
      <p:sp>
        <p:nvSpPr>
          <p:cNvPr id="3" name="Text Placeholder 2">
            <a:extLst>
              <a:ext uri="{FF2B5EF4-FFF2-40B4-BE49-F238E27FC236}">
                <a16:creationId xmlns:a16="http://schemas.microsoft.com/office/drawing/2014/main" id="{16FA6AD2-997A-4535-A28A-35949AA2EA6D}"/>
              </a:ext>
            </a:extLst>
          </p:cNvPr>
          <p:cNvSpPr>
            <a:spLocks noGrp="1"/>
          </p:cNvSpPr>
          <p:nvPr>
            <p:ph type="body" sz="quarter" idx="11"/>
          </p:nvPr>
        </p:nvSpPr>
        <p:spPr/>
        <p:txBody>
          <a:bodyPr>
            <a:noAutofit/>
          </a:bodyPr>
          <a:lstStyle/>
          <a:p>
            <a:pPr marL="0" indent="0">
              <a:buNone/>
            </a:pPr>
            <a:r>
              <a:rPr lang="en-GB" sz="1600" dirty="0">
                <a:solidFill>
                  <a:schemeClr val="tx1"/>
                </a:solidFill>
              </a:rPr>
              <a:t>Values</a:t>
            </a:r>
          </a:p>
          <a:p>
            <a:pPr marL="0" indent="0">
              <a:buNone/>
            </a:pPr>
            <a:r>
              <a:rPr lang="en-GB" sz="1600" dirty="0">
                <a:solidFill>
                  <a:schemeClr val="tx1"/>
                </a:solidFill>
              </a:rPr>
              <a:t>Degree of hierarchy</a:t>
            </a:r>
          </a:p>
          <a:p>
            <a:pPr marL="0" indent="0">
              <a:buNone/>
            </a:pPr>
            <a:r>
              <a:rPr lang="en-GB" sz="1600" dirty="0">
                <a:solidFill>
                  <a:schemeClr val="tx1"/>
                </a:solidFill>
              </a:rPr>
              <a:t>Degree of urgency</a:t>
            </a:r>
          </a:p>
          <a:p>
            <a:pPr marL="0" indent="0">
              <a:buNone/>
            </a:pPr>
            <a:r>
              <a:rPr lang="en-GB" sz="1600" dirty="0">
                <a:solidFill>
                  <a:schemeClr val="tx1"/>
                </a:solidFill>
              </a:rPr>
              <a:t>Functional orientation</a:t>
            </a:r>
          </a:p>
          <a:p>
            <a:pPr marL="0" indent="0">
              <a:buNone/>
            </a:pPr>
            <a:r>
              <a:rPr lang="en-GB" sz="1600" dirty="0">
                <a:solidFill>
                  <a:schemeClr val="tx1"/>
                </a:solidFill>
              </a:rPr>
              <a:t>People orientation or task orientation</a:t>
            </a:r>
          </a:p>
          <a:p>
            <a:pPr marL="0" indent="0">
              <a:buNone/>
            </a:pPr>
            <a:endParaRPr lang="en-GB" sz="1600" dirty="0">
              <a:solidFill>
                <a:schemeClr val="tx1"/>
              </a:solidFill>
            </a:endParaRPr>
          </a:p>
          <a:p>
            <a:pPr marL="0" indent="0">
              <a:buNone/>
            </a:pPr>
            <a:r>
              <a:rPr lang="en-GB" sz="1600" dirty="0">
                <a:solidFill>
                  <a:schemeClr val="tx1"/>
                </a:solidFill>
              </a:rPr>
              <a:t>https://www.shrm.org/resourcesandtools/tools-and-samples/toolkits/pages/understandinganddevelopingorganizationalculture.aspx</a:t>
            </a:r>
          </a:p>
          <a:p>
            <a:pPr marL="0" indent="0">
              <a:buNone/>
            </a:pPr>
            <a:endParaRPr lang="en-GB" sz="1600" dirty="0">
              <a:solidFill>
                <a:schemeClr val="tx1"/>
              </a:solidFill>
            </a:endParaRPr>
          </a:p>
          <a:p>
            <a:pPr marL="0" indent="0">
              <a:buNone/>
            </a:pPr>
            <a:endParaRPr lang="en-GB" sz="1600" dirty="0">
              <a:solidFill>
                <a:schemeClr val="tx1"/>
              </a:solidFill>
            </a:endParaRPr>
          </a:p>
        </p:txBody>
      </p:sp>
      <p:pic>
        <p:nvPicPr>
          <p:cNvPr id="2" name="Picture 1">
            <a:extLst>
              <a:ext uri="{FF2B5EF4-FFF2-40B4-BE49-F238E27FC236}">
                <a16:creationId xmlns:a16="http://schemas.microsoft.com/office/drawing/2014/main" id="{37D5ED00-8438-4CAE-BF89-973875CBC6DE}"/>
              </a:ext>
            </a:extLst>
          </p:cNvPr>
          <p:cNvPicPr>
            <a:picLocks noChangeAspect="1"/>
          </p:cNvPicPr>
          <p:nvPr/>
        </p:nvPicPr>
        <p:blipFill>
          <a:blip r:embed="rId2"/>
          <a:stretch>
            <a:fillRect/>
          </a:stretch>
        </p:blipFill>
        <p:spPr>
          <a:xfrm>
            <a:off x="7910512" y="751114"/>
            <a:ext cx="3661002" cy="4114799"/>
          </a:xfrm>
          <a:prstGeom prst="rect">
            <a:avLst/>
          </a:prstGeom>
        </p:spPr>
      </p:pic>
    </p:spTree>
    <p:extLst>
      <p:ext uri="{BB962C8B-B14F-4D97-AF65-F5344CB8AC3E}">
        <p14:creationId xmlns:p14="http://schemas.microsoft.com/office/powerpoint/2010/main" val="2812377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Organisation Design in Context </a:t>
            </a:r>
          </a:p>
        </p:txBody>
      </p:sp>
      <p:sp>
        <p:nvSpPr>
          <p:cNvPr id="3" name="Content Placeholder 2"/>
          <p:cNvSpPr>
            <a:spLocks noGrp="1"/>
          </p:cNvSpPr>
          <p:nvPr>
            <p:ph idx="1"/>
          </p:nvPr>
        </p:nvSpPr>
        <p:spPr>
          <a:xfrm>
            <a:off x="548627" y="1778629"/>
            <a:ext cx="10515600" cy="4887492"/>
          </a:xfrm>
        </p:spPr>
        <p:txBody>
          <a:bodyPr>
            <a:noAutofit/>
          </a:bodyPr>
          <a:lstStyle/>
          <a:p>
            <a:pPr>
              <a:buNone/>
              <a:defRPr/>
            </a:pPr>
            <a:r>
              <a:rPr lang="en-GB" dirty="0">
                <a:effectLst>
                  <a:outerShdw blurRad="38100" dist="38100" dir="2700000" algn="tl">
                    <a:srgbClr val="C0C0C0"/>
                  </a:outerShdw>
                </a:effectLst>
              </a:rPr>
              <a:t>You will be able to critically evaluate the internal factors impacting on choice and decision making in organisational design in particular</a:t>
            </a:r>
          </a:p>
          <a:p>
            <a:pPr>
              <a:defRPr/>
            </a:pPr>
            <a:r>
              <a:rPr lang="en-GB" dirty="0">
                <a:effectLst>
                  <a:outerShdw blurRad="38100" dist="38100" dir="2700000" algn="tl">
                    <a:srgbClr val="C0C0C0"/>
                  </a:outerShdw>
                </a:effectLst>
              </a:rPr>
              <a:t>The essential elements of structural design</a:t>
            </a:r>
          </a:p>
          <a:p>
            <a:pPr>
              <a:defRPr/>
            </a:pPr>
            <a:r>
              <a:rPr lang="en-GB" dirty="0">
                <a:effectLst>
                  <a:outerShdw blurRad="38100" dist="38100" dir="2700000" algn="tl">
                    <a:srgbClr val="C0C0C0"/>
                  </a:outerShdw>
                </a:effectLst>
              </a:rPr>
              <a:t>Different types of structure and their advantages and disadvantages</a:t>
            </a:r>
          </a:p>
          <a:p>
            <a:pPr marL="0" indent="0">
              <a:buNone/>
            </a:pPr>
            <a:endParaRPr lang="en-GB" sz="1933" b="1" dirty="0"/>
          </a:p>
        </p:txBody>
      </p:sp>
    </p:spTree>
    <p:extLst>
      <p:ext uri="{BB962C8B-B14F-4D97-AF65-F5344CB8AC3E}">
        <p14:creationId xmlns:p14="http://schemas.microsoft.com/office/powerpoint/2010/main" val="3951000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Organisation design meaning  </a:t>
            </a:r>
          </a:p>
        </p:txBody>
      </p:sp>
      <p:sp>
        <p:nvSpPr>
          <p:cNvPr id="3" name="Content Placeholder 2"/>
          <p:cNvSpPr>
            <a:spLocks noGrp="1"/>
          </p:cNvSpPr>
          <p:nvPr>
            <p:ph idx="1"/>
          </p:nvPr>
        </p:nvSpPr>
        <p:spPr>
          <a:xfrm>
            <a:off x="576927" y="1408835"/>
            <a:ext cx="10515600" cy="4351339"/>
          </a:xfrm>
        </p:spPr>
        <p:txBody>
          <a:bodyPr>
            <a:normAutofit/>
          </a:bodyPr>
          <a:lstStyle/>
          <a:p>
            <a:pPr>
              <a:buNone/>
              <a:defRPr/>
            </a:pPr>
            <a:r>
              <a:rPr lang="en-GB" dirty="0">
                <a:effectLst>
                  <a:outerShdw blurRad="38100" dist="38100" dir="2700000" algn="tl">
                    <a:srgbClr val="C0C0C0"/>
                  </a:outerShdw>
                </a:effectLst>
              </a:rPr>
              <a:t>“...the outcome of shaping and aligning all the components of an enterprise towards the achievement of an agreed mission”</a:t>
            </a:r>
          </a:p>
          <a:p>
            <a:pPr>
              <a:buNone/>
              <a:defRPr/>
            </a:pPr>
            <a:r>
              <a:rPr lang="en-GB" dirty="0">
                <a:effectLst>
                  <a:outerShdw blurRad="38100" dist="38100" dir="2700000" algn="tl">
                    <a:srgbClr val="C0C0C0"/>
                  </a:outerShdw>
                </a:effectLst>
              </a:rPr>
              <a:t>						</a:t>
            </a:r>
            <a:r>
              <a:rPr lang="en-GB" sz="1600" dirty="0">
                <a:effectLst>
                  <a:outerShdw blurRad="38100" dist="38100" dir="2700000" algn="tl">
                    <a:srgbClr val="C0C0C0"/>
                  </a:outerShdw>
                </a:effectLst>
              </a:rPr>
              <a:t>Stanford (2007)</a:t>
            </a:r>
          </a:p>
          <a:p>
            <a:pPr>
              <a:buNone/>
              <a:defRPr/>
            </a:pPr>
            <a:r>
              <a:rPr lang="en-GB" dirty="0">
                <a:effectLst>
                  <a:outerShdw blurRad="38100" dist="38100" dir="2700000" algn="tl">
                    <a:srgbClr val="C0C0C0"/>
                  </a:outerShdw>
                </a:effectLst>
              </a:rPr>
              <a:t>“is so critical it should be on the agenda of every meeting in every single department”</a:t>
            </a:r>
          </a:p>
          <a:p>
            <a:pPr>
              <a:buNone/>
              <a:defRPr/>
            </a:pPr>
            <a:r>
              <a:rPr lang="en-GB" dirty="0">
                <a:effectLst>
                  <a:outerShdw blurRad="38100" dist="38100" dir="2700000" algn="tl">
                    <a:srgbClr val="C0C0C0"/>
                  </a:outerShdw>
                </a:effectLst>
              </a:rPr>
              <a:t>						</a:t>
            </a:r>
            <a:r>
              <a:rPr lang="en-GB" sz="1600" dirty="0">
                <a:effectLst>
                  <a:outerShdw blurRad="38100" dist="38100" dir="2700000" algn="tl">
                    <a:srgbClr val="C0C0C0"/>
                  </a:outerShdw>
                </a:effectLst>
              </a:rPr>
              <a:t>Rheingold (2003)</a:t>
            </a:r>
          </a:p>
          <a:p>
            <a:pPr>
              <a:buNone/>
              <a:defRPr/>
            </a:pPr>
            <a:r>
              <a:rPr lang="en-GB" dirty="0">
                <a:effectLst>
                  <a:outerShdw blurRad="38100" dist="38100" dir="2700000" algn="tl">
                    <a:srgbClr val="C0C0C0"/>
                  </a:outerShdw>
                </a:effectLst>
              </a:rPr>
              <a:t>“managerialist response” to the contingencies thrown up by the environment</a:t>
            </a:r>
          </a:p>
          <a:p>
            <a:pPr>
              <a:buNone/>
              <a:defRPr/>
            </a:pPr>
            <a:r>
              <a:rPr lang="en-GB" dirty="0">
                <a:effectLst>
                  <a:outerShdw blurRad="38100" dist="38100" dir="2700000" algn="tl">
                    <a:srgbClr val="C0C0C0"/>
                  </a:outerShdw>
                </a:effectLst>
              </a:rPr>
              <a:t>				</a:t>
            </a:r>
            <a:r>
              <a:rPr lang="en-GB" sz="1600" dirty="0">
                <a:effectLst>
                  <a:outerShdw blurRad="38100" dist="38100" dir="2700000" algn="tl">
                    <a:srgbClr val="C0C0C0"/>
                  </a:outerShdw>
                </a:effectLst>
              </a:rPr>
              <a:t>Clegg, </a:t>
            </a:r>
            <a:r>
              <a:rPr lang="en-GB" sz="1600" dirty="0" err="1">
                <a:effectLst>
                  <a:outerShdw blurRad="38100" dist="38100" dir="2700000" algn="tl">
                    <a:srgbClr val="C0C0C0"/>
                  </a:outerShdw>
                </a:effectLst>
              </a:rPr>
              <a:t>Kornberger</a:t>
            </a:r>
            <a:r>
              <a:rPr lang="en-GB" sz="1600" dirty="0">
                <a:effectLst>
                  <a:outerShdw blurRad="38100" dist="38100" dir="2700000" algn="tl">
                    <a:srgbClr val="C0C0C0"/>
                  </a:outerShdw>
                </a:effectLst>
              </a:rPr>
              <a:t> and </a:t>
            </a:r>
            <a:r>
              <a:rPr lang="en-GB" sz="1600" dirty="0" err="1">
                <a:effectLst>
                  <a:outerShdw blurRad="38100" dist="38100" dir="2700000" algn="tl">
                    <a:srgbClr val="C0C0C0"/>
                  </a:outerShdw>
                </a:effectLst>
              </a:rPr>
              <a:t>Pitsis</a:t>
            </a:r>
            <a:r>
              <a:rPr lang="en-GB" sz="1600" dirty="0">
                <a:effectLst>
                  <a:outerShdw blurRad="38100" dist="38100" dir="2700000" algn="tl">
                    <a:srgbClr val="C0C0C0"/>
                  </a:outerShdw>
                </a:effectLst>
              </a:rPr>
              <a:t> (2008)</a:t>
            </a:r>
            <a:r>
              <a:rPr lang="en-GB" dirty="0">
                <a:effectLst>
                  <a:outerShdw blurRad="38100" dist="38100" dir="2700000" algn="tl">
                    <a:srgbClr val="C0C0C0"/>
                  </a:outerShdw>
                </a:effectLst>
              </a:rPr>
              <a:t> </a:t>
            </a:r>
          </a:p>
          <a:p>
            <a:pPr marL="0" indent="0">
              <a:buNone/>
            </a:pPr>
            <a:endParaRPr lang="en-GB" dirty="0"/>
          </a:p>
        </p:txBody>
      </p:sp>
    </p:spTree>
    <p:extLst>
      <p:ext uri="{BB962C8B-B14F-4D97-AF65-F5344CB8AC3E}">
        <p14:creationId xmlns:p14="http://schemas.microsoft.com/office/powerpoint/2010/main" val="127168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Elements of organisation structure </a:t>
            </a:r>
            <a:br>
              <a:rPr lang="en-GB" dirty="0"/>
            </a:br>
            <a:r>
              <a:rPr lang="en-GB" dirty="0"/>
              <a:t>(</a:t>
            </a:r>
            <a:r>
              <a:rPr lang="en-GB" sz="2667" dirty="0">
                <a:effectLst>
                  <a:outerShdw blurRad="38100" dist="38100" dir="2700000" algn="tl">
                    <a:srgbClr val="C0C0C0"/>
                  </a:outerShdw>
                </a:effectLst>
              </a:rPr>
              <a:t>Huczynski and Buchanan 8</a:t>
            </a:r>
            <a:r>
              <a:rPr lang="en-GB" sz="2667" baseline="30000" dirty="0">
                <a:effectLst>
                  <a:outerShdw blurRad="38100" dist="38100" dir="2700000" algn="tl">
                    <a:srgbClr val="C0C0C0"/>
                  </a:outerShdw>
                </a:effectLst>
              </a:rPr>
              <a:t>th</a:t>
            </a:r>
            <a:r>
              <a:rPr lang="en-GB" sz="2667" dirty="0">
                <a:effectLst>
                  <a:outerShdw blurRad="38100" dist="38100" dir="2700000" algn="tl">
                    <a:srgbClr val="C0C0C0"/>
                  </a:outerShdw>
                </a:effectLst>
              </a:rPr>
              <a:t> ed 2013)</a:t>
            </a:r>
            <a:endParaRPr lang="en-GB" dirty="0"/>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fontScale="85000" lnSpcReduction="20000"/>
          </a:bodyPr>
          <a:lstStyle/>
          <a:p>
            <a:pPr marL="685783" indent="-685783">
              <a:buFontTx/>
              <a:buAutoNum type="arabicPeriod"/>
              <a:defRPr/>
            </a:pPr>
            <a:r>
              <a:rPr lang="en-GB" dirty="0">
                <a:effectLst>
                  <a:outerShdw blurRad="38100" dist="38100" dir="2700000" algn="tl">
                    <a:srgbClr val="C0C0C0"/>
                  </a:outerShdw>
                </a:effectLst>
              </a:rPr>
              <a:t>Work Specialisation* **</a:t>
            </a:r>
          </a:p>
          <a:p>
            <a:pPr marL="685783" indent="-685783">
              <a:buFontTx/>
              <a:buAutoNum type="arabicPeriod"/>
              <a:defRPr/>
            </a:pPr>
            <a:r>
              <a:rPr lang="en-GB" dirty="0">
                <a:effectLst>
                  <a:outerShdw blurRad="38100" dist="38100" dir="2700000" algn="tl">
                    <a:srgbClr val="C0C0C0"/>
                  </a:outerShdw>
                </a:effectLst>
              </a:rPr>
              <a:t>Hierarchy</a:t>
            </a:r>
          </a:p>
          <a:p>
            <a:pPr marL="685783" indent="-685783">
              <a:buFontTx/>
              <a:buAutoNum type="arabicPeriod"/>
              <a:defRPr/>
            </a:pPr>
            <a:r>
              <a:rPr lang="en-GB" dirty="0">
                <a:effectLst>
                  <a:outerShdw blurRad="38100" dist="38100" dir="2700000" algn="tl">
                    <a:srgbClr val="C0C0C0"/>
                  </a:outerShdw>
                </a:effectLst>
              </a:rPr>
              <a:t>Span of Control **</a:t>
            </a:r>
          </a:p>
          <a:p>
            <a:pPr marL="685783" indent="-685783">
              <a:buFontTx/>
              <a:buAutoNum type="arabicPeriod"/>
              <a:defRPr/>
            </a:pPr>
            <a:r>
              <a:rPr lang="en-GB" dirty="0">
                <a:effectLst>
                  <a:outerShdw blurRad="38100" dist="38100" dir="2700000" algn="tl">
                    <a:srgbClr val="C0C0C0"/>
                  </a:outerShdw>
                </a:effectLst>
              </a:rPr>
              <a:t>Chain of Command **</a:t>
            </a:r>
          </a:p>
          <a:p>
            <a:pPr marL="685783" indent="-685783">
              <a:buFontTx/>
              <a:buAutoNum type="arabicPeriod"/>
              <a:defRPr/>
            </a:pPr>
            <a:r>
              <a:rPr lang="en-GB" dirty="0">
                <a:effectLst>
                  <a:outerShdw blurRad="38100" dist="38100" dir="2700000" algn="tl">
                    <a:srgbClr val="C0C0C0"/>
                  </a:outerShdw>
                </a:effectLst>
              </a:rPr>
              <a:t>Formalisation* **</a:t>
            </a:r>
          </a:p>
          <a:p>
            <a:pPr marL="685783" indent="-685783">
              <a:buFontTx/>
              <a:buAutoNum type="arabicPeriod"/>
              <a:defRPr/>
            </a:pPr>
            <a:r>
              <a:rPr lang="en-GB" dirty="0">
                <a:effectLst>
                  <a:outerShdw blurRad="38100" dist="38100" dir="2700000" algn="tl">
                    <a:srgbClr val="C0C0C0"/>
                  </a:outerShdw>
                </a:effectLst>
              </a:rPr>
              <a:t>Centralisation* **</a:t>
            </a:r>
          </a:p>
          <a:p>
            <a:pPr marL="685783" indent="-685783">
              <a:buFontTx/>
              <a:buAutoNum type="arabicPeriod"/>
              <a:defRPr/>
            </a:pPr>
            <a:r>
              <a:rPr lang="en-GB" dirty="0">
                <a:effectLst>
                  <a:outerShdw blurRad="38100" dist="38100" dir="2700000" algn="tl">
                    <a:srgbClr val="C0C0C0"/>
                  </a:outerShdw>
                </a:effectLst>
              </a:rPr>
              <a:t>Departmentalisation**</a:t>
            </a:r>
          </a:p>
          <a:p>
            <a:pPr marL="685783" indent="-685783">
              <a:buNone/>
              <a:defRPr/>
            </a:pPr>
            <a:r>
              <a:rPr lang="en-GB" sz="1467" dirty="0">
                <a:effectLst>
                  <a:outerShdw blurRad="38100" dist="38100" dir="2700000" algn="tl">
                    <a:srgbClr val="C0C0C0"/>
                  </a:outerShdw>
                </a:effectLst>
              </a:rPr>
              <a:t>Pugh and Hickson * plus Configuration and Standardisation</a:t>
            </a:r>
          </a:p>
          <a:p>
            <a:pPr marL="685783" indent="-685783">
              <a:buNone/>
              <a:defRPr/>
            </a:pPr>
            <a:r>
              <a:rPr lang="en-GB" sz="1467" dirty="0">
                <a:effectLst>
                  <a:outerShdw blurRad="38100" dist="38100" dir="2700000" algn="tl">
                    <a:srgbClr val="C0C0C0"/>
                  </a:outerShdw>
                </a:effectLst>
              </a:rPr>
              <a:t>Robbins Judge and Campbell **</a:t>
            </a:r>
          </a:p>
          <a:p>
            <a:pPr marL="0" indent="0">
              <a:buNone/>
            </a:pPr>
            <a:endParaRPr lang="en-GB" dirty="0"/>
          </a:p>
        </p:txBody>
      </p:sp>
    </p:spTree>
    <p:extLst>
      <p:ext uri="{BB962C8B-B14F-4D97-AF65-F5344CB8AC3E}">
        <p14:creationId xmlns:p14="http://schemas.microsoft.com/office/powerpoint/2010/main" val="4150532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Specialisation </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a:bodyPr>
          <a:lstStyle/>
          <a:p>
            <a:pPr marL="685783" indent="-685783">
              <a:buNone/>
            </a:pPr>
            <a:r>
              <a:rPr lang="en-GB" altLang="en-US" dirty="0"/>
              <a:t>The Organisation Chart</a:t>
            </a:r>
          </a:p>
          <a:p>
            <a:pPr marL="685783" indent="-685783">
              <a:buNone/>
            </a:pPr>
            <a:r>
              <a:rPr lang="en-GB" altLang="en-US" dirty="0"/>
              <a:t>Shows the layers or levels of management</a:t>
            </a:r>
          </a:p>
          <a:p>
            <a:pPr marL="1295368" lvl="1" indent="-685783"/>
            <a:r>
              <a:rPr lang="en-GB" altLang="en-US" sz="2133" dirty="0"/>
              <a:t>Tall Structure			Flat Structure</a:t>
            </a:r>
          </a:p>
          <a:p>
            <a:pPr marL="685783" indent="-685783"/>
            <a:endParaRPr lang="en-GB" altLang="en-US" dirty="0"/>
          </a:p>
        </p:txBody>
      </p:sp>
      <p:pic>
        <p:nvPicPr>
          <p:cNvPr id="6" name="Picture 5">
            <a:extLst>
              <a:ext uri="{FF2B5EF4-FFF2-40B4-BE49-F238E27FC236}">
                <a16:creationId xmlns:a16="http://schemas.microsoft.com/office/drawing/2014/main" id="{DDDC3108-A406-47A8-99F6-369049B7AB1D}"/>
              </a:ext>
            </a:extLst>
          </p:cNvPr>
          <p:cNvPicPr>
            <a:picLocks noChangeAspect="1"/>
          </p:cNvPicPr>
          <p:nvPr/>
        </p:nvPicPr>
        <p:blipFill>
          <a:blip r:embed="rId2"/>
          <a:stretch>
            <a:fillRect/>
          </a:stretch>
        </p:blipFill>
        <p:spPr>
          <a:xfrm>
            <a:off x="1099474" y="2912534"/>
            <a:ext cx="3389669" cy="2731911"/>
          </a:xfrm>
          <a:prstGeom prst="rect">
            <a:avLst/>
          </a:prstGeom>
        </p:spPr>
      </p:pic>
      <p:pic>
        <p:nvPicPr>
          <p:cNvPr id="7" name="Picture 6">
            <a:extLst>
              <a:ext uri="{FF2B5EF4-FFF2-40B4-BE49-F238E27FC236}">
                <a16:creationId xmlns:a16="http://schemas.microsoft.com/office/drawing/2014/main" id="{CBAFDEB8-F649-487F-8ADC-96F775EF3717}"/>
              </a:ext>
            </a:extLst>
          </p:cNvPr>
          <p:cNvPicPr>
            <a:picLocks noChangeAspect="1"/>
          </p:cNvPicPr>
          <p:nvPr/>
        </p:nvPicPr>
        <p:blipFill>
          <a:blip r:embed="rId3"/>
          <a:stretch>
            <a:fillRect/>
          </a:stretch>
        </p:blipFill>
        <p:spPr>
          <a:xfrm>
            <a:off x="5579826" y="3160890"/>
            <a:ext cx="3389671" cy="2211116"/>
          </a:xfrm>
          <a:prstGeom prst="rect">
            <a:avLst/>
          </a:prstGeom>
        </p:spPr>
      </p:pic>
    </p:spTree>
    <p:extLst>
      <p:ext uri="{BB962C8B-B14F-4D97-AF65-F5344CB8AC3E}">
        <p14:creationId xmlns:p14="http://schemas.microsoft.com/office/powerpoint/2010/main" val="2871220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Span of control </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fontScale="70000" lnSpcReduction="20000"/>
          </a:bodyPr>
          <a:lstStyle/>
          <a:p>
            <a:pPr marL="457189" lvl="1" indent="0">
              <a:buNone/>
            </a:pPr>
            <a:r>
              <a:rPr lang="en-US" altLang="en-US" sz="3200" dirty="0"/>
              <a:t>The number of subordinates a manager can efficiently and effectively direct</a:t>
            </a:r>
          </a:p>
          <a:p>
            <a:pPr marL="457189" lvl="1" indent="0">
              <a:buNone/>
            </a:pPr>
            <a:endParaRPr lang="en-US" altLang="en-US" sz="3200" dirty="0"/>
          </a:p>
          <a:p>
            <a:pPr lvl="1"/>
            <a:r>
              <a:rPr lang="en-US" altLang="en-US" sz="3200" dirty="0"/>
              <a:t>Wider spans of management increase organizational efficiency</a:t>
            </a:r>
          </a:p>
          <a:p>
            <a:pPr lvl="1"/>
            <a:r>
              <a:rPr lang="en-US" altLang="en-US" sz="3200" dirty="0"/>
              <a:t>Narrow span drawbacks:</a:t>
            </a:r>
          </a:p>
          <a:p>
            <a:pPr lvl="2"/>
            <a:r>
              <a:rPr lang="en-US" altLang="en-US" sz="2667" dirty="0"/>
              <a:t>Expense of additional layers of management</a:t>
            </a:r>
          </a:p>
          <a:p>
            <a:pPr lvl="2"/>
            <a:r>
              <a:rPr lang="en-US" altLang="en-US" sz="2667" dirty="0"/>
              <a:t>Increased complexity of vertical communication</a:t>
            </a:r>
          </a:p>
          <a:p>
            <a:pPr lvl="2"/>
            <a:r>
              <a:rPr lang="en-US" altLang="en-US" sz="2667" dirty="0"/>
              <a:t>Encouragement of overly tight supervision and discouragement of employee autonomy</a:t>
            </a:r>
          </a:p>
          <a:p>
            <a:pPr lvl="1"/>
            <a:endParaRPr lang="en-US" altLang="en-US" dirty="0"/>
          </a:p>
          <a:p>
            <a:pPr marL="0" indent="0">
              <a:buNone/>
            </a:pPr>
            <a:endParaRPr lang="en-GB" dirty="0"/>
          </a:p>
        </p:txBody>
      </p:sp>
    </p:spTree>
    <p:extLst>
      <p:ext uri="{BB962C8B-B14F-4D97-AF65-F5344CB8AC3E}">
        <p14:creationId xmlns:p14="http://schemas.microsoft.com/office/powerpoint/2010/main" val="1177169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Chain of command</a:t>
            </a:r>
          </a:p>
        </p:txBody>
      </p:sp>
      <p:sp>
        <p:nvSpPr>
          <p:cNvPr id="3" name="Content Placeholder 2"/>
          <p:cNvSpPr>
            <a:spLocks noGrp="1"/>
          </p:cNvSpPr>
          <p:nvPr>
            <p:ph idx="1"/>
          </p:nvPr>
        </p:nvSpPr>
        <p:spPr/>
        <p:txBody>
          <a:bodyPr>
            <a:normAutofit/>
          </a:bodyPr>
          <a:lstStyle/>
          <a:p>
            <a:pPr marL="0" indent="0">
              <a:buNone/>
            </a:pPr>
            <a:r>
              <a:rPr lang="en-US" altLang="en-US" sz="2400" dirty="0"/>
              <a:t>Authority</a:t>
            </a:r>
          </a:p>
          <a:p>
            <a:pPr marL="1142971" lvl="1" indent="-609585"/>
            <a:r>
              <a:rPr lang="en-US" altLang="en-US" dirty="0"/>
              <a:t>The rights inherent in a managerial position to give orders and to expect the orders to be obeyed</a:t>
            </a:r>
          </a:p>
          <a:p>
            <a:pPr marL="0" indent="0">
              <a:buNone/>
            </a:pPr>
            <a:r>
              <a:rPr lang="en-US" altLang="en-US" sz="2400" dirty="0"/>
              <a:t>Chain of Command</a:t>
            </a:r>
          </a:p>
          <a:p>
            <a:pPr marL="1142971" lvl="1" indent="-609585"/>
            <a:r>
              <a:rPr lang="en-US" altLang="en-US" dirty="0"/>
              <a:t>The unbroken line of authority that extends from the top of the organization to the lowest echelon and clarifies who reports to whom</a:t>
            </a:r>
          </a:p>
          <a:p>
            <a:pPr marL="609585" indent="-609585">
              <a:buNone/>
            </a:pPr>
            <a:endParaRPr lang="en-US" altLang="en-US" sz="2400" dirty="0"/>
          </a:p>
          <a:p>
            <a:endParaRPr lang="en-GB" sz="2400" dirty="0"/>
          </a:p>
        </p:txBody>
      </p:sp>
    </p:spTree>
    <p:extLst>
      <p:ext uri="{BB962C8B-B14F-4D97-AF65-F5344CB8AC3E}">
        <p14:creationId xmlns:p14="http://schemas.microsoft.com/office/powerpoint/2010/main" val="2684320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8FA4E2A-7E07-451C-B619-944939722740}"/>
              </a:ext>
            </a:extLst>
          </p:cNvPr>
          <p:cNvSpPr>
            <a:spLocks noGrp="1"/>
          </p:cNvSpPr>
          <p:nvPr>
            <p:ph type="title"/>
          </p:nvPr>
        </p:nvSpPr>
        <p:spPr/>
        <p:txBody>
          <a:bodyPr/>
          <a:lstStyle/>
          <a:p>
            <a:r>
              <a:rPr lang="en-GB" dirty="0"/>
              <a:t>Formalisation </a:t>
            </a:r>
          </a:p>
        </p:txBody>
      </p:sp>
      <p:sp>
        <p:nvSpPr>
          <p:cNvPr id="7" name="Content Placeholder 6">
            <a:extLst>
              <a:ext uri="{FF2B5EF4-FFF2-40B4-BE49-F238E27FC236}">
                <a16:creationId xmlns:a16="http://schemas.microsoft.com/office/drawing/2014/main" id="{964B0F52-53DA-45CB-8BCF-0A736FE96475}"/>
              </a:ext>
            </a:extLst>
          </p:cNvPr>
          <p:cNvSpPr>
            <a:spLocks noGrp="1"/>
          </p:cNvSpPr>
          <p:nvPr>
            <p:ph idx="1"/>
          </p:nvPr>
        </p:nvSpPr>
        <p:spPr/>
        <p:txBody>
          <a:bodyPr>
            <a:normAutofit fontScale="85000" lnSpcReduction="20000"/>
          </a:bodyPr>
          <a:lstStyle/>
          <a:p>
            <a:pPr marL="0" indent="0">
              <a:buNone/>
            </a:pPr>
            <a:r>
              <a:rPr lang="en-GB" altLang="en-US" sz="3733" dirty="0"/>
              <a:t>The degree to which there are rules and  procedures written down and enforced within the organisation</a:t>
            </a:r>
          </a:p>
          <a:p>
            <a:pPr lvl="1"/>
            <a:r>
              <a:rPr lang="en-GB" altLang="en-US" sz="3200" dirty="0"/>
              <a:t>Selection</a:t>
            </a:r>
          </a:p>
          <a:p>
            <a:pPr lvl="1"/>
            <a:r>
              <a:rPr lang="en-GB" altLang="en-US" sz="3200" dirty="0"/>
              <a:t>Role requirements</a:t>
            </a:r>
          </a:p>
          <a:p>
            <a:pPr lvl="1"/>
            <a:r>
              <a:rPr lang="en-GB" altLang="en-US" sz="3200" dirty="0"/>
              <a:t>Rules, procedures and policies</a:t>
            </a:r>
          </a:p>
          <a:p>
            <a:pPr lvl="1"/>
            <a:r>
              <a:rPr lang="en-GB" altLang="en-US" sz="3200" dirty="0"/>
              <a:t>Socialisation</a:t>
            </a:r>
          </a:p>
          <a:p>
            <a:pPr lvl="1"/>
            <a:r>
              <a:rPr lang="en-GB" altLang="en-US" sz="3200" dirty="0"/>
              <a:t>Training</a:t>
            </a:r>
          </a:p>
          <a:p>
            <a:pPr marL="0" indent="0">
              <a:buNone/>
            </a:pPr>
            <a:endParaRPr lang="en-GB" dirty="0"/>
          </a:p>
        </p:txBody>
      </p:sp>
    </p:spTree>
    <p:extLst>
      <p:ext uri="{BB962C8B-B14F-4D97-AF65-F5344CB8AC3E}">
        <p14:creationId xmlns:p14="http://schemas.microsoft.com/office/powerpoint/2010/main" val="2554301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Centralisation </a:t>
            </a:r>
          </a:p>
        </p:txBody>
      </p:sp>
      <p:sp>
        <p:nvSpPr>
          <p:cNvPr id="3" name="Content Placeholder 2"/>
          <p:cNvSpPr>
            <a:spLocks noGrp="1"/>
          </p:cNvSpPr>
          <p:nvPr>
            <p:ph idx="1"/>
          </p:nvPr>
        </p:nvSpPr>
        <p:spPr>
          <a:xfrm>
            <a:off x="576927" y="1408835"/>
            <a:ext cx="10515600" cy="4351339"/>
          </a:xfrm>
        </p:spPr>
        <p:txBody>
          <a:bodyPr>
            <a:normAutofit/>
          </a:bodyPr>
          <a:lstStyle/>
          <a:p>
            <a:pPr marL="685783" indent="-685783">
              <a:buNone/>
            </a:pPr>
            <a:r>
              <a:rPr lang="en-GB" altLang="en-US" sz="2400" dirty="0"/>
              <a:t>What kind of decisions can be made and who can make them</a:t>
            </a:r>
          </a:p>
          <a:p>
            <a:pPr marL="685783" indent="-685783"/>
            <a:r>
              <a:rPr lang="en-GB" altLang="en-US" dirty="0"/>
              <a:t>Highly centralised concentrates power at the top</a:t>
            </a:r>
          </a:p>
          <a:p>
            <a:pPr marL="685783" indent="-685783">
              <a:buNone/>
            </a:pPr>
            <a:r>
              <a:rPr lang="en-GB" altLang="en-US" dirty="0"/>
              <a:t>Advantages</a:t>
            </a:r>
          </a:p>
          <a:p>
            <a:pPr marL="685783" indent="-685783"/>
            <a:r>
              <a:rPr lang="en-GB" altLang="en-US" dirty="0"/>
              <a:t>Uniformity, greater control, senior managers have better information</a:t>
            </a:r>
          </a:p>
          <a:p>
            <a:pPr marL="685783" indent="-685783">
              <a:buNone/>
            </a:pPr>
            <a:r>
              <a:rPr lang="en-GB" altLang="en-US" dirty="0"/>
              <a:t>Decentralisation – delegating decisions making downwards</a:t>
            </a:r>
          </a:p>
          <a:p>
            <a:pPr marL="685783" indent="-685783">
              <a:buNone/>
            </a:pPr>
            <a:r>
              <a:rPr lang="en-GB" altLang="en-US" dirty="0"/>
              <a:t>Advantages</a:t>
            </a:r>
          </a:p>
          <a:p>
            <a:pPr marL="685783" indent="-685783"/>
            <a:r>
              <a:rPr lang="en-GB" altLang="en-US" dirty="0"/>
              <a:t>Faster, more flexible, creativity and innovation increase</a:t>
            </a:r>
          </a:p>
          <a:p>
            <a:pPr marL="685783" indent="-685783">
              <a:buNone/>
            </a:pPr>
            <a:endParaRPr lang="en-GB" altLang="en-US" dirty="0"/>
          </a:p>
          <a:p>
            <a:pPr marL="685783" indent="-685783">
              <a:buNone/>
            </a:pPr>
            <a:endParaRPr lang="en-GB" altLang="en-US" dirty="0"/>
          </a:p>
          <a:p>
            <a:pPr marL="685783" indent="-685783">
              <a:buNone/>
            </a:pPr>
            <a:endParaRPr lang="en-GB" altLang="en-US" dirty="0"/>
          </a:p>
        </p:txBody>
      </p:sp>
    </p:spTree>
    <p:extLst>
      <p:ext uri="{BB962C8B-B14F-4D97-AF65-F5344CB8AC3E}">
        <p14:creationId xmlns:p14="http://schemas.microsoft.com/office/powerpoint/2010/main" val="412013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Departmentalisation </a:t>
            </a:r>
          </a:p>
        </p:txBody>
      </p:sp>
      <p:sp>
        <p:nvSpPr>
          <p:cNvPr id="3" name="Content Placeholder 2"/>
          <p:cNvSpPr>
            <a:spLocks noGrp="1"/>
          </p:cNvSpPr>
          <p:nvPr>
            <p:ph idx="1"/>
          </p:nvPr>
        </p:nvSpPr>
        <p:spPr/>
        <p:txBody>
          <a:bodyPr>
            <a:normAutofit/>
          </a:bodyPr>
          <a:lstStyle/>
          <a:p>
            <a:pPr>
              <a:spcBef>
                <a:spcPct val="50000"/>
              </a:spcBef>
            </a:pPr>
            <a:r>
              <a:rPr lang="en-US" altLang="en-US" dirty="0"/>
              <a:t>The basis by which jobs are grouped together</a:t>
            </a:r>
          </a:p>
          <a:p>
            <a:pPr>
              <a:spcBef>
                <a:spcPct val="50000"/>
              </a:spcBef>
            </a:pPr>
            <a:r>
              <a:rPr lang="en-US" altLang="en-US" dirty="0"/>
              <a:t>Grouping Activities by:</a:t>
            </a:r>
          </a:p>
          <a:p>
            <a:pPr lvl="1">
              <a:spcBef>
                <a:spcPct val="50000"/>
              </a:spcBef>
            </a:pPr>
            <a:r>
              <a:rPr lang="en-US" altLang="en-US" dirty="0"/>
              <a:t>Function</a:t>
            </a:r>
          </a:p>
          <a:p>
            <a:pPr lvl="1">
              <a:spcBef>
                <a:spcPct val="50000"/>
              </a:spcBef>
            </a:pPr>
            <a:r>
              <a:rPr lang="en-US" altLang="en-US" dirty="0"/>
              <a:t>Product</a:t>
            </a:r>
          </a:p>
          <a:p>
            <a:pPr lvl="1">
              <a:spcBef>
                <a:spcPct val="50000"/>
              </a:spcBef>
            </a:pPr>
            <a:r>
              <a:rPr lang="en-US" altLang="en-US" dirty="0"/>
              <a:t>Geography</a:t>
            </a:r>
          </a:p>
          <a:p>
            <a:pPr lvl="1">
              <a:spcBef>
                <a:spcPct val="50000"/>
              </a:spcBef>
            </a:pPr>
            <a:r>
              <a:rPr lang="en-US" altLang="en-US" dirty="0"/>
              <a:t>Customer</a:t>
            </a:r>
          </a:p>
          <a:p>
            <a:pPr marL="0" indent="0">
              <a:buNone/>
            </a:pPr>
            <a:endParaRPr lang="en-GB" sz="1733" dirty="0"/>
          </a:p>
        </p:txBody>
      </p:sp>
    </p:spTree>
    <p:extLst>
      <p:ext uri="{BB962C8B-B14F-4D97-AF65-F5344CB8AC3E}">
        <p14:creationId xmlns:p14="http://schemas.microsoft.com/office/powerpoint/2010/main" val="1763235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362" y="404925"/>
            <a:ext cx="9603275" cy="1049235"/>
          </a:xfrm>
        </p:spPr>
        <p:txBody>
          <a:bodyPr/>
          <a:lstStyle/>
          <a:p>
            <a:r>
              <a:rPr lang="en-GB" dirty="0"/>
              <a:t>Types of organisational structures</a:t>
            </a:r>
          </a:p>
        </p:txBody>
      </p:sp>
      <p:sp>
        <p:nvSpPr>
          <p:cNvPr id="3" name="Content Placeholder 2"/>
          <p:cNvSpPr>
            <a:spLocks noGrp="1"/>
          </p:cNvSpPr>
          <p:nvPr>
            <p:ph idx="1"/>
          </p:nvPr>
        </p:nvSpPr>
        <p:spPr>
          <a:xfrm>
            <a:off x="559512" y="929543"/>
            <a:ext cx="10515600" cy="4351339"/>
          </a:xfrm>
        </p:spPr>
        <p:txBody>
          <a:bodyPr>
            <a:noAutofit/>
          </a:bodyPr>
          <a:lstStyle/>
          <a:p>
            <a:pPr marL="0" indent="0">
              <a:lnSpc>
                <a:spcPct val="100000"/>
              </a:lnSpc>
              <a:buNone/>
            </a:pPr>
            <a:r>
              <a:rPr lang="en-GB" dirty="0"/>
              <a:t>Traditional forms</a:t>
            </a:r>
          </a:p>
          <a:p>
            <a:pPr>
              <a:lnSpc>
                <a:spcPct val="100000"/>
              </a:lnSpc>
            </a:pPr>
            <a:r>
              <a:rPr lang="en-GB" dirty="0"/>
              <a:t>Simple</a:t>
            </a:r>
          </a:p>
          <a:p>
            <a:pPr>
              <a:lnSpc>
                <a:spcPct val="100000"/>
              </a:lnSpc>
            </a:pPr>
            <a:r>
              <a:rPr lang="en-GB" dirty="0"/>
              <a:t>Functional </a:t>
            </a:r>
          </a:p>
          <a:p>
            <a:pPr>
              <a:lnSpc>
                <a:spcPct val="100000"/>
              </a:lnSpc>
            </a:pPr>
            <a:r>
              <a:rPr lang="en-GB" dirty="0"/>
              <a:t>Matrix</a:t>
            </a:r>
          </a:p>
          <a:p>
            <a:pPr marL="0" indent="0">
              <a:lnSpc>
                <a:spcPct val="100000"/>
              </a:lnSpc>
              <a:buNone/>
            </a:pPr>
            <a:r>
              <a:rPr lang="en-GB" dirty="0"/>
              <a:t>New organisational forms</a:t>
            </a:r>
          </a:p>
          <a:p>
            <a:pPr>
              <a:lnSpc>
                <a:spcPct val="100000"/>
              </a:lnSpc>
            </a:pPr>
            <a:r>
              <a:rPr lang="en-GB" dirty="0"/>
              <a:t>Post modern</a:t>
            </a:r>
          </a:p>
          <a:p>
            <a:pPr>
              <a:lnSpc>
                <a:spcPct val="100000"/>
              </a:lnSpc>
            </a:pPr>
            <a:r>
              <a:rPr lang="en-GB" dirty="0"/>
              <a:t>Team based </a:t>
            </a:r>
          </a:p>
          <a:p>
            <a:pPr>
              <a:lnSpc>
                <a:spcPct val="100000"/>
              </a:lnSpc>
            </a:pPr>
            <a:r>
              <a:rPr lang="en-GB" dirty="0"/>
              <a:t>Boundary less</a:t>
            </a:r>
          </a:p>
          <a:p>
            <a:pPr>
              <a:lnSpc>
                <a:spcPct val="100000"/>
              </a:lnSpc>
            </a:pPr>
            <a:r>
              <a:rPr lang="en-GB" dirty="0"/>
              <a:t>Virtual </a:t>
            </a:r>
          </a:p>
        </p:txBody>
      </p:sp>
    </p:spTree>
    <p:extLst>
      <p:ext uri="{BB962C8B-B14F-4D97-AF65-F5344CB8AC3E}">
        <p14:creationId xmlns:p14="http://schemas.microsoft.com/office/powerpoint/2010/main" val="8385170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Simple organisation structure</a:t>
            </a:r>
          </a:p>
        </p:txBody>
      </p:sp>
      <p:pic>
        <p:nvPicPr>
          <p:cNvPr id="4" name="Content Placeholder 3">
            <a:extLst>
              <a:ext uri="{FF2B5EF4-FFF2-40B4-BE49-F238E27FC236}">
                <a16:creationId xmlns:a16="http://schemas.microsoft.com/office/drawing/2014/main" id="{BE45D592-A3AA-45EC-80CF-6F7DCAFE9988}"/>
              </a:ext>
            </a:extLst>
          </p:cNvPr>
          <p:cNvPicPr>
            <a:picLocks noGrp="1" noChangeAspect="1"/>
          </p:cNvPicPr>
          <p:nvPr>
            <p:ph idx="1"/>
          </p:nvPr>
        </p:nvPicPr>
        <p:blipFill>
          <a:blip r:embed="rId2"/>
          <a:stretch>
            <a:fillRect/>
          </a:stretch>
        </p:blipFill>
        <p:spPr>
          <a:xfrm>
            <a:off x="4070605" y="2149750"/>
            <a:ext cx="4365114" cy="3182388"/>
          </a:xfrm>
          <a:prstGeom prst="rect">
            <a:avLst/>
          </a:prstGeom>
        </p:spPr>
      </p:pic>
      <p:sp>
        <p:nvSpPr>
          <p:cNvPr id="5" name="Rectangle 4">
            <a:extLst>
              <a:ext uri="{FF2B5EF4-FFF2-40B4-BE49-F238E27FC236}">
                <a16:creationId xmlns:a16="http://schemas.microsoft.com/office/drawing/2014/main" id="{46B0350D-46BC-4E6A-95B9-554C18A5BCA4}"/>
              </a:ext>
            </a:extLst>
          </p:cNvPr>
          <p:cNvSpPr/>
          <p:nvPr/>
        </p:nvSpPr>
        <p:spPr>
          <a:xfrm>
            <a:off x="559512" y="2325736"/>
            <a:ext cx="6096000" cy="748795"/>
          </a:xfrm>
          <a:prstGeom prst="rect">
            <a:avLst/>
          </a:prstGeom>
        </p:spPr>
        <p:txBody>
          <a:bodyPr>
            <a:spAutoFit/>
          </a:bodyPr>
          <a:lstStyle/>
          <a:p>
            <a:r>
              <a:rPr lang="en-GB" sz="2133" dirty="0"/>
              <a:t>Entrepreneurial</a:t>
            </a:r>
          </a:p>
          <a:p>
            <a:r>
              <a:rPr lang="en-GB" sz="2133" dirty="0"/>
              <a:t>Small</a:t>
            </a:r>
          </a:p>
        </p:txBody>
      </p:sp>
    </p:spTree>
    <p:extLst>
      <p:ext uri="{BB962C8B-B14F-4D97-AF65-F5344CB8AC3E}">
        <p14:creationId xmlns:p14="http://schemas.microsoft.com/office/powerpoint/2010/main" val="2629535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DD2912B-917C-4168-82A9-F22C57C1D2BF}"/>
              </a:ext>
            </a:extLst>
          </p:cNvPr>
          <p:cNvPicPr>
            <a:picLocks noChangeAspect="1"/>
          </p:cNvPicPr>
          <p:nvPr/>
        </p:nvPicPr>
        <p:blipFill>
          <a:blip r:embed="rId2"/>
          <a:stretch>
            <a:fillRect/>
          </a:stretch>
        </p:blipFill>
        <p:spPr>
          <a:xfrm>
            <a:off x="399827" y="0"/>
            <a:ext cx="10302040" cy="5825067"/>
          </a:xfrm>
          <a:prstGeom prst="rect">
            <a:avLst/>
          </a:prstGeom>
        </p:spPr>
      </p:pic>
    </p:spTree>
    <p:extLst>
      <p:ext uri="{BB962C8B-B14F-4D97-AF65-F5344CB8AC3E}">
        <p14:creationId xmlns:p14="http://schemas.microsoft.com/office/powerpoint/2010/main" val="13485720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E5E57A-2D39-4A3A-82BC-DEC94E4185E5}"/>
              </a:ext>
            </a:extLst>
          </p:cNvPr>
          <p:cNvPicPr>
            <a:picLocks noChangeAspect="1"/>
          </p:cNvPicPr>
          <p:nvPr/>
        </p:nvPicPr>
        <p:blipFill>
          <a:blip r:embed="rId2"/>
          <a:stretch>
            <a:fillRect/>
          </a:stretch>
        </p:blipFill>
        <p:spPr>
          <a:xfrm>
            <a:off x="1" y="1"/>
            <a:ext cx="10250311" cy="5779911"/>
          </a:xfrm>
          <a:prstGeom prst="rect">
            <a:avLst/>
          </a:prstGeom>
        </p:spPr>
      </p:pic>
    </p:spTree>
    <p:extLst>
      <p:ext uri="{BB962C8B-B14F-4D97-AF65-F5344CB8AC3E}">
        <p14:creationId xmlns:p14="http://schemas.microsoft.com/office/powerpoint/2010/main" val="105090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Matrix structure</a:t>
            </a:r>
          </a:p>
        </p:txBody>
      </p:sp>
      <p:sp>
        <p:nvSpPr>
          <p:cNvPr id="3" name="Content Placeholder 2"/>
          <p:cNvSpPr>
            <a:spLocks noGrp="1"/>
          </p:cNvSpPr>
          <p:nvPr>
            <p:ph idx="1"/>
          </p:nvPr>
        </p:nvSpPr>
        <p:spPr>
          <a:xfrm>
            <a:off x="559512" y="1253331"/>
            <a:ext cx="10515600" cy="4351339"/>
          </a:xfrm>
        </p:spPr>
        <p:txBody>
          <a:bodyPr>
            <a:noAutofit/>
          </a:bodyPr>
          <a:lstStyle/>
          <a:p>
            <a:pPr>
              <a:buFont typeface="Arial" panose="020B0604020202020204" pitchFamily="34" charset="0"/>
              <a:buChar char="•"/>
            </a:pPr>
            <a:r>
              <a:rPr lang="en-GB" altLang="en-US" dirty="0"/>
              <a:t>A combination of two structures superimposed on each other.  </a:t>
            </a:r>
          </a:p>
          <a:p>
            <a:pPr>
              <a:buFont typeface="Arial" panose="020B0604020202020204" pitchFamily="34" charset="0"/>
              <a:buChar char="•"/>
            </a:pPr>
            <a:r>
              <a:rPr lang="en-GB" altLang="en-US" dirty="0"/>
              <a:t>enables employees to contribute to a mix of activities.</a:t>
            </a:r>
          </a:p>
          <a:p>
            <a:pPr>
              <a:buFont typeface="Arial" panose="020B0604020202020204" pitchFamily="34" charset="0"/>
              <a:buChar char="•"/>
            </a:pPr>
            <a:r>
              <a:rPr lang="en-GB" altLang="en-US" dirty="0"/>
              <a:t>Brings a high degree of flexibility to the structure.</a:t>
            </a:r>
          </a:p>
          <a:p>
            <a:pPr>
              <a:buFont typeface="Arial" panose="020B0604020202020204" pitchFamily="34" charset="0"/>
              <a:buChar char="•"/>
            </a:pPr>
            <a:r>
              <a:rPr lang="en-GB" altLang="en-US" dirty="0"/>
              <a:t>Enables the organisation to focus upon a number of aims at the same time.</a:t>
            </a:r>
          </a:p>
          <a:p>
            <a:pPr>
              <a:buFont typeface="Arial" panose="020B0604020202020204" pitchFamily="34" charset="0"/>
              <a:buChar char="•"/>
            </a:pPr>
            <a:r>
              <a:rPr lang="en-GB" altLang="en-US" dirty="0"/>
              <a:t>Supports the servicing of different types of customers with different products in different regions. </a:t>
            </a:r>
          </a:p>
          <a:p>
            <a:pPr marL="0" indent="0">
              <a:buNone/>
            </a:pPr>
            <a:endParaRPr lang="en-GB" dirty="0"/>
          </a:p>
        </p:txBody>
      </p:sp>
    </p:spTree>
    <p:extLst>
      <p:ext uri="{BB962C8B-B14F-4D97-AF65-F5344CB8AC3E}">
        <p14:creationId xmlns:p14="http://schemas.microsoft.com/office/powerpoint/2010/main" val="2670739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Matrix structure</a:t>
            </a:r>
          </a:p>
        </p:txBody>
      </p:sp>
      <p:graphicFrame>
        <p:nvGraphicFramePr>
          <p:cNvPr id="4" name="Content Placeholder 3">
            <a:extLst>
              <a:ext uri="{FF2B5EF4-FFF2-40B4-BE49-F238E27FC236}">
                <a16:creationId xmlns:a16="http://schemas.microsoft.com/office/drawing/2014/main" id="{5FAC1741-397F-4FB9-8E8F-1CF427E5B4AB}"/>
              </a:ext>
            </a:extLst>
          </p:cNvPr>
          <p:cNvGraphicFramePr>
            <a:graphicFrameLocks noGrp="1" noChangeAspect="1"/>
          </p:cNvGraphicFramePr>
          <p:nvPr>
            <p:ph idx="1"/>
          </p:nvPr>
        </p:nvGraphicFramePr>
        <p:xfrm>
          <a:off x="2193925" y="1252538"/>
          <a:ext cx="5432425" cy="4352925"/>
        </p:xfrm>
        <a:graphic>
          <a:graphicData uri="http://schemas.openxmlformats.org/presentationml/2006/ole">
            <mc:AlternateContent xmlns:mc="http://schemas.openxmlformats.org/markup-compatibility/2006">
              <mc:Choice xmlns:v="urn:schemas-microsoft-com:vml" Requires="v">
                <p:oleObj spid="_x0000_s1041" name="CorelDRAW" r:id="rId3" imgW="4319016" imgH="3460699" progId="CorelDRAW.Graphic.12">
                  <p:embed/>
                </p:oleObj>
              </mc:Choice>
              <mc:Fallback>
                <p:oleObj name="CorelDRAW" r:id="rId3" imgW="4319016" imgH="3460699" progId="CorelDRAW.Graphic.12">
                  <p:embed/>
                  <p:pic>
                    <p:nvPicPr>
                      <p:cNvPr id="4" name="Content Placeholder 3">
                        <a:extLst>
                          <a:ext uri="{FF2B5EF4-FFF2-40B4-BE49-F238E27FC236}">
                            <a16:creationId xmlns:a16="http://schemas.microsoft.com/office/drawing/2014/main" id="{5FAC1741-397F-4FB9-8E8F-1CF427E5B4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3925" y="1252538"/>
                        <a:ext cx="5432425" cy="4352925"/>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480206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Socio-technical systems</a:t>
            </a:r>
          </a:p>
        </p:txBody>
      </p:sp>
      <p:sp>
        <p:nvSpPr>
          <p:cNvPr id="3" name="Content Placeholder 2"/>
          <p:cNvSpPr>
            <a:spLocks noGrp="1"/>
          </p:cNvSpPr>
          <p:nvPr>
            <p:ph idx="1"/>
          </p:nvPr>
        </p:nvSpPr>
        <p:spPr>
          <a:xfrm>
            <a:off x="559512" y="1253331"/>
            <a:ext cx="10515600" cy="4351339"/>
          </a:xfrm>
        </p:spPr>
        <p:txBody>
          <a:bodyPr>
            <a:noAutofit/>
          </a:bodyPr>
          <a:lstStyle/>
          <a:p>
            <a:r>
              <a:rPr lang="en-GB" sz="2000" dirty="0"/>
              <a:t>Considers the interaction between the social and psychological needs of the people and its structural and technological requirements</a:t>
            </a:r>
          </a:p>
          <a:p>
            <a:r>
              <a:rPr lang="en-GB" sz="2000" dirty="0"/>
              <a:t>Tavistock Institute (Trist et al):</a:t>
            </a:r>
          </a:p>
          <a:p>
            <a:pPr lvl="1"/>
            <a:r>
              <a:rPr lang="en-GB" sz="2000" dirty="0"/>
              <a:t>Longwall coal-mining study (1940’s)</a:t>
            </a:r>
          </a:p>
          <a:p>
            <a:pPr lvl="1"/>
            <a:r>
              <a:rPr lang="en-GB" sz="2000" dirty="0"/>
              <a:t>Effect of technology </a:t>
            </a:r>
          </a:p>
          <a:p>
            <a:pPr lvl="1"/>
            <a:r>
              <a:rPr lang="en-GB" sz="2000" dirty="0"/>
              <a:t>Changing the technology caused the social systems to be less effective</a:t>
            </a:r>
          </a:p>
          <a:p>
            <a:pPr lvl="1"/>
            <a:r>
              <a:rPr lang="en-GB" sz="2000" dirty="0"/>
              <a:t>Social systems must complement technical systems</a:t>
            </a:r>
          </a:p>
          <a:p>
            <a:pPr lvl="1"/>
            <a:r>
              <a:rPr lang="en-GB" sz="2000" dirty="0"/>
              <a:t>Relevance today -  people must be considered as at least an equal priority along with investment in technology</a:t>
            </a:r>
          </a:p>
          <a:p>
            <a:pPr lvl="1"/>
            <a:endParaRPr lang="en-GB" sz="2000" dirty="0"/>
          </a:p>
          <a:p>
            <a:endParaRPr lang="en-GB" sz="2000" dirty="0"/>
          </a:p>
          <a:p>
            <a:pPr marL="0" indent="0">
              <a:buNone/>
            </a:pPr>
            <a:endParaRPr lang="en-GB" dirty="0"/>
          </a:p>
        </p:txBody>
      </p:sp>
    </p:spTree>
    <p:extLst>
      <p:ext uri="{BB962C8B-B14F-4D97-AF65-F5344CB8AC3E}">
        <p14:creationId xmlns:p14="http://schemas.microsoft.com/office/powerpoint/2010/main" val="38172568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New forms of organisation</a:t>
            </a:r>
          </a:p>
        </p:txBody>
      </p:sp>
      <p:sp>
        <p:nvSpPr>
          <p:cNvPr id="3" name="Content Placeholder 2"/>
          <p:cNvSpPr>
            <a:spLocks noGrp="1"/>
          </p:cNvSpPr>
          <p:nvPr>
            <p:ph idx="1"/>
          </p:nvPr>
        </p:nvSpPr>
        <p:spPr>
          <a:xfrm>
            <a:off x="559512" y="1253331"/>
            <a:ext cx="10515600" cy="4351339"/>
          </a:xfrm>
        </p:spPr>
        <p:txBody>
          <a:bodyPr>
            <a:noAutofit/>
          </a:bodyPr>
          <a:lstStyle/>
          <a:p>
            <a:r>
              <a:rPr lang="en-GB" altLang="en-US" dirty="0"/>
              <a:t>Post Modernism</a:t>
            </a:r>
          </a:p>
          <a:p>
            <a:pPr lvl="1"/>
            <a:r>
              <a:rPr lang="en-GB" altLang="en-US" dirty="0"/>
              <a:t>Globalisation</a:t>
            </a:r>
          </a:p>
          <a:p>
            <a:pPr lvl="1"/>
            <a:r>
              <a:rPr lang="en-GB" altLang="en-US" dirty="0"/>
              <a:t>Technology</a:t>
            </a:r>
          </a:p>
          <a:p>
            <a:pPr lvl="1"/>
            <a:r>
              <a:rPr lang="en-GB" altLang="en-US" dirty="0"/>
              <a:t>Flexibility</a:t>
            </a:r>
          </a:p>
          <a:p>
            <a:pPr lvl="1"/>
            <a:r>
              <a:rPr lang="en-GB" altLang="en-US" dirty="0"/>
              <a:t>Complexity</a:t>
            </a:r>
          </a:p>
          <a:p>
            <a:r>
              <a:rPr lang="en-GB" altLang="en-US" dirty="0"/>
              <a:t>Team Based Structures</a:t>
            </a:r>
          </a:p>
          <a:p>
            <a:r>
              <a:rPr lang="en-GB" altLang="en-US" dirty="0"/>
              <a:t>The Boundary less Organisation</a:t>
            </a:r>
          </a:p>
          <a:p>
            <a:r>
              <a:rPr lang="en-GB" altLang="en-US" dirty="0"/>
              <a:t>The Virtual Organisation</a:t>
            </a:r>
          </a:p>
          <a:p>
            <a:endParaRPr lang="en-GB" altLang="en-US" dirty="0"/>
          </a:p>
          <a:p>
            <a:pPr marL="0" indent="0">
              <a:buNone/>
            </a:pPr>
            <a:endParaRPr lang="en-GB" dirty="0"/>
          </a:p>
        </p:txBody>
      </p:sp>
    </p:spTree>
    <p:extLst>
      <p:ext uri="{BB962C8B-B14F-4D97-AF65-F5344CB8AC3E}">
        <p14:creationId xmlns:p14="http://schemas.microsoft.com/office/powerpoint/2010/main" val="3192964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Team based structures</a:t>
            </a:r>
          </a:p>
        </p:txBody>
      </p:sp>
      <p:sp>
        <p:nvSpPr>
          <p:cNvPr id="3" name="Content Placeholder 2"/>
          <p:cNvSpPr>
            <a:spLocks noGrp="1"/>
          </p:cNvSpPr>
          <p:nvPr>
            <p:ph idx="1"/>
          </p:nvPr>
        </p:nvSpPr>
        <p:spPr>
          <a:xfrm>
            <a:off x="559512" y="1253331"/>
            <a:ext cx="10515600" cy="4351339"/>
          </a:xfrm>
        </p:spPr>
        <p:txBody>
          <a:bodyPr>
            <a:noAutofit/>
          </a:bodyPr>
          <a:lstStyle/>
          <a:p>
            <a:r>
              <a:rPr lang="en-GB" altLang="en-US" dirty="0"/>
              <a:t>Removes internal boundaries</a:t>
            </a:r>
          </a:p>
          <a:p>
            <a:r>
              <a:rPr lang="en-GB" altLang="en-US" dirty="0"/>
              <a:t>Improves horizontal coordination and communication</a:t>
            </a:r>
          </a:p>
          <a:p>
            <a:r>
              <a:rPr lang="en-GB" altLang="en-US" dirty="0"/>
              <a:t>Project-type teams focus on process rather than individual jobs</a:t>
            </a:r>
          </a:p>
          <a:p>
            <a:r>
              <a:rPr lang="en-GB" altLang="en-US" dirty="0"/>
              <a:t>Co-ordinate own work </a:t>
            </a:r>
          </a:p>
          <a:p>
            <a:r>
              <a:rPr lang="en-GB" altLang="en-US" dirty="0"/>
              <a:t>Deal directly with customers</a:t>
            </a:r>
          </a:p>
          <a:p>
            <a:r>
              <a:rPr lang="en-GB" altLang="en-US" dirty="0"/>
              <a:t>Flat structure</a:t>
            </a:r>
          </a:p>
          <a:p>
            <a:r>
              <a:rPr lang="en-GB" altLang="en-US" dirty="0"/>
              <a:t>Manufacturing (Motorola, airlines)</a:t>
            </a:r>
          </a:p>
          <a:p>
            <a:pPr>
              <a:buFontTx/>
              <a:buNone/>
            </a:pPr>
            <a:endParaRPr lang="en-GB" altLang="en-US" dirty="0"/>
          </a:p>
          <a:p>
            <a:pPr marL="0" indent="0">
              <a:buNone/>
            </a:pPr>
            <a:endParaRPr lang="en-GB" altLang="en-US" dirty="0"/>
          </a:p>
          <a:p>
            <a:pPr marL="0" indent="0">
              <a:buNone/>
            </a:pPr>
            <a:endParaRPr lang="en-GB" dirty="0"/>
          </a:p>
        </p:txBody>
      </p:sp>
    </p:spTree>
    <p:extLst>
      <p:ext uri="{BB962C8B-B14F-4D97-AF65-F5344CB8AC3E}">
        <p14:creationId xmlns:p14="http://schemas.microsoft.com/office/powerpoint/2010/main" val="1521148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888" y="404925"/>
            <a:ext cx="9603275" cy="1049235"/>
          </a:xfrm>
        </p:spPr>
        <p:txBody>
          <a:bodyPr/>
          <a:lstStyle/>
          <a:p>
            <a:r>
              <a:rPr lang="en-GB" dirty="0"/>
              <a:t>Boundary less organisation</a:t>
            </a:r>
          </a:p>
        </p:txBody>
      </p:sp>
      <p:sp>
        <p:nvSpPr>
          <p:cNvPr id="3" name="Content Placeholder 2"/>
          <p:cNvSpPr>
            <a:spLocks noGrp="1"/>
          </p:cNvSpPr>
          <p:nvPr>
            <p:ph idx="1"/>
          </p:nvPr>
        </p:nvSpPr>
        <p:spPr>
          <a:xfrm>
            <a:off x="559512" y="929543"/>
            <a:ext cx="10515600" cy="4351339"/>
          </a:xfrm>
        </p:spPr>
        <p:txBody>
          <a:bodyPr>
            <a:noAutofit/>
          </a:bodyPr>
          <a:lstStyle/>
          <a:p>
            <a:pPr>
              <a:lnSpc>
                <a:spcPct val="100000"/>
              </a:lnSpc>
              <a:defRPr/>
            </a:pPr>
            <a:r>
              <a:rPr lang="en-GB" altLang="en-US" sz="2400" dirty="0"/>
              <a:t>Organisations as organisms</a:t>
            </a:r>
          </a:p>
          <a:p>
            <a:pPr>
              <a:lnSpc>
                <a:spcPct val="100000"/>
              </a:lnSpc>
              <a:defRPr/>
            </a:pPr>
            <a:r>
              <a:rPr lang="en-GB" altLang="en-US" sz="2400" dirty="0"/>
              <a:t>Jack Welch (GE) (1990): “Knock down the walls that separate us from each other on the inside and from our key constituencies on the outside”</a:t>
            </a:r>
          </a:p>
          <a:p>
            <a:pPr>
              <a:lnSpc>
                <a:spcPct val="100000"/>
              </a:lnSpc>
              <a:defRPr/>
            </a:pPr>
            <a:r>
              <a:rPr lang="en-GB" altLang="en-US" sz="2400" dirty="0"/>
              <a:t>Remove barriers, create more flexibility</a:t>
            </a:r>
          </a:p>
          <a:p>
            <a:pPr>
              <a:lnSpc>
                <a:spcPct val="100000"/>
              </a:lnSpc>
              <a:defRPr/>
            </a:pPr>
            <a:r>
              <a:rPr lang="en-GB" altLang="en-US" sz="2400" dirty="0"/>
              <a:t>Collaborative relationships </a:t>
            </a:r>
          </a:p>
          <a:p>
            <a:pPr lvl="1">
              <a:defRPr/>
            </a:pPr>
            <a:r>
              <a:rPr lang="en-GB" altLang="en-US" dirty="0"/>
              <a:t>Suppliers</a:t>
            </a:r>
          </a:p>
          <a:p>
            <a:pPr lvl="1">
              <a:defRPr/>
            </a:pPr>
            <a:r>
              <a:rPr lang="en-GB" altLang="en-US" dirty="0"/>
              <a:t>Competitors</a:t>
            </a:r>
          </a:p>
          <a:p>
            <a:pPr lvl="1">
              <a:defRPr/>
            </a:pPr>
            <a:r>
              <a:rPr lang="en-GB" altLang="en-US" dirty="0"/>
              <a:t>Strategic alliances</a:t>
            </a:r>
          </a:p>
          <a:p>
            <a:pPr lvl="1">
              <a:defRPr/>
            </a:pPr>
            <a:r>
              <a:rPr lang="en-GB" altLang="en-US" dirty="0"/>
              <a:t>Joint ventures</a:t>
            </a:r>
          </a:p>
          <a:p>
            <a:pPr>
              <a:lnSpc>
                <a:spcPct val="100000"/>
              </a:lnSpc>
              <a:defRPr/>
            </a:pPr>
            <a:r>
              <a:rPr lang="en-GB" altLang="en-US" sz="2400" dirty="0"/>
              <a:t>Outsourcing</a:t>
            </a:r>
          </a:p>
          <a:p>
            <a:pPr marL="0" indent="0">
              <a:buNone/>
              <a:defRPr/>
            </a:pPr>
            <a:endParaRPr lang="en-GB" altLang="en-US" sz="2000" dirty="0"/>
          </a:p>
          <a:p>
            <a:pPr marL="0" indent="0">
              <a:buNone/>
            </a:pPr>
            <a:endParaRPr lang="en-GB" sz="2000" dirty="0"/>
          </a:p>
        </p:txBody>
      </p:sp>
    </p:spTree>
    <p:extLst>
      <p:ext uri="{BB962C8B-B14F-4D97-AF65-F5344CB8AC3E}">
        <p14:creationId xmlns:p14="http://schemas.microsoft.com/office/powerpoint/2010/main" val="2206259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0219" y="276199"/>
            <a:ext cx="9603275" cy="1049235"/>
          </a:xfrm>
        </p:spPr>
        <p:txBody>
          <a:bodyPr/>
          <a:lstStyle/>
          <a:p>
            <a:r>
              <a:rPr lang="en-GB" dirty="0"/>
              <a:t>Challenges of boundary less organisations</a:t>
            </a:r>
          </a:p>
        </p:txBody>
      </p:sp>
      <p:sp>
        <p:nvSpPr>
          <p:cNvPr id="3" name="Content Placeholder 2"/>
          <p:cNvSpPr>
            <a:spLocks noGrp="1"/>
          </p:cNvSpPr>
          <p:nvPr>
            <p:ph idx="1"/>
          </p:nvPr>
        </p:nvSpPr>
        <p:spPr>
          <a:xfrm>
            <a:off x="559512" y="1253331"/>
            <a:ext cx="10515600" cy="4351339"/>
          </a:xfrm>
        </p:spPr>
        <p:txBody>
          <a:bodyPr>
            <a:noAutofit/>
          </a:bodyPr>
          <a:lstStyle/>
          <a:p>
            <a:pPr marL="0" indent="0">
              <a:lnSpc>
                <a:spcPct val="100000"/>
              </a:lnSpc>
              <a:buNone/>
              <a:defRPr/>
            </a:pPr>
            <a:r>
              <a:rPr lang="en-GB" dirty="0"/>
              <a:t>Once traditional boundaries of hierarchy, function, geography etc disappear a new set of boundaries become important:</a:t>
            </a:r>
          </a:p>
          <a:p>
            <a:pPr>
              <a:lnSpc>
                <a:spcPct val="100000"/>
              </a:lnSpc>
              <a:defRPr/>
            </a:pPr>
            <a:r>
              <a:rPr lang="en-GB" dirty="0"/>
              <a:t>Authority boundaries (how to lead but remain open to criticism/how to follow but still challenge superiors)</a:t>
            </a:r>
          </a:p>
          <a:p>
            <a:pPr>
              <a:lnSpc>
                <a:spcPct val="100000"/>
              </a:lnSpc>
              <a:defRPr/>
            </a:pPr>
            <a:r>
              <a:rPr lang="en-GB" dirty="0"/>
              <a:t>Task boundaries (How to depend on others you don’t control/how to specialise yet understand other people’s jobs)</a:t>
            </a:r>
          </a:p>
          <a:p>
            <a:pPr>
              <a:lnSpc>
                <a:spcPct val="100000"/>
              </a:lnSpc>
              <a:defRPr/>
            </a:pPr>
            <a:r>
              <a:rPr lang="en-GB" dirty="0"/>
              <a:t>Political boundaries (How to defend one’s interests without undermining the organisation/how to differentiate between win/win and win/lose situations)</a:t>
            </a:r>
          </a:p>
          <a:p>
            <a:pPr>
              <a:lnSpc>
                <a:spcPct val="100000"/>
              </a:lnSpc>
              <a:defRPr/>
            </a:pPr>
            <a:r>
              <a:rPr lang="en-GB" dirty="0"/>
              <a:t>Identity boundaries (How to feel pride without devaluing others/how to remain loyal without undermining outsiders)</a:t>
            </a:r>
          </a:p>
          <a:p>
            <a:pPr marL="0" indent="0">
              <a:lnSpc>
                <a:spcPct val="100000"/>
              </a:lnSpc>
              <a:buNone/>
              <a:defRPr/>
            </a:pPr>
            <a:r>
              <a:rPr lang="en-GB" dirty="0"/>
              <a:t> (Hirschhorn and Gilmore 1992, p.107)</a:t>
            </a:r>
          </a:p>
          <a:p>
            <a:pPr>
              <a:defRPr/>
            </a:pPr>
            <a:endParaRPr lang="en-GB" sz="2400" dirty="0"/>
          </a:p>
        </p:txBody>
      </p:sp>
    </p:spTree>
    <p:extLst>
      <p:ext uri="{BB962C8B-B14F-4D97-AF65-F5344CB8AC3E}">
        <p14:creationId xmlns:p14="http://schemas.microsoft.com/office/powerpoint/2010/main" val="5945205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5674" y="367639"/>
            <a:ext cx="9603275" cy="1049235"/>
          </a:xfrm>
        </p:spPr>
        <p:txBody>
          <a:bodyPr/>
          <a:lstStyle/>
          <a:p>
            <a:r>
              <a:rPr lang="en-GB" dirty="0"/>
              <a:t>Challenges of boundary less organisations</a:t>
            </a:r>
          </a:p>
        </p:txBody>
      </p:sp>
      <p:sp>
        <p:nvSpPr>
          <p:cNvPr id="3" name="Content Placeholder 2"/>
          <p:cNvSpPr>
            <a:spLocks noGrp="1"/>
          </p:cNvSpPr>
          <p:nvPr>
            <p:ph idx="1"/>
          </p:nvPr>
        </p:nvSpPr>
        <p:spPr>
          <a:xfrm>
            <a:off x="559512" y="1253331"/>
            <a:ext cx="10515600" cy="4351339"/>
          </a:xfrm>
        </p:spPr>
        <p:txBody>
          <a:bodyPr>
            <a:noAutofit/>
          </a:bodyPr>
          <a:lstStyle/>
          <a:p>
            <a:pPr marL="0" indent="0">
              <a:buNone/>
              <a:defRPr/>
            </a:pPr>
            <a:r>
              <a:rPr lang="en-GB" sz="2400" dirty="0"/>
              <a:t>In a similar vein, Cross, Yan and Louis (2000) outline the following boundary activities:</a:t>
            </a:r>
          </a:p>
          <a:p>
            <a:pPr>
              <a:defRPr/>
            </a:pPr>
            <a:r>
              <a:rPr lang="en-GB" sz="2400" dirty="0"/>
              <a:t>Boundary spanning (managing interdependencies: negotiation, coalition building etc)</a:t>
            </a:r>
          </a:p>
          <a:p>
            <a:pPr>
              <a:defRPr/>
            </a:pPr>
            <a:r>
              <a:rPr lang="en-GB" sz="2400" dirty="0"/>
              <a:t>Bringing up boundaries (similar to identity boundary as discussed by Hirschhorn and Gilmore  - creating a compelling image of a common task, maintaining a shared sense of the climate of the group)</a:t>
            </a:r>
          </a:p>
          <a:p>
            <a:pPr marL="0" indent="0">
              <a:buNone/>
              <a:defRPr/>
            </a:pPr>
            <a:endParaRPr lang="en-GB" sz="2400" dirty="0"/>
          </a:p>
          <a:p>
            <a:pPr marL="0" indent="0">
              <a:buNone/>
              <a:defRPr/>
            </a:pPr>
            <a:endParaRPr lang="en-GB" sz="2400" dirty="0"/>
          </a:p>
        </p:txBody>
      </p:sp>
    </p:spTree>
    <p:extLst>
      <p:ext uri="{BB962C8B-B14F-4D97-AF65-F5344CB8AC3E}">
        <p14:creationId xmlns:p14="http://schemas.microsoft.com/office/powerpoint/2010/main" val="23570653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organisation</a:t>
            </a:r>
          </a:p>
        </p:txBody>
      </p:sp>
      <p:sp>
        <p:nvSpPr>
          <p:cNvPr id="3" name="Content Placeholder 2"/>
          <p:cNvSpPr>
            <a:spLocks noGrp="1"/>
          </p:cNvSpPr>
          <p:nvPr>
            <p:ph idx="1"/>
          </p:nvPr>
        </p:nvSpPr>
        <p:spPr>
          <a:xfrm>
            <a:off x="559512" y="1253331"/>
            <a:ext cx="10515600" cy="4351339"/>
          </a:xfrm>
        </p:spPr>
        <p:txBody>
          <a:bodyPr>
            <a:noAutofit/>
          </a:bodyPr>
          <a:lstStyle/>
          <a:p>
            <a:pPr>
              <a:defRPr/>
            </a:pPr>
            <a:r>
              <a:rPr lang="en-GB" sz="2400" dirty="0">
                <a:effectLst>
                  <a:outerShdw blurRad="38100" dist="38100" dir="2700000" algn="tl">
                    <a:srgbClr val="C0C0C0"/>
                  </a:outerShdw>
                </a:effectLst>
              </a:rPr>
              <a:t>Virtual / Networked / Modular</a:t>
            </a:r>
          </a:p>
          <a:p>
            <a:pPr>
              <a:defRPr/>
            </a:pPr>
            <a:r>
              <a:rPr lang="en-GB" sz="2400" dirty="0">
                <a:effectLst>
                  <a:outerShdw blurRad="38100" dist="38100" dir="2700000" algn="tl">
                    <a:srgbClr val="C0C0C0"/>
                  </a:outerShdw>
                </a:effectLst>
              </a:rPr>
              <a:t>Organic and flexible approach</a:t>
            </a:r>
          </a:p>
          <a:p>
            <a:pPr>
              <a:defRPr/>
            </a:pPr>
            <a:r>
              <a:rPr lang="en-GB" sz="2400" dirty="0">
                <a:effectLst>
                  <a:outerShdw blurRad="38100" dist="38100" dir="2700000" algn="tl">
                    <a:srgbClr val="C0C0C0"/>
                  </a:outerShdw>
                </a:effectLst>
              </a:rPr>
              <a:t>Temporary network (nodes)</a:t>
            </a:r>
          </a:p>
          <a:p>
            <a:pPr>
              <a:defRPr/>
            </a:pPr>
            <a:r>
              <a:rPr lang="en-GB" sz="2400" dirty="0">
                <a:effectLst>
                  <a:outerShdw blurRad="38100" dist="38100" dir="2700000" algn="tl">
                    <a:srgbClr val="C0C0C0"/>
                  </a:outerShdw>
                </a:effectLst>
              </a:rPr>
              <a:t>Uses technology to allow a  network of separate companies to present themselves as a single entity</a:t>
            </a:r>
          </a:p>
          <a:p>
            <a:pPr>
              <a:defRPr/>
            </a:pPr>
            <a:r>
              <a:rPr lang="en-GB" sz="2400" dirty="0">
                <a:effectLst>
                  <a:outerShdw blurRad="38100" dist="38100" dir="2700000" algn="tl">
                    <a:srgbClr val="C0C0C0"/>
                  </a:outerShdw>
                </a:effectLst>
              </a:rPr>
              <a:t>Fewer tangible assets</a:t>
            </a:r>
          </a:p>
          <a:p>
            <a:pPr>
              <a:defRPr/>
            </a:pPr>
            <a:r>
              <a:rPr lang="en-GB" sz="2400" dirty="0">
                <a:effectLst>
                  <a:outerShdw blurRad="38100" dist="38100" dir="2700000" algn="tl">
                    <a:srgbClr val="C0C0C0"/>
                  </a:outerShdw>
                </a:effectLst>
              </a:rPr>
              <a:t>Rapid and responsive</a:t>
            </a:r>
          </a:p>
          <a:p>
            <a:pPr>
              <a:defRPr/>
            </a:pPr>
            <a:endParaRPr lang="en-GB" sz="2400" dirty="0"/>
          </a:p>
          <a:p>
            <a:pPr marL="0" indent="0">
              <a:buNone/>
              <a:defRPr/>
            </a:pPr>
            <a:endParaRPr lang="en-GB" sz="2400" dirty="0"/>
          </a:p>
        </p:txBody>
      </p:sp>
    </p:spTree>
    <p:extLst>
      <p:ext uri="{BB962C8B-B14F-4D97-AF65-F5344CB8AC3E}">
        <p14:creationId xmlns:p14="http://schemas.microsoft.com/office/powerpoint/2010/main" val="12111039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normAutofit fontScale="85000" lnSpcReduction="10000"/>
          </a:bodyPr>
          <a:lstStyle/>
          <a:p>
            <a:pPr>
              <a:defRPr/>
            </a:pPr>
            <a:r>
              <a:rPr lang="en-GB" sz="3200" dirty="0">
                <a:effectLst>
                  <a:outerShdw blurRad="38100" dist="38100" dir="2700000" algn="tl">
                    <a:srgbClr val="C0C0C0"/>
                  </a:outerShdw>
                </a:effectLst>
              </a:rPr>
              <a:t>The elements of organisation structure consist of</a:t>
            </a:r>
          </a:p>
          <a:p>
            <a:pPr lvl="1">
              <a:defRPr/>
            </a:pPr>
            <a:r>
              <a:rPr lang="en-GB" sz="3200" dirty="0">
                <a:effectLst>
                  <a:outerShdw blurRad="38100" dist="38100" dir="2700000" algn="tl">
                    <a:srgbClr val="C0C0C0"/>
                  </a:outerShdw>
                </a:effectLst>
              </a:rPr>
              <a:t>Work specialisation, formalisation, centralisation, hierarchy, spans of control, chain of command, departmentalisation</a:t>
            </a:r>
          </a:p>
          <a:p>
            <a:pPr>
              <a:defRPr/>
            </a:pPr>
            <a:r>
              <a:rPr lang="en-GB" dirty="0">
                <a:effectLst>
                  <a:outerShdw blurRad="38100" dist="38100" dir="2700000" algn="tl">
                    <a:srgbClr val="C0C0C0"/>
                  </a:outerShdw>
                </a:effectLst>
              </a:rPr>
              <a:t>Traditional structures include </a:t>
            </a:r>
          </a:p>
          <a:p>
            <a:pPr lvl="1">
              <a:defRPr/>
            </a:pPr>
            <a:r>
              <a:rPr lang="en-GB" dirty="0">
                <a:effectLst>
                  <a:outerShdw blurRad="38100" dist="38100" dir="2700000" algn="tl">
                    <a:srgbClr val="C0C0C0"/>
                  </a:outerShdw>
                </a:effectLst>
              </a:rPr>
              <a:t>simple, functional, divisional, matrix</a:t>
            </a:r>
          </a:p>
          <a:p>
            <a:pPr>
              <a:defRPr/>
            </a:pPr>
            <a:r>
              <a:rPr lang="en-GB" dirty="0">
                <a:effectLst>
                  <a:outerShdw blurRad="38100" dist="38100" dir="2700000" algn="tl">
                    <a:srgbClr val="C0C0C0"/>
                  </a:outerShdw>
                </a:effectLst>
              </a:rPr>
              <a:t>Post Modernism’s influence is towards </a:t>
            </a:r>
          </a:p>
          <a:p>
            <a:pPr lvl="1">
              <a:defRPr/>
            </a:pPr>
            <a:r>
              <a:rPr lang="en-GB" dirty="0">
                <a:effectLst>
                  <a:outerShdw blurRad="38100" dist="38100" dir="2700000" algn="tl">
                    <a:srgbClr val="C0C0C0"/>
                  </a:outerShdw>
                </a:effectLst>
              </a:rPr>
              <a:t>team based, boundary less and virtual organisation structures.</a:t>
            </a:r>
          </a:p>
          <a:p>
            <a:pPr marL="0" indent="0">
              <a:buNone/>
            </a:pPr>
            <a:endParaRPr lang="en-GB" dirty="0"/>
          </a:p>
        </p:txBody>
      </p:sp>
    </p:spTree>
    <p:extLst>
      <p:ext uri="{BB962C8B-B14F-4D97-AF65-F5344CB8AC3E}">
        <p14:creationId xmlns:p14="http://schemas.microsoft.com/office/powerpoint/2010/main" val="38583553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888" y="504751"/>
            <a:ext cx="9603275" cy="1049235"/>
          </a:xfrm>
        </p:spPr>
        <p:txBody>
          <a:bodyPr/>
          <a:lstStyle/>
          <a:p>
            <a:r>
              <a:rPr lang="en-GB" dirty="0"/>
              <a:t>References</a:t>
            </a:r>
          </a:p>
        </p:txBody>
      </p:sp>
      <p:sp>
        <p:nvSpPr>
          <p:cNvPr id="3" name="Content Placeholder 2"/>
          <p:cNvSpPr>
            <a:spLocks noGrp="1"/>
          </p:cNvSpPr>
          <p:nvPr>
            <p:ph idx="1"/>
          </p:nvPr>
        </p:nvSpPr>
        <p:spPr>
          <a:xfrm>
            <a:off x="559512" y="952675"/>
            <a:ext cx="10515600" cy="4351339"/>
          </a:xfrm>
        </p:spPr>
        <p:txBody>
          <a:bodyPr>
            <a:noAutofit/>
          </a:bodyPr>
          <a:lstStyle/>
          <a:p>
            <a:pPr>
              <a:lnSpc>
                <a:spcPct val="100000"/>
              </a:lnSpc>
              <a:defRPr/>
            </a:pPr>
            <a:r>
              <a:rPr lang="en-GB" dirty="0" err="1"/>
              <a:t>Fiol</a:t>
            </a:r>
            <a:r>
              <a:rPr lang="en-GB" dirty="0"/>
              <a:t>, C.M. and Lyles, M.A., 1985. Organizational learning. </a:t>
            </a:r>
            <a:r>
              <a:rPr lang="en-GB" i="1" dirty="0"/>
              <a:t>Academy of management review</a:t>
            </a:r>
            <a:r>
              <a:rPr lang="en-GB" dirty="0"/>
              <a:t>, </a:t>
            </a:r>
            <a:r>
              <a:rPr lang="en-GB" i="1" dirty="0"/>
              <a:t>10</a:t>
            </a:r>
            <a:r>
              <a:rPr lang="en-GB" dirty="0"/>
              <a:t>(4), pp.803-813.</a:t>
            </a:r>
          </a:p>
          <a:p>
            <a:pPr>
              <a:lnSpc>
                <a:spcPct val="100000"/>
              </a:lnSpc>
              <a:defRPr/>
            </a:pPr>
            <a:r>
              <a:rPr lang="en-GB" dirty="0" err="1"/>
              <a:t>Dermol</a:t>
            </a:r>
            <a:r>
              <a:rPr lang="en-GB" dirty="0"/>
              <a:t>, V. and </a:t>
            </a:r>
            <a:r>
              <a:rPr lang="en-GB" dirty="0" err="1"/>
              <a:t>Čater</a:t>
            </a:r>
            <a:r>
              <a:rPr lang="en-GB" dirty="0"/>
              <a:t>, T., 2013. The influence of training and training transfer factors on organisational learning and performance. </a:t>
            </a:r>
            <a:r>
              <a:rPr lang="en-GB" i="1" dirty="0"/>
              <a:t>Personnel Review</a:t>
            </a:r>
            <a:r>
              <a:rPr lang="en-GB" dirty="0"/>
              <a:t>, </a:t>
            </a:r>
            <a:r>
              <a:rPr lang="en-GB" i="1" dirty="0"/>
              <a:t>42</a:t>
            </a:r>
            <a:r>
              <a:rPr lang="en-GB" dirty="0"/>
              <a:t>(3), pp.324-348.</a:t>
            </a:r>
          </a:p>
          <a:p>
            <a:pPr>
              <a:lnSpc>
                <a:spcPct val="100000"/>
              </a:lnSpc>
              <a:defRPr/>
            </a:pPr>
            <a:r>
              <a:rPr lang="en-GB" dirty="0" err="1"/>
              <a:t>Baraldi</a:t>
            </a:r>
            <a:r>
              <a:rPr lang="en-GB" dirty="0"/>
              <a:t>, S. and </a:t>
            </a:r>
            <a:r>
              <a:rPr lang="en-GB" dirty="0" err="1"/>
              <a:t>Cifalinò</a:t>
            </a:r>
            <a:r>
              <a:rPr lang="en-GB" dirty="0"/>
              <a:t>, A., 2015. Delivering training strategies: the balanced scorecard at work. </a:t>
            </a:r>
            <a:r>
              <a:rPr lang="en-GB" i="1" dirty="0"/>
              <a:t>International Journal of Training and Development</a:t>
            </a:r>
            <a:r>
              <a:rPr lang="en-GB" dirty="0"/>
              <a:t>, </a:t>
            </a:r>
            <a:r>
              <a:rPr lang="en-GB" i="1" dirty="0"/>
              <a:t>19</a:t>
            </a:r>
            <a:r>
              <a:rPr lang="en-GB" dirty="0"/>
              <a:t>(3), pp.179-198.</a:t>
            </a:r>
          </a:p>
          <a:p>
            <a:pPr>
              <a:lnSpc>
                <a:spcPct val="100000"/>
              </a:lnSpc>
              <a:defRPr/>
            </a:pPr>
            <a:r>
              <a:rPr lang="en-GB" dirty="0"/>
              <a:t>Kaplan, R.S., Kaplan, R.E., Norton, D.P., Norton, D.P. and Davenport, T.H., 2004. </a:t>
            </a:r>
            <a:r>
              <a:rPr lang="en-GB" i="1" dirty="0"/>
              <a:t>Strategy maps: Converting intangible assets into tangible outcomes</a:t>
            </a:r>
            <a:r>
              <a:rPr lang="en-GB" dirty="0"/>
              <a:t>. Harvard Business Press.</a:t>
            </a:r>
          </a:p>
          <a:p>
            <a:pPr>
              <a:lnSpc>
                <a:spcPct val="100000"/>
              </a:lnSpc>
              <a:defRPr/>
            </a:pPr>
            <a:endParaRPr lang="en-GB" dirty="0">
              <a:effectLst>
                <a:outerShdw blurRad="38100" dist="38100" dir="2700000" algn="tl">
                  <a:srgbClr val="C0C0C0"/>
                </a:outerShdw>
              </a:effectLst>
            </a:endParaRPr>
          </a:p>
        </p:txBody>
      </p:sp>
    </p:spTree>
    <p:extLst>
      <p:ext uri="{BB962C8B-B14F-4D97-AF65-F5344CB8AC3E}">
        <p14:creationId xmlns:p14="http://schemas.microsoft.com/office/powerpoint/2010/main" val="30495874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888" y="103479"/>
            <a:ext cx="9603275" cy="1049235"/>
          </a:xfrm>
        </p:spPr>
        <p:txBody>
          <a:bodyPr/>
          <a:lstStyle/>
          <a:p>
            <a:r>
              <a:rPr lang="en-GB" dirty="0"/>
              <a:t>References</a:t>
            </a:r>
          </a:p>
        </p:txBody>
      </p:sp>
      <p:sp>
        <p:nvSpPr>
          <p:cNvPr id="3" name="Content Placeholder 2"/>
          <p:cNvSpPr>
            <a:spLocks noGrp="1"/>
          </p:cNvSpPr>
          <p:nvPr>
            <p:ph idx="1"/>
          </p:nvPr>
        </p:nvSpPr>
        <p:spPr>
          <a:xfrm>
            <a:off x="559512" y="952675"/>
            <a:ext cx="10515600" cy="4351339"/>
          </a:xfrm>
        </p:spPr>
        <p:txBody>
          <a:bodyPr>
            <a:noAutofit/>
          </a:bodyPr>
          <a:lstStyle/>
          <a:p>
            <a:pPr>
              <a:lnSpc>
                <a:spcPct val="100000"/>
              </a:lnSpc>
              <a:defRPr/>
            </a:pPr>
            <a:r>
              <a:rPr lang="en-GB" sz="2000" dirty="0">
                <a:effectLst>
                  <a:outerShdw blurRad="38100" dist="38100" dir="2700000" algn="tl">
                    <a:srgbClr val="C0C0C0"/>
                  </a:outerShdw>
                </a:effectLst>
              </a:rPr>
              <a:t>Chandler, A. (1962) Strategy and Structure: Chapters in the history of industrial Enterprise  Cambridge, MA: M.I.T Press </a:t>
            </a:r>
          </a:p>
          <a:p>
            <a:pPr>
              <a:lnSpc>
                <a:spcPct val="100000"/>
              </a:lnSpc>
              <a:defRPr/>
            </a:pPr>
            <a:r>
              <a:rPr lang="en-GB" sz="2000" dirty="0"/>
              <a:t>Mintzberg, The Structuring of Organisations, 281-2.</a:t>
            </a:r>
          </a:p>
          <a:p>
            <a:pPr>
              <a:lnSpc>
                <a:spcPct val="100000"/>
              </a:lnSpc>
              <a:defRPr/>
            </a:pPr>
            <a:r>
              <a:rPr lang="en-GB" sz="2000" dirty="0" err="1"/>
              <a:t>Swailes</a:t>
            </a:r>
            <a:r>
              <a:rPr lang="en-GB" sz="2000" dirty="0"/>
              <a:t>, S. (2008) Organisational Structure, in Brooks, I., Organisational Behaviour (4</a:t>
            </a:r>
            <a:r>
              <a:rPr lang="en-GB" sz="2000" baseline="30000" dirty="0"/>
              <a:t>th</a:t>
            </a:r>
            <a:r>
              <a:rPr lang="en-GB" sz="2000" dirty="0"/>
              <a:t> </a:t>
            </a:r>
            <a:r>
              <a:rPr lang="en-GB" sz="2000" dirty="0" err="1"/>
              <a:t>edn</a:t>
            </a:r>
            <a:r>
              <a:rPr lang="en-GB" sz="2000" dirty="0"/>
              <a:t>) </a:t>
            </a:r>
            <a:r>
              <a:rPr lang="en-GB" sz="2000" dirty="0" err="1"/>
              <a:t>London:Prentice</a:t>
            </a:r>
            <a:r>
              <a:rPr lang="en-GB" sz="2000" dirty="0"/>
              <a:t> Hall 189-231.</a:t>
            </a:r>
          </a:p>
          <a:p>
            <a:pPr>
              <a:lnSpc>
                <a:spcPct val="100000"/>
              </a:lnSpc>
              <a:defRPr/>
            </a:pPr>
            <a:r>
              <a:rPr lang="en-GB" sz="2000" dirty="0">
                <a:effectLst>
                  <a:outerShdw blurRad="38100" dist="38100" dir="2700000" algn="tl">
                    <a:srgbClr val="C0C0C0"/>
                  </a:outerShdw>
                </a:effectLst>
              </a:rPr>
              <a:t>Miles, R., Snow, C. (1978), Organisational strategy structure and process New York: McGraw-Hill</a:t>
            </a:r>
          </a:p>
          <a:p>
            <a:pPr>
              <a:lnSpc>
                <a:spcPct val="100000"/>
              </a:lnSpc>
              <a:defRPr/>
            </a:pPr>
            <a:r>
              <a:rPr lang="en-GB" sz="2000" dirty="0">
                <a:effectLst>
                  <a:outerShdw blurRad="38100" dist="38100" dir="2700000" algn="tl">
                    <a:srgbClr val="C0C0C0"/>
                  </a:outerShdw>
                </a:effectLst>
              </a:rPr>
              <a:t>Pugh, D.S., Hickson, D.J., </a:t>
            </a:r>
            <a:r>
              <a:rPr lang="en-GB" sz="2000" dirty="0" err="1">
                <a:effectLst>
                  <a:outerShdw blurRad="38100" dist="38100" dir="2700000" algn="tl">
                    <a:srgbClr val="C0C0C0"/>
                  </a:outerShdw>
                </a:effectLst>
              </a:rPr>
              <a:t>Hinings</a:t>
            </a:r>
            <a:r>
              <a:rPr lang="en-GB" sz="2000" dirty="0">
                <a:effectLst>
                  <a:outerShdw blurRad="38100" dist="38100" dir="2700000" algn="tl">
                    <a:srgbClr val="C0C0C0"/>
                  </a:outerShdw>
                </a:effectLst>
              </a:rPr>
              <a:t>, C.R. &amp; Turner, C. (1969) Dimensions of Organisation Structure. Administrative Science Quarterly (17) 163-176</a:t>
            </a:r>
          </a:p>
          <a:p>
            <a:pPr>
              <a:lnSpc>
                <a:spcPct val="100000"/>
              </a:lnSpc>
              <a:defRPr/>
            </a:pPr>
            <a:r>
              <a:rPr lang="en-GB" sz="2000" dirty="0">
                <a:effectLst>
                  <a:outerShdw blurRad="38100" dist="38100" dir="2700000" algn="tl">
                    <a:srgbClr val="C0C0C0"/>
                  </a:outerShdw>
                </a:effectLst>
              </a:rPr>
              <a:t>Stanford, N.(2007) Guide to Organisation Design. Suffolk. The Economist Newspaper Ltd</a:t>
            </a:r>
          </a:p>
          <a:p>
            <a:pPr>
              <a:lnSpc>
                <a:spcPct val="100000"/>
              </a:lnSpc>
              <a:defRPr/>
            </a:pPr>
            <a:r>
              <a:rPr lang="en-GB" sz="2000" dirty="0" err="1">
                <a:effectLst>
                  <a:outerShdw blurRad="38100" dist="38100" dir="2700000" algn="tl">
                    <a:srgbClr val="C0C0C0"/>
                  </a:outerShdw>
                </a:effectLst>
              </a:rPr>
              <a:t>Wheelen</a:t>
            </a:r>
            <a:r>
              <a:rPr lang="en-GB" sz="2000" dirty="0">
                <a:effectLst>
                  <a:outerShdw blurRad="38100" dist="38100" dir="2700000" algn="tl">
                    <a:srgbClr val="C0C0C0"/>
                  </a:outerShdw>
                </a:effectLst>
              </a:rPr>
              <a:t> &amp; Hunger (1995), Strategic Management &amp; Business Policy, 5</a:t>
            </a:r>
            <a:r>
              <a:rPr lang="en-GB" sz="2000" baseline="30000" dirty="0">
                <a:effectLst>
                  <a:outerShdw blurRad="38100" dist="38100" dir="2700000" algn="tl">
                    <a:srgbClr val="C0C0C0"/>
                  </a:outerShdw>
                </a:effectLst>
              </a:rPr>
              <a:t>th</a:t>
            </a:r>
            <a:r>
              <a:rPr lang="en-GB" sz="2000" dirty="0">
                <a:effectLst>
                  <a:outerShdw blurRad="38100" dist="38100" dir="2700000" algn="tl">
                    <a:srgbClr val="C0C0C0"/>
                  </a:outerShdw>
                </a:effectLst>
              </a:rPr>
              <a:t> Ed. Addison </a:t>
            </a:r>
            <a:r>
              <a:rPr lang="en-GB" sz="2000" dirty="0" err="1">
                <a:effectLst>
                  <a:outerShdw blurRad="38100" dist="38100" dir="2700000" algn="tl">
                    <a:srgbClr val="C0C0C0"/>
                  </a:outerShdw>
                </a:effectLst>
              </a:rPr>
              <a:t>Welsey</a:t>
            </a:r>
            <a:endParaRPr lang="en-GB" sz="2000" dirty="0">
              <a:effectLst>
                <a:outerShdw blurRad="38100" dist="38100" dir="2700000" algn="tl">
                  <a:srgbClr val="C0C0C0"/>
                </a:outerShdw>
              </a:effectLst>
            </a:endParaRPr>
          </a:p>
          <a:p>
            <a:pPr marL="0" indent="0">
              <a:buNone/>
            </a:pPr>
            <a:endParaRPr lang="en-GB" sz="2000" dirty="0"/>
          </a:p>
        </p:txBody>
      </p:sp>
    </p:spTree>
    <p:extLst>
      <p:ext uri="{BB962C8B-B14F-4D97-AF65-F5344CB8AC3E}">
        <p14:creationId xmlns:p14="http://schemas.microsoft.com/office/powerpoint/2010/main" val="2016195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70</TotalTime>
  <Words>1410</Words>
  <Application>Microsoft Office PowerPoint</Application>
  <PresentationFormat>Widescreen</PresentationFormat>
  <Paragraphs>184</Paragraphs>
  <Slides>29</Slides>
  <Notes>1</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35" baseType="lpstr">
      <vt:lpstr>Arial</vt:lpstr>
      <vt:lpstr>Arial MT Lt</vt:lpstr>
      <vt:lpstr>Calibri</vt:lpstr>
      <vt:lpstr>Gill Sans MT</vt:lpstr>
      <vt:lpstr>Gallery</vt:lpstr>
      <vt:lpstr>CorelDRAW</vt:lpstr>
      <vt:lpstr>Organisational culture, organisational DESIGN and change management</vt:lpstr>
      <vt:lpstr>Todays outline</vt:lpstr>
      <vt:lpstr>PowerPoint Presentation</vt:lpstr>
      <vt:lpstr>PowerPoint Presentation</vt:lpstr>
      <vt:lpstr>Organisation Design in Context </vt:lpstr>
      <vt:lpstr>Organisation design meaning  </vt:lpstr>
      <vt:lpstr>Elements of organisation structure  (Huczynski and Buchanan 8th ed 2013)</vt:lpstr>
      <vt:lpstr>Specialisation </vt:lpstr>
      <vt:lpstr>Span of control </vt:lpstr>
      <vt:lpstr>Chain of command</vt:lpstr>
      <vt:lpstr>Formalisation </vt:lpstr>
      <vt:lpstr>Centralisation </vt:lpstr>
      <vt:lpstr>Departmentalisation </vt:lpstr>
      <vt:lpstr>Types of organisational structures</vt:lpstr>
      <vt:lpstr>Simple organisation structure</vt:lpstr>
      <vt:lpstr>PowerPoint Presentation</vt:lpstr>
      <vt:lpstr>PowerPoint Presentation</vt:lpstr>
      <vt:lpstr>Matrix structure</vt:lpstr>
      <vt:lpstr>Matrix structure</vt:lpstr>
      <vt:lpstr>Socio-technical systems</vt:lpstr>
      <vt:lpstr>New forms of organisation</vt:lpstr>
      <vt:lpstr>Team based structures</vt:lpstr>
      <vt:lpstr>Boundary less organisation</vt:lpstr>
      <vt:lpstr>Challenges of boundary less organisations</vt:lpstr>
      <vt:lpstr>Challenges of boundary less organisations</vt:lpstr>
      <vt:lpstr>Virtual organisation</vt:lpstr>
      <vt:lpstr>Summary</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Dennis Pepple</dc:creator>
  <cp:lastModifiedBy>Pepple, Dennis G. (Dr.)</cp:lastModifiedBy>
  <cp:revision>9</cp:revision>
  <dcterms:created xsi:type="dcterms:W3CDTF">2020-12-07T12:39:14Z</dcterms:created>
  <dcterms:modified xsi:type="dcterms:W3CDTF">2022-01-24T11:33:44Z</dcterms:modified>
</cp:coreProperties>
</file>