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73F5E"/>
    <a:srgbClr val="7F6C5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19" autoAdjust="0"/>
    <p:restoredTop sz="94660"/>
  </p:normalViewPr>
  <p:slideViewPr>
    <p:cSldViewPr snapToGrid="0">
      <p:cViewPr varScale="1">
        <p:scale>
          <a:sx n="70" d="100"/>
          <a:sy n="70" d="100"/>
        </p:scale>
        <p:origin x="73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62C8B8-71B3-48F0-BF3D-D6316A31C2E0}" type="datetimeFigureOut">
              <a:rPr lang="en-GB" smtClean="0"/>
              <a:t>09/03/2026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85A1E0-E1BE-4D56-AFB4-321062525E0F}" type="slidenum">
              <a:rPr lang="en-GB" smtClean="0"/>
              <a:t>‹#›</a:t>
            </a:fld>
            <a:endParaRPr lang="en-GB"/>
          </a:p>
        </p:txBody>
      </p:sp>
    </p:spTree>
    <p:extLst>
      <p:ext uri="{BB962C8B-B14F-4D97-AF65-F5344CB8AC3E}">
        <p14:creationId xmlns:p14="http://schemas.microsoft.com/office/powerpoint/2010/main" val="8997489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smtClean="0">
                <a:solidFill>
                  <a:schemeClr val="tx1"/>
                </a:solidFill>
                <a:effectLst/>
                <a:latin typeface="+mn-lt"/>
                <a:ea typeface="+mn-ea"/>
                <a:cs typeface="+mn-cs"/>
              </a:rPr>
              <a:t>Title and innovation review </a:t>
            </a:r>
            <a:endParaRPr lang="en-IN" sz="1200" kern="1200" dirty="0" smtClean="0">
              <a:solidFill>
                <a:schemeClr val="tx1"/>
              </a:solidFill>
              <a:effectLst/>
              <a:latin typeface="+mn-lt"/>
              <a:ea typeface="+mn-ea"/>
              <a:cs typeface="+mn-cs"/>
            </a:endParaRPr>
          </a:p>
          <a:p>
            <a:r>
              <a:rPr lang="en-IN" sz="1200" kern="1200" dirty="0" smtClean="0">
                <a:solidFill>
                  <a:schemeClr val="tx1"/>
                </a:solidFill>
                <a:effectLst/>
                <a:latin typeface="+mn-lt"/>
                <a:ea typeface="+mn-ea"/>
                <a:cs typeface="+mn-cs"/>
              </a:rPr>
              <a:t>The poster encompasses the demonstration of knowledge and critical understanding of innovation, creativity and an enterprising mind-set. The goal of this presentation is associated with the proposal of an innovative solution to enhance the experience in the health and social care sector. The service users, patients, and health care professionals will be benefited with the execution of the innovation to provide service for a healthcare reason. Connect to care is the name of the chosen initiative that covers a digital human integrated support network and its development to provide proper services in health and social care (</a:t>
            </a:r>
            <a:r>
              <a:rPr lang="en-IN" sz="1200" kern="1200" dirty="0" err="1" smtClean="0">
                <a:solidFill>
                  <a:schemeClr val="tx1"/>
                </a:solidFill>
                <a:effectLst/>
                <a:latin typeface="+mn-lt"/>
                <a:ea typeface="+mn-ea"/>
                <a:cs typeface="+mn-cs"/>
              </a:rPr>
              <a:t>Piardi</a:t>
            </a:r>
            <a:r>
              <a:rPr lang="en-IN" sz="1200" kern="1200" dirty="0" smtClean="0">
                <a:solidFill>
                  <a:schemeClr val="tx1"/>
                </a:solidFill>
                <a:effectLst/>
                <a:latin typeface="+mn-lt"/>
                <a:ea typeface="+mn-ea"/>
                <a:cs typeface="+mn-cs"/>
              </a:rPr>
              <a:t> </a:t>
            </a:r>
            <a:r>
              <a:rPr lang="en-IN" sz="1200" i="1" kern="1200" dirty="0" smtClean="0">
                <a:solidFill>
                  <a:schemeClr val="tx1"/>
                </a:solidFill>
                <a:effectLst/>
                <a:latin typeface="+mn-lt"/>
                <a:ea typeface="+mn-ea"/>
                <a:cs typeface="+mn-cs"/>
              </a:rPr>
              <a:t>et al., </a:t>
            </a:r>
            <a:r>
              <a:rPr lang="en-IN" sz="1200" kern="1200" dirty="0" smtClean="0">
                <a:solidFill>
                  <a:schemeClr val="tx1"/>
                </a:solidFill>
                <a:effectLst/>
                <a:latin typeface="+mn-lt"/>
                <a:ea typeface="+mn-ea"/>
                <a:cs typeface="+mn-cs"/>
              </a:rPr>
              <a:t>2024). </a:t>
            </a:r>
          </a:p>
          <a:p>
            <a:r>
              <a:rPr lang="en-IN" sz="1200" b="1" kern="1200" dirty="0" smtClean="0">
                <a:solidFill>
                  <a:schemeClr val="tx1"/>
                </a:solidFill>
                <a:effectLst/>
                <a:latin typeface="+mn-lt"/>
                <a:ea typeface="+mn-ea"/>
                <a:cs typeface="+mn-cs"/>
              </a:rPr>
              <a:t>The identified gap in health and social care </a:t>
            </a:r>
            <a:r>
              <a:rPr lang="en-IN" sz="1200" kern="1200" dirty="0" smtClean="0">
                <a:solidFill>
                  <a:schemeClr val="tx1"/>
                </a:solidFill>
                <a:effectLst/>
                <a:latin typeface="+mn-lt"/>
                <a:ea typeface="+mn-ea"/>
                <a:cs typeface="+mn-cs"/>
              </a:rPr>
              <a:t> The huge rush in the health and social care sector, the execution of effective communication, and the removal of the issues of the ageing population are all associated with the void in the health and social care sector (Turk </a:t>
            </a:r>
            <a:r>
              <a:rPr lang="en-IN" sz="1200" i="1" kern="1200" dirty="0" smtClean="0">
                <a:solidFill>
                  <a:schemeClr val="tx1"/>
                </a:solidFill>
                <a:effectLst/>
                <a:latin typeface="+mn-lt"/>
                <a:ea typeface="+mn-ea"/>
                <a:cs typeface="+mn-cs"/>
              </a:rPr>
              <a:t>et al., </a:t>
            </a:r>
            <a:r>
              <a:rPr lang="en-IN" sz="1200" kern="1200" dirty="0" smtClean="0">
                <a:solidFill>
                  <a:schemeClr val="tx1"/>
                </a:solidFill>
                <a:effectLst/>
                <a:latin typeface="+mn-lt"/>
                <a:ea typeface="+mn-ea"/>
                <a:cs typeface="+mn-cs"/>
              </a:rPr>
              <a:t>2024). The identified gap is going to be mitigated through the integration of digital and human-supported network platforms. The innovation combines a digital help platform, community Health workers, AI based support tools to create a continuous purpose of care ecosystem (</a:t>
            </a:r>
            <a:r>
              <a:rPr lang="en-IN" sz="1200" kern="1200" dirty="0" err="1" smtClean="0">
                <a:solidFill>
                  <a:schemeClr val="tx1"/>
                </a:solidFill>
                <a:effectLst/>
                <a:latin typeface="+mn-lt"/>
                <a:ea typeface="+mn-ea"/>
                <a:cs typeface="+mn-cs"/>
              </a:rPr>
              <a:t>Patil</a:t>
            </a:r>
            <a:r>
              <a:rPr lang="en-IN" sz="1200" kern="1200" dirty="0" smtClean="0">
                <a:solidFill>
                  <a:schemeClr val="tx1"/>
                </a:solidFill>
                <a:effectLst/>
                <a:latin typeface="+mn-lt"/>
                <a:ea typeface="+mn-ea"/>
                <a:cs typeface="+mn-cs"/>
              </a:rPr>
              <a:t> </a:t>
            </a:r>
            <a:r>
              <a:rPr lang="en-IN" sz="1200" i="1" kern="1200" dirty="0" smtClean="0">
                <a:solidFill>
                  <a:schemeClr val="tx1"/>
                </a:solidFill>
                <a:effectLst/>
                <a:latin typeface="+mn-lt"/>
                <a:ea typeface="+mn-ea"/>
                <a:cs typeface="+mn-cs"/>
              </a:rPr>
              <a:t>et al., </a:t>
            </a:r>
            <a:r>
              <a:rPr lang="en-IN" sz="1200" kern="1200" dirty="0" smtClean="0">
                <a:solidFill>
                  <a:schemeClr val="tx1"/>
                </a:solidFill>
                <a:effectLst/>
                <a:latin typeface="+mn-lt"/>
                <a:ea typeface="+mn-ea"/>
                <a:cs typeface="+mn-cs"/>
              </a:rPr>
              <a:t>2024). </a:t>
            </a:r>
          </a:p>
          <a:p>
            <a:r>
              <a:rPr lang="en-IN" sz="1200" b="1" kern="1200" dirty="0" smtClean="0">
                <a:solidFill>
                  <a:schemeClr val="tx1"/>
                </a:solidFill>
                <a:effectLst/>
                <a:latin typeface="+mn-lt"/>
                <a:ea typeface="+mn-ea"/>
                <a:cs typeface="+mn-cs"/>
              </a:rPr>
              <a:t>Target audience and impact </a:t>
            </a:r>
            <a:r>
              <a:rPr lang="en-IN" sz="1200" kern="1200" dirty="0" smtClean="0">
                <a:solidFill>
                  <a:schemeClr val="tx1"/>
                </a:solidFill>
                <a:effectLst/>
                <a:latin typeface="+mn-lt"/>
                <a:ea typeface="+mn-ea"/>
                <a:cs typeface="+mn-cs"/>
              </a:rPr>
              <a:t> The primary and secondary targets are related to the expected impact of easy access to the health care area, a better level of disease management and reduction in emergency hospital visits. The health care system will reduce the overload, improve the purpose of patient outcome and be efficient in terms of estimating the purpose of resource allocation. The elderly people will identify the requirement of ongoing help and support, and the patient with a chronic disease will get proper resistance (</a:t>
            </a:r>
            <a:r>
              <a:rPr lang="en-IN" sz="1200" kern="1200" dirty="0" err="1" smtClean="0">
                <a:solidFill>
                  <a:schemeClr val="tx1"/>
                </a:solidFill>
                <a:effectLst/>
                <a:latin typeface="+mn-lt"/>
                <a:ea typeface="+mn-ea"/>
                <a:cs typeface="+mn-cs"/>
              </a:rPr>
              <a:t>Patil</a:t>
            </a:r>
            <a:r>
              <a:rPr lang="en-IN" sz="1200" kern="1200" dirty="0" smtClean="0">
                <a:solidFill>
                  <a:schemeClr val="tx1"/>
                </a:solidFill>
                <a:effectLst/>
                <a:latin typeface="+mn-lt"/>
                <a:ea typeface="+mn-ea"/>
                <a:cs typeface="+mn-cs"/>
              </a:rPr>
              <a:t> </a:t>
            </a:r>
            <a:r>
              <a:rPr lang="en-IN" sz="1200" i="1" kern="1200" dirty="0" smtClean="0">
                <a:solidFill>
                  <a:schemeClr val="tx1"/>
                </a:solidFill>
                <a:effectLst/>
                <a:latin typeface="+mn-lt"/>
                <a:ea typeface="+mn-ea"/>
                <a:cs typeface="+mn-cs"/>
              </a:rPr>
              <a:t>et al., </a:t>
            </a:r>
            <a:r>
              <a:rPr lang="en-IN" sz="1200" kern="1200" dirty="0" smtClean="0">
                <a:solidFill>
                  <a:schemeClr val="tx1"/>
                </a:solidFill>
                <a:effectLst/>
                <a:latin typeface="+mn-lt"/>
                <a:ea typeface="+mn-ea"/>
                <a:cs typeface="+mn-cs"/>
              </a:rPr>
              <a:t>2024). The overall area of well-being will be followed by a stronger level of supporting networks to increase health awareness and improve social care coordination.</a:t>
            </a:r>
          </a:p>
          <a:p>
            <a:r>
              <a:rPr lang="en-IN" sz="1200" b="1" kern="1200" dirty="0" smtClean="0">
                <a:solidFill>
                  <a:schemeClr val="tx1"/>
                </a:solidFill>
                <a:effectLst/>
                <a:latin typeface="+mn-lt"/>
                <a:ea typeface="+mn-ea"/>
                <a:cs typeface="+mn-cs"/>
              </a:rPr>
              <a:t>Implementation</a:t>
            </a:r>
            <a:r>
              <a:rPr lang="en-IN" sz="1200" kern="1200" dirty="0" smtClean="0">
                <a:solidFill>
                  <a:schemeClr val="tx1"/>
                </a:solidFill>
                <a:effectLst/>
                <a:latin typeface="+mn-lt"/>
                <a:ea typeface="+mn-ea"/>
                <a:cs typeface="+mn-cs"/>
              </a:rPr>
              <a:t> The detailed area of implementing this system will involve several integrated components like a mobile and web platform to book </a:t>
            </a:r>
            <a:r>
              <a:rPr lang="en-IN" sz="1200" kern="1200" dirty="0" err="1" smtClean="0">
                <a:solidFill>
                  <a:schemeClr val="tx1"/>
                </a:solidFill>
                <a:effectLst/>
                <a:latin typeface="+mn-lt"/>
                <a:ea typeface="+mn-ea"/>
                <a:cs typeface="+mn-cs"/>
              </a:rPr>
              <a:t>telehealth</a:t>
            </a:r>
            <a:r>
              <a:rPr lang="en-IN" sz="1200" kern="1200" dirty="0" smtClean="0">
                <a:solidFill>
                  <a:schemeClr val="tx1"/>
                </a:solidFill>
                <a:effectLst/>
                <a:latin typeface="+mn-lt"/>
                <a:ea typeface="+mn-ea"/>
                <a:cs typeface="+mn-cs"/>
              </a:rPr>
              <a:t> appointments, to track health data, access the purpose of health resources and request social support services. The estimation of community Health workers and the purpose of care coordination will be assisted by the patients with digital tools, and also connect users with care providers (</a:t>
            </a:r>
            <a:r>
              <a:rPr lang="en-IN" sz="1200" kern="1200" dirty="0" err="1" smtClean="0">
                <a:solidFill>
                  <a:schemeClr val="tx1"/>
                </a:solidFill>
                <a:effectLst/>
                <a:latin typeface="+mn-lt"/>
                <a:ea typeface="+mn-ea"/>
                <a:cs typeface="+mn-cs"/>
              </a:rPr>
              <a:t>Patil</a:t>
            </a:r>
            <a:r>
              <a:rPr lang="en-IN" sz="1200" kern="1200" dirty="0" smtClean="0">
                <a:solidFill>
                  <a:schemeClr val="tx1"/>
                </a:solidFill>
                <a:effectLst/>
                <a:latin typeface="+mn-lt"/>
                <a:ea typeface="+mn-ea"/>
                <a:cs typeface="+mn-cs"/>
              </a:rPr>
              <a:t> </a:t>
            </a:r>
            <a:r>
              <a:rPr lang="en-IN" sz="1200" i="1" kern="1200" dirty="0" smtClean="0">
                <a:solidFill>
                  <a:schemeClr val="tx1"/>
                </a:solidFill>
                <a:effectLst/>
                <a:latin typeface="+mn-lt"/>
                <a:ea typeface="+mn-ea"/>
                <a:cs typeface="+mn-cs"/>
              </a:rPr>
              <a:t>et al., </a:t>
            </a:r>
            <a:r>
              <a:rPr lang="en-IN" sz="1200" kern="1200" dirty="0" smtClean="0">
                <a:solidFill>
                  <a:schemeClr val="tx1"/>
                </a:solidFill>
                <a:effectLst/>
                <a:latin typeface="+mn-lt"/>
                <a:ea typeface="+mn-ea"/>
                <a:cs typeface="+mn-cs"/>
              </a:rPr>
              <a:t>2024).  </a:t>
            </a:r>
          </a:p>
          <a:p>
            <a:r>
              <a:rPr lang="en-IN" sz="1200" kern="1200" dirty="0" smtClean="0">
                <a:solidFill>
                  <a:schemeClr val="tx1"/>
                </a:solidFill>
                <a:effectLst/>
                <a:latin typeface="+mn-lt"/>
                <a:ea typeface="+mn-ea"/>
                <a:cs typeface="+mn-cs"/>
              </a:rPr>
              <a:t>The core designing area of patients, caregivers, and professionals is going to look into the system of virtual consultation, remote follow- up and proper guidance for prescriptions. The identification of a centralised dashboard will help to allow healthcare providers to track patient progress, coordinate services and monitor different types of alerts from the health data (Pant </a:t>
            </a:r>
            <a:r>
              <a:rPr lang="en-IN" sz="1200" i="1" kern="1200" dirty="0" smtClean="0">
                <a:solidFill>
                  <a:schemeClr val="tx1"/>
                </a:solidFill>
                <a:effectLst/>
                <a:latin typeface="+mn-lt"/>
                <a:ea typeface="+mn-ea"/>
                <a:cs typeface="+mn-cs"/>
              </a:rPr>
              <a:t>et al., </a:t>
            </a:r>
            <a:r>
              <a:rPr lang="en-IN" sz="1200" kern="1200" dirty="0" smtClean="0">
                <a:solidFill>
                  <a:schemeClr val="tx1"/>
                </a:solidFill>
                <a:effectLst/>
                <a:latin typeface="+mn-lt"/>
                <a:ea typeface="+mn-ea"/>
                <a:cs typeface="+mn-cs"/>
              </a:rPr>
              <a:t>2024). </a:t>
            </a:r>
          </a:p>
          <a:p>
            <a:r>
              <a:rPr lang="en-IN" sz="1200" b="1" kern="1200" dirty="0" smtClean="0">
                <a:solidFill>
                  <a:schemeClr val="tx1"/>
                </a:solidFill>
                <a:effectLst/>
                <a:latin typeface="+mn-lt"/>
                <a:ea typeface="+mn-ea"/>
                <a:cs typeface="+mn-cs"/>
              </a:rPr>
              <a:t>Timeline</a:t>
            </a:r>
            <a:r>
              <a:rPr lang="en-IN" sz="1200" kern="1200" dirty="0" smtClean="0">
                <a:solidFill>
                  <a:schemeClr val="tx1"/>
                </a:solidFill>
                <a:effectLst/>
                <a:latin typeface="+mn-lt"/>
                <a:ea typeface="+mn-ea"/>
                <a:cs typeface="+mn-cs"/>
              </a:rPr>
              <a:t> The planning of co-design needs proper assessment, research and development along with the purpose of consultation with the stakeholders. The purpose of designing the platform is associated with the overall system for AI integration, database and infrastructure setup. </a:t>
            </a:r>
          </a:p>
          <a:p>
            <a:r>
              <a:rPr lang="en-IN" sz="1200" kern="1200" dirty="0" smtClean="0">
                <a:solidFill>
                  <a:schemeClr val="tx1"/>
                </a:solidFill>
                <a:effectLst/>
                <a:latin typeface="+mn-lt"/>
                <a:ea typeface="+mn-ea"/>
                <a:cs typeface="+mn-cs"/>
              </a:rPr>
              <a:t>The system of digital development relates to the area of pilot programming in selected communities to train the community health workers to gather feedback and refine the system. The overall purpose of digital and human integration will innovate the strategy to identify the purpose of developing a network in social care, along with the achievement of the coordinated initiative. The overall process will be expanded within 2 years, and it will integrate the service area of the hospital and government programs. </a:t>
            </a:r>
            <a:r>
              <a:rPr lang="en-IN" sz="1200" b="1" kern="1200" dirty="0" smtClean="0">
                <a:solidFill>
                  <a:schemeClr val="tx1"/>
                </a:solidFill>
                <a:effectLst/>
                <a:latin typeface="+mn-lt"/>
                <a:ea typeface="+mn-ea"/>
                <a:cs typeface="+mn-cs"/>
              </a:rPr>
              <a:t>Development and regulations </a:t>
            </a:r>
            <a:r>
              <a:rPr lang="en-IN" sz="1200" kern="120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The purpose of maintaining the standards of UK GDPR relates to the purpose of privacy regulations like health data protection policy, secured and encrypted database, and consent-based data sharing (</a:t>
            </a:r>
            <a:r>
              <a:rPr lang="en-GB" sz="1200" kern="1200" dirty="0" err="1" smtClean="0">
                <a:solidFill>
                  <a:schemeClr val="tx1"/>
                </a:solidFill>
                <a:effectLst/>
                <a:latin typeface="+mn-lt"/>
                <a:ea typeface="+mn-ea"/>
                <a:cs typeface="+mn-cs"/>
              </a:rPr>
              <a:t>Konopik</a:t>
            </a:r>
            <a:r>
              <a:rPr lang="en-GB" sz="1200" kern="1200" dirty="0" smtClean="0">
                <a:solidFill>
                  <a:schemeClr val="tx1"/>
                </a:solidFill>
                <a:effectLst/>
                <a:latin typeface="+mn-lt"/>
                <a:ea typeface="+mn-ea"/>
                <a:cs typeface="+mn-cs"/>
              </a:rPr>
              <a:t> and </a:t>
            </a:r>
            <a:r>
              <a:rPr lang="en-GB" sz="1200" kern="1200" dirty="0" err="1" smtClean="0">
                <a:solidFill>
                  <a:schemeClr val="tx1"/>
                </a:solidFill>
                <a:effectLst/>
                <a:latin typeface="+mn-lt"/>
                <a:ea typeface="+mn-ea"/>
                <a:cs typeface="+mn-cs"/>
              </a:rPr>
              <a:t>Blunck</a:t>
            </a:r>
            <a:r>
              <a:rPr lang="en-GB" sz="1200" kern="1200" dirty="0" smtClean="0">
                <a:solidFill>
                  <a:schemeClr val="tx1"/>
                </a:solidFill>
                <a:effectLst/>
                <a:latin typeface="+mn-lt"/>
                <a:ea typeface="+mn-ea"/>
                <a:cs typeface="+mn-cs"/>
              </a:rPr>
              <a:t>, 2023). The area to comply with healthcare policies, different types of telemedicine guidelines, medical licensing requirements and clinical standards of safety are followed for compliance with healthcare regulations and ethical standards. The confidentiality of the patients is also related to the responsible area of this supporting network to manage the alerts properly. The area to deal with remote monitoring becomes a transfer in terms of identifying proper data practices (Maher </a:t>
            </a:r>
            <a:r>
              <a:rPr lang="en-GB" sz="1200" i="1" kern="1200" dirty="0" smtClean="0">
                <a:solidFill>
                  <a:schemeClr val="tx1"/>
                </a:solidFill>
                <a:effectLst/>
                <a:latin typeface="+mn-lt"/>
                <a:ea typeface="+mn-ea"/>
                <a:cs typeface="+mn-cs"/>
              </a:rPr>
              <a:t>et al., </a:t>
            </a:r>
            <a:r>
              <a:rPr lang="en-GB" sz="1200" kern="1200" dirty="0" smtClean="0">
                <a:solidFill>
                  <a:schemeClr val="tx1"/>
                </a:solidFill>
                <a:effectLst/>
                <a:latin typeface="+mn-lt"/>
                <a:ea typeface="+mn-ea"/>
                <a:cs typeface="+mn-cs"/>
              </a:rPr>
              <a:t>2023). </a:t>
            </a:r>
            <a:endParaRPr lang="en-IN" sz="1200" kern="1200" dirty="0" smtClean="0">
              <a:solidFill>
                <a:schemeClr val="tx1"/>
              </a:solidFill>
              <a:effectLst/>
              <a:latin typeface="+mn-lt"/>
              <a:ea typeface="+mn-ea"/>
              <a:cs typeface="+mn-cs"/>
            </a:endParaRPr>
          </a:p>
          <a:p>
            <a:r>
              <a:rPr lang="en-IN" sz="1200" b="1" kern="1200" dirty="0" smtClean="0">
                <a:solidFill>
                  <a:schemeClr val="tx1"/>
                </a:solidFill>
                <a:effectLst/>
                <a:latin typeface="+mn-lt"/>
                <a:ea typeface="+mn-ea"/>
                <a:cs typeface="+mn-cs"/>
              </a:rPr>
              <a:t>Technology integration </a:t>
            </a:r>
            <a:endParaRPr lang="en-IN"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Connect to Care will integrate multiple areas of services with the execution of technology. The central digital platform is a secure system connection which will integrate with the purpose of social care providers, community services, GP practices and hospitals to look into the process of integrated care. The provision of mobile applications and access to care planning eventually led to the purpose of receiving medication reminders, along with the purpose of contact care coordination (</a:t>
            </a:r>
            <a:r>
              <a:rPr lang="en-GB" sz="1200" kern="1200" dirty="0" err="1" smtClean="0">
                <a:solidFill>
                  <a:schemeClr val="tx1"/>
                </a:solidFill>
                <a:effectLst/>
                <a:latin typeface="+mn-lt"/>
                <a:ea typeface="+mn-ea"/>
                <a:cs typeface="+mn-cs"/>
              </a:rPr>
              <a:t>Kerasidou</a:t>
            </a:r>
            <a:r>
              <a:rPr lang="en-GB" sz="1200" kern="1200" dirty="0" smtClean="0">
                <a:solidFill>
                  <a:schemeClr val="tx1"/>
                </a:solidFill>
                <a:effectLst/>
                <a:latin typeface="+mn-lt"/>
                <a:ea typeface="+mn-ea"/>
                <a:cs typeface="+mn-cs"/>
              </a:rPr>
              <a:t> and </a:t>
            </a:r>
            <a:r>
              <a:rPr lang="en-GB" sz="1200" kern="1200" dirty="0" err="1" smtClean="0">
                <a:solidFill>
                  <a:schemeClr val="tx1"/>
                </a:solidFill>
                <a:effectLst/>
                <a:latin typeface="+mn-lt"/>
                <a:ea typeface="+mn-ea"/>
                <a:cs typeface="+mn-cs"/>
              </a:rPr>
              <a:t>Kerasidou</a:t>
            </a:r>
            <a:r>
              <a:rPr lang="en-GB" sz="1200" kern="1200" dirty="0" smtClean="0">
                <a:solidFill>
                  <a:schemeClr val="tx1"/>
                </a:solidFill>
                <a:effectLst/>
                <a:latin typeface="+mn-lt"/>
                <a:ea typeface="+mn-ea"/>
                <a:cs typeface="+mn-cs"/>
              </a:rPr>
              <a:t>, 2023).</a:t>
            </a:r>
            <a:r>
              <a:rPr lang="en-IN" sz="1200" kern="1200" dirty="0" smtClean="0">
                <a:solidFill>
                  <a:schemeClr val="tx1"/>
                </a:solidFill>
                <a:effectLst/>
                <a:latin typeface="+mn-lt"/>
                <a:ea typeface="+mn-ea"/>
                <a:cs typeface="+mn-cs"/>
              </a:rPr>
              <a:t> The overall area of daily health service will integrate the purpose of video consultation along with the support of AI-triage. The purpose of patient-centred care is estimated by the implementation of a remote monitoring device to track and estimate data feeds into the digital platform (</a:t>
            </a:r>
            <a:r>
              <a:rPr lang="en-IN" sz="1200" kern="1200" dirty="0" err="1" smtClean="0">
                <a:solidFill>
                  <a:schemeClr val="tx1"/>
                </a:solidFill>
                <a:effectLst/>
                <a:latin typeface="+mn-lt"/>
                <a:ea typeface="+mn-ea"/>
                <a:cs typeface="+mn-cs"/>
              </a:rPr>
              <a:t>Bhat</a:t>
            </a:r>
            <a:r>
              <a:rPr lang="en-IN" sz="1200" kern="1200" dirty="0" smtClean="0">
                <a:solidFill>
                  <a:schemeClr val="tx1"/>
                </a:solidFill>
                <a:effectLst/>
                <a:latin typeface="+mn-lt"/>
                <a:ea typeface="+mn-ea"/>
                <a:cs typeface="+mn-cs"/>
              </a:rPr>
              <a:t> </a:t>
            </a:r>
            <a:r>
              <a:rPr lang="en-IN" sz="1200" i="1" kern="1200" dirty="0" smtClean="0">
                <a:solidFill>
                  <a:schemeClr val="tx1"/>
                </a:solidFill>
                <a:effectLst/>
                <a:latin typeface="+mn-lt"/>
                <a:ea typeface="+mn-ea"/>
                <a:cs typeface="+mn-cs"/>
              </a:rPr>
              <a:t>et al., </a:t>
            </a:r>
            <a:r>
              <a:rPr lang="en-IN" sz="1200" kern="1200" dirty="0" smtClean="0">
                <a:solidFill>
                  <a:schemeClr val="tx1"/>
                </a:solidFill>
                <a:effectLst/>
                <a:latin typeface="+mn-lt"/>
                <a:ea typeface="+mn-ea"/>
                <a:cs typeface="+mn-cs"/>
              </a:rPr>
              <a:t>2022).</a:t>
            </a:r>
          </a:p>
          <a:p>
            <a:r>
              <a:rPr lang="en-IN" sz="1200" b="1" kern="1200" dirty="0" smtClean="0">
                <a:solidFill>
                  <a:schemeClr val="tx1"/>
                </a:solidFill>
                <a:effectLst/>
                <a:latin typeface="+mn-lt"/>
                <a:ea typeface="+mn-ea"/>
                <a:cs typeface="+mn-cs"/>
              </a:rPr>
              <a:t>Promotion strategy </a:t>
            </a:r>
            <a:r>
              <a:rPr lang="en-IN" sz="1200" kern="1200" dirty="0" smtClean="0">
                <a:solidFill>
                  <a:schemeClr val="tx1"/>
                </a:solidFill>
                <a:effectLst/>
                <a:latin typeface="+mn-lt"/>
                <a:ea typeface="+mn-ea"/>
                <a:cs typeface="+mn-cs"/>
              </a:rPr>
              <a:t> The implementation of the hashtag #Connect to Care will promote the area of successful adaptation to develop a stronger level of awareness campaign. The provision of healthcare engagement, demonstration of platform benefits and the purpose of community outreach will relate to the area of elderly support groups (Maher </a:t>
            </a:r>
            <a:r>
              <a:rPr lang="en-IN" sz="1200" i="1" kern="1200" dirty="0" smtClean="0">
                <a:solidFill>
                  <a:schemeClr val="tx1"/>
                </a:solidFill>
                <a:effectLst/>
                <a:latin typeface="+mn-lt"/>
                <a:ea typeface="+mn-ea"/>
                <a:cs typeface="+mn-cs"/>
              </a:rPr>
              <a:t>et al., </a:t>
            </a:r>
            <a:r>
              <a:rPr lang="en-IN" sz="1200" kern="1200" dirty="0" smtClean="0">
                <a:solidFill>
                  <a:schemeClr val="tx1"/>
                </a:solidFill>
                <a:effectLst/>
                <a:latin typeface="+mn-lt"/>
                <a:ea typeface="+mn-ea"/>
                <a:cs typeface="+mn-cs"/>
              </a:rPr>
              <a:t>2023). The evolution of social media platforms, the promotion of GP practitioners, and the collaboration of partnerships with technology companies will refer to the purpose of promoting this thing to successfully deal with the process of onboarding. The verification of the ICS strategy, the collaboration with the NHS trust will implement the system of different kinds of demonstrations of platform benefits (Khan </a:t>
            </a:r>
            <a:r>
              <a:rPr lang="en-IN" sz="1200" i="1" kern="1200" dirty="0" smtClean="0">
                <a:solidFill>
                  <a:schemeClr val="tx1"/>
                </a:solidFill>
                <a:effectLst/>
                <a:latin typeface="+mn-lt"/>
                <a:ea typeface="+mn-ea"/>
                <a:cs typeface="+mn-cs"/>
              </a:rPr>
              <a:t>et al., </a:t>
            </a:r>
            <a:r>
              <a:rPr lang="en-IN" sz="1200" kern="1200" dirty="0" smtClean="0">
                <a:solidFill>
                  <a:schemeClr val="tx1"/>
                </a:solidFill>
                <a:effectLst/>
                <a:latin typeface="+mn-lt"/>
                <a:ea typeface="+mn-ea"/>
                <a:cs typeface="+mn-cs"/>
              </a:rPr>
              <a:t>2023). </a:t>
            </a:r>
          </a:p>
          <a:p>
            <a:r>
              <a:rPr lang="en-IN" sz="1200" b="1" kern="1200" dirty="0" smtClean="0">
                <a:solidFill>
                  <a:schemeClr val="tx1"/>
                </a:solidFill>
                <a:effectLst/>
                <a:latin typeface="+mn-lt"/>
                <a:ea typeface="+mn-ea"/>
                <a:cs typeface="+mn-cs"/>
              </a:rPr>
              <a:t>Conclusion</a:t>
            </a:r>
            <a:r>
              <a:rPr lang="en-IN" sz="1200" kern="1200" dirty="0" smtClean="0">
                <a:solidFill>
                  <a:schemeClr val="tx1"/>
                </a:solidFill>
                <a:effectLst/>
                <a:latin typeface="+mn-lt"/>
                <a:ea typeface="+mn-ea"/>
                <a:cs typeface="+mn-cs"/>
              </a:rPr>
              <a:t> It is obvious from the overall presentation that this purpose-oriented strategy will be effective in terms of actualising the system of a modern integrated care model. Outcome of the patient and the purpose of care coordination will enhance the system of the National Health Service providing more personalised and community-based care. </a:t>
            </a:r>
            <a:r>
              <a:rPr lang="en-IN" sz="1200" kern="1200" smtClean="0">
                <a:solidFill>
                  <a:schemeClr val="tx1"/>
                </a:solidFill>
                <a:effectLst/>
                <a:latin typeface="+mn-lt"/>
                <a:ea typeface="+mn-ea"/>
                <a:cs typeface="+mn-cs"/>
              </a:rPr>
              <a:t>The addiction of digital health solutions and models will play a crucial role in the purpose to build a coordinated system to represent this model in a proper way. </a:t>
            </a:r>
          </a:p>
          <a:p>
            <a:endParaRPr lang="en-GB"/>
          </a:p>
        </p:txBody>
      </p:sp>
      <p:sp>
        <p:nvSpPr>
          <p:cNvPr id="4" name="Slide Number Placeholder 3"/>
          <p:cNvSpPr>
            <a:spLocks noGrp="1"/>
          </p:cNvSpPr>
          <p:nvPr>
            <p:ph type="sldNum" sz="quarter" idx="10"/>
          </p:nvPr>
        </p:nvSpPr>
        <p:spPr/>
        <p:txBody>
          <a:bodyPr/>
          <a:lstStyle/>
          <a:p>
            <a:fld id="{D285A1E0-E1BE-4D56-AFB4-321062525E0F}" type="slidenum">
              <a:rPr lang="en-GB" smtClean="0"/>
              <a:t>2</a:t>
            </a:fld>
            <a:endParaRPr lang="en-GB"/>
          </a:p>
        </p:txBody>
      </p:sp>
    </p:spTree>
    <p:extLst>
      <p:ext uri="{BB962C8B-B14F-4D97-AF65-F5344CB8AC3E}">
        <p14:creationId xmlns:p14="http://schemas.microsoft.com/office/powerpoint/2010/main" val="4872380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D20E82F-1C3F-E115-20E9-45DEB04447A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 xmlns:a16="http://schemas.microsoft.com/office/drawing/2014/main" id="{397EF9E3-0E6F-8122-D7AB-0AF5D2910F8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 xmlns:a16="http://schemas.microsoft.com/office/drawing/2014/main" id="{5038FEF6-1F3C-BC3B-5244-6D5F6CDBDBA8}"/>
              </a:ext>
            </a:extLst>
          </p:cNvPr>
          <p:cNvSpPr>
            <a:spLocks noGrp="1"/>
          </p:cNvSpPr>
          <p:nvPr>
            <p:ph type="dt" sz="half" idx="10"/>
          </p:nvPr>
        </p:nvSpPr>
        <p:spPr/>
        <p:txBody>
          <a:bodyPr/>
          <a:lstStyle/>
          <a:p>
            <a:fld id="{B10BE6DC-6443-489A-9251-887612BE6193}" type="datetimeFigureOut">
              <a:rPr lang="en-GB" smtClean="0"/>
              <a:t>09/03/2026</a:t>
            </a:fld>
            <a:endParaRPr lang="en-GB"/>
          </a:p>
        </p:txBody>
      </p:sp>
      <p:sp>
        <p:nvSpPr>
          <p:cNvPr id="5" name="Footer Placeholder 4">
            <a:extLst>
              <a:ext uri="{FF2B5EF4-FFF2-40B4-BE49-F238E27FC236}">
                <a16:creationId xmlns="" xmlns:a16="http://schemas.microsoft.com/office/drawing/2014/main" id="{4E9671C2-1B3E-4667-59EB-21B420807C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39D7F483-B296-E870-9299-ADE52349EE3C}"/>
              </a:ext>
            </a:extLst>
          </p:cNvPr>
          <p:cNvSpPr>
            <a:spLocks noGrp="1"/>
          </p:cNvSpPr>
          <p:nvPr>
            <p:ph type="sldNum" sz="quarter" idx="12"/>
          </p:nvPr>
        </p:nvSpPr>
        <p:spPr/>
        <p:txBody>
          <a:bodyPr/>
          <a:lstStyle/>
          <a:p>
            <a:fld id="{CF37180D-022D-44F9-9126-1B8B30BA2FE2}" type="slidenum">
              <a:rPr lang="en-GB" smtClean="0"/>
              <a:t>‹#›</a:t>
            </a:fld>
            <a:endParaRPr lang="en-GB"/>
          </a:p>
        </p:txBody>
      </p:sp>
    </p:spTree>
    <p:extLst>
      <p:ext uri="{BB962C8B-B14F-4D97-AF65-F5344CB8AC3E}">
        <p14:creationId xmlns:p14="http://schemas.microsoft.com/office/powerpoint/2010/main" val="26494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035B2A9-8A34-6AE1-2CE5-A8DA31CF388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 xmlns:a16="http://schemas.microsoft.com/office/drawing/2014/main" id="{100AE27D-01E4-01F9-12F0-16D57F6F2A0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3CDCF147-85BF-B3DD-40D9-73EC3A1B7232}"/>
              </a:ext>
            </a:extLst>
          </p:cNvPr>
          <p:cNvSpPr>
            <a:spLocks noGrp="1"/>
          </p:cNvSpPr>
          <p:nvPr>
            <p:ph type="dt" sz="half" idx="10"/>
          </p:nvPr>
        </p:nvSpPr>
        <p:spPr/>
        <p:txBody>
          <a:bodyPr/>
          <a:lstStyle/>
          <a:p>
            <a:fld id="{B10BE6DC-6443-489A-9251-887612BE6193}" type="datetimeFigureOut">
              <a:rPr lang="en-GB" smtClean="0"/>
              <a:t>09/03/2026</a:t>
            </a:fld>
            <a:endParaRPr lang="en-GB"/>
          </a:p>
        </p:txBody>
      </p:sp>
      <p:sp>
        <p:nvSpPr>
          <p:cNvPr id="5" name="Footer Placeholder 4">
            <a:extLst>
              <a:ext uri="{FF2B5EF4-FFF2-40B4-BE49-F238E27FC236}">
                <a16:creationId xmlns="" xmlns:a16="http://schemas.microsoft.com/office/drawing/2014/main" id="{CE9B64BE-422F-2689-05F0-30E84B973F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6375D9C3-5A98-861E-49A3-D383E60EC8F2}"/>
              </a:ext>
            </a:extLst>
          </p:cNvPr>
          <p:cNvSpPr>
            <a:spLocks noGrp="1"/>
          </p:cNvSpPr>
          <p:nvPr>
            <p:ph type="sldNum" sz="quarter" idx="12"/>
          </p:nvPr>
        </p:nvSpPr>
        <p:spPr/>
        <p:txBody>
          <a:bodyPr/>
          <a:lstStyle/>
          <a:p>
            <a:fld id="{CF37180D-022D-44F9-9126-1B8B30BA2FE2}" type="slidenum">
              <a:rPr lang="en-GB" smtClean="0"/>
              <a:t>‹#›</a:t>
            </a:fld>
            <a:endParaRPr lang="en-GB"/>
          </a:p>
        </p:txBody>
      </p:sp>
    </p:spTree>
    <p:extLst>
      <p:ext uri="{BB962C8B-B14F-4D97-AF65-F5344CB8AC3E}">
        <p14:creationId xmlns:p14="http://schemas.microsoft.com/office/powerpoint/2010/main" val="8189400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506A3DA-2850-F430-3521-C916D7F9CD6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 xmlns:a16="http://schemas.microsoft.com/office/drawing/2014/main" id="{F83427B9-9089-AB45-4A59-9C633375A70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 xmlns:a16="http://schemas.microsoft.com/office/drawing/2014/main" id="{B00833E2-9DD5-200B-43FD-5D4FA7E9D318}"/>
              </a:ext>
            </a:extLst>
          </p:cNvPr>
          <p:cNvSpPr>
            <a:spLocks noGrp="1"/>
          </p:cNvSpPr>
          <p:nvPr>
            <p:ph type="dt" sz="half" idx="10"/>
          </p:nvPr>
        </p:nvSpPr>
        <p:spPr/>
        <p:txBody>
          <a:bodyPr/>
          <a:lstStyle/>
          <a:p>
            <a:fld id="{B10BE6DC-6443-489A-9251-887612BE6193}" type="datetimeFigureOut">
              <a:rPr lang="en-GB" smtClean="0"/>
              <a:t>09/03/2026</a:t>
            </a:fld>
            <a:endParaRPr lang="en-GB"/>
          </a:p>
        </p:txBody>
      </p:sp>
      <p:sp>
        <p:nvSpPr>
          <p:cNvPr id="5" name="Footer Placeholder 4">
            <a:extLst>
              <a:ext uri="{FF2B5EF4-FFF2-40B4-BE49-F238E27FC236}">
                <a16:creationId xmlns="" xmlns:a16="http://schemas.microsoft.com/office/drawing/2014/main" id="{B3A3ABCB-7F9B-CC42-32E0-DC9F884715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4D18175C-1F26-3A67-BC86-25BBFEBF0AF4}"/>
              </a:ext>
            </a:extLst>
          </p:cNvPr>
          <p:cNvSpPr>
            <a:spLocks noGrp="1"/>
          </p:cNvSpPr>
          <p:nvPr>
            <p:ph type="sldNum" sz="quarter" idx="12"/>
          </p:nvPr>
        </p:nvSpPr>
        <p:spPr/>
        <p:txBody>
          <a:bodyPr/>
          <a:lstStyle/>
          <a:p>
            <a:fld id="{CF37180D-022D-44F9-9126-1B8B30BA2FE2}" type="slidenum">
              <a:rPr lang="en-GB" smtClean="0"/>
              <a:t>‹#›</a:t>
            </a:fld>
            <a:endParaRPr lang="en-GB"/>
          </a:p>
        </p:txBody>
      </p:sp>
    </p:spTree>
    <p:extLst>
      <p:ext uri="{BB962C8B-B14F-4D97-AF65-F5344CB8AC3E}">
        <p14:creationId xmlns:p14="http://schemas.microsoft.com/office/powerpoint/2010/main" val="40240502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BF74AC4-5CE7-0DD8-CC0F-F6206EE2239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 xmlns:a16="http://schemas.microsoft.com/office/drawing/2014/main" id="{C06C5971-3114-BC41-37A6-A316EA333F8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 xmlns:a16="http://schemas.microsoft.com/office/drawing/2014/main" id="{BBF68F99-D5EE-AAE8-D3FB-AA1553ABD90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 xmlns:a16="http://schemas.microsoft.com/office/drawing/2014/main" id="{F519CE43-6D97-D621-1DFB-EF026D16B3C4}"/>
              </a:ext>
            </a:extLst>
          </p:cNvPr>
          <p:cNvSpPr>
            <a:spLocks noGrp="1"/>
          </p:cNvSpPr>
          <p:nvPr>
            <p:ph type="dt" sz="half" idx="10"/>
          </p:nvPr>
        </p:nvSpPr>
        <p:spPr/>
        <p:txBody>
          <a:bodyPr/>
          <a:lstStyle/>
          <a:p>
            <a:fld id="{B10BE6DC-6443-489A-9251-887612BE6193}" type="datetimeFigureOut">
              <a:rPr lang="en-GB" smtClean="0"/>
              <a:t>09/03/2026</a:t>
            </a:fld>
            <a:endParaRPr lang="en-GB"/>
          </a:p>
        </p:txBody>
      </p:sp>
      <p:sp>
        <p:nvSpPr>
          <p:cNvPr id="6" name="Footer Placeholder 5">
            <a:extLst>
              <a:ext uri="{FF2B5EF4-FFF2-40B4-BE49-F238E27FC236}">
                <a16:creationId xmlns="" xmlns:a16="http://schemas.microsoft.com/office/drawing/2014/main" id="{79904256-332E-BF5F-6C3D-35CFBE77CF2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 xmlns:a16="http://schemas.microsoft.com/office/drawing/2014/main" id="{72B35B96-63BB-6616-5E94-921B70282DA4}"/>
              </a:ext>
            </a:extLst>
          </p:cNvPr>
          <p:cNvSpPr>
            <a:spLocks noGrp="1"/>
          </p:cNvSpPr>
          <p:nvPr>
            <p:ph type="sldNum" sz="quarter" idx="12"/>
          </p:nvPr>
        </p:nvSpPr>
        <p:spPr/>
        <p:txBody>
          <a:bodyPr/>
          <a:lstStyle/>
          <a:p>
            <a:fld id="{CF37180D-022D-44F9-9126-1B8B30BA2FE2}" type="slidenum">
              <a:rPr lang="en-GB" smtClean="0"/>
              <a:t>‹#›</a:t>
            </a:fld>
            <a:endParaRPr lang="en-GB"/>
          </a:p>
        </p:txBody>
      </p:sp>
    </p:spTree>
    <p:extLst>
      <p:ext uri="{BB962C8B-B14F-4D97-AF65-F5344CB8AC3E}">
        <p14:creationId xmlns:p14="http://schemas.microsoft.com/office/powerpoint/2010/main" val="25154577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33E7BA9-AAEB-3716-0A1D-61EB849BE07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 xmlns:a16="http://schemas.microsoft.com/office/drawing/2014/main" id="{7F5A5CFB-6627-2051-B6EA-55088B220AA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 xmlns:a16="http://schemas.microsoft.com/office/drawing/2014/main" id="{08108FC5-F52D-66FC-A4AD-382AA34F450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 xmlns:a16="http://schemas.microsoft.com/office/drawing/2014/main" id="{7E345DD3-3D93-445D-F79C-AF5FDDB9D3D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 xmlns:a16="http://schemas.microsoft.com/office/drawing/2014/main" id="{25C4C273-35A1-3611-95E9-98456B23B38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 xmlns:a16="http://schemas.microsoft.com/office/drawing/2014/main" id="{760A6437-916A-380B-1A43-CCF3552D9604}"/>
              </a:ext>
            </a:extLst>
          </p:cNvPr>
          <p:cNvSpPr>
            <a:spLocks noGrp="1"/>
          </p:cNvSpPr>
          <p:nvPr>
            <p:ph type="dt" sz="half" idx="10"/>
          </p:nvPr>
        </p:nvSpPr>
        <p:spPr/>
        <p:txBody>
          <a:bodyPr/>
          <a:lstStyle/>
          <a:p>
            <a:fld id="{B10BE6DC-6443-489A-9251-887612BE6193}" type="datetimeFigureOut">
              <a:rPr lang="en-GB" smtClean="0"/>
              <a:t>09/03/2026</a:t>
            </a:fld>
            <a:endParaRPr lang="en-GB"/>
          </a:p>
        </p:txBody>
      </p:sp>
      <p:sp>
        <p:nvSpPr>
          <p:cNvPr id="8" name="Footer Placeholder 7">
            <a:extLst>
              <a:ext uri="{FF2B5EF4-FFF2-40B4-BE49-F238E27FC236}">
                <a16:creationId xmlns="" xmlns:a16="http://schemas.microsoft.com/office/drawing/2014/main" id="{40BF5AD9-25C2-D9DB-D808-3AB7CB53A54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 xmlns:a16="http://schemas.microsoft.com/office/drawing/2014/main" id="{40179786-8BF3-8DE5-6EF6-AF25AB5AD386}"/>
              </a:ext>
            </a:extLst>
          </p:cNvPr>
          <p:cNvSpPr>
            <a:spLocks noGrp="1"/>
          </p:cNvSpPr>
          <p:nvPr>
            <p:ph type="sldNum" sz="quarter" idx="12"/>
          </p:nvPr>
        </p:nvSpPr>
        <p:spPr/>
        <p:txBody>
          <a:bodyPr/>
          <a:lstStyle/>
          <a:p>
            <a:fld id="{CF37180D-022D-44F9-9126-1B8B30BA2FE2}" type="slidenum">
              <a:rPr lang="en-GB" smtClean="0"/>
              <a:t>‹#›</a:t>
            </a:fld>
            <a:endParaRPr lang="en-GB"/>
          </a:p>
        </p:txBody>
      </p:sp>
    </p:spTree>
    <p:extLst>
      <p:ext uri="{BB962C8B-B14F-4D97-AF65-F5344CB8AC3E}">
        <p14:creationId xmlns:p14="http://schemas.microsoft.com/office/powerpoint/2010/main" val="3521909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F0A3A55-307E-B207-DFF0-B3E9E3C9062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 xmlns:a16="http://schemas.microsoft.com/office/drawing/2014/main" id="{17DAA171-772D-65FF-49DD-ED6418C9D124}"/>
              </a:ext>
            </a:extLst>
          </p:cNvPr>
          <p:cNvSpPr>
            <a:spLocks noGrp="1"/>
          </p:cNvSpPr>
          <p:nvPr>
            <p:ph type="dt" sz="half" idx="10"/>
          </p:nvPr>
        </p:nvSpPr>
        <p:spPr/>
        <p:txBody>
          <a:bodyPr/>
          <a:lstStyle/>
          <a:p>
            <a:fld id="{B10BE6DC-6443-489A-9251-887612BE6193}" type="datetimeFigureOut">
              <a:rPr lang="en-GB" smtClean="0"/>
              <a:t>09/03/2026</a:t>
            </a:fld>
            <a:endParaRPr lang="en-GB"/>
          </a:p>
        </p:txBody>
      </p:sp>
      <p:sp>
        <p:nvSpPr>
          <p:cNvPr id="4" name="Footer Placeholder 3">
            <a:extLst>
              <a:ext uri="{FF2B5EF4-FFF2-40B4-BE49-F238E27FC236}">
                <a16:creationId xmlns="" xmlns:a16="http://schemas.microsoft.com/office/drawing/2014/main" id="{2AB27762-A4AE-07CF-A045-1DB26C709E2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 xmlns:a16="http://schemas.microsoft.com/office/drawing/2014/main" id="{1E9308B6-E506-0BBD-CB7E-1571D7BB0D1A}"/>
              </a:ext>
            </a:extLst>
          </p:cNvPr>
          <p:cNvSpPr>
            <a:spLocks noGrp="1"/>
          </p:cNvSpPr>
          <p:nvPr>
            <p:ph type="sldNum" sz="quarter" idx="12"/>
          </p:nvPr>
        </p:nvSpPr>
        <p:spPr/>
        <p:txBody>
          <a:bodyPr/>
          <a:lstStyle/>
          <a:p>
            <a:fld id="{CF37180D-022D-44F9-9126-1B8B30BA2FE2}" type="slidenum">
              <a:rPr lang="en-GB" smtClean="0"/>
              <a:t>‹#›</a:t>
            </a:fld>
            <a:endParaRPr lang="en-GB"/>
          </a:p>
        </p:txBody>
      </p:sp>
    </p:spTree>
    <p:extLst>
      <p:ext uri="{BB962C8B-B14F-4D97-AF65-F5344CB8AC3E}">
        <p14:creationId xmlns:p14="http://schemas.microsoft.com/office/powerpoint/2010/main" val="34641860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F020D802-B1E6-AFAA-2AB8-DCDEF6AD46DE}"/>
              </a:ext>
            </a:extLst>
          </p:cNvPr>
          <p:cNvSpPr>
            <a:spLocks noGrp="1"/>
          </p:cNvSpPr>
          <p:nvPr>
            <p:ph type="dt" sz="half" idx="10"/>
          </p:nvPr>
        </p:nvSpPr>
        <p:spPr/>
        <p:txBody>
          <a:bodyPr/>
          <a:lstStyle/>
          <a:p>
            <a:fld id="{B10BE6DC-6443-489A-9251-887612BE6193}" type="datetimeFigureOut">
              <a:rPr lang="en-GB" smtClean="0"/>
              <a:t>09/03/2026</a:t>
            </a:fld>
            <a:endParaRPr lang="en-GB"/>
          </a:p>
        </p:txBody>
      </p:sp>
      <p:sp>
        <p:nvSpPr>
          <p:cNvPr id="3" name="Footer Placeholder 2">
            <a:extLst>
              <a:ext uri="{FF2B5EF4-FFF2-40B4-BE49-F238E27FC236}">
                <a16:creationId xmlns="" xmlns:a16="http://schemas.microsoft.com/office/drawing/2014/main" id="{45A849CB-E8FD-208F-AED0-E75F931880A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 xmlns:a16="http://schemas.microsoft.com/office/drawing/2014/main" id="{D6F2EAD2-47FC-1121-D1EC-46BEC71D140F}"/>
              </a:ext>
            </a:extLst>
          </p:cNvPr>
          <p:cNvSpPr>
            <a:spLocks noGrp="1"/>
          </p:cNvSpPr>
          <p:nvPr>
            <p:ph type="sldNum" sz="quarter" idx="12"/>
          </p:nvPr>
        </p:nvSpPr>
        <p:spPr/>
        <p:txBody>
          <a:bodyPr/>
          <a:lstStyle/>
          <a:p>
            <a:fld id="{CF37180D-022D-44F9-9126-1B8B30BA2FE2}" type="slidenum">
              <a:rPr lang="en-GB" smtClean="0"/>
              <a:t>‹#›</a:t>
            </a:fld>
            <a:endParaRPr lang="en-GB"/>
          </a:p>
        </p:txBody>
      </p:sp>
    </p:spTree>
    <p:extLst>
      <p:ext uri="{BB962C8B-B14F-4D97-AF65-F5344CB8AC3E}">
        <p14:creationId xmlns:p14="http://schemas.microsoft.com/office/powerpoint/2010/main" val="986193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82DA925-1AA2-AA05-14AF-82B8C92789D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 xmlns:a16="http://schemas.microsoft.com/office/drawing/2014/main" id="{80DB36DD-D170-4F3B-4900-E98352A967D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 xmlns:a16="http://schemas.microsoft.com/office/drawing/2014/main" id="{9E7933DD-A681-4885-D23C-C09258AEA3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 xmlns:a16="http://schemas.microsoft.com/office/drawing/2014/main" id="{3D1F7213-B3E9-F5C7-828A-25936AA99095}"/>
              </a:ext>
            </a:extLst>
          </p:cNvPr>
          <p:cNvSpPr>
            <a:spLocks noGrp="1"/>
          </p:cNvSpPr>
          <p:nvPr>
            <p:ph type="dt" sz="half" idx="10"/>
          </p:nvPr>
        </p:nvSpPr>
        <p:spPr/>
        <p:txBody>
          <a:bodyPr/>
          <a:lstStyle/>
          <a:p>
            <a:fld id="{B10BE6DC-6443-489A-9251-887612BE6193}" type="datetimeFigureOut">
              <a:rPr lang="en-GB" smtClean="0"/>
              <a:t>09/03/2026</a:t>
            </a:fld>
            <a:endParaRPr lang="en-GB"/>
          </a:p>
        </p:txBody>
      </p:sp>
      <p:sp>
        <p:nvSpPr>
          <p:cNvPr id="6" name="Footer Placeholder 5">
            <a:extLst>
              <a:ext uri="{FF2B5EF4-FFF2-40B4-BE49-F238E27FC236}">
                <a16:creationId xmlns="" xmlns:a16="http://schemas.microsoft.com/office/drawing/2014/main" id="{C37FD3F8-F4B1-C89A-32B1-45D8AF2F09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 xmlns:a16="http://schemas.microsoft.com/office/drawing/2014/main" id="{787AEFCC-01C2-6D15-1BEF-823D04DA1FF2}"/>
              </a:ext>
            </a:extLst>
          </p:cNvPr>
          <p:cNvSpPr>
            <a:spLocks noGrp="1"/>
          </p:cNvSpPr>
          <p:nvPr>
            <p:ph type="sldNum" sz="quarter" idx="12"/>
          </p:nvPr>
        </p:nvSpPr>
        <p:spPr/>
        <p:txBody>
          <a:bodyPr/>
          <a:lstStyle/>
          <a:p>
            <a:fld id="{CF37180D-022D-44F9-9126-1B8B30BA2FE2}" type="slidenum">
              <a:rPr lang="en-GB" smtClean="0"/>
              <a:t>‹#›</a:t>
            </a:fld>
            <a:endParaRPr lang="en-GB"/>
          </a:p>
        </p:txBody>
      </p:sp>
    </p:spTree>
    <p:extLst>
      <p:ext uri="{BB962C8B-B14F-4D97-AF65-F5344CB8AC3E}">
        <p14:creationId xmlns:p14="http://schemas.microsoft.com/office/powerpoint/2010/main" val="23282000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2C85AC3-E755-0042-68CD-DF1563D08DC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 xmlns:a16="http://schemas.microsoft.com/office/drawing/2014/main" id="{33AEC2E0-AB15-A989-D7CD-89971D3F700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 xmlns:a16="http://schemas.microsoft.com/office/drawing/2014/main" id="{C839F647-AB52-770F-226C-237A26C205A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 xmlns:a16="http://schemas.microsoft.com/office/drawing/2014/main" id="{B8F96E93-1304-DB41-7C26-8D0014734627}"/>
              </a:ext>
            </a:extLst>
          </p:cNvPr>
          <p:cNvSpPr>
            <a:spLocks noGrp="1"/>
          </p:cNvSpPr>
          <p:nvPr>
            <p:ph type="dt" sz="half" idx="10"/>
          </p:nvPr>
        </p:nvSpPr>
        <p:spPr/>
        <p:txBody>
          <a:bodyPr/>
          <a:lstStyle/>
          <a:p>
            <a:fld id="{B10BE6DC-6443-489A-9251-887612BE6193}" type="datetimeFigureOut">
              <a:rPr lang="en-GB" smtClean="0"/>
              <a:t>09/03/2026</a:t>
            </a:fld>
            <a:endParaRPr lang="en-GB"/>
          </a:p>
        </p:txBody>
      </p:sp>
      <p:sp>
        <p:nvSpPr>
          <p:cNvPr id="6" name="Footer Placeholder 5">
            <a:extLst>
              <a:ext uri="{FF2B5EF4-FFF2-40B4-BE49-F238E27FC236}">
                <a16:creationId xmlns="" xmlns:a16="http://schemas.microsoft.com/office/drawing/2014/main" id="{620511D6-335A-39E5-444E-9C9C95C9B1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 xmlns:a16="http://schemas.microsoft.com/office/drawing/2014/main" id="{84F7F1ED-C159-BFB0-568F-4BF0F4F2B9B1}"/>
              </a:ext>
            </a:extLst>
          </p:cNvPr>
          <p:cNvSpPr>
            <a:spLocks noGrp="1"/>
          </p:cNvSpPr>
          <p:nvPr>
            <p:ph type="sldNum" sz="quarter" idx="12"/>
          </p:nvPr>
        </p:nvSpPr>
        <p:spPr/>
        <p:txBody>
          <a:bodyPr/>
          <a:lstStyle/>
          <a:p>
            <a:fld id="{CF37180D-022D-44F9-9126-1B8B30BA2FE2}" type="slidenum">
              <a:rPr lang="en-GB" smtClean="0"/>
              <a:t>‹#›</a:t>
            </a:fld>
            <a:endParaRPr lang="en-GB"/>
          </a:p>
        </p:txBody>
      </p:sp>
    </p:spTree>
    <p:extLst>
      <p:ext uri="{BB962C8B-B14F-4D97-AF65-F5344CB8AC3E}">
        <p14:creationId xmlns:p14="http://schemas.microsoft.com/office/powerpoint/2010/main" val="28177126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9D988A4-38F3-A45E-DF74-C536227DF7A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 xmlns:a16="http://schemas.microsoft.com/office/drawing/2014/main" id="{F2D3E863-A79F-7A1B-28E4-FBD800AC9BF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84B7C0ED-688E-31D0-22C2-2B8CCF65F2B5}"/>
              </a:ext>
            </a:extLst>
          </p:cNvPr>
          <p:cNvSpPr>
            <a:spLocks noGrp="1"/>
          </p:cNvSpPr>
          <p:nvPr>
            <p:ph type="dt" sz="half" idx="10"/>
          </p:nvPr>
        </p:nvSpPr>
        <p:spPr/>
        <p:txBody>
          <a:bodyPr/>
          <a:lstStyle/>
          <a:p>
            <a:fld id="{B10BE6DC-6443-489A-9251-887612BE6193}" type="datetimeFigureOut">
              <a:rPr lang="en-GB" smtClean="0"/>
              <a:t>09/03/2026</a:t>
            </a:fld>
            <a:endParaRPr lang="en-GB"/>
          </a:p>
        </p:txBody>
      </p:sp>
      <p:sp>
        <p:nvSpPr>
          <p:cNvPr id="5" name="Footer Placeholder 4">
            <a:extLst>
              <a:ext uri="{FF2B5EF4-FFF2-40B4-BE49-F238E27FC236}">
                <a16:creationId xmlns="" xmlns:a16="http://schemas.microsoft.com/office/drawing/2014/main" id="{C5B8D45E-6AEF-00D0-FE96-A69519E23F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FD68B161-97FC-A678-0EC7-A6327551767E}"/>
              </a:ext>
            </a:extLst>
          </p:cNvPr>
          <p:cNvSpPr>
            <a:spLocks noGrp="1"/>
          </p:cNvSpPr>
          <p:nvPr>
            <p:ph type="sldNum" sz="quarter" idx="12"/>
          </p:nvPr>
        </p:nvSpPr>
        <p:spPr/>
        <p:txBody>
          <a:bodyPr/>
          <a:lstStyle/>
          <a:p>
            <a:fld id="{CF37180D-022D-44F9-9126-1B8B30BA2FE2}" type="slidenum">
              <a:rPr lang="en-GB" smtClean="0"/>
              <a:t>‹#›</a:t>
            </a:fld>
            <a:endParaRPr lang="en-GB"/>
          </a:p>
        </p:txBody>
      </p:sp>
    </p:spTree>
    <p:extLst>
      <p:ext uri="{BB962C8B-B14F-4D97-AF65-F5344CB8AC3E}">
        <p14:creationId xmlns:p14="http://schemas.microsoft.com/office/powerpoint/2010/main" val="4870401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 xmlns:a16="http://schemas.microsoft.com/office/drawing/2014/main" id="{7695EFB1-8E23-C725-DCD2-CA98AED558F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 xmlns:a16="http://schemas.microsoft.com/office/drawing/2014/main" id="{76FD89FF-1524-F973-793B-28E0587B9C3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136DDFCF-C04C-40D6-C562-7CD3E284FC33}"/>
              </a:ext>
            </a:extLst>
          </p:cNvPr>
          <p:cNvSpPr>
            <a:spLocks noGrp="1"/>
          </p:cNvSpPr>
          <p:nvPr>
            <p:ph type="dt" sz="half" idx="10"/>
          </p:nvPr>
        </p:nvSpPr>
        <p:spPr/>
        <p:txBody>
          <a:bodyPr/>
          <a:lstStyle/>
          <a:p>
            <a:fld id="{B10BE6DC-6443-489A-9251-887612BE6193}" type="datetimeFigureOut">
              <a:rPr lang="en-GB" smtClean="0"/>
              <a:t>09/03/2026</a:t>
            </a:fld>
            <a:endParaRPr lang="en-GB"/>
          </a:p>
        </p:txBody>
      </p:sp>
      <p:sp>
        <p:nvSpPr>
          <p:cNvPr id="5" name="Footer Placeholder 4">
            <a:extLst>
              <a:ext uri="{FF2B5EF4-FFF2-40B4-BE49-F238E27FC236}">
                <a16:creationId xmlns="" xmlns:a16="http://schemas.microsoft.com/office/drawing/2014/main" id="{7D1E4BAD-61ED-F0AC-3FD5-51B84217D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200530DF-AF31-3696-B0BD-7E04849D143C}"/>
              </a:ext>
            </a:extLst>
          </p:cNvPr>
          <p:cNvSpPr>
            <a:spLocks noGrp="1"/>
          </p:cNvSpPr>
          <p:nvPr>
            <p:ph type="sldNum" sz="quarter" idx="12"/>
          </p:nvPr>
        </p:nvSpPr>
        <p:spPr/>
        <p:txBody>
          <a:bodyPr/>
          <a:lstStyle/>
          <a:p>
            <a:fld id="{CF37180D-022D-44F9-9126-1B8B30BA2FE2}" type="slidenum">
              <a:rPr lang="en-GB" smtClean="0"/>
              <a:t>‹#›</a:t>
            </a:fld>
            <a:endParaRPr lang="en-GB"/>
          </a:p>
        </p:txBody>
      </p:sp>
    </p:spTree>
    <p:extLst>
      <p:ext uri="{BB962C8B-B14F-4D97-AF65-F5344CB8AC3E}">
        <p14:creationId xmlns:p14="http://schemas.microsoft.com/office/powerpoint/2010/main" val="34510337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A65D4E51-B0E6-4F0E-EA3B-C63101802D6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 xmlns:a16="http://schemas.microsoft.com/office/drawing/2014/main" id="{3FB888D3-E00F-1DAA-AA73-0351F61E8FA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FE1ABD05-2F14-EF19-879E-303B72FD194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10BE6DC-6443-489A-9251-887612BE6193}" type="datetimeFigureOut">
              <a:rPr lang="en-GB" smtClean="0"/>
              <a:t>09/03/2026</a:t>
            </a:fld>
            <a:endParaRPr lang="en-GB"/>
          </a:p>
        </p:txBody>
      </p:sp>
      <p:sp>
        <p:nvSpPr>
          <p:cNvPr id="5" name="Footer Placeholder 4">
            <a:extLst>
              <a:ext uri="{FF2B5EF4-FFF2-40B4-BE49-F238E27FC236}">
                <a16:creationId xmlns="" xmlns:a16="http://schemas.microsoft.com/office/drawing/2014/main" id="{3458D36D-0B36-C7DE-CE9D-0C1A246D78D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 xmlns:a16="http://schemas.microsoft.com/office/drawing/2014/main" id="{23C8672B-4C4E-5359-9253-14CB9868C26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F37180D-022D-44F9-9126-1B8B30BA2FE2}" type="slidenum">
              <a:rPr lang="en-GB" smtClean="0"/>
              <a:t>‹#›</a:t>
            </a:fld>
            <a:endParaRPr lang="en-GB"/>
          </a:p>
        </p:txBody>
      </p:sp>
    </p:spTree>
    <p:extLst>
      <p:ext uri="{BB962C8B-B14F-4D97-AF65-F5344CB8AC3E}">
        <p14:creationId xmlns:p14="http://schemas.microsoft.com/office/powerpoint/2010/main" val="28224980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doi.org/10.1016/j.arcontrol.2024.100934" TargetMode="External"/><Relationship Id="rId3" Type="http://schemas.openxmlformats.org/officeDocument/2006/relationships/hyperlink" Target="https://link.springer.com/article/10.1186/s12910-023-00922-z" TargetMode="External"/><Relationship Id="rId7" Type="http://schemas.openxmlformats.org/officeDocument/2006/relationships/hyperlink" Target="https://doi.org/10.1063/5.0229357" TargetMode="External"/><Relationship Id="rId12"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hyperlink" Target="https://doi.org/10.1108/JICA-01-2022-0008" TargetMode="External"/><Relationship Id="rId11" Type="http://schemas.openxmlformats.org/officeDocument/2006/relationships/image" Target="../media/image3.png"/><Relationship Id="rId5" Type="http://schemas.openxmlformats.org/officeDocument/2006/relationships/hyperlink" Target="https://doi.org/10.1016/j.jjimei.2023.100159" TargetMode="External"/><Relationship Id="rId10" Type="http://schemas.openxmlformats.org/officeDocument/2006/relationships/image" Target="../media/image2.png"/><Relationship Id="rId4" Type="http://schemas.openxmlformats.org/officeDocument/2006/relationships/hyperlink" Target="https://doi.org/10.2196/41512" TargetMode="External"/><Relationship Id="rId9" Type="http://schemas.openxmlformats.org/officeDocument/2006/relationships/hyperlink" Target="https://doi.org/10.1108/JICA-01-2022-000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 xmlns:a16="http://schemas.microsoft.com/office/drawing/2014/main" id="{C6BB6897-A373-F2CA-506D-E1CE17F379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43475" y="601208"/>
            <a:ext cx="2305050" cy="1025525"/>
          </a:xfrm>
          <a:prstGeom prst="rect">
            <a:avLst/>
          </a:prstGeom>
        </p:spPr>
      </p:pic>
      <p:sp>
        <p:nvSpPr>
          <p:cNvPr id="5" name="Title 4">
            <a:extLst>
              <a:ext uri="{FF2B5EF4-FFF2-40B4-BE49-F238E27FC236}">
                <a16:creationId xmlns="" xmlns:a16="http://schemas.microsoft.com/office/drawing/2014/main" id="{E917D65F-CDF3-A072-CA1B-170D17B5A1D2}"/>
              </a:ext>
            </a:extLst>
          </p:cNvPr>
          <p:cNvSpPr>
            <a:spLocks noGrp="1"/>
          </p:cNvSpPr>
          <p:nvPr>
            <p:ph type="ctrTitle"/>
          </p:nvPr>
        </p:nvSpPr>
        <p:spPr>
          <a:xfrm>
            <a:off x="1524000" y="1794933"/>
            <a:ext cx="9144000" cy="835378"/>
          </a:xfrm>
        </p:spPr>
        <p:txBody>
          <a:bodyPr>
            <a:normAutofit/>
          </a:bodyPr>
          <a:lstStyle/>
          <a:p>
            <a:r>
              <a:rPr lang="en-GB" sz="3600" b="1" dirty="0">
                <a:solidFill>
                  <a:srgbClr val="C00000"/>
                </a:solidFill>
              </a:rPr>
              <a:t>Programme: BSc (Hons) Health and Social Care</a:t>
            </a:r>
            <a:endParaRPr lang="en-GB" sz="3600" dirty="0">
              <a:solidFill>
                <a:srgbClr val="C00000"/>
              </a:solidFill>
            </a:endParaRPr>
          </a:p>
        </p:txBody>
      </p:sp>
      <p:sp>
        <p:nvSpPr>
          <p:cNvPr id="6" name="Subtitle 5">
            <a:extLst>
              <a:ext uri="{FF2B5EF4-FFF2-40B4-BE49-F238E27FC236}">
                <a16:creationId xmlns="" xmlns:a16="http://schemas.microsoft.com/office/drawing/2014/main" id="{A8FE0A2F-F288-C552-1872-A14B2CEA5FF2}"/>
              </a:ext>
            </a:extLst>
          </p:cNvPr>
          <p:cNvSpPr>
            <a:spLocks noGrp="1"/>
          </p:cNvSpPr>
          <p:nvPr>
            <p:ph type="subTitle" idx="1"/>
          </p:nvPr>
        </p:nvSpPr>
        <p:spPr>
          <a:xfrm>
            <a:off x="1523999" y="2798511"/>
            <a:ext cx="9539111" cy="3015267"/>
          </a:xfrm>
        </p:spPr>
        <p:txBody>
          <a:bodyPr>
            <a:normAutofit/>
          </a:bodyPr>
          <a:lstStyle/>
          <a:p>
            <a:endParaRPr lang="en-IN" dirty="0"/>
          </a:p>
          <a:p>
            <a:r>
              <a:rPr lang="en-GB" b="1" dirty="0">
                <a:solidFill>
                  <a:schemeClr val="accent1">
                    <a:lumMod val="50000"/>
                  </a:schemeClr>
                </a:solidFill>
              </a:rPr>
              <a:t>Module: Changemakers- Creativity and Value Creation</a:t>
            </a:r>
            <a:endParaRPr lang="en-IN" dirty="0">
              <a:solidFill>
                <a:schemeClr val="accent1">
                  <a:lumMod val="50000"/>
                </a:schemeClr>
              </a:solidFill>
            </a:endParaRPr>
          </a:p>
          <a:p>
            <a:r>
              <a:rPr lang="en-GB" b="1" dirty="0">
                <a:solidFill>
                  <a:schemeClr val="accent1">
                    <a:lumMod val="50000"/>
                  </a:schemeClr>
                </a:solidFill>
              </a:rPr>
              <a:t>Module code: BMHP5014</a:t>
            </a:r>
            <a:endParaRPr lang="en-IN" dirty="0">
              <a:solidFill>
                <a:schemeClr val="accent1">
                  <a:lumMod val="50000"/>
                </a:schemeClr>
              </a:solidFill>
            </a:endParaRPr>
          </a:p>
          <a:p>
            <a:r>
              <a:rPr lang="en-GB" b="1" dirty="0">
                <a:solidFill>
                  <a:schemeClr val="accent1">
                    <a:lumMod val="50000"/>
                  </a:schemeClr>
                </a:solidFill>
              </a:rPr>
              <a:t>Assignment Title: </a:t>
            </a:r>
            <a:r>
              <a:rPr lang="en-US" b="1" dirty="0">
                <a:solidFill>
                  <a:schemeClr val="accent1">
                    <a:lumMod val="50000"/>
                  </a:schemeClr>
                </a:solidFill>
              </a:rPr>
              <a:t>Component 2: Written Assignment (</a:t>
            </a:r>
            <a:r>
              <a:rPr lang="en-IN" b="1" dirty="0">
                <a:solidFill>
                  <a:schemeClr val="accent1">
                    <a:lumMod val="50000"/>
                  </a:schemeClr>
                </a:solidFill>
              </a:rPr>
              <a:t>Poster and Pitch)</a:t>
            </a:r>
          </a:p>
          <a:p>
            <a:r>
              <a:rPr lang="en-GB" b="1" dirty="0">
                <a:solidFill>
                  <a:schemeClr val="accent1">
                    <a:lumMod val="50000"/>
                  </a:schemeClr>
                </a:solidFill>
              </a:rPr>
              <a:t>Student name:</a:t>
            </a:r>
            <a:r>
              <a:rPr lang="en-GB" dirty="0">
                <a:solidFill>
                  <a:schemeClr val="accent1">
                    <a:lumMod val="50000"/>
                  </a:schemeClr>
                </a:solidFill>
              </a:rPr>
              <a:t> </a:t>
            </a:r>
            <a:r>
              <a:rPr lang="en-GB" b="1" dirty="0">
                <a:solidFill>
                  <a:schemeClr val="accent1">
                    <a:lumMod val="50000"/>
                  </a:schemeClr>
                </a:solidFill>
              </a:rPr>
              <a:t>Furaha Bahati</a:t>
            </a:r>
            <a:endParaRPr lang="en-IN" dirty="0">
              <a:solidFill>
                <a:schemeClr val="accent1">
                  <a:lumMod val="50000"/>
                </a:schemeClr>
              </a:solidFill>
            </a:endParaRPr>
          </a:p>
          <a:p>
            <a:r>
              <a:rPr lang="en-GB" b="1" dirty="0">
                <a:solidFill>
                  <a:schemeClr val="accent1">
                    <a:lumMod val="50000"/>
                  </a:schemeClr>
                </a:solidFill>
              </a:rPr>
              <a:t>Student ID:</a:t>
            </a:r>
            <a:endParaRPr lang="en-IN" dirty="0">
              <a:solidFill>
                <a:schemeClr val="accent1">
                  <a:lumMod val="50000"/>
                </a:schemeClr>
              </a:solidFill>
            </a:endParaRPr>
          </a:p>
          <a:p>
            <a:endParaRPr lang="en-GB" dirty="0"/>
          </a:p>
        </p:txBody>
      </p:sp>
    </p:spTree>
    <p:extLst>
      <p:ext uri="{BB962C8B-B14F-4D97-AF65-F5344CB8AC3E}">
        <p14:creationId xmlns:p14="http://schemas.microsoft.com/office/powerpoint/2010/main" val="38259598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a:extLst>
            <a:ext uri="{FF2B5EF4-FFF2-40B4-BE49-F238E27FC236}">
              <a16:creationId xmlns="" xmlns:a16="http://schemas.microsoft.com/office/drawing/2014/main" id="{1B437474-075F-6139-C00A-0AD2A7A61B3A}"/>
            </a:ext>
          </a:extLst>
        </p:cNvPr>
        <p:cNvGrpSpPr/>
        <p:nvPr/>
      </p:nvGrpSpPr>
      <p:grpSpPr>
        <a:xfrm>
          <a:off x="0" y="0"/>
          <a:ext cx="0" cy="0"/>
          <a:chOff x="0" y="0"/>
          <a:chExt cx="0" cy="0"/>
        </a:xfrm>
      </p:grpSpPr>
      <p:sp>
        <p:nvSpPr>
          <p:cNvPr id="2" name="Rectangle 1">
            <a:extLst>
              <a:ext uri="{FF2B5EF4-FFF2-40B4-BE49-F238E27FC236}">
                <a16:creationId xmlns="" xmlns:a16="http://schemas.microsoft.com/office/drawing/2014/main" id="{2DE2485B-EB4B-8EF2-0D0F-05CF92145EC9}"/>
              </a:ext>
            </a:extLst>
          </p:cNvPr>
          <p:cNvSpPr/>
          <p:nvPr/>
        </p:nvSpPr>
        <p:spPr>
          <a:xfrm>
            <a:off x="2534356" y="77168"/>
            <a:ext cx="6287911" cy="396965"/>
          </a:xfrm>
          <a:prstGeom prst="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Connect to Care - a digital-human integrated support network</a:t>
            </a:r>
            <a:endParaRPr lang="en-GB" b="1" dirty="0">
              <a:solidFill>
                <a:schemeClr val="tx1"/>
              </a:solidFill>
            </a:endParaRPr>
          </a:p>
        </p:txBody>
      </p:sp>
      <p:sp>
        <p:nvSpPr>
          <p:cNvPr id="3" name="Rectangle 2">
            <a:extLst>
              <a:ext uri="{FF2B5EF4-FFF2-40B4-BE49-F238E27FC236}">
                <a16:creationId xmlns="" xmlns:a16="http://schemas.microsoft.com/office/drawing/2014/main" id="{F61B4403-AE4B-FC85-9645-42C619C1FD73}"/>
              </a:ext>
            </a:extLst>
          </p:cNvPr>
          <p:cNvSpPr/>
          <p:nvPr/>
        </p:nvSpPr>
        <p:spPr>
          <a:xfrm>
            <a:off x="9358487" y="3629055"/>
            <a:ext cx="2833511" cy="304360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171450" indent="-171450" algn="just">
              <a:buFont typeface="Arial" panose="020B0604020202020204" pitchFamily="34" charset="0"/>
              <a:buChar char="•"/>
            </a:pPr>
            <a:endParaRPr lang="en-GB" sz="800" dirty="0"/>
          </a:p>
          <a:p>
            <a:pPr marL="171450" indent="-171450" algn="just">
              <a:buFont typeface="Arial" panose="020B0604020202020204" pitchFamily="34" charset="0"/>
              <a:buChar char="•"/>
            </a:pPr>
            <a:endParaRPr lang="en-GB" sz="800" dirty="0"/>
          </a:p>
          <a:p>
            <a:pPr marL="171450" indent="-171450" algn="just">
              <a:buFont typeface="Arial" panose="020B0604020202020204" pitchFamily="34" charset="0"/>
              <a:buChar char="•"/>
            </a:pPr>
            <a:endParaRPr lang="en-GB" sz="800" dirty="0"/>
          </a:p>
          <a:p>
            <a:pPr marL="171450" indent="-171450" algn="just">
              <a:buFont typeface="Arial" panose="020B0604020202020204" pitchFamily="34" charset="0"/>
              <a:buChar char="•"/>
            </a:pPr>
            <a:endParaRPr lang="en-GB" sz="800" dirty="0"/>
          </a:p>
          <a:p>
            <a:pPr algn="ctr"/>
            <a:r>
              <a:rPr lang="en-GB" b="1" dirty="0">
                <a:solidFill>
                  <a:srgbClr val="FFFF00"/>
                </a:solidFill>
              </a:rPr>
              <a:t>References</a:t>
            </a:r>
          </a:p>
          <a:p>
            <a:pPr marL="171450" lvl="0" indent="-171450" algn="just">
              <a:buFont typeface="Arial" panose="020B0604020202020204" pitchFamily="34" charset="0"/>
              <a:buChar char="•"/>
            </a:pPr>
            <a:r>
              <a:rPr lang="en-GB" sz="600" dirty="0" err="1"/>
              <a:t>Kerasidou</a:t>
            </a:r>
            <a:r>
              <a:rPr lang="en-GB" sz="600" dirty="0"/>
              <a:t>, A. and </a:t>
            </a:r>
            <a:r>
              <a:rPr lang="en-GB" sz="600" dirty="0" err="1"/>
              <a:t>Kerasidou</a:t>
            </a:r>
            <a:r>
              <a:rPr lang="en-GB" sz="600" dirty="0"/>
              <a:t>, C. (2023) ‘Data-driven research and healthcare: public trust, data governance and the NHS.’ </a:t>
            </a:r>
            <a:r>
              <a:rPr lang="en-GB" sz="600" i="1" dirty="0"/>
              <a:t>BMC medical ethics</a:t>
            </a:r>
            <a:r>
              <a:rPr lang="en-GB" sz="600" dirty="0"/>
              <a:t>, </a:t>
            </a:r>
            <a:r>
              <a:rPr lang="en-GB" sz="600" i="1" dirty="0"/>
              <a:t>24</a:t>
            </a:r>
            <a:r>
              <a:rPr lang="en-GB" sz="600" dirty="0"/>
              <a:t>(1), p.51. Available at: </a:t>
            </a:r>
            <a:r>
              <a:rPr lang="en-GB" sz="600" u="sng" dirty="0">
                <a:hlinkClick r:id="rId3"/>
              </a:rPr>
              <a:t>https://link.springer.com/article/10.1186/s12910-023-00922-z</a:t>
            </a:r>
            <a:r>
              <a:rPr lang="en-GB" sz="600" dirty="0"/>
              <a:t> </a:t>
            </a:r>
            <a:endParaRPr lang="en-IN" sz="600" dirty="0"/>
          </a:p>
          <a:p>
            <a:pPr marL="171450" lvl="0" indent="-171450" algn="just">
              <a:buFont typeface="Arial" panose="020B0604020202020204" pitchFamily="34" charset="0"/>
              <a:buChar char="•"/>
            </a:pPr>
            <a:r>
              <a:rPr lang="en-GB" sz="600" dirty="0" err="1"/>
              <a:t>Konopik</a:t>
            </a:r>
            <a:r>
              <a:rPr lang="en-GB" sz="600" dirty="0"/>
              <a:t>, J. and Blunck, D. (2023) ‘Development of an evidence-based conceptual model of the health care sector under digital transformation: integrative review.’ </a:t>
            </a:r>
            <a:r>
              <a:rPr lang="en-GB" sz="600" i="1" dirty="0"/>
              <a:t>Journal of medical Internet research</a:t>
            </a:r>
            <a:r>
              <a:rPr lang="en-GB" sz="600" dirty="0"/>
              <a:t>, </a:t>
            </a:r>
            <a:r>
              <a:rPr lang="en-GB" sz="600" i="1" dirty="0"/>
              <a:t>25</a:t>
            </a:r>
            <a:r>
              <a:rPr lang="en-GB" sz="600" dirty="0"/>
              <a:t>, p.e41512. Available at: </a:t>
            </a:r>
            <a:r>
              <a:rPr lang="en-GB" sz="600" u="sng" dirty="0">
                <a:hlinkClick r:id="rId4"/>
              </a:rPr>
              <a:t>doi:10.2196/41512</a:t>
            </a:r>
            <a:r>
              <a:rPr lang="en-GB" sz="600" dirty="0"/>
              <a:t> </a:t>
            </a:r>
            <a:endParaRPr lang="en-IN" sz="600" dirty="0"/>
          </a:p>
          <a:p>
            <a:pPr marL="171450" lvl="0" indent="-171450" algn="just">
              <a:buFont typeface="Arial" panose="020B0604020202020204" pitchFamily="34" charset="0"/>
              <a:buChar char="•"/>
            </a:pPr>
            <a:r>
              <a:rPr lang="en-GB" sz="600" dirty="0"/>
              <a:t>Maher, M., Khan, I. and </a:t>
            </a:r>
            <a:r>
              <a:rPr lang="en-GB" sz="600" dirty="0" err="1"/>
              <a:t>Prikshat</a:t>
            </a:r>
            <a:r>
              <a:rPr lang="en-GB" sz="600" dirty="0"/>
              <a:t>, V. (2023) ‘Monetisation of digital health data through a GDPR-compliant and blockchain enabled digital health data marketplace: A proposal to enhance patient's engagement with health data repositories.’ </a:t>
            </a:r>
            <a:r>
              <a:rPr lang="en-GB" sz="600" i="1" dirty="0"/>
              <a:t>International Journal of Information Management Data Insights</a:t>
            </a:r>
            <a:r>
              <a:rPr lang="en-GB" sz="600" dirty="0"/>
              <a:t>, </a:t>
            </a:r>
            <a:r>
              <a:rPr lang="en-GB" sz="600" i="1" dirty="0"/>
              <a:t>3</a:t>
            </a:r>
            <a:r>
              <a:rPr lang="en-GB" sz="600" dirty="0"/>
              <a:t>(1), p.100159. Available at: </a:t>
            </a:r>
            <a:r>
              <a:rPr lang="en-GB" sz="600" u="sng" dirty="0">
                <a:hlinkClick r:id="rId5"/>
              </a:rPr>
              <a:t>https://doi.org/10.1016/j.jjimei.2023.100159</a:t>
            </a:r>
            <a:r>
              <a:rPr lang="en-GB" sz="600" dirty="0"/>
              <a:t> </a:t>
            </a:r>
            <a:endParaRPr lang="en-IN" sz="600" dirty="0"/>
          </a:p>
          <a:p>
            <a:pPr marL="171450" lvl="0" indent="-171450" algn="just">
              <a:buFont typeface="Arial" panose="020B0604020202020204" pitchFamily="34" charset="0"/>
              <a:buChar char="•"/>
            </a:pPr>
            <a:r>
              <a:rPr lang="en-GB" sz="600" dirty="0"/>
              <a:t>Pant, K., Bhatia, M. and Pant, R. (2022) ‘Integrated care with digital health innovation: pressing challenges.’ </a:t>
            </a:r>
            <a:r>
              <a:rPr lang="en-GB" sz="600" i="1" dirty="0"/>
              <a:t>Journal of integrated care</a:t>
            </a:r>
            <a:r>
              <a:rPr lang="en-GB" sz="600" dirty="0"/>
              <a:t>, </a:t>
            </a:r>
            <a:r>
              <a:rPr lang="en-GB" sz="600" i="1" dirty="0"/>
              <a:t>30</a:t>
            </a:r>
            <a:r>
              <a:rPr lang="en-GB" sz="600" dirty="0"/>
              <a:t>(4), pp.324-334. Available at: </a:t>
            </a:r>
            <a:r>
              <a:rPr lang="en-GB" sz="600" u="sng" dirty="0">
                <a:hlinkClick r:id="rId6"/>
              </a:rPr>
              <a:t>https://doi.org/10.1108/JICA-01-2022-0008</a:t>
            </a:r>
            <a:r>
              <a:rPr lang="en-GB" sz="600" dirty="0"/>
              <a:t> </a:t>
            </a:r>
            <a:endParaRPr lang="en-IN" sz="600" dirty="0"/>
          </a:p>
          <a:p>
            <a:pPr marL="171450" lvl="0" indent="-171450" algn="just">
              <a:buFont typeface="Arial" panose="020B0604020202020204" pitchFamily="34" charset="0"/>
              <a:buChar char="•"/>
            </a:pPr>
            <a:r>
              <a:rPr lang="en-GB" sz="600" dirty="0"/>
              <a:t>Patil, S., Kanade, T.M. and </a:t>
            </a:r>
            <a:r>
              <a:rPr lang="en-GB" sz="600" dirty="0" err="1"/>
              <a:t>Batule</a:t>
            </a:r>
            <a:r>
              <a:rPr lang="en-GB" sz="600" dirty="0"/>
              <a:t>, R. (2024) August. ‘Exploring digital healthcare trends: Integrating people, technology, and procedures for a comprehensive healthcare ecosystem.’ In </a:t>
            </a:r>
            <a:r>
              <a:rPr lang="en-GB" sz="600" i="1" dirty="0"/>
              <a:t>AIP Conference Proceedings</a:t>
            </a:r>
            <a:r>
              <a:rPr lang="en-GB" sz="600" dirty="0"/>
              <a:t> (Vol. 3178, No. 1, p. 060002). AIP Publishing LLC. Available at: </a:t>
            </a:r>
            <a:r>
              <a:rPr lang="en-GB" sz="600" u="sng" dirty="0">
                <a:hlinkClick r:id="rId7"/>
              </a:rPr>
              <a:t>https://doi.org/10.1063/5.0229357</a:t>
            </a:r>
            <a:r>
              <a:rPr lang="en-GB" sz="600" dirty="0"/>
              <a:t> </a:t>
            </a:r>
            <a:endParaRPr lang="en-IN" sz="600" dirty="0"/>
          </a:p>
          <a:p>
            <a:pPr marL="171450" lvl="0" indent="-171450" algn="just">
              <a:buFont typeface="Arial" panose="020B0604020202020204" pitchFamily="34" charset="0"/>
              <a:buChar char="•"/>
            </a:pPr>
            <a:r>
              <a:rPr lang="en-GB" sz="600" dirty="0" err="1"/>
              <a:t>Piardi</a:t>
            </a:r>
            <a:r>
              <a:rPr lang="en-GB" sz="600" dirty="0"/>
              <a:t>, L., Leitao, P., Queiroz, J. and Pontes, J. (2024) ‘Role of digital technologies to enhance the human integration in industrial cyber–physical systems.’ </a:t>
            </a:r>
            <a:r>
              <a:rPr lang="en-GB" sz="600" i="1" dirty="0"/>
              <a:t>Annual Reviews in Control</a:t>
            </a:r>
            <a:r>
              <a:rPr lang="en-GB" sz="600" dirty="0"/>
              <a:t>, </a:t>
            </a:r>
            <a:r>
              <a:rPr lang="en-GB" sz="600" i="1" dirty="0"/>
              <a:t>57</a:t>
            </a:r>
            <a:r>
              <a:rPr lang="en-GB" sz="600" dirty="0"/>
              <a:t>, p.100934. Available at: </a:t>
            </a:r>
            <a:r>
              <a:rPr lang="en-GB" sz="600" u="sng" dirty="0">
                <a:hlinkClick r:id="rId8"/>
              </a:rPr>
              <a:t>https://doi.org/10.1016/j.arcontrol.2024.100934</a:t>
            </a:r>
            <a:endParaRPr lang="en-IN" sz="600" dirty="0"/>
          </a:p>
          <a:p>
            <a:pPr marL="171450" lvl="0" indent="-171450" algn="just">
              <a:buFont typeface="Arial" panose="020B0604020202020204" pitchFamily="34" charset="0"/>
              <a:buChar char="•"/>
            </a:pPr>
            <a:r>
              <a:rPr lang="en-GB" sz="600" dirty="0"/>
              <a:t>Turk, E., Wontor, V., Vera-Muñoz, C., </a:t>
            </a:r>
            <a:r>
              <a:rPr lang="en-GB" sz="600" dirty="0" err="1"/>
              <a:t>Comnes</a:t>
            </a:r>
            <a:r>
              <a:rPr lang="en-GB" sz="600" dirty="0"/>
              <a:t>, L., Rodrigues, N., Ferrari, G. and Moen, A., (2022) ‘Human-</a:t>
            </a:r>
            <a:r>
              <a:rPr lang="en-GB" sz="600" dirty="0" err="1"/>
              <a:t>centered</a:t>
            </a:r>
            <a:r>
              <a:rPr lang="en-GB" sz="600" dirty="0"/>
              <a:t> integrated care pathways for co-creating a digital, user-centric health information solution.’ </a:t>
            </a:r>
            <a:r>
              <a:rPr lang="en-GB" sz="600" i="1" dirty="0"/>
              <a:t>Journal of Integrated Care</a:t>
            </a:r>
            <a:r>
              <a:rPr lang="en-GB" sz="600" dirty="0"/>
              <a:t>, </a:t>
            </a:r>
            <a:r>
              <a:rPr lang="en-GB" sz="600" i="1" dirty="0"/>
              <a:t>30</a:t>
            </a:r>
            <a:r>
              <a:rPr lang="en-GB" sz="600" dirty="0"/>
              <a:t>(4), pp.296-309. Available at: </a:t>
            </a:r>
            <a:r>
              <a:rPr lang="en-GB" sz="600" u="sng" dirty="0">
                <a:hlinkClick r:id="rId9"/>
              </a:rPr>
              <a:t>https://doi.org/10.1108/JICA-01-2022-0007</a:t>
            </a:r>
            <a:r>
              <a:rPr lang="en-GB" sz="600" dirty="0"/>
              <a:t> </a:t>
            </a:r>
            <a:endParaRPr lang="en-GB" sz="800" dirty="0"/>
          </a:p>
          <a:p>
            <a:pPr algn="just"/>
            <a:endParaRPr lang="en-GB" sz="800" dirty="0"/>
          </a:p>
          <a:p>
            <a:pPr marL="171450" indent="-171450" algn="just">
              <a:buFont typeface="Arial" panose="020B0604020202020204" pitchFamily="34" charset="0"/>
              <a:buChar char="•"/>
            </a:pPr>
            <a:endParaRPr lang="en-GB" sz="800" dirty="0"/>
          </a:p>
          <a:p>
            <a:pPr marL="171450" indent="-171450" algn="just">
              <a:buFont typeface="Arial" panose="020B0604020202020204" pitchFamily="34" charset="0"/>
              <a:buChar char="•"/>
            </a:pPr>
            <a:endParaRPr lang="en-GB" sz="800" dirty="0"/>
          </a:p>
          <a:p>
            <a:pPr marL="171450" indent="-171450" algn="just">
              <a:buFont typeface="Arial" panose="020B0604020202020204" pitchFamily="34" charset="0"/>
              <a:buChar char="•"/>
            </a:pPr>
            <a:endParaRPr lang="en-GB" sz="800" dirty="0"/>
          </a:p>
        </p:txBody>
      </p:sp>
      <p:sp>
        <p:nvSpPr>
          <p:cNvPr id="4" name="Hexagon 3">
            <a:extLst>
              <a:ext uri="{FF2B5EF4-FFF2-40B4-BE49-F238E27FC236}">
                <a16:creationId xmlns="" xmlns:a16="http://schemas.microsoft.com/office/drawing/2014/main" id="{68BE955A-F145-DAEF-461B-0905406F62D3}"/>
              </a:ext>
            </a:extLst>
          </p:cNvPr>
          <p:cNvSpPr/>
          <p:nvPr/>
        </p:nvSpPr>
        <p:spPr>
          <a:xfrm>
            <a:off x="-233337" y="1730152"/>
            <a:ext cx="3066852" cy="2446525"/>
          </a:xfrm>
          <a:prstGeom prst="hexagon">
            <a:avLst/>
          </a:prstGeom>
        </p:spPr>
        <p:style>
          <a:lnRef idx="3">
            <a:schemeClr val="lt1"/>
          </a:lnRef>
          <a:fillRef idx="1">
            <a:schemeClr val="accent5"/>
          </a:fillRef>
          <a:effectRef idx="1">
            <a:schemeClr val="accent5"/>
          </a:effectRef>
          <a:fontRef idx="minor">
            <a:schemeClr val="lt1"/>
          </a:fontRef>
        </p:style>
        <p:txBody>
          <a:bodyPr rtlCol="0" anchor="ctr"/>
          <a:lstStyle/>
          <a:p>
            <a:pPr algn="ctr"/>
            <a:r>
              <a:rPr lang="en-IN" sz="1000" b="1" i="1" u="sng" dirty="0">
                <a:solidFill>
                  <a:schemeClr val="tx1"/>
                </a:solidFill>
              </a:rPr>
              <a:t>Title and innovation review </a:t>
            </a:r>
          </a:p>
          <a:p>
            <a:pPr algn="ctr"/>
            <a:endParaRPr lang="en-IN" sz="1000" b="1" dirty="0">
              <a:solidFill>
                <a:schemeClr val="tx1"/>
              </a:solidFill>
            </a:endParaRPr>
          </a:p>
          <a:p>
            <a:pPr algn="ctr"/>
            <a:r>
              <a:rPr lang="en-IN" sz="800" dirty="0">
                <a:solidFill>
                  <a:schemeClr val="tx2">
                    <a:lumMod val="75000"/>
                  </a:schemeClr>
                </a:solidFill>
              </a:rPr>
              <a:t>The idea of this initiative is associated with the integrated purpose of digital community care, along with humanitarian and coordinated service. The implementation of the </a:t>
            </a:r>
            <a:r>
              <a:rPr lang="en-IN" sz="800" b="1" dirty="0">
                <a:solidFill>
                  <a:schemeClr val="tx2">
                    <a:lumMod val="75000"/>
                  </a:schemeClr>
                </a:solidFill>
              </a:rPr>
              <a:t>National Health and Social Care Strategy</a:t>
            </a:r>
            <a:r>
              <a:rPr lang="en-IN" sz="800" dirty="0">
                <a:solidFill>
                  <a:schemeClr val="tx2">
                    <a:lumMod val="75000"/>
                  </a:schemeClr>
                </a:solidFill>
              </a:rPr>
              <a:t> following the service is going to be followed here in the name of Connect to Care, UK. This integrated coordination initiative is designed to improve the patient and services following the purpose of securing digital health and social care apps to mitigate the communication gap successfully (</a:t>
            </a:r>
            <a:r>
              <a:rPr lang="en-GB" sz="800" dirty="0" err="1">
                <a:solidFill>
                  <a:schemeClr val="tx2">
                    <a:lumMod val="75000"/>
                  </a:schemeClr>
                </a:solidFill>
              </a:rPr>
              <a:t>Piardi</a:t>
            </a:r>
            <a:r>
              <a:rPr lang="en-GB" sz="800" dirty="0">
                <a:solidFill>
                  <a:schemeClr val="tx2">
                    <a:lumMod val="75000"/>
                  </a:schemeClr>
                </a:solidFill>
              </a:rPr>
              <a:t> </a:t>
            </a:r>
            <a:r>
              <a:rPr lang="en-GB" sz="800" i="1" dirty="0">
                <a:solidFill>
                  <a:schemeClr val="tx2">
                    <a:lumMod val="75000"/>
                  </a:schemeClr>
                </a:solidFill>
              </a:rPr>
              <a:t>et al., </a:t>
            </a:r>
            <a:r>
              <a:rPr lang="en-GB" sz="800" dirty="0">
                <a:solidFill>
                  <a:schemeClr val="tx2">
                    <a:lumMod val="75000"/>
                  </a:schemeClr>
                </a:solidFill>
              </a:rPr>
              <a:t>2024)</a:t>
            </a:r>
            <a:r>
              <a:rPr lang="en-IN" sz="800" dirty="0">
                <a:solidFill>
                  <a:schemeClr val="tx2">
                    <a:lumMod val="75000"/>
                  </a:schemeClr>
                </a:solidFill>
              </a:rPr>
              <a:t>. The overall initiative will encompass a shared professional care co-ordinated portal along with proper coordinators to provide proper services and strengthen the collaboration between the local authority and public service organisations.</a:t>
            </a:r>
          </a:p>
        </p:txBody>
      </p:sp>
      <p:sp>
        <p:nvSpPr>
          <p:cNvPr id="5" name="Rectangle 4">
            <a:extLst>
              <a:ext uri="{FF2B5EF4-FFF2-40B4-BE49-F238E27FC236}">
                <a16:creationId xmlns="" xmlns:a16="http://schemas.microsoft.com/office/drawing/2014/main" id="{5778990F-25BD-70EA-8427-09A2AADDD592}"/>
              </a:ext>
            </a:extLst>
          </p:cNvPr>
          <p:cNvSpPr/>
          <p:nvPr/>
        </p:nvSpPr>
        <p:spPr>
          <a:xfrm rot="20895200">
            <a:off x="309418" y="4371636"/>
            <a:ext cx="2302933" cy="2409590"/>
          </a:xfrm>
          <a:prstGeom prst="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050" b="1" i="1" u="sng" dirty="0">
              <a:solidFill>
                <a:srgbClr val="FFFF00"/>
              </a:solidFill>
            </a:endParaRPr>
          </a:p>
          <a:p>
            <a:pPr algn="ctr"/>
            <a:r>
              <a:rPr lang="en-IN" sz="1050" b="1" i="1" u="sng" dirty="0">
                <a:solidFill>
                  <a:srgbClr val="FFFF00"/>
                </a:solidFill>
              </a:rPr>
              <a:t>The identified gap in health and social care </a:t>
            </a:r>
          </a:p>
          <a:p>
            <a:pPr algn="ctr"/>
            <a:endParaRPr lang="en-IN" sz="800" dirty="0"/>
          </a:p>
          <a:p>
            <a:pPr algn="ctr"/>
            <a:r>
              <a:rPr lang="en-IN" sz="800" dirty="0"/>
              <a:t>The main issue that is found in the health and social care sector of the UK is associated with a communication gap, unmet patient needs, an ageing population and other issues like fragmented pathways that eventually relate to the purpose of developing an integrated care system to provide solutions (</a:t>
            </a:r>
            <a:r>
              <a:rPr lang="en-GB" sz="800" dirty="0"/>
              <a:t>Pant </a:t>
            </a:r>
            <a:r>
              <a:rPr lang="en-GB" sz="800" i="1" dirty="0"/>
              <a:t>et al., </a:t>
            </a:r>
            <a:r>
              <a:rPr lang="en-GB" sz="800" dirty="0"/>
              <a:t>2024)</a:t>
            </a:r>
            <a:r>
              <a:rPr lang="en-IN" sz="800" dirty="0"/>
              <a:t>. Different pathways, poor communication between professionals, and delayed support create issues in this sector. The communication gap is happening due to workforce pressure and it is caused by staff shortage and administrative burden. All those issues reflect the area of patient-centred care, and different types of inequalities are also observed due to poor-coordination for vulnerable populations. </a:t>
            </a:r>
          </a:p>
        </p:txBody>
      </p:sp>
      <p:sp>
        <p:nvSpPr>
          <p:cNvPr id="6" name="Trapezoid 5">
            <a:extLst>
              <a:ext uri="{FF2B5EF4-FFF2-40B4-BE49-F238E27FC236}">
                <a16:creationId xmlns="" xmlns:a16="http://schemas.microsoft.com/office/drawing/2014/main" id="{7CE24D03-EBA5-7AF0-87C5-D90A48555346}"/>
              </a:ext>
            </a:extLst>
          </p:cNvPr>
          <p:cNvSpPr/>
          <p:nvPr/>
        </p:nvSpPr>
        <p:spPr>
          <a:xfrm>
            <a:off x="2621576" y="474132"/>
            <a:ext cx="3221722" cy="2426201"/>
          </a:xfrm>
          <a:prstGeom prst="trapezoi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800" b="1" dirty="0"/>
          </a:p>
          <a:p>
            <a:pPr algn="ctr"/>
            <a:endParaRPr lang="en-IN" sz="800" b="1" dirty="0"/>
          </a:p>
          <a:p>
            <a:pPr algn="ctr"/>
            <a:endParaRPr lang="en-IN" sz="800" b="1" dirty="0"/>
          </a:p>
          <a:p>
            <a:pPr algn="ctr"/>
            <a:endParaRPr lang="en-IN" sz="800" b="1" dirty="0"/>
          </a:p>
          <a:p>
            <a:pPr algn="ctr"/>
            <a:endParaRPr lang="en-IN" sz="800" b="1" dirty="0"/>
          </a:p>
          <a:p>
            <a:pPr algn="ctr"/>
            <a:endParaRPr lang="en-IN" sz="800" b="1" dirty="0"/>
          </a:p>
          <a:p>
            <a:pPr algn="ctr"/>
            <a:endParaRPr lang="en-IN" sz="800" b="1" dirty="0"/>
          </a:p>
          <a:p>
            <a:pPr algn="ctr"/>
            <a:endParaRPr lang="en-IN" sz="800" b="1" dirty="0">
              <a:solidFill>
                <a:schemeClr val="bg1"/>
              </a:solidFill>
            </a:endParaRPr>
          </a:p>
          <a:p>
            <a:pPr algn="ctr"/>
            <a:r>
              <a:rPr lang="en-IN" sz="1050" b="1" i="1" u="sng" dirty="0">
                <a:solidFill>
                  <a:schemeClr val="bg1"/>
                </a:solidFill>
              </a:rPr>
              <a:t>Target audience and impact </a:t>
            </a:r>
          </a:p>
          <a:p>
            <a:pPr algn="ctr"/>
            <a:endParaRPr lang="en-IN" sz="700" dirty="0"/>
          </a:p>
          <a:p>
            <a:pPr algn="ctr"/>
            <a:r>
              <a:rPr lang="en-IN" sz="700" dirty="0">
                <a:solidFill>
                  <a:srgbClr val="FFFF00"/>
                </a:solidFill>
              </a:rPr>
              <a:t>The primary target audience for this initiative is adults aged 60 and above with long-term conditions to avoid the possibility of a communication gap. People with co-morbidity and the overall area to provide support in the voluntary sector will be estimated by targeting older adults. The secondary target of this initiative will be the professionals, social workers and voluntary sector providers (</a:t>
            </a:r>
            <a:r>
              <a:rPr lang="en-GB" sz="700" dirty="0">
                <a:solidFill>
                  <a:srgbClr val="FFFF00"/>
                </a:solidFill>
              </a:rPr>
              <a:t>Turk </a:t>
            </a:r>
            <a:r>
              <a:rPr lang="en-GB" sz="700" i="1" dirty="0">
                <a:solidFill>
                  <a:srgbClr val="FFFF00"/>
                </a:solidFill>
              </a:rPr>
              <a:t>et al., </a:t>
            </a:r>
            <a:r>
              <a:rPr lang="en-GB" sz="700" dirty="0">
                <a:solidFill>
                  <a:srgbClr val="FFFF00"/>
                </a:solidFill>
              </a:rPr>
              <a:t>2024)</a:t>
            </a:r>
            <a:r>
              <a:rPr lang="en-IN" sz="700" dirty="0">
                <a:solidFill>
                  <a:srgbClr val="FFFF00"/>
                </a:solidFill>
              </a:rPr>
              <a:t>. </a:t>
            </a:r>
          </a:p>
          <a:p>
            <a:pPr algn="ctr"/>
            <a:r>
              <a:rPr lang="en-IN" sz="700" dirty="0">
                <a:solidFill>
                  <a:srgbClr val="FFFF00"/>
                </a:solidFill>
              </a:rPr>
              <a:t>The estimation of this innovation will improve the health and well-being of this group of older people by contributing to the process of reducing loneliness, improving self-management of conditions and reducing the number of hospital admissions. The purpose is to provide clear guidance and emotional support, looking into the estimation of reduced burnout. The overall purpose to contribute to the common goods will be estimated in terms of reducing systematic strain, improving health equity and strengthening the purpose of community resilience (</a:t>
            </a:r>
            <a:r>
              <a:rPr lang="en-GB" sz="700" dirty="0">
                <a:solidFill>
                  <a:srgbClr val="FFFF00"/>
                </a:solidFill>
              </a:rPr>
              <a:t>Patil </a:t>
            </a:r>
            <a:r>
              <a:rPr lang="en-GB" sz="700" i="1" dirty="0">
                <a:solidFill>
                  <a:srgbClr val="FFFF00"/>
                </a:solidFill>
              </a:rPr>
              <a:t>et al., </a:t>
            </a:r>
            <a:r>
              <a:rPr lang="en-GB" sz="700" dirty="0">
                <a:solidFill>
                  <a:srgbClr val="FFFF00"/>
                </a:solidFill>
              </a:rPr>
              <a:t>2024)</a:t>
            </a:r>
            <a:r>
              <a:rPr lang="en-IN" sz="700" dirty="0">
                <a:solidFill>
                  <a:srgbClr val="FFFF00"/>
                </a:solidFill>
              </a:rPr>
              <a:t>. </a:t>
            </a:r>
          </a:p>
          <a:p>
            <a:endParaRPr lang="en-IN" sz="800" dirty="0"/>
          </a:p>
          <a:p>
            <a:endParaRPr lang="en-IN" sz="800" dirty="0"/>
          </a:p>
          <a:p>
            <a:endParaRPr lang="en-IN" sz="800" dirty="0"/>
          </a:p>
          <a:p>
            <a:endParaRPr lang="en-IN" sz="800" dirty="0"/>
          </a:p>
          <a:p>
            <a:endParaRPr lang="en-IN" sz="800" dirty="0"/>
          </a:p>
          <a:p>
            <a:endParaRPr lang="en-IN" sz="800" dirty="0"/>
          </a:p>
          <a:p>
            <a:endParaRPr lang="en-IN" sz="800" dirty="0"/>
          </a:p>
          <a:p>
            <a:endParaRPr lang="en-IN" sz="800" dirty="0"/>
          </a:p>
          <a:p>
            <a:endParaRPr lang="en-IN" sz="800" dirty="0"/>
          </a:p>
          <a:p>
            <a:endParaRPr lang="en-IN" sz="800" dirty="0"/>
          </a:p>
        </p:txBody>
      </p:sp>
      <p:sp>
        <p:nvSpPr>
          <p:cNvPr id="7" name="Rectangle 6">
            <a:extLst>
              <a:ext uri="{FF2B5EF4-FFF2-40B4-BE49-F238E27FC236}">
                <a16:creationId xmlns="" xmlns:a16="http://schemas.microsoft.com/office/drawing/2014/main" id="{C1DCA5F2-BACA-341A-D0AC-A97BF751EF4D}"/>
              </a:ext>
            </a:extLst>
          </p:cNvPr>
          <p:cNvSpPr/>
          <p:nvPr/>
        </p:nvSpPr>
        <p:spPr>
          <a:xfrm rot="21068708">
            <a:off x="2695156" y="4520416"/>
            <a:ext cx="2404534" cy="2045959"/>
          </a:xfrm>
          <a:prstGeom prst="rect">
            <a:avLst/>
          </a:prstGeom>
          <a:solidFill>
            <a:srgbClr val="7F6C57"/>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sz="1050" b="1" i="1" u="sng" dirty="0">
                <a:solidFill>
                  <a:srgbClr val="FFC000"/>
                </a:solidFill>
              </a:rPr>
              <a:t>Implementation</a:t>
            </a:r>
            <a:endParaRPr lang="en-IN" sz="1050" i="1" u="sng" dirty="0">
              <a:solidFill>
                <a:srgbClr val="FFC000"/>
              </a:solidFill>
            </a:endParaRPr>
          </a:p>
          <a:p>
            <a:pPr algn="ctr"/>
            <a:r>
              <a:rPr lang="en-IN" sz="800" dirty="0">
                <a:solidFill>
                  <a:schemeClr val="accent3">
                    <a:lumMod val="60000"/>
                    <a:lumOff val="40000"/>
                  </a:schemeClr>
                </a:solidFill>
              </a:rPr>
              <a:t>The implementation of this initiative is going to be done in community health centres, local authority of social care and in the voluntary sectors. The purpose is going to be done by local authorities, integrated care systems and digital health developers to mitigate the communication gap and enhance the purpose of a digital human integrated support network (</a:t>
            </a:r>
            <a:r>
              <a:rPr lang="en-GB" sz="800" dirty="0">
                <a:solidFill>
                  <a:schemeClr val="accent3">
                    <a:lumMod val="60000"/>
                    <a:lumOff val="40000"/>
                  </a:schemeClr>
                </a:solidFill>
              </a:rPr>
              <a:t>Patil </a:t>
            </a:r>
            <a:r>
              <a:rPr lang="en-GB" sz="800" i="1" dirty="0">
                <a:solidFill>
                  <a:schemeClr val="accent3">
                    <a:lumMod val="60000"/>
                    <a:lumOff val="40000"/>
                  </a:schemeClr>
                </a:solidFill>
              </a:rPr>
              <a:t>et al., </a:t>
            </a:r>
            <a:r>
              <a:rPr lang="en-GB" sz="800" dirty="0">
                <a:solidFill>
                  <a:schemeClr val="accent3">
                    <a:lumMod val="60000"/>
                    <a:lumOff val="40000"/>
                  </a:schemeClr>
                </a:solidFill>
              </a:rPr>
              <a:t>2024)</a:t>
            </a:r>
            <a:r>
              <a:rPr lang="en-IN" sz="800" dirty="0">
                <a:solidFill>
                  <a:schemeClr val="accent3">
                    <a:lumMod val="60000"/>
                    <a:lumOff val="40000"/>
                  </a:schemeClr>
                </a:solidFill>
              </a:rPr>
              <a:t>. The process will be implemented following the system of co-design with patients, carers and professionals. The integration of the app with the NHS digital infrastructure will be effective in terms of looking into the purpose of coordination to bridge between the digital tool and real-life support. </a:t>
            </a:r>
          </a:p>
        </p:txBody>
      </p:sp>
      <p:sp>
        <p:nvSpPr>
          <p:cNvPr id="8" name="Rectangle: Rounded Corners 7">
            <a:extLst>
              <a:ext uri="{FF2B5EF4-FFF2-40B4-BE49-F238E27FC236}">
                <a16:creationId xmlns="" xmlns:a16="http://schemas.microsoft.com/office/drawing/2014/main" id="{EE7A979D-5DBE-2FB5-DE7C-7C60DC0BAD7B}"/>
              </a:ext>
            </a:extLst>
          </p:cNvPr>
          <p:cNvSpPr/>
          <p:nvPr/>
        </p:nvSpPr>
        <p:spPr>
          <a:xfrm>
            <a:off x="5706176" y="475619"/>
            <a:ext cx="1459020" cy="2373217"/>
          </a:xfrm>
          <a:prstGeom prst="round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sz="800" b="1" i="1" u="sng" dirty="0">
                <a:solidFill>
                  <a:schemeClr val="tx1"/>
                </a:solidFill>
              </a:rPr>
              <a:t>Development and regulations </a:t>
            </a:r>
          </a:p>
          <a:p>
            <a:pPr algn="ctr"/>
            <a:endParaRPr lang="en-IN" sz="600" dirty="0">
              <a:solidFill>
                <a:schemeClr val="tx1"/>
              </a:solidFill>
            </a:endParaRPr>
          </a:p>
          <a:p>
            <a:pPr algn="ctr"/>
            <a:r>
              <a:rPr lang="en-IN" sz="600" dirty="0">
                <a:solidFill>
                  <a:srgbClr val="C00000"/>
                </a:solidFill>
              </a:rPr>
              <a:t>Different types of initiatives need to address relevant regulations and standards to avoid the possibility of legal hazards. The service area of Connect to Care needs to comply with data protection Act 2018, along with the maintenance of UK GDPR standards. The maintenance of those regulations will help to avoid the possibility of data-related issues. Since it is going to be a network for elderly people providing professional service, it is equally important to comply with the regulations of care quality commission and maintain the standards of NHS Digital to cover all the areas of interaction properly. The Equality Act 2010 needs to be maintained to deal with the purpose of accessibility compliance (</a:t>
            </a:r>
            <a:r>
              <a:rPr lang="en-GB" sz="600" dirty="0">
                <a:solidFill>
                  <a:srgbClr val="C00000"/>
                </a:solidFill>
              </a:rPr>
              <a:t>Turk </a:t>
            </a:r>
            <a:r>
              <a:rPr lang="en-GB" sz="600" i="1" dirty="0">
                <a:solidFill>
                  <a:srgbClr val="C00000"/>
                </a:solidFill>
              </a:rPr>
              <a:t>et al., </a:t>
            </a:r>
            <a:r>
              <a:rPr lang="en-GB" sz="600" dirty="0">
                <a:solidFill>
                  <a:srgbClr val="C00000"/>
                </a:solidFill>
              </a:rPr>
              <a:t>2024)</a:t>
            </a:r>
            <a:r>
              <a:rPr lang="en-IN" sz="600" dirty="0">
                <a:solidFill>
                  <a:srgbClr val="C00000"/>
                </a:solidFill>
              </a:rPr>
              <a:t>. </a:t>
            </a:r>
          </a:p>
        </p:txBody>
      </p:sp>
      <p:graphicFrame>
        <p:nvGraphicFramePr>
          <p:cNvPr id="9" name="Table 8">
            <a:extLst>
              <a:ext uri="{FF2B5EF4-FFF2-40B4-BE49-F238E27FC236}">
                <a16:creationId xmlns="" xmlns:a16="http://schemas.microsoft.com/office/drawing/2014/main" id="{289F1A65-E7F1-9A6D-4F90-C27E9017EB9C}"/>
              </a:ext>
            </a:extLst>
          </p:cNvPr>
          <p:cNvGraphicFramePr>
            <a:graphicFrameLocks noGrp="1"/>
          </p:cNvGraphicFramePr>
          <p:nvPr>
            <p:extLst>
              <p:ext uri="{D42A27DB-BD31-4B8C-83A1-F6EECF244321}">
                <p14:modId xmlns:p14="http://schemas.microsoft.com/office/powerpoint/2010/main" val="483263846"/>
              </p:ext>
            </p:extLst>
          </p:nvPr>
        </p:nvGraphicFramePr>
        <p:xfrm>
          <a:off x="7857066" y="667532"/>
          <a:ext cx="4334932" cy="2895659"/>
        </p:xfrm>
        <a:graphic>
          <a:graphicData uri="http://schemas.openxmlformats.org/drawingml/2006/table">
            <a:tbl>
              <a:tblPr firstRow="1" firstCol="1" bandRow="1">
                <a:tableStyleId>{35758FB7-9AC5-4552-8A53-C91805E547FA}</a:tableStyleId>
              </a:tblPr>
              <a:tblGrid>
                <a:gridCol w="1083733">
                  <a:extLst>
                    <a:ext uri="{9D8B030D-6E8A-4147-A177-3AD203B41FA5}">
                      <a16:colId xmlns="" xmlns:a16="http://schemas.microsoft.com/office/drawing/2014/main" val="2505090716"/>
                    </a:ext>
                  </a:extLst>
                </a:gridCol>
                <a:gridCol w="1083733">
                  <a:extLst>
                    <a:ext uri="{9D8B030D-6E8A-4147-A177-3AD203B41FA5}">
                      <a16:colId xmlns="" xmlns:a16="http://schemas.microsoft.com/office/drawing/2014/main" val="169268761"/>
                    </a:ext>
                  </a:extLst>
                </a:gridCol>
                <a:gridCol w="1083733">
                  <a:extLst>
                    <a:ext uri="{9D8B030D-6E8A-4147-A177-3AD203B41FA5}">
                      <a16:colId xmlns="" xmlns:a16="http://schemas.microsoft.com/office/drawing/2014/main" val="2302303296"/>
                    </a:ext>
                  </a:extLst>
                </a:gridCol>
                <a:gridCol w="1083733">
                  <a:extLst>
                    <a:ext uri="{9D8B030D-6E8A-4147-A177-3AD203B41FA5}">
                      <a16:colId xmlns="" xmlns:a16="http://schemas.microsoft.com/office/drawing/2014/main" val="1443770376"/>
                    </a:ext>
                  </a:extLst>
                </a:gridCol>
              </a:tblGrid>
              <a:tr h="309660">
                <a:tc>
                  <a:txBody>
                    <a:bodyPr/>
                    <a:lstStyle/>
                    <a:p>
                      <a:pPr algn="ctr">
                        <a:lnSpc>
                          <a:spcPct val="150000"/>
                        </a:lnSpc>
                        <a:spcAft>
                          <a:spcPts val="1000"/>
                        </a:spcAft>
                        <a:buNone/>
                      </a:pPr>
                      <a:r>
                        <a:rPr lang="en-IN" sz="1000" b="1" kern="100" dirty="0">
                          <a:solidFill>
                            <a:schemeClr val="tx1"/>
                          </a:solidFill>
                          <a:effectLst/>
                        </a:rPr>
                        <a:t>Phases</a:t>
                      </a:r>
                      <a:endParaRPr lang="en-IN" sz="1000" b="1" kern="100" dirty="0">
                        <a:solidFill>
                          <a:schemeClr val="tx1"/>
                        </a:solidFill>
                        <a:effectLst/>
                        <a:latin typeface="Times New Roman" panose="02020603050405020304" pitchFamily="18" charset="0"/>
                        <a:ea typeface="Calibri" panose="020F0502020204030204" pitchFamily="34" charset="0"/>
                        <a:cs typeface="Vrinda" panose="020B0502040204020203" pitchFamily="34" charset="0"/>
                      </a:endParaRPr>
                    </a:p>
                  </a:txBody>
                  <a:tcPr marL="61522" marR="61522" marT="61522" marB="61522"/>
                </a:tc>
                <a:tc>
                  <a:txBody>
                    <a:bodyPr/>
                    <a:lstStyle/>
                    <a:p>
                      <a:pPr algn="ctr">
                        <a:lnSpc>
                          <a:spcPct val="150000"/>
                        </a:lnSpc>
                        <a:spcAft>
                          <a:spcPts val="1000"/>
                        </a:spcAft>
                        <a:buNone/>
                      </a:pPr>
                      <a:r>
                        <a:rPr lang="en-IN" sz="1000" b="1" kern="100">
                          <a:solidFill>
                            <a:schemeClr val="tx1"/>
                          </a:solidFill>
                          <a:effectLst/>
                        </a:rPr>
                        <a:t>Activities</a:t>
                      </a:r>
                      <a:endParaRPr lang="en-IN" sz="1000" b="1" kern="100">
                        <a:solidFill>
                          <a:schemeClr val="tx1"/>
                        </a:solidFill>
                        <a:effectLst/>
                        <a:latin typeface="Times New Roman" panose="02020603050405020304" pitchFamily="18" charset="0"/>
                        <a:ea typeface="Calibri" panose="020F0502020204030204" pitchFamily="34" charset="0"/>
                        <a:cs typeface="Vrinda" panose="020B0502040204020203" pitchFamily="34" charset="0"/>
                      </a:endParaRPr>
                    </a:p>
                  </a:txBody>
                  <a:tcPr marL="61522" marR="61522" marT="61522" marB="61522"/>
                </a:tc>
                <a:tc>
                  <a:txBody>
                    <a:bodyPr/>
                    <a:lstStyle/>
                    <a:p>
                      <a:pPr algn="ctr">
                        <a:lnSpc>
                          <a:spcPct val="150000"/>
                        </a:lnSpc>
                        <a:spcAft>
                          <a:spcPts val="1000"/>
                        </a:spcAft>
                        <a:buNone/>
                      </a:pPr>
                      <a:r>
                        <a:rPr lang="en-IN" sz="1000" b="1" kern="100">
                          <a:solidFill>
                            <a:schemeClr val="tx1"/>
                          </a:solidFill>
                          <a:effectLst/>
                        </a:rPr>
                        <a:t>Timeline</a:t>
                      </a:r>
                      <a:endParaRPr lang="en-IN" sz="1000" b="1" kern="100">
                        <a:solidFill>
                          <a:schemeClr val="tx1"/>
                        </a:solidFill>
                        <a:effectLst/>
                        <a:latin typeface="Times New Roman" panose="02020603050405020304" pitchFamily="18" charset="0"/>
                        <a:ea typeface="Calibri" panose="020F0502020204030204" pitchFamily="34" charset="0"/>
                        <a:cs typeface="Vrinda" panose="020B0502040204020203" pitchFamily="34" charset="0"/>
                      </a:endParaRPr>
                    </a:p>
                  </a:txBody>
                  <a:tcPr marL="61522" marR="61522" marT="61522" marB="61522"/>
                </a:tc>
                <a:tc>
                  <a:txBody>
                    <a:bodyPr/>
                    <a:lstStyle/>
                    <a:p>
                      <a:pPr algn="ctr">
                        <a:lnSpc>
                          <a:spcPct val="150000"/>
                        </a:lnSpc>
                        <a:spcAft>
                          <a:spcPts val="1000"/>
                        </a:spcAft>
                        <a:buNone/>
                      </a:pPr>
                      <a:r>
                        <a:rPr lang="en-IN" sz="1000" b="1" kern="100">
                          <a:solidFill>
                            <a:schemeClr val="tx1"/>
                          </a:solidFill>
                          <a:effectLst/>
                        </a:rPr>
                        <a:t>Milestones</a:t>
                      </a:r>
                      <a:endParaRPr lang="en-IN" sz="1000" b="1" kern="100" dirty="0">
                        <a:solidFill>
                          <a:schemeClr val="tx1"/>
                        </a:solidFill>
                        <a:effectLst/>
                        <a:latin typeface="Times New Roman" panose="02020603050405020304" pitchFamily="18" charset="0"/>
                        <a:ea typeface="Calibri" panose="020F0502020204030204" pitchFamily="34" charset="0"/>
                        <a:cs typeface="Vrinda" panose="020B0502040204020203" pitchFamily="34" charset="0"/>
                      </a:endParaRPr>
                    </a:p>
                  </a:txBody>
                  <a:tcPr marL="61522" marR="61522" marT="61522" marB="61522"/>
                </a:tc>
                <a:extLst>
                  <a:ext uri="{0D108BD9-81ED-4DB2-BD59-A6C34878D82A}">
                    <a16:rowId xmlns="" xmlns:a16="http://schemas.microsoft.com/office/drawing/2014/main" val="594472954"/>
                  </a:ext>
                </a:extLst>
              </a:tr>
              <a:tr h="790312">
                <a:tc>
                  <a:txBody>
                    <a:bodyPr/>
                    <a:lstStyle/>
                    <a:p>
                      <a:pPr algn="just">
                        <a:lnSpc>
                          <a:spcPct val="150000"/>
                        </a:lnSpc>
                        <a:spcAft>
                          <a:spcPts val="1000"/>
                        </a:spcAft>
                        <a:buNone/>
                      </a:pPr>
                      <a:r>
                        <a:rPr lang="en-IN" sz="600" kern="100">
                          <a:effectLst/>
                        </a:rPr>
                        <a:t>Planning for co-design</a:t>
                      </a:r>
                      <a:endParaRPr lang="en-IN" sz="600" kern="100">
                        <a:effectLst/>
                        <a:latin typeface="Times New Roman" panose="02020603050405020304" pitchFamily="18" charset="0"/>
                        <a:ea typeface="Calibri" panose="020F0502020204030204" pitchFamily="34" charset="0"/>
                        <a:cs typeface="Vrinda" panose="020B0502040204020203" pitchFamily="34" charset="0"/>
                      </a:endParaRPr>
                    </a:p>
                  </a:txBody>
                  <a:tcPr marL="61522" marR="61522" marT="61522" marB="61522"/>
                </a:tc>
                <a:tc>
                  <a:txBody>
                    <a:bodyPr/>
                    <a:lstStyle/>
                    <a:p>
                      <a:pPr algn="just">
                        <a:lnSpc>
                          <a:spcPct val="150000"/>
                        </a:lnSpc>
                        <a:spcAft>
                          <a:spcPts val="1000"/>
                        </a:spcAft>
                        <a:buNone/>
                      </a:pPr>
                      <a:r>
                        <a:rPr lang="en-IN" sz="600" b="1" kern="100" dirty="0">
                          <a:solidFill>
                            <a:schemeClr val="accent3">
                              <a:lumMod val="50000"/>
                            </a:schemeClr>
                          </a:solidFill>
                          <a:effectLst/>
                        </a:rPr>
                        <a:t>Interaction with professionals and carers</a:t>
                      </a:r>
                      <a:endParaRPr lang="en-IN" sz="600" b="1" kern="100" dirty="0">
                        <a:solidFill>
                          <a:schemeClr val="accent3">
                            <a:lumMod val="50000"/>
                          </a:schemeClr>
                        </a:solidFill>
                        <a:effectLst/>
                        <a:latin typeface="Times New Roman" panose="02020603050405020304" pitchFamily="18" charset="0"/>
                        <a:ea typeface="Calibri" panose="020F0502020204030204" pitchFamily="34" charset="0"/>
                        <a:cs typeface="Vrinda" panose="020B0502040204020203" pitchFamily="34" charset="0"/>
                      </a:endParaRPr>
                    </a:p>
                  </a:txBody>
                  <a:tcPr marL="61522" marR="61522" marT="61522" marB="61522"/>
                </a:tc>
                <a:tc>
                  <a:txBody>
                    <a:bodyPr/>
                    <a:lstStyle/>
                    <a:p>
                      <a:pPr algn="just">
                        <a:lnSpc>
                          <a:spcPct val="150000"/>
                        </a:lnSpc>
                        <a:spcAft>
                          <a:spcPts val="1000"/>
                        </a:spcAft>
                        <a:buNone/>
                      </a:pPr>
                      <a:r>
                        <a:rPr lang="en-IN" sz="600" b="1" kern="100" dirty="0">
                          <a:solidFill>
                            <a:schemeClr val="tx1"/>
                          </a:solidFill>
                          <a:effectLst/>
                        </a:rPr>
                        <a:t>0-6 months</a:t>
                      </a:r>
                      <a:endParaRPr lang="en-IN" sz="600" b="1" kern="100" dirty="0">
                        <a:solidFill>
                          <a:schemeClr val="tx1"/>
                        </a:solidFill>
                        <a:effectLst/>
                        <a:latin typeface="Times New Roman" panose="02020603050405020304" pitchFamily="18" charset="0"/>
                        <a:ea typeface="Calibri" panose="020F0502020204030204" pitchFamily="34" charset="0"/>
                        <a:cs typeface="Vrinda" panose="020B0502040204020203" pitchFamily="34" charset="0"/>
                      </a:endParaRPr>
                    </a:p>
                  </a:txBody>
                  <a:tcPr marL="61522" marR="61522" marT="61522" marB="61522"/>
                </a:tc>
                <a:tc>
                  <a:txBody>
                    <a:bodyPr/>
                    <a:lstStyle/>
                    <a:p>
                      <a:pPr algn="just">
                        <a:lnSpc>
                          <a:spcPct val="150000"/>
                        </a:lnSpc>
                        <a:spcAft>
                          <a:spcPts val="1000"/>
                        </a:spcAft>
                        <a:buNone/>
                      </a:pPr>
                      <a:r>
                        <a:rPr lang="en-IN" sz="600" b="1" kern="100" dirty="0">
                          <a:solidFill>
                            <a:schemeClr val="accent3">
                              <a:lumMod val="50000"/>
                            </a:schemeClr>
                          </a:solidFill>
                          <a:effectLst/>
                        </a:rPr>
                        <a:t>Engagement of the stakeholders and achievement of system design</a:t>
                      </a:r>
                      <a:endParaRPr lang="en-IN" sz="600" b="1" kern="100" dirty="0">
                        <a:solidFill>
                          <a:schemeClr val="accent3">
                            <a:lumMod val="50000"/>
                          </a:schemeClr>
                        </a:solidFill>
                        <a:effectLst/>
                        <a:latin typeface="Times New Roman" panose="02020603050405020304" pitchFamily="18" charset="0"/>
                        <a:ea typeface="Calibri" panose="020F0502020204030204" pitchFamily="34" charset="0"/>
                        <a:cs typeface="Vrinda" panose="020B0502040204020203" pitchFamily="34" charset="0"/>
                      </a:endParaRPr>
                    </a:p>
                  </a:txBody>
                  <a:tcPr marL="61522" marR="61522" marT="61522" marB="61522"/>
                </a:tc>
                <a:extLst>
                  <a:ext uri="{0D108BD9-81ED-4DB2-BD59-A6C34878D82A}">
                    <a16:rowId xmlns="" xmlns:a16="http://schemas.microsoft.com/office/drawing/2014/main" val="2917264615"/>
                  </a:ext>
                </a:extLst>
              </a:tr>
              <a:tr h="790312">
                <a:tc>
                  <a:txBody>
                    <a:bodyPr/>
                    <a:lstStyle/>
                    <a:p>
                      <a:pPr algn="just">
                        <a:lnSpc>
                          <a:spcPct val="150000"/>
                        </a:lnSpc>
                        <a:spcAft>
                          <a:spcPts val="1000"/>
                        </a:spcAft>
                        <a:buNone/>
                      </a:pPr>
                      <a:r>
                        <a:rPr lang="en-IN" sz="600" kern="100" dirty="0">
                          <a:effectLst/>
                        </a:rPr>
                        <a:t>Digital development</a:t>
                      </a:r>
                      <a:endParaRPr lang="en-IN" sz="600" kern="100" dirty="0">
                        <a:effectLst/>
                        <a:latin typeface="Times New Roman" panose="02020603050405020304" pitchFamily="18" charset="0"/>
                        <a:ea typeface="Calibri" panose="020F0502020204030204" pitchFamily="34" charset="0"/>
                        <a:cs typeface="Vrinda" panose="020B0502040204020203" pitchFamily="34" charset="0"/>
                      </a:endParaRPr>
                    </a:p>
                  </a:txBody>
                  <a:tcPr marL="61522" marR="61522" marT="61522" marB="61522"/>
                </a:tc>
                <a:tc>
                  <a:txBody>
                    <a:bodyPr/>
                    <a:lstStyle/>
                    <a:p>
                      <a:pPr algn="just">
                        <a:lnSpc>
                          <a:spcPct val="150000"/>
                        </a:lnSpc>
                        <a:spcAft>
                          <a:spcPts val="1000"/>
                        </a:spcAft>
                        <a:buNone/>
                      </a:pPr>
                      <a:r>
                        <a:rPr lang="en-IN" sz="600" b="1" kern="100" dirty="0">
                          <a:solidFill>
                            <a:schemeClr val="accent3">
                              <a:lumMod val="50000"/>
                            </a:schemeClr>
                          </a:solidFill>
                          <a:effectLst/>
                        </a:rPr>
                        <a:t>Implementation of the application and portal prototype</a:t>
                      </a:r>
                      <a:endParaRPr lang="en-IN" sz="600" b="1" kern="100" dirty="0">
                        <a:solidFill>
                          <a:schemeClr val="accent3">
                            <a:lumMod val="50000"/>
                          </a:schemeClr>
                        </a:solidFill>
                        <a:effectLst/>
                        <a:latin typeface="Times New Roman" panose="02020603050405020304" pitchFamily="18" charset="0"/>
                        <a:ea typeface="Calibri" panose="020F0502020204030204" pitchFamily="34" charset="0"/>
                        <a:cs typeface="Vrinda" panose="020B0502040204020203" pitchFamily="34" charset="0"/>
                      </a:endParaRPr>
                    </a:p>
                  </a:txBody>
                  <a:tcPr marL="61522" marR="61522" marT="61522" marB="61522"/>
                </a:tc>
                <a:tc>
                  <a:txBody>
                    <a:bodyPr/>
                    <a:lstStyle/>
                    <a:p>
                      <a:pPr algn="just">
                        <a:lnSpc>
                          <a:spcPct val="150000"/>
                        </a:lnSpc>
                        <a:spcAft>
                          <a:spcPts val="1000"/>
                        </a:spcAft>
                        <a:buNone/>
                      </a:pPr>
                      <a:r>
                        <a:rPr lang="en-IN" sz="600" b="1" kern="100" dirty="0">
                          <a:solidFill>
                            <a:schemeClr val="tx1"/>
                          </a:solidFill>
                          <a:effectLst/>
                        </a:rPr>
                        <a:t>6-12 months</a:t>
                      </a:r>
                      <a:endParaRPr lang="en-IN" sz="600" b="1" kern="100" dirty="0">
                        <a:solidFill>
                          <a:schemeClr val="tx1"/>
                        </a:solidFill>
                        <a:effectLst/>
                        <a:latin typeface="Times New Roman" panose="02020603050405020304" pitchFamily="18" charset="0"/>
                        <a:ea typeface="Calibri" panose="020F0502020204030204" pitchFamily="34" charset="0"/>
                        <a:cs typeface="Vrinda" panose="020B0502040204020203" pitchFamily="34" charset="0"/>
                      </a:endParaRPr>
                    </a:p>
                  </a:txBody>
                  <a:tcPr marL="61522" marR="61522" marT="61522" marB="61522"/>
                </a:tc>
                <a:tc>
                  <a:txBody>
                    <a:bodyPr/>
                    <a:lstStyle/>
                    <a:p>
                      <a:pPr algn="just">
                        <a:lnSpc>
                          <a:spcPct val="150000"/>
                        </a:lnSpc>
                        <a:spcAft>
                          <a:spcPts val="1000"/>
                        </a:spcAft>
                        <a:buNone/>
                      </a:pPr>
                      <a:r>
                        <a:rPr lang="en-IN" sz="600" b="1" kern="100">
                          <a:solidFill>
                            <a:schemeClr val="accent3">
                              <a:lumMod val="50000"/>
                            </a:schemeClr>
                          </a:solidFill>
                          <a:effectLst/>
                        </a:rPr>
                        <a:t>Mitigate the area of communication gap and enhance the level of integration</a:t>
                      </a:r>
                      <a:endParaRPr lang="en-IN" sz="600" b="1" kern="100" dirty="0">
                        <a:solidFill>
                          <a:schemeClr val="accent3">
                            <a:lumMod val="50000"/>
                          </a:schemeClr>
                        </a:solidFill>
                        <a:effectLst/>
                        <a:latin typeface="Times New Roman" panose="02020603050405020304" pitchFamily="18" charset="0"/>
                        <a:ea typeface="Calibri" panose="020F0502020204030204" pitchFamily="34" charset="0"/>
                        <a:cs typeface="Vrinda" panose="020B0502040204020203" pitchFamily="34" charset="0"/>
                      </a:endParaRPr>
                    </a:p>
                  </a:txBody>
                  <a:tcPr marL="61522" marR="61522" marT="61522" marB="61522"/>
                </a:tc>
                <a:extLst>
                  <a:ext uri="{0D108BD9-81ED-4DB2-BD59-A6C34878D82A}">
                    <a16:rowId xmlns="" xmlns:a16="http://schemas.microsoft.com/office/drawing/2014/main" val="2948654008"/>
                  </a:ext>
                </a:extLst>
              </a:tr>
              <a:tr h="963391">
                <a:tc>
                  <a:txBody>
                    <a:bodyPr/>
                    <a:lstStyle/>
                    <a:p>
                      <a:pPr algn="just">
                        <a:lnSpc>
                          <a:spcPct val="150000"/>
                        </a:lnSpc>
                        <a:spcAft>
                          <a:spcPts val="1000"/>
                        </a:spcAft>
                        <a:buNone/>
                      </a:pPr>
                      <a:r>
                        <a:rPr lang="en-IN" sz="600" kern="100" dirty="0">
                          <a:effectLst/>
                        </a:rPr>
                        <a:t>Digital and human integration</a:t>
                      </a:r>
                      <a:endParaRPr lang="en-IN" sz="600" kern="100" dirty="0">
                        <a:effectLst/>
                        <a:latin typeface="Times New Roman" panose="02020603050405020304" pitchFamily="18" charset="0"/>
                        <a:ea typeface="Calibri" panose="020F0502020204030204" pitchFamily="34" charset="0"/>
                        <a:cs typeface="Vrinda" panose="020B0502040204020203" pitchFamily="34" charset="0"/>
                      </a:endParaRPr>
                    </a:p>
                  </a:txBody>
                  <a:tcPr marL="61522" marR="61522" marT="61522" marB="61522"/>
                </a:tc>
                <a:tc>
                  <a:txBody>
                    <a:bodyPr/>
                    <a:lstStyle/>
                    <a:p>
                      <a:pPr algn="just">
                        <a:lnSpc>
                          <a:spcPct val="150000"/>
                        </a:lnSpc>
                        <a:spcAft>
                          <a:spcPts val="1000"/>
                        </a:spcAft>
                        <a:buNone/>
                      </a:pPr>
                      <a:r>
                        <a:rPr lang="en-IN" sz="600" b="1" kern="100">
                          <a:solidFill>
                            <a:schemeClr val="accent3">
                              <a:lumMod val="50000"/>
                            </a:schemeClr>
                          </a:solidFill>
                          <a:effectLst/>
                        </a:rPr>
                        <a:t>The execution of innovative strategies to identify the purpose of developing a network for social care</a:t>
                      </a:r>
                      <a:endParaRPr lang="en-IN" sz="600" b="1" kern="100">
                        <a:solidFill>
                          <a:schemeClr val="accent3">
                            <a:lumMod val="50000"/>
                          </a:schemeClr>
                        </a:solidFill>
                        <a:effectLst/>
                        <a:latin typeface="Times New Roman" panose="02020603050405020304" pitchFamily="18" charset="0"/>
                        <a:ea typeface="Calibri" panose="020F0502020204030204" pitchFamily="34" charset="0"/>
                        <a:cs typeface="Vrinda" panose="020B0502040204020203" pitchFamily="34" charset="0"/>
                      </a:endParaRPr>
                    </a:p>
                  </a:txBody>
                  <a:tcPr marL="61522" marR="61522" marT="61522" marB="61522"/>
                </a:tc>
                <a:tc>
                  <a:txBody>
                    <a:bodyPr/>
                    <a:lstStyle/>
                    <a:p>
                      <a:pPr algn="just">
                        <a:lnSpc>
                          <a:spcPct val="150000"/>
                        </a:lnSpc>
                        <a:spcAft>
                          <a:spcPts val="1000"/>
                        </a:spcAft>
                        <a:buNone/>
                      </a:pPr>
                      <a:r>
                        <a:rPr lang="en-IN" sz="600" b="1" kern="100" dirty="0">
                          <a:solidFill>
                            <a:schemeClr val="tx1"/>
                          </a:solidFill>
                          <a:effectLst/>
                        </a:rPr>
                        <a:t>12-24 months</a:t>
                      </a:r>
                      <a:endParaRPr lang="en-IN" sz="600" b="1" kern="100" dirty="0">
                        <a:solidFill>
                          <a:schemeClr val="tx1"/>
                        </a:solidFill>
                        <a:effectLst/>
                        <a:latin typeface="Times New Roman" panose="02020603050405020304" pitchFamily="18" charset="0"/>
                        <a:ea typeface="Calibri" panose="020F0502020204030204" pitchFamily="34" charset="0"/>
                        <a:cs typeface="Vrinda" panose="020B0502040204020203" pitchFamily="34" charset="0"/>
                      </a:endParaRPr>
                    </a:p>
                  </a:txBody>
                  <a:tcPr marL="61522" marR="61522" marT="61522" marB="61522"/>
                </a:tc>
                <a:tc>
                  <a:txBody>
                    <a:bodyPr/>
                    <a:lstStyle/>
                    <a:p>
                      <a:pPr algn="just">
                        <a:lnSpc>
                          <a:spcPct val="150000"/>
                        </a:lnSpc>
                        <a:spcAft>
                          <a:spcPts val="1000"/>
                        </a:spcAft>
                        <a:buNone/>
                      </a:pPr>
                      <a:r>
                        <a:rPr lang="en-IN" sz="600" b="1" kern="100" dirty="0">
                          <a:solidFill>
                            <a:schemeClr val="accent3">
                              <a:lumMod val="50000"/>
                            </a:schemeClr>
                          </a:solidFill>
                          <a:effectLst/>
                        </a:rPr>
                        <a:t>The achievement of coordinated initiative design to improve patient and service user experiences </a:t>
                      </a:r>
                      <a:endParaRPr lang="en-IN" sz="600" b="1" kern="100" dirty="0">
                        <a:solidFill>
                          <a:schemeClr val="accent3">
                            <a:lumMod val="50000"/>
                          </a:schemeClr>
                        </a:solidFill>
                        <a:effectLst/>
                        <a:latin typeface="Times New Roman" panose="02020603050405020304" pitchFamily="18" charset="0"/>
                        <a:ea typeface="Calibri" panose="020F0502020204030204" pitchFamily="34" charset="0"/>
                        <a:cs typeface="Vrinda" panose="020B0502040204020203" pitchFamily="34" charset="0"/>
                      </a:endParaRPr>
                    </a:p>
                  </a:txBody>
                  <a:tcPr marL="61522" marR="61522" marT="61522" marB="61522"/>
                </a:tc>
                <a:extLst>
                  <a:ext uri="{0D108BD9-81ED-4DB2-BD59-A6C34878D82A}">
                    <a16:rowId xmlns="" xmlns:a16="http://schemas.microsoft.com/office/drawing/2014/main" val="1019021225"/>
                  </a:ext>
                </a:extLst>
              </a:tr>
            </a:tbl>
          </a:graphicData>
        </a:graphic>
      </p:graphicFrame>
      <p:sp>
        <p:nvSpPr>
          <p:cNvPr id="10" name="Rectangle 9">
            <a:extLst>
              <a:ext uri="{FF2B5EF4-FFF2-40B4-BE49-F238E27FC236}">
                <a16:creationId xmlns="" xmlns:a16="http://schemas.microsoft.com/office/drawing/2014/main" id="{DBDA819C-C98A-8C13-43E9-1707C8F0B4E6}"/>
              </a:ext>
            </a:extLst>
          </p:cNvPr>
          <p:cNvSpPr/>
          <p:nvPr/>
        </p:nvSpPr>
        <p:spPr>
          <a:xfrm rot="5400000">
            <a:off x="6572493" y="1612267"/>
            <a:ext cx="2334473" cy="19848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Timeline</a:t>
            </a:r>
          </a:p>
        </p:txBody>
      </p:sp>
      <p:sp>
        <p:nvSpPr>
          <p:cNvPr id="11" name="Rectangle 10">
            <a:extLst>
              <a:ext uri="{FF2B5EF4-FFF2-40B4-BE49-F238E27FC236}">
                <a16:creationId xmlns="" xmlns:a16="http://schemas.microsoft.com/office/drawing/2014/main" id="{87AC7279-BFE3-540A-003F-A348D543BA53}"/>
              </a:ext>
            </a:extLst>
          </p:cNvPr>
          <p:cNvSpPr/>
          <p:nvPr/>
        </p:nvSpPr>
        <p:spPr>
          <a:xfrm rot="21436275">
            <a:off x="5030208" y="4639891"/>
            <a:ext cx="2430566" cy="2197881"/>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IN" sz="1050" b="1" i="1" u="sng" dirty="0">
              <a:solidFill>
                <a:srgbClr val="C00000"/>
              </a:solidFill>
            </a:endParaRPr>
          </a:p>
          <a:p>
            <a:pPr algn="ctr"/>
            <a:r>
              <a:rPr lang="en-IN" sz="1050" b="1" i="1" u="sng" dirty="0">
                <a:solidFill>
                  <a:srgbClr val="C00000"/>
                </a:solidFill>
              </a:rPr>
              <a:t>Technology integration </a:t>
            </a:r>
            <a:endParaRPr lang="en-IN" sz="1050" i="1" u="sng" dirty="0">
              <a:solidFill>
                <a:srgbClr val="C00000"/>
              </a:solidFill>
            </a:endParaRPr>
          </a:p>
          <a:p>
            <a:pPr algn="ctr"/>
            <a:r>
              <a:rPr lang="en-IN" sz="800" b="1" dirty="0">
                <a:solidFill>
                  <a:schemeClr val="tx2">
                    <a:lumMod val="75000"/>
                  </a:schemeClr>
                </a:solidFill>
              </a:rPr>
              <a:t>The development of the network and the estimation of the platform will be followed by an integrated digital human application with the proper application of technology. The execution of a secured mobile application, the application of an AI assistant risk flagging, and the purpose of developing encrypted cloud data storage will be effective to enhance the purpose of technology in this initiative (</a:t>
            </a:r>
            <a:r>
              <a:rPr lang="en-GB" sz="800" b="1" dirty="0">
                <a:solidFill>
                  <a:schemeClr val="tx2">
                    <a:lumMod val="75000"/>
                  </a:schemeClr>
                </a:solidFill>
              </a:rPr>
              <a:t>Patil </a:t>
            </a:r>
            <a:r>
              <a:rPr lang="en-GB" sz="800" b="1" i="1" dirty="0">
                <a:solidFill>
                  <a:schemeClr val="tx2">
                    <a:lumMod val="75000"/>
                  </a:schemeClr>
                </a:solidFill>
              </a:rPr>
              <a:t>et al., </a:t>
            </a:r>
            <a:r>
              <a:rPr lang="en-GB" sz="800" b="1" dirty="0">
                <a:solidFill>
                  <a:schemeClr val="tx2">
                    <a:lumMod val="75000"/>
                  </a:schemeClr>
                </a:solidFill>
              </a:rPr>
              <a:t>2024)</a:t>
            </a:r>
            <a:r>
              <a:rPr lang="en-IN" sz="800" b="1" dirty="0">
                <a:solidFill>
                  <a:schemeClr val="tx2">
                    <a:lumMod val="75000"/>
                  </a:schemeClr>
                </a:solidFill>
              </a:rPr>
              <a:t>. The overall platform and supporting network will enhance the effectiveness of real-time alerts to prevent the deterioration of the patients. The purpose of remote monitoring is to reduce unnecessary appointments, and accessibility features will relate to the purpose of reducing digital exclusion. </a:t>
            </a:r>
          </a:p>
        </p:txBody>
      </p:sp>
      <p:sp>
        <p:nvSpPr>
          <p:cNvPr id="12" name="Rectangle 11">
            <a:extLst>
              <a:ext uri="{FF2B5EF4-FFF2-40B4-BE49-F238E27FC236}">
                <a16:creationId xmlns="" xmlns:a16="http://schemas.microsoft.com/office/drawing/2014/main" id="{224B55F4-A585-2A92-8037-332C8A4F5180}"/>
              </a:ext>
            </a:extLst>
          </p:cNvPr>
          <p:cNvSpPr/>
          <p:nvPr/>
        </p:nvSpPr>
        <p:spPr>
          <a:xfrm rot="21229598">
            <a:off x="5174741" y="3044718"/>
            <a:ext cx="3159229" cy="1342715"/>
          </a:xfrm>
          <a:prstGeom prst="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sz="800" b="1" i="1" u="sng" dirty="0">
                <a:solidFill>
                  <a:srgbClr val="C00000"/>
                </a:solidFill>
              </a:rPr>
              <a:t>Promotion strategy </a:t>
            </a:r>
          </a:p>
          <a:p>
            <a:pPr algn="ctr"/>
            <a:r>
              <a:rPr lang="en-IN" sz="700" dirty="0">
                <a:solidFill>
                  <a:schemeClr val="accent1">
                    <a:lumMod val="75000"/>
                  </a:schemeClr>
                </a:solidFill>
              </a:rPr>
              <a:t>The dissemination of this initiative is going to be promoted among the stakeholders. The purpose of building a proper connection with the NHS trust will help to brief the initiative properly. The overall purpose of the ICS strategy, the systematic area to meet the process, different levels of conference and journals and also the purpose of development partnership with voluntary organisations will help to promote the beneficial area of Connect to Care. The implementation of different types of public awareness campaigns through the use of #Connect to Care, UK. Collaboration with patient advocacy, the purpose to execute poster and digital screening, and different types of advertisement in local broadcast media will be effective to reach the community properly (</a:t>
            </a:r>
            <a:r>
              <a:rPr lang="en-GB" sz="700" dirty="0">
                <a:solidFill>
                  <a:schemeClr val="accent1">
                    <a:lumMod val="75000"/>
                  </a:schemeClr>
                </a:solidFill>
              </a:rPr>
              <a:t>Pant </a:t>
            </a:r>
            <a:r>
              <a:rPr lang="en-GB" sz="700" i="1" dirty="0">
                <a:solidFill>
                  <a:schemeClr val="accent1">
                    <a:lumMod val="75000"/>
                  </a:schemeClr>
                </a:solidFill>
              </a:rPr>
              <a:t>et al., </a:t>
            </a:r>
            <a:r>
              <a:rPr lang="en-GB" sz="700" dirty="0">
                <a:solidFill>
                  <a:schemeClr val="accent1">
                    <a:lumMod val="75000"/>
                  </a:schemeClr>
                </a:solidFill>
              </a:rPr>
              <a:t>2024)</a:t>
            </a:r>
            <a:r>
              <a:rPr lang="en-IN" sz="700" dirty="0">
                <a:solidFill>
                  <a:schemeClr val="accent1">
                    <a:lumMod val="75000"/>
                  </a:schemeClr>
                </a:solidFill>
              </a:rPr>
              <a:t>. </a:t>
            </a:r>
          </a:p>
        </p:txBody>
      </p:sp>
      <p:sp>
        <p:nvSpPr>
          <p:cNvPr id="13" name="Rectangle: Rounded Corners 12">
            <a:extLst>
              <a:ext uri="{FF2B5EF4-FFF2-40B4-BE49-F238E27FC236}">
                <a16:creationId xmlns="" xmlns:a16="http://schemas.microsoft.com/office/drawing/2014/main" id="{6D8268F3-75A0-845B-01CD-F4F3E430ED92}"/>
              </a:ext>
            </a:extLst>
          </p:cNvPr>
          <p:cNvSpPr/>
          <p:nvPr/>
        </p:nvSpPr>
        <p:spPr>
          <a:xfrm>
            <a:off x="7586886" y="4320181"/>
            <a:ext cx="1717999" cy="2504041"/>
          </a:xfrm>
          <a:prstGeom prst="roundRect">
            <a:avLst/>
          </a:prstGeom>
          <a:solidFill>
            <a:srgbClr val="973F5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sz="900" b="1" i="1" u="sng" dirty="0"/>
              <a:t>Conclusion</a:t>
            </a:r>
            <a:endParaRPr lang="en-IN" sz="900" i="1" u="sng" dirty="0"/>
          </a:p>
          <a:p>
            <a:endParaRPr lang="en-IN" sz="700" b="1" dirty="0">
              <a:solidFill>
                <a:srgbClr val="00B0F0"/>
              </a:solidFill>
            </a:endParaRPr>
          </a:p>
          <a:p>
            <a:r>
              <a:rPr lang="en-IN" sz="700" b="1" dirty="0">
                <a:solidFill>
                  <a:srgbClr val="00B0F0"/>
                </a:solidFill>
              </a:rPr>
              <a:t>Connect to Care, UK </a:t>
            </a:r>
            <a:r>
              <a:rPr lang="en-IN" sz="700" dirty="0">
                <a:solidFill>
                  <a:srgbClr val="00B0F0"/>
                </a:solidFill>
              </a:rPr>
              <a:t>is an innovative and scalable, purpose-driven person-centred strategy which will be effective in terms of addressing the communication gap by developing an integrated digital human platform to provide support to older people. The combination of digital innovation, a system of human care coordination, the purpose of community engagement and compliance with regulated standards will enhance the experience of the patients, and we will also improve the efficiency of the professionals. The mitigation of the gap and fulfilment of the demand within limited resources will be easier through the application of this platform to represent a sustainable model of integrated care in the UK. </a:t>
            </a:r>
          </a:p>
        </p:txBody>
      </p:sp>
      <p:pic>
        <p:nvPicPr>
          <p:cNvPr id="15" name="Picture 14">
            <a:extLst>
              <a:ext uri="{FF2B5EF4-FFF2-40B4-BE49-F238E27FC236}">
                <a16:creationId xmlns="" xmlns:a16="http://schemas.microsoft.com/office/drawing/2014/main" id="{32D9C5B0-8CAF-3FE0-0E84-5200E2C34701}"/>
              </a:ext>
            </a:extLst>
          </p:cNvPr>
          <p:cNvPicPr>
            <a:picLocks noChangeAspect="1"/>
          </p:cNvPicPr>
          <p:nvPr/>
        </p:nvPicPr>
        <p:blipFill>
          <a:blip r:embed="rId10"/>
          <a:stretch>
            <a:fillRect/>
          </a:stretch>
        </p:blipFill>
        <p:spPr>
          <a:xfrm>
            <a:off x="182909" y="97719"/>
            <a:ext cx="2125814" cy="1184880"/>
          </a:xfrm>
          <a:prstGeom prst="rect">
            <a:avLst/>
          </a:prstGeom>
        </p:spPr>
      </p:pic>
      <p:pic>
        <p:nvPicPr>
          <p:cNvPr id="17" name="Picture 16">
            <a:extLst>
              <a:ext uri="{FF2B5EF4-FFF2-40B4-BE49-F238E27FC236}">
                <a16:creationId xmlns="" xmlns:a16="http://schemas.microsoft.com/office/drawing/2014/main" id="{5E44C569-87AF-E04C-0B44-391F52539F6A}"/>
              </a:ext>
            </a:extLst>
          </p:cNvPr>
          <p:cNvPicPr>
            <a:picLocks noChangeAspect="1"/>
          </p:cNvPicPr>
          <p:nvPr/>
        </p:nvPicPr>
        <p:blipFill>
          <a:blip r:embed="rId11"/>
          <a:stretch>
            <a:fillRect/>
          </a:stretch>
        </p:blipFill>
        <p:spPr>
          <a:xfrm>
            <a:off x="2607098" y="2944431"/>
            <a:ext cx="2154315" cy="1176324"/>
          </a:xfrm>
          <a:prstGeom prst="rect">
            <a:avLst/>
          </a:prstGeom>
        </p:spPr>
      </p:pic>
      <p:sp>
        <p:nvSpPr>
          <p:cNvPr id="18" name="Rectangle 17">
            <a:extLst>
              <a:ext uri="{FF2B5EF4-FFF2-40B4-BE49-F238E27FC236}">
                <a16:creationId xmlns="" xmlns:a16="http://schemas.microsoft.com/office/drawing/2014/main" id="{8D34D8A4-1FCA-3DB5-CCFD-2697B2670FE0}"/>
              </a:ext>
            </a:extLst>
          </p:cNvPr>
          <p:cNvSpPr/>
          <p:nvPr/>
        </p:nvSpPr>
        <p:spPr>
          <a:xfrm>
            <a:off x="158068" y="1324290"/>
            <a:ext cx="2125814" cy="14226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800" dirty="0"/>
              <a:t>Source : (</a:t>
            </a:r>
            <a:r>
              <a:rPr lang="en-GB" sz="800" dirty="0" err="1"/>
              <a:t>Konopik</a:t>
            </a:r>
            <a:r>
              <a:rPr lang="en-GB" sz="800" dirty="0"/>
              <a:t> and Blunck, 2023).</a:t>
            </a:r>
            <a:endParaRPr lang="en-IN" sz="800" dirty="0"/>
          </a:p>
        </p:txBody>
      </p:sp>
      <p:pic>
        <p:nvPicPr>
          <p:cNvPr id="20" name="Picture 19">
            <a:extLst>
              <a:ext uri="{FF2B5EF4-FFF2-40B4-BE49-F238E27FC236}">
                <a16:creationId xmlns="" xmlns:a16="http://schemas.microsoft.com/office/drawing/2014/main" id="{004498E2-B87E-C8CC-8CA2-B835E3344D4E}"/>
              </a:ext>
            </a:extLst>
          </p:cNvPr>
          <p:cNvPicPr>
            <a:picLocks noChangeAspect="1"/>
          </p:cNvPicPr>
          <p:nvPr/>
        </p:nvPicPr>
        <p:blipFill>
          <a:blip r:embed="rId12"/>
          <a:stretch>
            <a:fillRect/>
          </a:stretch>
        </p:blipFill>
        <p:spPr>
          <a:xfrm>
            <a:off x="8927898" y="77686"/>
            <a:ext cx="1173714" cy="612473"/>
          </a:xfrm>
          <a:prstGeom prst="rect">
            <a:avLst/>
          </a:prstGeom>
        </p:spPr>
      </p:pic>
      <p:sp>
        <p:nvSpPr>
          <p:cNvPr id="21" name="Rectangle 20">
            <a:extLst>
              <a:ext uri="{FF2B5EF4-FFF2-40B4-BE49-F238E27FC236}">
                <a16:creationId xmlns="" xmlns:a16="http://schemas.microsoft.com/office/drawing/2014/main" id="{500ADB84-AC59-46C6-B03C-0DD0F5A2CF51}"/>
              </a:ext>
            </a:extLst>
          </p:cNvPr>
          <p:cNvSpPr/>
          <p:nvPr/>
        </p:nvSpPr>
        <p:spPr>
          <a:xfrm>
            <a:off x="2607098" y="4176678"/>
            <a:ext cx="2081739" cy="185095"/>
          </a:xfrm>
          <a:prstGeom prst="rect">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800" dirty="0"/>
              <a:t>Source : (</a:t>
            </a:r>
            <a:r>
              <a:rPr lang="en-GB" sz="800" dirty="0" err="1"/>
              <a:t>Kerasidouand</a:t>
            </a:r>
            <a:r>
              <a:rPr lang="en-GB" sz="800" dirty="0"/>
              <a:t> </a:t>
            </a:r>
            <a:r>
              <a:rPr lang="en-GB" sz="800" dirty="0" err="1"/>
              <a:t>Kerasidou</a:t>
            </a:r>
            <a:r>
              <a:rPr lang="en-GB" sz="800" dirty="0"/>
              <a:t>, 2023).</a:t>
            </a:r>
          </a:p>
        </p:txBody>
      </p:sp>
      <p:sp>
        <p:nvSpPr>
          <p:cNvPr id="24" name="Rectangle 23">
            <a:extLst>
              <a:ext uri="{FF2B5EF4-FFF2-40B4-BE49-F238E27FC236}">
                <a16:creationId xmlns="" xmlns:a16="http://schemas.microsoft.com/office/drawing/2014/main" id="{D2565887-763B-F6A4-AB53-601A4377F1F9}"/>
              </a:ext>
            </a:extLst>
          </p:cNvPr>
          <p:cNvSpPr/>
          <p:nvPr/>
        </p:nvSpPr>
        <p:spPr>
          <a:xfrm>
            <a:off x="10101613" y="287840"/>
            <a:ext cx="1503366" cy="289381"/>
          </a:xfrm>
          <a:prstGeom prst="rect">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800" dirty="0" smtClean="0"/>
              <a:t>Source </a:t>
            </a:r>
            <a:r>
              <a:rPr lang="en-GB" sz="800" dirty="0"/>
              <a:t>: (Maher </a:t>
            </a:r>
            <a:r>
              <a:rPr lang="en-GB" sz="800" i="1" dirty="0"/>
              <a:t>et all., </a:t>
            </a:r>
            <a:r>
              <a:rPr lang="en-GB" sz="800" dirty="0"/>
              <a:t>2023)</a:t>
            </a:r>
          </a:p>
        </p:txBody>
      </p:sp>
      <p:cxnSp>
        <p:nvCxnSpPr>
          <p:cNvPr id="26" name="Straight Arrow Connector 25">
            <a:extLst>
              <a:ext uri="{FF2B5EF4-FFF2-40B4-BE49-F238E27FC236}">
                <a16:creationId xmlns="" xmlns:a16="http://schemas.microsoft.com/office/drawing/2014/main" id="{637B575E-9BC8-FE2C-C9F5-D2DCBBF6E94C}"/>
              </a:ext>
            </a:extLst>
          </p:cNvPr>
          <p:cNvCxnSpPr>
            <a:cxnSpLocks/>
          </p:cNvCxnSpPr>
          <p:nvPr/>
        </p:nvCxnSpPr>
        <p:spPr>
          <a:xfrm flipV="1">
            <a:off x="2308723" y="1296831"/>
            <a:ext cx="648966" cy="746458"/>
          </a:xfrm>
          <a:prstGeom prst="straightConnector1">
            <a:avLst/>
          </a:prstGeom>
          <a:ln w="76200">
            <a:tailEnd type="triangle"/>
          </a:ln>
        </p:spPr>
        <p:style>
          <a:lnRef idx="3">
            <a:schemeClr val="dk1"/>
          </a:lnRef>
          <a:fillRef idx="0">
            <a:schemeClr val="dk1"/>
          </a:fillRef>
          <a:effectRef idx="2">
            <a:schemeClr val="dk1"/>
          </a:effectRef>
          <a:fontRef idx="minor">
            <a:schemeClr val="tx1"/>
          </a:fontRef>
        </p:style>
      </p:cxnSp>
      <p:cxnSp>
        <p:nvCxnSpPr>
          <p:cNvPr id="28" name="Straight Arrow Connector 27">
            <a:extLst>
              <a:ext uri="{FF2B5EF4-FFF2-40B4-BE49-F238E27FC236}">
                <a16:creationId xmlns="" xmlns:a16="http://schemas.microsoft.com/office/drawing/2014/main" id="{3ED3B543-D2EB-E691-94A4-D94349B32842}"/>
              </a:ext>
            </a:extLst>
          </p:cNvPr>
          <p:cNvCxnSpPr>
            <a:cxnSpLocks/>
          </p:cNvCxnSpPr>
          <p:nvPr/>
        </p:nvCxnSpPr>
        <p:spPr>
          <a:xfrm>
            <a:off x="797559" y="4132319"/>
            <a:ext cx="0" cy="405862"/>
          </a:xfrm>
          <a:prstGeom prst="straightConnector1">
            <a:avLst/>
          </a:prstGeom>
          <a:ln w="76200">
            <a:tailEnd type="triangle"/>
          </a:ln>
        </p:spPr>
        <p:style>
          <a:lnRef idx="3">
            <a:schemeClr val="dk1"/>
          </a:lnRef>
          <a:fillRef idx="0">
            <a:schemeClr val="dk1"/>
          </a:fillRef>
          <a:effectRef idx="2">
            <a:schemeClr val="dk1"/>
          </a:effectRef>
          <a:fontRef idx="minor">
            <a:schemeClr val="tx1"/>
          </a:fontRef>
        </p:style>
      </p:cxnSp>
      <p:cxnSp>
        <p:nvCxnSpPr>
          <p:cNvPr id="30" name="Straight Arrow Connector 29">
            <a:extLst>
              <a:ext uri="{FF2B5EF4-FFF2-40B4-BE49-F238E27FC236}">
                <a16:creationId xmlns="" xmlns:a16="http://schemas.microsoft.com/office/drawing/2014/main" id="{59517AB9-8F2A-FD3C-039B-FE79BCF093E6}"/>
              </a:ext>
            </a:extLst>
          </p:cNvPr>
          <p:cNvCxnSpPr>
            <a:cxnSpLocks/>
          </p:cNvCxnSpPr>
          <p:nvPr/>
        </p:nvCxnSpPr>
        <p:spPr>
          <a:xfrm>
            <a:off x="2350986" y="4486143"/>
            <a:ext cx="482527" cy="191636"/>
          </a:xfrm>
          <a:prstGeom prst="straightConnector1">
            <a:avLst/>
          </a:prstGeom>
          <a:ln w="76200">
            <a:tailEnd type="triangle"/>
          </a:ln>
        </p:spPr>
        <p:style>
          <a:lnRef idx="3">
            <a:schemeClr val="dk1"/>
          </a:lnRef>
          <a:fillRef idx="0">
            <a:schemeClr val="dk1"/>
          </a:fillRef>
          <a:effectRef idx="2">
            <a:schemeClr val="dk1"/>
          </a:effectRef>
          <a:fontRef idx="minor">
            <a:schemeClr val="tx1"/>
          </a:fontRef>
        </p:style>
      </p:cxnSp>
      <p:cxnSp>
        <p:nvCxnSpPr>
          <p:cNvPr id="32" name="Straight Arrow Connector 31">
            <a:extLst>
              <a:ext uri="{FF2B5EF4-FFF2-40B4-BE49-F238E27FC236}">
                <a16:creationId xmlns="" xmlns:a16="http://schemas.microsoft.com/office/drawing/2014/main" id="{F9344322-3349-30E1-FA32-0DFEC69805C7}"/>
              </a:ext>
            </a:extLst>
          </p:cNvPr>
          <p:cNvCxnSpPr>
            <a:cxnSpLocks/>
          </p:cNvCxnSpPr>
          <p:nvPr/>
        </p:nvCxnSpPr>
        <p:spPr>
          <a:xfrm>
            <a:off x="7165196" y="1543166"/>
            <a:ext cx="504052" cy="0"/>
          </a:xfrm>
          <a:prstGeom prst="straightConnector1">
            <a:avLst/>
          </a:prstGeom>
          <a:ln w="76200">
            <a:tailEnd type="triangle"/>
          </a:ln>
        </p:spPr>
        <p:style>
          <a:lnRef idx="3">
            <a:schemeClr val="dk1"/>
          </a:lnRef>
          <a:fillRef idx="0">
            <a:schemeClr val="dk1"/>
          </a:fillRef>
          <a:effectRef idx="2">
            <a:schemeClr val="dk1"/>
          </a:effectRef>
          <a:fontRef idx="minor">
            <a:schemeClr val="tx1"/>
          </a:fontRef>
        </p:style>
      </p:cxnSp>
      <p:cxnSp>
        <p:nvCxnSpPr>
          <p:cNvPr id="35" name="Straight Arrow Connector 34">
            <a:extLst>
              <a:ext uri="{FF2B5EF4-FFF2-40B4-BE49-F238E27FC236}">
                <a16:creationId xmlns="" xmlns:a16="http://schemas.microsoft.com/office/drawing/2014/main" id="{E582A1FB-C64A-9EC3-9BA1-14E51A3C2954}"/>
              </a:ext>
            </a:extLst>
          </p:cNvPr>
          <p:cNvCxnSpPr>
            <a:cxnSpLocks/>
          </p:cNvCxnSpPr>
          <p:nvPr/>
        </p:nvCxnSpPr>
        <p:spPr>
          <a:xfrm flipV="1">
            <a:off x="6944386" y="4320181"/>
            <a:ext cx="4785" cy="557024"/>
          </a:xfrm>
          <a:prstGeom prst="straightConnector1">
            <a:avLst/>
          </a:prstGeom>
          <a:ln w="76200">
            <a:tailEnd type="triangle"/>
          </a:ln>
        </p:spPr>
        <p:style>
          <a:lnRef idx="3">
            <a:schemeClr val="dk1"/>
          </a:lnRef>
          <a:fillRef idx="0">
            <a:schemeClr val="dk1"/>
          </a:fillRef>
          <a:effectRef idx="2">
            <a:schemeClr val="dk1"/>
          </a:effectRef>
          <a:fontRef idx="minor">
            <a:schemeClr val="tx1"/>
          </a:fontRef>
        </p:style>
      </p:cxnSp>
      <p:cxnSp>
        <p:nvCxnSpPr>
          <p:cNvPr id="38" name="Straight Arrow Connector 37">
            <a:extLst>
              <a:ext uri="{FF2B5EF4-FFF2-40B4-BE49-F238E27FC236}">
                <a16:creationId xmlns="" xmlns:a16="http://schemas.microsoft.com/office/drawing/2014/main" id="{BD789A6F-B479-5C1D-0459-E279D3355584}"/>
              </a:ext>
            </a:extLst>
          </p:cNvPr>
          <p:cNvCxnSpPr>
            <a:cxnSpLocks/>
          </p:cNvCxnSpPr>
          <p:nvPr/>
        </p:nvCxnSpPr>
        <p:spPr>
          <a:xfrm>
            <a:off x="4814749" y="4502875"/>
            <a:ext cx="482527" cy="191636"/>
          </a:xfrm>
          <a:prstGeom prst="straightConnector1">
            <a:avLst/>
          </a:prstGeom>
          <a:ln w="76200">
            <a:tailEnd type="triangle"/>
          </a:ln>
        </p:spPr>
        <p:style>
          <a:lnRef idx="3">
            <a:schemeClr val="dk1"/>
          </a:lnRef>
          <a:fillRef idx="0">
            <a:schemeClr val="dk1"/>
          </a:fillRef>
          <a:effectRef idx="2">
            <a:schemeClr val="dk1"/>
          </a:effectRef>
          <a:fontRef idx="minor">
            <a:schemeClr val="tx1"/>
          </a:fontRef>
        </p:style>
      </p:cxnSp>
      <p:cxnSp>
        <p:nvCxnSpPr>
          <p:cNvPr id="39" name="Straight Arrow Connector 38">
            <a:extLst>
              <a:ext uri="{FF2B5EF4-FFF2-40B4-BE49-F238E27FC236}">
                <a16:creationId xmlns="" xmlns:a16="http://schemas.microsoft.com/office/drawing/2014/main" id="{9401FF16-EEBA-7067-1F27-35628DB5C613}"/>
              </a:ext>
            </a:extLst>
          </p:cNvPr>
          <p:cNvCxnSpPr>
            <a:cxnSpLocks/>
          </p:cNvCxnSpPr>
          <p:nvPr/>
        </p:nvCxnSpPr>
        <p:spPr>
          <a:xfrm>
            <a:off x="5335174" y="2774836"/>
            <a:ext cx="18710" cy="617845"/>
          </a:xfrm>
          <a:prstGeom prst="straightConnector1">
            <a:avLst/>
          </a:prstGeom>
          <a:ln w="76200">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401804577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61</TotalTime>
  <Words>449</Words>
  <Application>Microsoft Office PowerPoint</Application>
  <PresentationFormat>Widescreen</PresentationFormat>
  <Paragraphs>95</Paragraphs>
  <Slides>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Calibri</vt:lpstr>
      <vt:lpstr>Calibri Light</vt:lpstr>
      <vt:lpstr>Times New Roman</vt:lpstr>
      <vt:lpstr>Vrinda</vt:lpstr>
      <vt:lpstr>Office Theme</vt:lpstr>
      <vt:lpstr>Programme: BSc (Hons) Health and Social Care</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Programme: BSc (Hons) Health and Social Care</dc:title>
  <dc:creator>Mypc</dc:creator>
  <cp:lastModifiedBy>USER</cp:lastModifiedBy>
  <cp:revision>19</cp:revision>
  <dcterms:created xsi:type="dcterms:W3CDTF">2026-03-04T11:42:13Z</dcterms:created>
  <dcterms:modified xsi:type="dcterms:W3CDTF">2026-03-09T12:11:23Z</dcterms:modified>
</cp:coreProperties>
</file>