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6" r:id="rId5"/>
    <p:sldMasterId id="2147483740" r:id="rId6"/>
  </p:sldMasterIdLst>
  <p:notesMasterIdLst>
    <p:notesMasterId r:id="rId18"/>
  </p:notesMasterIdLst>
  <p:sldIdLst>
    <p:sldId id="273" r:id="rId7"/>
    <p:sldId id="293" r:id="rId8"/>
    <p:sldId id="289" r:id="rId9"/>
    <p:sldId id="272" r:id="rId10"/>
    <p:sldId id="287" r:id="rId11"/>
    <p:sldId id="290" r:id="rId12"/>
    <p:sldId id="291" r:id="rId13"/>
    <p:sldId id="288" r:id="rId14"/>
    <p:sldId id="258" r:id="rId15"/>
    <p:sldId id="274" r:id="rId16"/>
    <p:sldId id="29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D006"/>
    <a:srgbClr val="FFFF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988" autoAdjust="0"/>
  </p:normalViewPr>
  <p:slideViewPr>
    <p:cSldViewPr snapToGrid="0">
      <p:cViewPr varScale="1">
        <p:scale>
          <a:sx n="88" d="100"/>
          <a:sy n="88" d="100"/>
        </p:scale>
        <p:origin x="46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slide" Target="slides/slide9.xml"/><Relationship Id="rId10"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E019A1-02E3-4F67-8A3F-37585E164A39}" type="doc">
      <dgm:prSet loTypeId="urn:microsoft.com/office/officeart/2005/8/layout/process5" loCatId="process" qsTypeId="urn:microsoft.com/office/officeart/2005/8/quickstyle/simple1#1" qsCatId="simple" csTypeId="urn:microsoft.com/office/officeart/2005/8/colors/accent1_2#1" csCatId="accent1" phldr="1"/>
      <dgm:spPr/>
      <dgm:t>
        <a:bodyPr/>
        <a:lstStyle/>
        <a:p>
          <a:endParaRPr lang="en-GB"/>
        </a:p>
      </dgm:t>
    </dgm:pt>
    <dgm:pt modelId="{BD01D8F0-86F5-45E1-9593-734C0E2E4C54}">
      <dgm:prSet phldrT="[Text]" custT="1"/>
      <dgm:spPr>
        <a:solidFill>
          <a:schemeClr val="accent5">
            <a:lumMod val="75000"/>
          </a:schemeClr>
        </a:solidFill>
        <a:ln>
          <a:solidFill>
            <a:schemeClr val="accent1"/>
          </a:solidFill>
        </a:ln>
      </dgm:spPr>
      <dgm:t>
        <a:bodyPr/>
        <a:lstStyle/>
        <a:p>
          <a:r>
            <a:rPr lang="en-GB" sz="1800" b="0">
              <a:solidFill>
                <a:schemeClr val="bg1"/>
              </a:solidFill>
            </a:rPr>
            <a:t>Personal details/ Medical information </a:t>
          </a:r>
        </a:p>
      </dgm:t>
    </dgm:pt>
    <dgm:pt modelId="{BA596E03-3C6A-4403-811C-DE1877AA5AE5}" type="parTrans" cxnId="{F19E2C56-A2E7-49F1-9F73-A1601D165238}">
      <dgm:prSet/>
      <dgm:spPr/>
      <dgm:t>
        <a:bodyPr/>
        <a:lstStyle/>
        <a:p>
          <a:endParaRPr lang="en-GB" sz="1200"/>
        </a:p>
      </dgm:t>
    </dgm:pt>
    <dgm:pt modelId="{974CB2BE-73DD-48AF-A76E-02E99C144F8B}" type="sibTrans" cxnId="{F19E2C56-A2E7-49F1-9F73-A1601D165238}">
      <dgm:prSet custT="1"/>
      <dgm:spPr>
        <a:solidFill>
          <a:schemeClr val="accent5">
            <a:lumMod val="75000"/>
          </a:schemeClr>
        </a:solidFill>
        <a:ln>
          <a:solidFill>
            <a:schemeClr val="accent1"/>
          </a:solidFill>
        </a:ln>
      </dgm:spPr>
      <dgm:t>
        <a:bodyPr/>
        <a:lstStyle/>
        <a:p>
          <a:endParaRPr lang="en-GB" sz="1200"/>
        </a:p>
      </dgm:t>
    </dgm:pt>
    <dgm:pt modelId="{E7E5A90A-B80B-4C30-A4BB-4BDE1816F78D}">
      <dgm:prSet phldrT="[Text]" custT="1"/>
      <dgm:spPr>
        <a:solidFill>
          <a:schemeClr val="accent5">
            <a:lumMod val="75000"/>
          </a:schemeClr>
        </a:solidFill>
        <a:ln>
          <a:solidFill>
            <a:schemeClr val="accent1"/>
          </a:solidFill>
        </a:ln>
      </dgm:spPr>
      <dgm:t>
        <a:bodyPr/>
        <a:lstStyle/>
        <a:p>
          <a:r>
            <a:rPr lang="en-GB" sz="1800" b="0">
              <a:solidFill>
                <a:schemeClr val="bg1"/>
              </a:solidFill>
            </a:rPr>
            <a:t>Course information </a:t>
          </a:r>
        </a:p>
      </dgm:t>
    </dgm:pt>
    <dgm:pt modelId="{16DC6D1B-AA14-4792-A1B1-A882A6B5DC12}" type="parTrans" cxnId="{471E83AA-C1EE-4D45-9BD2-4E55C6A61B05}">
      <dgm:prSet/>
      <dgm:spPr/>
      <dgm:t>
        <a:bodyPr/>
        <a:lstStyle/>
        <a:p>
          <a:endParaRPr lang="en-GB" sz="1200"/>
        </a:p>
      </dgm:t>
    </dgm:pt>
    <dgm:pt modelId="{DA2DF6ED-DFBC-4970-8B9C-456AE62B3BB4}" type="sibTrans" cxnId="{471E83AA-C1EE-4D45-9BD2-4E55C6A61B05}">
      <dgm:prSet custT="1"/>
      <dgm:spPr>
        <a:solidFill>
          <a:schemeClr val="accent5">
            <a:lumMod val="75000"/>
          </a:schemeClr>
        </a:solidFill>
        <a:ln>
          <a:solidFill>
            <a:schemeClr val="accent1"/>
          </a:solidFill>
        </a:ln>
      </dgm:spPr>
      <dgm:t>
        <a:bodyPr/>
        <a:lstStyle/>
        <a:p>
          <a:endParaRPr lang="en-GB" sz="1200"/>
        </a:p>
      </dgm:t>
    </dgm:pt>
    <dgm:pt modelId="{33950B29-43F7-441A-83B6-166CC37DA908}">
      <dgm:prSet phldrT="[Text]" custT="1"/>
      <dgm:spPr>
        <a:solidFill>
          <a:schemeClr val="accent5">
            <a:lumMod val="75000"/>
          </a:schemeClr>
        </a:solidFill>
        <a:ln>
          <a:solidFill>
            <a:schemeClr val="accent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1800" b="0">
              <a:solidFill>
                <a:schemeClr val="bg1"/>
              </a:solidFill>
            </a:rPr>
            <a:t>Safeguarding questions </a:t>
          </a:r>
        </a:p>
        <a:p>
          <a:pPr marL="0" lvl="0" defTabSz="533400">
            <a:lnSpc>
              <a:spcPct val="90000"/>
            </a:lnSpc>
            <a:spcBef>
              <a:spcPct val="0"/>
            </a:spcBef>
            <a:spcAft>
              <a:spcPct val="35000"/>
            </a:spcAft>
            <a:buNone/>
          </a:pPr>
          <a:endParaRPr lang="en-GB" sz="1200"/>
        </a:p>
      </dgm:t>
    </dgm:pt>
    <dgm:pt modelId="{BC30AD5A-CC1B-4EBD-A318-15464CBD0902}" type="parTrans" cxnId="{5FDCDD43-D02B-4D4C-997A-4FBD98902951}">
      <dgm:prSet/>
      <dgm:spPr/>
      <dgm:t>
        <a:bodyPr/>
        <a:lstStyle/>
        <a:p>
          <a:endParaRPr lang="en-GB" sz="1200"/>
        </a:p>
      </dgm:t>
    </dgm:pt>
    <dgm:pt modelId="{0E12FE64-32A4-4904-B191-59B34AB1E1FC}" type="sibTrans" cxnId="{5FDCDD43-D02B-4D4C-997A-4FBD98902951}">
      <dgm:prSet custT="1"/>
      <dgm:spPr>
        <a:solidFill>
          <a:schemeClr val="accent5">
            <a:lumMod val="75000"/>
          </a:schemeClr>
        </a:solidFill>
        <a:ln>
          <a:solidFill>
            <a:schemeClr val="accent1"/>
          </a:solidFill>
        </a:ln>
      </dgm:spPr>
      <dgm:t>
        <a:bodyPr/>
        <a:lstStyle/>
        <a:p>
          <a:endParaRPr lang="en-GB" sz="1200"/>
        </a:p>
      </dgm:t>
    </dgm:pt>
    <dgm:pt modelId="{2403E0D8-59DB-42AE-BDA6-3242E355582B}">
      <dgm:prSet phldrT="[Text]" custT="1"/>
      <dgm:spPr>
        <a:solidFill>
          <a:schemeClr val="accent5">
            <a:lumMod val="75000"/>
          </a:schemeClr>
        </a:solidFill>
        <a:ln>
          <a:solidFill>
            <a:schemeClr val="accent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1800" b="0">
              <a:solidFill>
                <a:schemeClr val="bg1"/>
              </a:solidFill>
            </a:rPr>
            <a:t>Support needs/reason for referral</a:t>
          </a:r>
        </a:p>
        <a:p>
          <a:pPr marL="0" lvl="0" defTabSz="533400">
            <a:lnSpc>
              <a:spcPct val="90000"/>
            </a:lnSpc>
            <a:spcBef>
              <a:spcPct val="0"/>
            </a:spcBef>
            <a:spcAft>
              <a:spcPct val="35000"/>
            </a:spcAft>
            <a:buNone/>
          </a:pPr>
          <a:endParaRPr lang="en-GB" sz="1200"/>
        </a:p>
      </dgm:t>
    </dgm:pt>
    <dgm:pt modelId="{9628CC49-BC64-454A-8FBD-4DA622C2D793}" type="parTrans" cxnId="{8D7DC2EE-9B5B-4AB2-8EF8-D76EBA626202}">
      <dgm:prSet/>
      <dgm:spPr/>
      <dgm:t>
        <a:bodyPr/>
        <a:lstStyle/>
        <a:p>
          <a:endParaRPr lang="en-GB" sz="1200"/>
        </a:p>
      </dgm:t>
    </dgm:pt>
    <dgm:pt modelId="{3610F52E-8E2A-4737-BE09-3124E0097789}" type="sibTrans" cxnId="{8D7DC2EE-9B5B-4AB2-8EF8-D76EBA626202}">
      <dgm:prSet custT="1"/>
      <dgm:spPr>
        <a:solidFill>
          <a:schemeClr val="accent5">
            <a:lumMod val="75000"/>
          </a:schemeClr>
        </a:solidFill>
        <a:ln>
          <a:solidFill>
            <a:schemeClr val="accent1"/>
          </a:solidFill>
        </a:ln>
      </dgm:spPr>
      <dgm:t>
        <a:bodyPr/>
        <a:lstStyle/>
        <a:p>
          <a:endParaRPr lang="en-GB" sz="1200"/>
        </a:p>
      </dgm:t>
    </dgm:pt>
    <dgm:pt modelId="{76D18A00-90B7-4B21-8B85-4EEA98B3262C}">
      <dgm:prSet phldrT="[Text]" custT="1"/>
      <dgm:spPr>
        <a:solidFill>
          <a:schemeClr val="accent5">
            <a:lumMod val="75000"/>
          </a:schemeClr>
        </a:solidFill>
        <a:ln>
          <a:solidFill>
            <a:schemeClr val="accent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1800" b="0">
              <a:solidFill>
                <a:schemeClr val="bg1"/>
              </a:solidFill>
            </a:rPr>
            <a:t>Impact on course</a:t>
          </a:r>
        </a:p>
        <a:p>
          <a:pPr marL="0" lvl="0" defTabSz="711200">
            <a:lnSpc>
              <a:spcPct val="90000"/>
            </a:lnSpc>
            <a:spcBef>
              <a:spcPct val="0"/>
            </a:spcBef>
            <a:spcAft>
              <a:spcPct val="35000"/>
            </a:spcAft>
            <a:buNone/>
          </a:pPr>
          <a:endParaRPr lang="en-GB" sz="1200"/>
        </a:p>
      </dgm:t>
    </dgm:pt>
    <dgm:pt modelId="{836BA32B-5FF8-48DC-8C9E-E3131425E044}" type="parTrans" cxnId="{46FB750D-0581-4A26-B896-DD3F53EFC9C5}">
      <dgm:prSet/>
      <dgm:spPr/>
      <dgm:t>
        <a:bodyPr/>
        <a:lstStyle/>
        <a:p>
          <a:endParaRPr lang="en-GB" sz="1200"/>
        </a:p>
      </dgm:t>
    </dgm:pt>
    <dgm:pt modelId="{38416072-1B65-4346-B9BC-215E8E302B1F}" type="sibTrans" cxnId="{46FB750D-0581-4A26-B896-DD3F53EFC9C5}">
      <dgm:prSet/>
      <dgm:spPr>
        <a:solidFill>
          <a:schemeClr val="accent5">
            <a:lumMod val="75000"/>
          </a:schemeClr>
        </a:solidFill>
        <a:ln>
          <a:solidFill>
            <a:schemeClr val="accent1"/>
          </a:solidFill>
        </a:ln>
      </dgm:spPr>
      <dgm:t>
        <a:bodyPr/>
        <a:lstStyle/>
        <a:p>
          <a:endParaRPr lang="en-GB" sz="1200"/>
        </a:p>
      </dgm:t>
    </dgm:pt>
    <dgm:pt modelId="{66306C62-B1F3-4859-864A-2DEDDB51C825}">
      <dgm:prSet custT="1"/>
      <dgm:spPr>
        <a:solidFill>
          <a:schemeClr val="accent5">
            <a:lumMod val="75000"/>
          </a:schemeClr>
        </a:solidFill>
        <a:ln>
          <a:solidFill>
            <a:schemeClr val="accent1"/>
          </a:solidFill>
        </a:ln>
      </dgm:spPr>
      <dgm:t>
        <a:bodyPr/>
        <a:lstStyle/>
        <a:p>
          <a:r>
            <a:rPr lang="en-GB" sz="1800" b="0">
              <a:solidFill>
                <a:schemeClr val="bg1"/>
              </a:solidFill>
            </a:rPr>
            <a:t>Appointment preference</a:t>
          </a:r>
        </a:p>
      </dgm:t>
    </dgm:pt>
    <dgm:pt modelId="{0DE6325C-DFEA-4DB6-A752-83FFC13E8DC2}" type="parTrans" cxnId="{D03C9D15-5FC9-4819-BAEB-F1659BE2EB8A}">
      <dgm:prSet/>
      <dgm:spPr/>
      <dgm:t>
        <a:bodyPr/>
        <a:lstStyle/>
        <a:p>
          <a:endParaRPr lang="en-GB"/>
        </a:p>
      </dgm:t>
    </dgm:pt>
    <dgm:pt modelId="{329EA91C-E7AC-4C88-B101-34297523546A}" type="sibTrans" cxnId="{D03C9D15-5FC9-4819-BAEB-F1659BE2EB8A}">
      <dgm:prSet/>
      <dgm:spPr/>
      <dgm:t>
        <a:bodyPr/>
        <a:lstStyle/>
        <a:p>
          <a:endParaRPr lang="en-GB"/>
        </a:p>
      </dgm:t>
    </dgm:pt>
    <dgm:pt modelId="{9E504061-108F-460D-A3B5-FCB54B5C2093}" type="pres">
      <dgm:prSet presAssocID="{6EE019A1-02E3-4F67-8A3F-37585E164A39}" presName="diagram" presStyleCnt="0">
        <dgm:presLayoutVars>
          <dgm:dir/>
          <dgm:resizeHandles val="exact"/>
        </dgm:presLayoutVars>
      </dgm:prSet>
      <dgm:spPr/>
    </dgm:pt>
    <dgm:pt modelId="{C9DA077C-20F9-4630-8CB7-667409F8D4DF}" type="pres">
      <dgm:prSet presAssocID="{BD01D8F0-86F5-45E1-9593-734C0E2E4C54}" presName="node" presStyleLbl="node1" presStyleIdx="0" presStyleCnt="6">
        <dgm:presLayoutVars>
          <dgm:bulletEnabled val="1"/>
        </dgm:presLayoutVars>
      </dgm:prSet>
      <dgm:spPr/>
    </dgm:pt>
    <dgm:pt modelId="{0EDEACA7-B3C0-4F66-B3C6-4A473B847439}" type="pres">
      <dgm:prSet presAssocID="{974CB2BE-73DD-48AF-A76E-02E99C144F8B}" presName="sibTrans" presStyleLbl="sibTrans2D1" presStyleIdx="0" presStyleCnt="5"/>
      <dgm:spPr/>
    </dgm:pt>
    <dgm:pt modelId="{0C5CE0F6-C532-4213-903F-EF77824558D4}" type="pres">
      <dgm:prSet presAssocID="{974CB2BE-73DD-48AF-A76E-02E99C144F8B}" presName="connectorText" presStyleLbl="sibTrans2D1" presStyleIdx="0" presStyleCnt="5"/>
      <dgm:spPr/>
    </dgm:pt>
    <dgm:pt modelId="{65DA563F-F486-4FFC-926E-9935AF3DF357}" type="pres">
      <dgm:prSet presAssocID="{E7E5A90A-B80B-4C30-A4BB-4BDE1816F78D}" presName="node" presStyleLbl="node1" presStyleIdx="1" presStyleCnt="6">
        <dgm:presLayoutVars>
          <dgm:bulletEnabled val="1"/>
        </dgm:presLayoutVars>
      </dgm:prSet>
      <dgm:spPr/>
    </dgm:pt>
    <dgm:pt modelId="{1A156988-95B5-40F3-A364-05E825A1A4FF}" type="pres">
      <dgm:prSet presAssocID="{DA2DF6ED-DFBC-4970-8B9C-456AE62B3BB4}" presName="sibTrans" presStyleLbl="sibTrans2D1" presStyleIdx="1" presStyleCnt="5"/>
      <dgm:spPr/>
    </dgm:pt>
    <dgm:pt modelId="{23C3F0FE-7C1E-4129-AB1A-4EFBB850CA44}" type="pres">
      <dgm:prSet presAssocID="{DA2DF6ED-DFBC-4970-8B9C-456AE62B3BB4}" presName="connectorText" presStyleLbl="sibTrans2D1" presStyleIdx="1" presStyleCnt="5"/>
      <dgm:spPr/>
    </dgm:pt>
    <dgm:pt modelId="{63C28B73-DB2C-4E1D-86DC-4055EA0A26B4}" type="pres">
      <dgm:prSet presAssocID="{33950B29-43F7-441A-83B6-166CC37DA908}" presName="node" presStyleLbl="node1" presStyleIdx="2" presStyleCnt="6">
        <dgm:presLayoutVars>
          <dgm:bulletEnabled val="1"/>
        </dgm:presLayoutVars>
      </dgm:prSet>
      <dgm:spPr/>
    </dgm:pt>
    <dgm:pt modelId="{61C2D32E-703E-4955-9C3B-0E84BC5F06E4}" type="pres">
      <dgm:prSet presAssocID="{0E12FE64-32A4-4904-B191-59B34AB1E1FC}" presName="sibTrans" presStyleLbl="sibTrans2D1" presStyleIdx="2" presStyleCnt="5"/>
      <dgm:spPr/>
    </dgm:pt>
    <dgm:pt modelId="{21865095-C2E2-4733-A343-FA3AACC56C70}" type="pres">
      <dgm:prSet presAssocID="{0E12FE64-32A4-4904-B191-59B34AB1E1FC}" presName="connectorText" presStyleLbl="sibTrans2D1" presStyleIdx="2" presStyleCnt="5"/>
      <dgm:spPr/>
    </dgm:pt>
    <dgm:pt modelId="{B9CDDEA9-948F-4392-9226-390296C47F7E}" type="pres">
      <dgm:prSet presAssocID="{2403E0D8-59DB-42AE-BDA6-3242E355582B}" presName="node" presStyleLbl="node1" presStyleIdx="3" presStyleCnt="6">
        <dgm:presLayoutVars>
          <dgm:bulletEnabled val="1"/>
        </dgm:presLayoutVars>
      </dgm:prSet>
      <dgm:spPr/>
    </dgm:pt>
    <dgm:pt modelId="{33F409DA-CD76-4F34-90E1-905918461888}" type="pres">
      <dgm:prSet presAssocID="{3610F52E-8E2A-4737-BE09-3124E0097789}" presName="sibTrans" presStyleLbl="sibTrans2D1" presStyleIdx="3" presStyleCnt="5"/>
      <dgm:spPr/>
    </dgm:pt>
    <dgm:pt modelId="{7B8CAB82-39F0-4039-87CD-3B70ADB34391}" type="pres">
      <dgm:prSet presAssocID="{3610F52E-8E2A-4737-BE09-3124E0097789}" presName="connectorText" presStyleLbl="sibTrans2D1" presStyleIdx="3" presStyleCnt="5"/>
      <dgm:spPr/>
    </dgm:pt>
    <dgm:pt modelId="{C4B79E72-1F69-43C5-AB46-C0785AFD6A52}" type="pres">
      <dgm:prSet presAssocID="{76D18A00-90B7-4B21-8B85-4EEA98B3262C}" presName="node" presStyleLbl="node1" presStyleIdx="4" presStyleCnt="6">
        <dgm:presLayoutVars>
          <dgm:bulletEnabled val="1"/>
        </dgm:presLayoutVars>
      </dgm:prSet>
      <dgm:spPr/>
    </dgm:pt>
    <dgm:pt modelId="{9D1213AC-CBE9-4CC0-9F0A-F9DB772341A3}" type="pres">
      <dgm:prSet presAssocID="{38416072-1B65-4346-B9BC-215E8E302B1F}" presName="sibTrans" presStyleLbl="sibTrans2D1" presStyleIdx="4" presStyleCnt="5"/>
      <dgm:spPr/>
    </dgm:pt>
    <dgm:pt modelId="{5690CFA3-9BCF-484F-8CAD-DDFC8376EEE0}" type="pres">
      <dgm:prSet presAssocID="{38416072-1B65-4346-B9BC-215E8E302B1F}" presName="connectorText" presStyleLbl="sibTrans2D1" presStyleIdx="4" presStyleCnt="5"/>
      <dgm:spPr/>
    </dgm:pt>
    <dgm:pt modelId="{4A82CA6A-359A-4921-A7EC-CFD2A0E13964}" type="pres">
      <dgm:prSet presAssocID="{66306C62-B1F3-4859-864A-2DEDDB51C825}" presName="node" presStyleLbl="node1" presStyleIdx="5" presStyleCnt="6">
        <dgm:presLayoutVars>
          <dgm:bulletEnabled val="1"/>
        </dgm:presLayoutVars>
      </dgm:prSet>
      <dgm:spPr/>
    </dgm:pt>
  </dgm:ptLst>
  <dgm:cxnLst>
    <dgm:cxn modelId="{F078D601-2CE3-48D8-940A-D8EA6777BA66}" type="presOf" srcId="{974CB2BE-73DD-48AF-A76E-02E99C144F8B}" destId="{0C5CE0F6-C532-4213-903F-EF77824558D4}" srcOrd="1" destOrd="0" presId="urn:microsoft.com/office/officeart/2005/8/layout/process5"/>
    <dgm:cxn modelId="{E4AD2405-4B8A-4209-982D-5D8A043C592E}" type="presOf" srcId="{33950B29-43F7-441A-83B6-166CC37DA908}" destId="{63C28B73-DB2C-4E1D-86DC-4055EA0A26B4}" srcOrd="0" destOrd="0" presId="urn:microsoft.com/office/officeart/2005/8/layout/process5"/>
    <dgm:cxn modelId="{662F5C0A-83C7-4DDD-B5EC-93E040F227F4}" type="presOf" srcId="{BD01D8F0-86F5-45E1-9593-734C0E2E4C54}" destId="{C9DA077C-20F9-4630-8CB7-667409F8D4DF}" srcOrd="0" destOrd="0" presId="urn:microsoft.com/office/officeart/2005/8/layout/process5"/>
    <dgm:cxn modelId="{46FB750D-0581-4A26-B896-DD3F53EFC9C5}" srcId="{6EE019A1-02E3-4F67-8A3F-37585E164A39}" destId="{76D18A00-90B7-4B21-8B85-4EEA98B3262C}" srcOrd="4" destOrd="0" parTransId="{836BA32B-5FF8-48DC-8C9E-E3131425E044}" sibTransId="{38416072-1B65-4346-B9BC-215E8E302B1F}"/>
    <dgm:cxn modelId="{B0C8B310-9262-4415-B4C8-99B8597209AF}" type="presOf" srcId="{38416072-1B65-4346-B9BC-215E8E302B1F}" destId="{9D1213AC-CBE9-4CC0-9F0A-F9DB772341A3}" srcOrd="0" destOrd="0" presId="urn:microsoft.com/office/officeart/2005/8/layout/process5"/>
    <dgm:cxn modelId="{9B164314-8506-4D45-A46C-C6E68D761FA8}" type="presOf" srcId="{DA2DF6ED-DFBC-4970-8B9C-456AE62B3BB4}" destId="{23C3F0FE-7C1E-4129-AB1A-4EFBB850CA44}" srcOrd="1" destOrd="0" presId="urn:microsoft.com/office/officeart/2005/8/layout/process5"/>
    <dgm:cxn modelId="{D03C9D15-5FC9-4819-BAEB-F1659BE2EB8A}" srcId="{6EE019A1-02E3-4F67-8A3F-37585E164A39}" destId="{66306C62-B1F3-4859-864A-2DEDDB51C825}" srcOrd="5" destOrd="0" parTransId="{0DE6325C-DFEA-4DB6-A752-83FFC13E8DC2}" sibTransId="{329EA91C-E7AC-4C88-B101-34297523546A}"/>
    <dgm:cxn modelId="{076BE722-6CD7-4F2C-8FEC-CC1BF51DA18F}" type="presOf" srcId="{3610F52E-8E2A-4737-BE09-3124E0097789}" destId="{33F409DA-CD76-4F34-90E1-905918461888}" srcOrd="0" destOrd="0" presId="urn:microsoft.com/office/officeart/2005/8/layout/process5"/>
    <dgm:cxn modelId="{B176E428-DCD6-4DEA-90D7-F48C7C112277}" type="presOf" srcId="{2403E0D8-59DB-42AE-BDA6-3242E355582B}" destId="{B9CDDEA9-948F-4392-9226-390296C47F7E}" srcOrd="0" destOrd="0" presId="urn:microsoft.com/office/officeart/2005/8/layout/process5"/>
    <dgm:cxn modelId="{DCB6BB63-F0E3-44A0-B5E4-071D89584B8C}" type="presOf" srcId="{3610F52E-8E2A-4737-BE09-3124E0097789}" destId="{7B8CAB82-39F0-4039-87CD-3B70ADB34391}" srcOrd="1" destOrd="0" presId="urn:microsoft.com/office/officeart/2005/8/layout/process5"/>
    <dgm:cxn modelId="{5FDCDD43-D02B-4D4C-997A-4FBD98902951}" srcId="{6EE019A1-02E3-4F67-8A3F-37585E164A39}" destId="{33950B29-43F7-441A-83B6-166CC37DA908}" srcOrd="2" destOrd="0" parTransId="{BC30AD5A-CC1B-4EBD-A318-15464CBD0902}" sibTransId="{0E12FE64-32A4-4904-B191-59B34AB1E1FC}"/>
    <dgm:cxn modelId="{CC951F47-944C-4673-8262-B7B64FD308F6}" type="presOf" srcId="{76D18A00-90B7-4B21-8B85-4EEA98B3262C}" destId="{C4B79E72-1F69-43C5-AB46-C0785AFD6A52}" srcOrd="0" destOrd="0" presId="urn:microsoft.com/office/officeart/2005/8/layout/process5"/>
    <dgm:cxn modelId="{EEB3A549-A870-4229-8740-79A9327CC750}" type="presOf" srcId="{38416072-1B65-4346-B9BC-215E8E302B1F}" destId="{5690CFA3-9BCF-484F-8CAD-DDFC8376EEE0}" srcOrd="1" destOrd="0" presId="urn:microsoft.com/office/officeart/2005/8/layout/process5"/>
    <dgm:cxn modelId="{175AF84A-380A-4DAD-8F53-D0F8FA3BB0FD}" type="presOf" srcId="{66306C62-B1F3-4859-864A-2DEDDB51C825}" destId="{4A82CA6A-359A-4921-A7EC-CFD2A0E13964}" srcOrd="0" destOrd="0" presId="urn:microsoft.com/office/officeart/2005/8/layout/process5"/>
    <dgm:cxn modelId="{E89FC050-5FF4-4FB5-A19E-2D23EAFB6901}" type="presOf" srcId="{0E12FE64-32A4-4904-B191-59B34AB1E1FC}" destId="{21865095-C2E2-4733-A343-FA3AACC56C70}" srcOrd="1" destOrd="0" presId="urn:microsoft.com/office/officeart/2005/8/layout/process5"/>
    <dgm:cxn modelId="{F19E2C56-A2E7-49F1-9F73-A1601D165238}" srcId="{6EE019A1-02E3-4F67-8A3F-37585E164A39}" destId="{BD01D8F0-86F5-45E1-9593-734C0E2E4C54}" srcOrd="0" destOrd="0" parTransId="{BA596E03-3C6A-4403-811C-DE1877AA5AE5}" sibTransId="{974CB2BE-73DD-48AF-A76E-02E99C144F8B}"/>
    <dgm:cxn modelId="{2D291DA3-06F1-4F10-B40F-9E5CA8EC3BBE}" type="presOf" srcId="{DA2DF6ED-DFBC-4970-8B9C-456AE62B3BB4}" destId="{1A156988-95B5-40F3-A364-05E825A1A4FF}" srcOrd="0" destOrd="0" presId="urn:microsoft.com/office/officeart/2005/8/layout/process5"/>
    <dgm:cxn modelId="{471E83AA-C1EE-4D45-9BD2-4E55C6A61B05}" srcId="{6EE019A1-02E3-4F67-8A3F-37585E164A39}" destId="{E7E5A90A-B80B-4C30-A4BB-4BDE1816F78D}" srcOrd="1" destOrd="0" parTransId="{16DC6D1B-AA14-4792-A1B1-A882A6B5DC12}" sibTransId="{DA2DF6ED-DFBC-4970-8B9C-456AE62B3BB4}"/>
    <dgm:cxn modelId="{6DB4A7E0-98EF-4BE4-A91E-B756B40F81B5}" type="presOf" srcId="{E7E5A90A-B80B-4C30-A4BB-4BDE1816F78D}" destId="{65DA563F-F486-4FFC-926E-9935AF3DF357}" srcOrd="0" destOrd="0" presId="urn:microsoft.com/office/officeart/2005/8/layout/process5"/>
    <dgm:cxn modelId="{21AF72EC-EC31-4069-A7BA-17668B7492BF}" type="presOf" srcId="{0E12FE64-32A4-4904-B191-59B34AB1E1FC}" destId="{61C2D32E-703E-4955-9C3B-0E84BC5F06E4}" srcOrd="0" destOrd="0" presId="urn:microsoft.com/office/officeart/2005/8/layout/process5"/>
    <dgm:cxn modelId="{8D7DC2EE-9B5B-4AB2-8EF8-D76EBA626202}" srcId="{6EE019A1-02E3-4F67-8A3F-37585E164A39}" destId="{2403E0D8-59DB-42AE-BDA6-3242E355582B}" srcOrd="3" destOrd="0" parTransId="{9628CC49-BC64-454A-8FBD-4DA622C2D793}" sibTransId="{3610F52E-8E2A-4737-BE09-3124E0097789}"/>
    <dgm:cxn modelId="{A47DAFF2-F17D-4466-916A-5DB816539C7F}" type="presOf" srcId="{974CB2BE-73DD-48AF-A76E-02E99C144F8B}" destId="{0EDEACA7-B3C0-4F66-B3C6-4A473B847439}" srcOrd="0" destOrd="0" presId="urn:microsoft.com/office/officeart/2005/8/layout/process5"/>
    <dgm:cxn modelId="{B14830F7-8863-42F5-B3C9-607C5408F990}" type="presOf" srcId="{6EE019A1-02E3-4F67-8A3F-37585E164A39}" destId="{9E504061-108F-460D-A3B5-FCB54B5C2093}" srcOrd="0" destOrd="0" presId="urn:microsoft.com/office/officeart/2005/8/layout/process5"/>
    <dgm:cxn modelId="{A83A3624-20FA-44E0-93F3-514ADFCD9181}" type="presParOf" srcId="{9E504061-108F-460D-A3B5-FCB54B5C2093}" destId="{C9DA077C-20F9-4630-8CB7-667409F8D4DF}" srcOrd="0" destOrd="0" presId="urn:microsoft.com/office/officeart/2005/8/layout/process5"/>
    <dgm:cxn modelId="{22ACF641-5958-4DB3-9452-CC5D5E46D1C1}" type="presParOf" srcId="{9E504061-108F-460D-A3B5-FCB54B5C2093}" destId="{0EDEACA7-B3C0-4F66-B3C6-4A473B847439}" srcOrd="1" destOrd="0" presId="urn:microsoft.com/office/officeart/2005/8/layout/process5"/>
    <dgm:cxn modelId="{664532B3-87B8-4B96-BDE7-5FD21D7A3511}" type="presParOf" srcId="{0EDEACA7-B3C0-4F66-B3C6-4A473B847439}" destId="{0C5CE0F6-C532-4213-903F-EF77824558D4}" srcOrd="0" destOrd="0" presId="urn:microsoft.com/office/officeart/2005/8/layout/process5"/>
    <dgm:cxn modelId="{1000095A-BEBF-487D-9003-2E142FE2F846}" type="presParOf" srcId="{9E504061-108F-460D-A3B5-FCB54B5C2093}" destId="{65DA563F-F486-4FFC-926E-9935AF3DF357}" srcOrd="2" destOrd="0" presId="urn:microsoft.com/office/officeart/2005/8/layout/process5"/>
    <dgm:cxn modelId="{8F56405E-13AC-47DA-A2BA-A814F3A3F04C}" type="presParOf" srcId="{9E504061-108F-460D-A3B5-FCB54B5C2093}" destId="{1A156988-95B5-40F3-A364-05E825A1A4FF}" srcOrd="3" destOrd="0" presId="urn:microsoft.com/office/officeart/2005/8/layout/process5"/>
    <dgm:cxn modelId="{D8550184-830A-4F36-BF85-143ECCD5DE05}" type="presParOf" srcId="{1A156988-95B5-40F3-A364-05E825A1A4FF}" destId="{23C3F0FE-7C1E-4129-AB1A-4EFBB850CA44}" srcOrd="0" destOrd="0" presId="urn:microsoft.com/office/officeart/2005/8/layout/process5"/>
    <dgm:cxn modelId="{B0D1AF70-22C9-40CF-A6F5-B59A87D5F387}" type="presParOf" srcId="{9E504061-108F-460D-A3B5-FCB54B5C2093}" destId="{63C28B73-DB2C-4E1D-86DC-4055EA0A26B4}" srcOrd="4" destOrd="0" presId="urn:microsoft.com/office/officeart/2005/8/layout/process5"/>
    <dgm:cxn modelId="{C363866B-DDC6-45E6-9AA8-67ED0C28CFC9}" type="presParOf" srcId="{9E504061-108F-460D-A3B5-FCB54B5C2093}" destId="{61C2D32E-703E-4955-9C3B-0E84BC5F06E4}" srcOrd="5" destOrd="0" presId="urn:microsoft.com/office/officeart/2005/8/layout/process5"/>
    <dgm:cxn modelId="{44954067-C4C0-412B-8039-BDBE6C69B3C9}" type="presParOf" srcId="{61C2D32E-703E-4955-9C3B-0E84BC5F06E4}" destId="{21865095-C2E2-4733-A343-FA3AACC56C70}" srcOrd="0" destOrd="0" presId="urn:microsoft.com/office/officeart/2005/8/layout/process5"/>
    <dgm:cxn modelId="{6305AA90-9E7A-4895-B0C6-5AF7C0D8A91B}" type="presParOf" srcId="{9E504061-108F-460D-A3B5-FCB54B5C2093}" destId="{B9CDDEA9-948F-4392-9226-390296C47F7E}" srcOrd="6" destOrd="0" presId="urn:microsoft.com/office/officeart/2005/8/layout/process5"/>
    <dgm:cxn modelId="{7AB50322-E5B1-4D28-92C3-7AF5EE42FEB6}" type="presParOf" srcId="{9E504061-108F-460D-A3B5-FCB54B5C2093}" destId="{33F409DA-CD76-4F34-90E1-905918461888}" srcOrd="7" destOrd="0" presId="urn:microsoft.com/office/officeart/2005/8/layout/process5"/>
    <dgm:cxn modelId="{5835933E-93AC-47C1-B644-6A09539BFC37}" type="presParOf" srcId="{33F409DA-CD76-4F34-90E1-905918461888}" destId="{7B8CAB82-39F0-4039-87CD-3B70ADB34391}" srcOrd="0" destOrd="0" presId="urn:microsoft.com/office/officeart/2005/8/layout/process5"/>
    <dgm:cxn modelId="{82F9C4A4-3B6E-45F1-B8AE-DE9800C2A165}" type="presParOf" srcId="{9E504061-108F-460D-A3B5-FCB54B5C2093}" destId="{C4B79E72-1F69-43C5-AB46-C0785AFD6A52}" srcOrd="8" destOrd="0" presId="urn:microsoft.com/office/officeart/2005/8/layout/process5"/>
    <dgm:cxn modelId="{F42A776C-623D-438D-AC73-E768001BCD73}" type="presParOf" srcId="{9E504061-108F-460D-A3B5-FCB54B5C2093}" destId="{9D1213AC-CBE9-4CC0-9F0A-F9DB772341A3}" srcOrd="9" destOrd="0" presId="urn:microsoft.com/office/officeart/2005/8/layout/process5"/>
    <dgm:cxn modelId="{D11B29F0-8630-4B66-A3C4-5744833C9804}" type="presParOf" srcId="{9D1213AC-CBE9-4CC0-9F0A-F9DB772341A3}" destId="{5690CFA3-9BCF-484F-8CAD-DDFC8376EEE0}" srcOrd="0" destOrd="0" presId="urn:microsoft.com/office/officeart/2005/8/layout/process5"/>
    <dgm:cxn modelId="{EBFC540C-EAF1-4040-825F-D5CBE4F5AB1A}" type="presParOf" srcId="{9E504061-108F-460D-A3B5-FCB54B5C2093}" destId="{4A82CA6A-359A-4921-A7EC-CFD2A0E13964}" srcOrd="10"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FBC55E-262E-418D-BA3E-4A99111E35EC}" type="doc">
      <dgm:prSet loTypeId="urn:microsoft.com/office/officeart/2005/8/layout/process2" loCatId="process" qsTypeId="urn:microsoft.com/office/officeart/2005/8/quickstyle/simple1#2" qsCatId="simple" csTypeId="urn:microsoft.com/office/officeart/2005/8/colors/accent1_2#2" csCatId="accent1" phldr="1"/>
      <dgm:spPr/>
    </dgm:pt>
    <dgm:pt modelId="{446D6F8C-E5B5-41B3-9F48-0F2AD2E525A6}">
      <dgm:prSet phldrT="[Text]"/>
      <dgm:spPr>
        <a:solidFill>
          <a:schemeClr val="accent1">
            <a:lumMod val="75000"/>
          </a:schemeClr>
        </a:solidFill>
        <a:ln>
          <a:solidFill>
            <a:schemeClr val="accent1">
              <a:lumMod val="75000"/>
            </a:schemeClr>
          </a:solidFill>
        </a:ln>
      </dgm:spPr>
      <dgm:t>
        <a:bodyPr/>
        <a:lstStyle/>
        <a:p>
          <a:r>
            <a:rPr lang="en-GB"/>
            <a:t>Concerned for a fellow student</a:t>
          </a:r>
        </a:p>
      </dgm:t>
    </dgm:pt>
    <dgm:pt modelId="{D7612DAF-FA2E-4E7B-A4FB-5DC392B59845}" type="parTrans" cxnId="{A8D55C9D-9200-464E-ADC5-0E1301864652}">
      <dgm:prSet/>
      <dgm:spPr/>
      <dgm:t>
        <a:bodyPr/>
        <a:lstStyle/>
        <a:p>
          <a:endParaRPr lang="en-GB"/>
        </a:p>
      </dgm:t>
    </dgm:pt>
    <dgm:pt modelId="{436EAFFD-8C6B-4E9A-B315-79A891CE6D81}" type="sibTrans" cxnId="{A8D55C9D-9200-464E-ADC5-0E1301864652}">
      <dgm:prSet/>
      <dgm:spPr>
        <a:solidFill>
          <a:schemeClr val="accent1">
            <a:lumMod val="75000"/>
          </a:schemeClr>
        </a:solidFill>
        <a:ln>
          <a:solidFill>
            <a:schemeClr val="accent1">
              <a:lumMod val="75000"/>
            </a:schemeClr>
          </a:solidFill>
        </a:ln>
      </dgm:spPr>
      <dgm:t>
        <a:bodyPr/>
        <a:lstStyle/>
        <a:p>
          <a:endParaRPr lang="en-GB"/>
        </a:p>
      </dgm:t>
    </dgm:pt>
    <dgm:pt modelId="{A4C0F2DC-C953-45E7-AEEC-CD54E57EE750}">
      <dgm:prSet phldrT="[Text]"/>
      <dgm:spPr>
        <a:solidFill>
          <a:schemeClr val="accent1">
            <a:lumMod val="75000"/>
          </a:schemeClr>
        </a:solidFill>
        <a:ln>
          <a:solidFill>
            <a:schemeClr val="accent1">
              <a:lumMod val="75000"/>
            </a:schemeClr>
          </a:solidFill>
        </a:ln>
      </dgm:spPr>
      <dgm:t>
        <a:bodyPr/>
        <a:lstStyle/>
        <a:p>
          <a:r>
            <a:rPr lang="en-GB"/>
            <a:t>Complete a CFC to report concerns</a:t>
          </a:r>
        </a:p>
      </dgm:t>
    </dgm:pt>
    <dgm:pt modelId="{5AE67A00-C287-40FE-BA7C-E3B27A939ECD}" type="parTrans" cxnId="{E12E8C77-8B4F-4959-99FD-039DFD4ED622}">
      <dgm:prSet/>
      <dgm:spPr/>
      <dgm:t>
        <a:bodyPr/>
        <a:lstStyle/>
        <a:p>
          <a:endParaRPr lang="en-GB"/>
        </a:p>
      </dgm:t>
    </dgm:pt>
    <dgm:pt modelId="{20EA1FCE-2172-4957-948B-C8F4FDB8DB29}" type="sibTrans" cxnId="{E12E8C77-8B4F-4959-99FD-039DFD4ED622}">
      <dgm:prSet/>
      <dgm:spPr>
        <a:solidFill>
          <a:schemeClr val="accent1">
            <a:lumMod val="75000"/>
          </a:schemeClr>
        </a:solidFill>
        <a:ln>
          <a:solidFill>
            <a:schemeClr val="accent1">
              <a:lumMod val="75000"/>
            </a:schemeClr>
          </a:solidFill>
        </a:ln>
      </dgm:spPr>
      <dgm:t>
        <a:bodyPr/>
        <a:lstStyle/>
        <a:p>
          <a:endParaRPr lang="en-GB"/>
        </a:p>
      </dgm:t>
    </dgm:pt>
    <dgm:pt modelId="{B984CCF8-8376-4FA0-AB93-43FC1327B43E}">
      <dgm:prSet phldrT="[Text]"/>
      <dgm:spPr>
        <a:solidFill>
          <a:schemeClr val="accent1">
            <a:lumMod val="75000"/>
          </a:schemeClr>
        </a:solidFill>
        <a:ln>
          <a:solidFill>
            <a:schemeClr val="accent1">
              <a:lumMod val="75000"/>
            </a:schemeClr>
          </a:solidFill>
        </a:ln>
      </dgm:spPr>
      <dgm:t>
        <a:bodyPr/>
        <a:lstStyle/>
        <a:p>
          <a:r>
            <a:rPr lang="en-GB"/>
            <a:t>Wellbeing service will reach out to offer support</a:t>
          </a:r>
        </a:p>
      </dgm:t>
    </dgm:pt>
    <dgm:pt modelId="{1AA285A1-A1A1-4015-8FC3-F0B218379331}" type="parTrans" cxnId="{5D0E8F8E-16FC-449C-8581-7FCD09D9E440}">
      <dgm:prSet/>
      <dgm:spPr/>
      <dgm:t>
        <a:bodyPr/>
        <a:lstStyle/>
        <a:p>
          <a:endParaRPr lang="en-GB"/>
        </a:p>
      </dgm:t>
    </dgm:pt>
    <dgm:pt modelId="{DEE58EBF-27E9-4A7A-BA57-097D82FB9D0E}" type="sibTrans" cxnId="{5D0E8F8E-16FC-449C-8581-7FCD09D9E440}">
      <dgm:prSet/>
      <dgm:spPr/>
      <dgm:t>
        <a:bodyPr/>
        <a:lstStyle/>
        <a:p>
          <a:endParaRPr lang="en-GB"/>
        </a:p>
      </dgm:t>
    </dgm:pt>
    <dgm:pt modelId="{9BF607FC-D923-442F-BA5D-C9DF8DD4E7D1}" type="pres">
      <dgm:prSet presAssocID="{AAFBC55E-262E-418D-BA3E-4A99111E35EC}" presName="linearFlow" presStyleCnt="0">
        <dgm:presLayoutVars>
          <dgm:resizeHandles val="exact"/>
        </dgm:presLayoutVars>
      </dgm:prSet>
      <dgm:spPr/>
    </dgm:pt>
    <dgm:pt modelId="{B8755B9C-D254-4DAA-9090-73CD229CC4C2}" type="pres">
      <dgm:prSet presAssocID="{446D6F8C-E5B5-41B3-9F48-0F2AD2E525A6}" presName="node" presStyleLbl="node1" presStyleIdx="0" presStyleCnt="3">
        <dgm:presLayoutVars>
          <dgm:bulletEnabled val="1"/>
        </dgm:presLayoutVars>
      </dgm:prSet>
      <dgm:spPr/>
    </dgm:pt>
    <dgm:pt modelId="{E6E28EB9-F5DB-4E0E-B8F4-88061A256B42}" type="pres">
      <dgm:prSet presAssocID="{436EAFFD-8C6B-4E9A-B315-79A891CE6D81}" presName="sibTrans" presStyleLbl="sibTrans2D1" presStyleIdx="0" presStyleCnt="2"/>
      <dgm:spPr/>
    </dgm:pt>
    <dgm:pt modelId="{515796F7-FE18-49D2-B8E6-87F8D3069A13}" type="pres">
      <dgm:prSet presAssocID="{436EAFFD-8C6B-4E9A-B315-79A891CE6D81}" presName="connectorText" presStyleLbl="sibTrans2D1" presStyleIdx="0" presStyleCnt="2"/>
      <dgm:spPr/>
    </dgm:pt>
    <dgm:pt modelId="{BBBA15C1-1E2A-45C2-951D-8F51FB9F1189}" type="pres">
      <dgm:prSet presAssocID="{A4C0F2DC-C953-45E7-AEEC-CD54E57EE750}" presName="node" presStyleLbl="node1" presStyleIdx="1" presStyleCnt="3">
        <dgm:presLayoutVars>
          <dgm:bulletEnabled val="1"/>
        </dgm:presLayoutVars>
      </dgm:prSet>
      <dgm:spPr/>
    </dgm:pt>
    <dgm:pt modelId="{A2A42E29-8F9F-4F08-B7FD-E9CAD4220086}" type="pres">
      <dgm:prSet presAssocID="{20EA1FCE-2172-4957-948B-C8F4FDB8DB29}" presName="sibTrans" presStyleLbl="sibTrans2D1" presStyleIdx="1" presStyleCnt="2"/>
      <dgm:spPr/>
    </dgm:pt>
    <dgm:pt modelId="{E532429F-4AE0-49C0-AD17-95C4C9C7668B}" type="pres">
      <dgm:prSet presAssocID="{20EA1FCE-2172-4957-948B-C8F4FDB8DB29}" presName="connectorText" presStyleLbl="sibTrans2D1" presStyleIdx="1" presStyleCnt="2"/>
      <dgm:spPr/>
    </dgm:pt>
    <dgm:pt modelId="{4CE1A4C4-4882-4684-B5B2-7F2541B77727}" type="pres">
      <dgm:prSet presAssocID="{B984CCF8-8376-4FA0-AB93-43FC1327B43E}" presName="node" presStyleLbl="node1" presStyleIdx="2" presStyleCnt="3">
        <dgm:presLayoutVars>
          <dgm:bulletEnabled val="1"/>
        </dgm:presLayoutVars>
      </dgm:prSet>
      <dgm:spPr/>
    </dgm:pt>
  </dgm:ptLst>
  <dgm:cxnLst>
    <dgm:cxn modelId="{505DC616-4DBD-46C1-A984-B9D9B0181BD6}" type="presOf" srcId="{446D6F8C-E5B5-41B3-9F48-0F2AD2E525A6}" destId="{B8755B9C-D254-4DAA-9090-73CD229CC4C2}" srcOrd="0" destOrd="0" presId="urn:microsoft.com/office/officeart/2005/8/layout/process2"/>
    <dgm:cxn modelId="{A7BC425C-0E8B-483B-A0B6-187D63568C91}" type="presOf" srcId="{AAFBC55E-262E-418D-BA3E-4A99111E35EC}" destId="{9BF607FC-D923-442F-BA5D-C9DF8DD4E7D1}" srcOrd="0" destOrd="0" presId="urn:microsoft.com/office/officeart/2005/8/layout/process2"/>
    <dgm:cxn modelId="{822FB074-8415-4867-8977-121476CB5150}" type="presOf" srcId="{436EAFFD-8C6B-4E9A-B315-79A891CE6D81}" destId="{515796F7-FE18-49D2-B8E6-87F8D3069A13}" srcOrd="1" destOrd="0" presId="urn:microsoft.com/office/officeart/2005/8/layout/process2"/>
    <dgm:cxn modelId="{E12E8C77-8B4F-4959-99FD-039DFD4ED622}" srcId="{AAFBC55E-262E-418D-BA3E-4A99111E35EC}" destId="{A4C0F2DC-C953-45E7-AEEC-CD54E57EE750}" srcOrd="1" destOrd="0" parTransId="{5AE67A00-C287-40FE-BA7C-E3B27A939ECD}" sibTransId="{20EA1FCE-2172-4957-948B-C8F4FDB8DB29}"/>
    <dgm:cxn modelId="{F183128D-5977-40DD-B7CF-677588605BB0}" type="presOf" srcId="{B984CCF8-8376-4FA0-AB93-43FC1327B43E}" destId="{4CE1A4C4-4882-4684-B5B2-7F2541B77727}" srcOrd="0" destOrd="0" presId="urn:microsoft.com/office/officeart/2005/8/layout/process2"/>
    <dgm:cxn modelId="{D734738D-4BE1-423F-B7C0-C4F2EF1A0DD3}" type="presOf" srcId="{20EA1FCE-2172-4957-948B-C8F4FDB8DB29}" destId="{A2A42E29-8F9F-4F08-B7FD-E9CAD4220086}" srcOrd="0" destOrd="0" presId="urn:microsoft.com/office/officeart/2005/8/layout/process2"/>
    <dgm:cxn modelId="{5D0E8F8E-16FC-449C-8581-7FCD09D9E440}" srcId="{AAFBC55E-262E-418D-BA3E-4A99111E35EC}" destId="{B984CCF8-8376-4FA0-AB93-43FC1327B43E}" srcOrd="2" destOrd="0" parTransId="{1AA285A1-A1A1-4015-8FC3-F0B218379331}" sibTransId="{DEE58EBF-27E9-4A7A-BA57-097D82FB9D0E}"/>
    <dgm:cxn modelId="{C92F8C9A-C4DB-478C-AF3A-DBAF8B92FD56}" type="presOf" srcId="{20EA1FCE-2172-4957-948B-C8F4FDB8DB29}" destId="{E532429F-4AE0-49C0-AD17-95C4C9C7668B}" srcOrd="1" destOrd="0" presId="urn:microsoft.com/office/officeart/2005/8/layout/process2"/>
    <dgm:cxn modelId="{A8D55C9D-9200-464E-ADC5-0E1301864652}" srcId="{AAFBC55E-262E-418D-BA3E-4A99111E35EC}" destId="{446D6F8C-E5B5-41B3-9F48-0F2AD2E525A6}" srcOrd="0" destOrd="0" parTransId="{D7612DAF-FA2E-4E7B-A4FB-5DC392B59845}" sibTransId="{436EAFFD-8C6B-4E9A-B315-79A891CE6D81}"/>
    <dgm:cxn modelId="{6C66B8B7-9267-4F4B-BA0A-5A859757EAD8}" type="presOf" srcId="{A4C0F2DC-C953-45E7-AEEC-CD54E57EE750}" destId="{BBBA15C1-1E2A-45C2-951D-8F51FB9F1189}" srcOrd="0" destOrd="0" presId="urn:microsoft.com/office/officeart/2005/8/layout/process2"/>
    <dgm:cxn modelId="{C259A4F8-15B9-457D-905B-AD28DCD35C0E}" type="presOf" srcId="{436EAFFD-8C6B-4E9A-B315-79A891CE6D81}" destId="{E6E28EB9-F5DB-4E0E-B8F4-88061A256B42}" srcOrd="0" destOrd="0" presId="urn:microsoft.com/office/officeart/2005/8/layout/process2"/>
    <dgm:cxn modelId="{94232EFF-A71D-437F-B1B5-F3C176A73B1D}" type="presParOf" srcId="{9BF607FC-D923-442F-BA5D-C9DF8DD4E7D1}" destId="{B8755B9C-D254-4DAA-9090-73CD229CC4C2}" srcOrd="0" destOrd="0" presId="urn:microsoft.com/office/officeart/2005/8/layout/process2"/>
    <dgm:cxn modelId="{373766AE-26FA-41E4-B56F-C69F5079B3FE}" type="presParOf" srcId="{9BF607FC-D923-442F-BA5D-C9DF8DD4E7D1}" destId="{E6E28EB9-F5DB-4E0E-B8F4-88061A256B42}" srcOrd="1" destOrd="0" presId="urn:microsoft.com/office/officeart/2005/8/layout/process2"/>
    <dgm:cxn modelId="{547D7984-E095-4368-9DEA-B09FCCF6D7AA}" type="presParOf" srcId="{E6E28EB9-F5DB-4E0E-B8F4-88061A256B42}" destId="{515796F7-FE18-49D2-B8E6-87F8D3069A13}" srcOrd="0" destOrd="0" presId="urn:microsoft.com/office/officeart/2005/8/layout/process2"/>
    <dgm:cxn modelId="{532A6C40-74A1-4DDB-A9E7-B5694C56CE2A}" type="presParOf" srcId="{9BF607FC-D923-442F-BA5D-C9DF8DD4E7D1}" destId="{BBBA15C1-1E2A-45C2-951D-8F51FB9F1189}" srcOrd="2" destOrd="0" presId="urn:microsoft.com/office/officeart/2005/8/layout/process2"/>
    <dgm:cxn modelId="{00002F60-8E7F-4E63-8FFA-4FBBE4C1D1B6}" type="presParOf" srcId="{9BF607FC-D923-442F-BA5D-C9DF8DD4E7D1}" destId="{A2A42E29-8F9F-4F08-B7FD-E9CAD4220086}" srcOrd="3" destOrd="0" presId="urn:microsoft.com/office/officeart/2005/8/layout/process2"/>
    <dgm:cxn modelId="{91D1906F-31ED-4279-AFD3-AF01AC9141AC}" type="presParOf" srcId="{A2A42E29-8F9F-4F08-B7FD-E9CAD4220086}" destId="{E532429F-4AE0-49C0-AD17-95C4C9C7668B}" srcOrd="0" destOrd="0" presId="urn:microsoft.com/office/officeart/2005/8/layout/process2"/>
    <dgm:cxn modelId="{75C78575-DC7B-49A4-97EB-65871C118225}" type="presParOf" srcId="{9BF607FC-D923-442F-BA5D-C9DF8DD4E7D1}" destId="{4CE1A4C4-4882-4684-B5B2-7F2541B77727}"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DA077C-20F9-4630-8CB7-667409F8D4DF}">
      <dsp:nvSpPr>
        <dsp:cNvPr id="0" name=""/>
        <dsp:cNvSpPr/>
      </dsp:nvSpPr>
      <dsp:spPr>
        <a:xfrm>
          <a:off x="126682" y="925"/>
          <a:ext cx="1926431" cy="1155858"/>
        </a:xfrm>
        <a:prstGeom prst="roundRect">
          <a:avLst>
            <a:gd name="adj" fmla="val 10000"/>
          </a:avLst>
        </a:prstGeom>
        <a:solidFill>
          <a:schemeClr val="accent5">
            <a:lumMod val="75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kern="1200">
              <a:solidFill>
                <a:schemeClr val="bg1"/>
              </a:solidFill>
            </a:rPr>
            <a:t>Personal details/ Medical information </a:t>
          </a:r>
        </a:p>
      </dsp:txBody>
      <dsp:txXfrm>
        <a:off x="160536" y="34779"/>
        <a:ext cx="1858723" cy="1088150"/>
      </dsp:txXfrm>
    </dsp:sp>
    <dsp:sp modelId="{0EDEACA7-B3C0-4F66-B3C6-4A473B847439}">
      <dsp:nvSpPr>
        <dsp:cNvPr id="0" name=""/>
        <dsp:cNvSpPr/>
      </dsp:nvSpPr>
      <dsp:spPr>
        <a:xfrm>
          <a:off x="2222639" y="339977"/>
          <a:ext cx="408403" cy="477754"/>
        </a:xfrm>
        <a:prstGeom prst="rightArrow">
          <a:avLst>
            <a:gd name="adj1" fmla="val 60000"/>
            <a:gd name="adj2" fmla="val 50000"/>
          </a:avLst>
        </a:prstGeom>
        <a:solidFill>
          <a:schemeClr val="accent5">
            <a:lumMod val="75000"/>
          </a:schemeClr>
        </a:solidFill>
        <a:ln>
          <a:solidFill>
            <a:schemeClr val="accent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2222639" y="435528"/>
        <a:ext cx="285882" cy="286652"/>
      </dsp:txXfrm>
    </dsp:sp>
    <dsp:sp modelId="{65DA563F-F486-4FFC-926E-9935AF3DF357}">
      <dsp:nvSpPr>
        <dsp:cNvPr id="0" name=""/>
        <dsp:cNvSpPr/>
      </dsp:nvSpPr>
      <dsp:spPr>
        <a:xfrm>
          <a:off x="2823686" y="925"/>
          <a:ext cx="1926431" cy="1155858"/>
        </a:xfrm>
        <a:prstGeom prst="roundRect">
          <a:avLst>
            <a:gd name="adj" fmla="val 10000"/>
          </a:avLst>
        </a:prstGeom>
        <a:solidFill>
          <a:schemeClr val="accent5">
            <a:lumMod val="75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kern="1200">
              <a:solidFill>
                <a:schemeClr val="bg1"/>
              </a:solidFill>
            </a:rPr>
            <a:t>Course information </a:t>
          </a:r>
        </a:p>
      </dsp:txBody>
      <dsp:txXfrm>
        <a:off x="2857540" y="34779"/>
        <a:ext cx="1858723" cy="1088150"/>
      </dsp:txXfrm>
    </dsp:sp>
    <dsp:sp modelId="{1A156988-95B5-40F3-A364-05E825A1A4FF}">
      <dsp:nvSpPr>
        <dsp:cNvPr id="0" name=""/>
        <dsp:cNvSpPr/>
      </dsp:nvSpPr>
      <dsp:spPr>
        <a:xfrm rot="5400000">
          <a:off x="3582700" y="1291634"/>
          <a:ext cx="408403" cy="477754"/>
        </a:xfrm>
        <a:prstGeom prst="rightArrow">
          <a:avLst>
            <a:gd name="adj1" fmla="val 60000"/>
            <a:gd name="adj2" fmla="val 50000"/>
          </a:avLst>
        </a:prstGeom>
        <a:solidFill>
          <a:schemeClr val="accent5">
            <a:lumMod val="75000"/>
          </a:schemeClr>
        </a:solidFill>
        <a:ln>
          <a:solidFill>
            <a:schemeClr val="accent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5400000">
        <a:off x="3643576" y="1326310"/>
        <a:ext cx="286652" cy="285882"/>
      </dsp:txXfrm>
    </dsp:sp>
    <dsp:sp modelId="{63C28B73-DB2C-4E1D-86DC-4055EA0A26B4}">
      <dsp:nvSpPr>
        <dsp:cNvPr id="0" name=""/>
        <dsp:cNvSpPr/>
      </dsp:nvSpPr>
      <dsp:spPr>
        <a:xfrm>
          <a:off x="2823686" y="1927357"/>
          <a:ext cx="1926431" cy="1155858"/>
        </a:xfrm>
        <a:prstGeom prst="roundRect">
          <a:avLst>
            <a:gd name="adj" fmla="val 10000"/>
          </a:avLst>
        </a:prstGeom>
        <a:solidFill>
          <a:schemeClr val="accent5">
            <a:lumMod val="75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1800" b="0" kern="1200">
              <a:solidFill>
                <a:schemeClr val="bg1"/>
              </a:solidFill>
            </a:rPr>
            <a:t>Safeguarding questions </a:t>
          </a:r>
        </a:p>
        <a:p>
          <a:pPr marL="0" lvl="0" algn="ctr" defTabSz="533400">
            <a:lnSpc>
              <a:spcPct val="90000"/>
            </a:lnSpc>
            <a:spcBef>
              <a:spcPct val="0"/>
            </a:spcBef>
            <a:spcAft>
              <a:spcPct val="35000"/>
            </a:spcAft>
            <a:buNone/>
          </a:pPr>
          <a:endParaRPr lang="en-GB" sz="1200" kern="1200"/>
        </a:p>
      </dsp:txBody>
      <dsp:txXfrm>
        <a:off x="2857540" y="1961211"/>
        <a:ext cx="1858723" cy="1088150"/>
      </dsp:txXfrm>
    </dsp:sp>
    <dsp:sp modelId="{61C2D32E-703E-4955-9C3B-0E84BC5F06E4}">
      <dsp:nvSpPr>
        <dsp:cNvPr id="0" name=""/>
        <dsp:cNvSpPr/>
      </dsp:nvSpPr>
      <dsp:spPr>
        <a:xfrm rot="10800000">
          <a:off x="2245756" y="2266409"/>
          <a:ext cx="408403" cy="477754"/>
        </a:xfrm>
        <a:prstGeom prst="rightArrow">
          <a:avLst>
            <a:gd name="adj1" fmla="val 60000"/>
            <a:gd name="adj2" fmla="val 50000"/>
          </a:avLst>
        </a:prstGeom>
        <a:solidFill>
          <a:schemeClr val="accent5">
            <a:lumMod val="75000"/>
          </a:schemeClr>
        </a:solidFill>
        <a:ln>
          <a:solidFill>
            <a:schemeClr val="accent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10800000">
        <a:off x="2368277" y="2361960"/>
        <a:ext cx="285882" cy="286652"/>
      </dsp:txXfrm>
    </dsp:sp>
    <dsp:sp modelId="{B9CDDEA9-948F-4392-9226-390296C47F7E}">
      <dsp:nvSpPr>
        <dsp:cNvPr id="0" name=""/>
        <dsp:cNvSpPr/>
      </dsp:nvSpPr>
      <dsp:spPr>
        <a:xfrm>
          <a:off x="126682" y="1927357"/>
          <a:ext cx="1926431" cy="1155858"/>
        </a:xfrm>
        <a:prstGeom prst="roundRect">
          <a:avLst>
            <a:gd name="adj" fmla="val 10000"/>
          </a:avLst>
        </a:prstGeom>
        <a:solidFill>
          <a:schemeClr val="accent5">
            <a:lumMod val="75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1800" b="0" kern="1200">
              <a:solidFill>
                <a:schemeClr val="bg1"/>
              </a:solidFill>
            </a:rPr>
            <a:t>Support needs/reason for referral</a:t>
          </a:r>
        </a:p>
        <a:p>
          <a:pPr marL="0" lvl="0" algn="ctr" defTabSz="533400">
            <a:lnSpc>
              <a:spcPct val="90000"/>
            </a:lnSpc>
            <a:spcBef>
              <a:spcPct val="0"/>
            </a:spcBef>
            <a:spcAft>
              <a:spcPct val="35000"/>
            </a:spcAft>
            <a:buNone/>
          </a:pPr>
          <a:endParaRPr lang="en-GB" sz="1200" kern="1200"/>
        </a:p>
      </dsp:txBody>
      <dsp:txXfrm>
        <a:off x="160536" y="1961211"/>
        <a:ext cx="1858723" cy="1088150"/>
      </dsp:txXfrm>
    </dsp:sp>
    <dsp:sp modelId="{33F409DA-CD76-4F34-90E1-905918461888}">
      <dsp:nvSpPr>
        <dsp:cNvPr id="0" name=""/>
        <dsp:cNvSpPr/>
      </dsp:nvSpPr>
      <dsp:spPr>
        <a:xfrm rot="5400000">
          <a:off x="885696" y="3218066"/>
          <a:ext cx="408403" cy="477754"/>
        </a:xfrm>
        <a:prstGeom prst="rightArrow">
          <a:avLst>
            <a:gd name="adj1" fmla="val 60000"/>
            <a:gd name="adj2" fmla="val 50000"/>
          </a:avLst>
        </a:prstGeom>
        <a:solidFill>
          <a:schemeClr val="accent5">
            <a:lumMod val="75000"/>
          </a:schemeClr>
        </a:solidFill>
        <a:ln>
          <a:solidFill>
            <a:schemeClr val="accent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5400000">
        <a:off x="946572" y="3252742"/>
        <a:ext cx="286652" cy="285882"/>
      </dsp:txXfrm>
    </dsp:sp>
    <dsp:sp modelId="{C4B79E72-1F69-43C5-AB46-C0785AFD6A52}">
      <dsp:nvSpPr>
        <dsp:cNvPr id="0" name=""/>
        <dsp:cNvSpPr/>
      </dsp:nvSpPr>
      <dsp:spPr>
        <a:xfrm>
          <a:off x="126682" y="3853788"/>
          <a:ext cx="1926431" cy="1155858"/>
        </a:xfrm>
        <a:prstGeom prst="roundRect">
          <a:avLst>
            <a:gd name="adj" fmla="val 10000"/>
          </a:avLst>
        </a:prstGeom>
        <a:solidFill>
          <a:schemeClr val="accent5">
            <a:lumMod val="75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1800" b="0" kern="1200">
              <a:solidFill>
                <a:schemeClr val="bg1"/>
              </a:solidFill>
            </a:rPr>
            <a:t>Impact on course</a:t>
          </a:r>
        </a:p>
        <a:p>
          <a:pPr marL="0" lvl="0" algn="ctr" defTabSz="711200">
            <a:lnSpc>
              <a:spcPct val="90000"/>
            </a:lnSpc>
            <a:spcBef>
              <a:spcPct val="0"/>
            </a:spcBef>
            <a:spcAft>
              <a:spcPct val="35000"/>
            </a:spcAft>
            <a:buNone/>
          </a:pPr>
          <a:endParaRPr lang="en-GB" sz="1200" kern="1200"/>
        </a:p>
      </dsp:txBody>
      <dsp:txXfrm>
        <a:off x="160536" y="3887642"/>
        <a:ext cx="1858723" cy="1088150"/>
      </dsp:txXfrm>
    </dsp:sp>
    <dsp:sp modelId="{9D1213AC-CBE9-4CC0-9F0A-F9DB772341A3}">
      <dsp:nvSpPr>
        <dsp:cNvPr id="0" name=""/>
        <dsp:cNvSpPr/>
      </dsp:nvSpPr>
      <dsp:spPr>
        <a:xfrm>
          <a:off x="2222639" y="4192840"/>
          <a:ext cx="408403" cy="477754"/>
        </a:xfrm>
        <a:prstGeom prst="rightArrow">
          <a:avLst>
            <a:gd name="adj1" fmla="val 60000"/>
            <a:gd name="adj2" fmla="val 50000"/>
          </a:avLst>
        </a:prstGeom>
        <a:solidFill>
          <a:schemeClr val="accent5">
            <a:lumMod val="75000"/>
          </a:schemeClr>
        </a:solidFill>
        <a:ln>
          <a:solidFill>
            <a:schemeClr val="accent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2222639" y="4288391"/>
        <a:ext cx="285882" cy="286652"/>
      </dsp:txXfrm>
    </dsp:sp>
    <dsp:sp modelId="{4A82CA6A-359A-4921-A7EC-CFD2A0E13964}">
      <dsp:nvSpPr>
        <dsp:cNvPr id="0" name=""/>
        <dsp:cNvSpPr/>
      </dsp:nvSpPr>
      <dsp:spPr>
        <a:xfrm>
          <a:off x="2823686" y="3853788"/>
          <a:ext cx="1926431" cy="1155858"/>
        </a:xfrm>
        <a:prstGeom prst="roundRect">
          <a:avLst>
            <a:gd name="adj" fmla="val 10000"/>
          </a:avLst>
        </a:prstGeom>
        <a:solidFill>
          <a:schemeClr val="accent5">
            <a:lumMod val="75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kern="1200">
              <a:solidFill>
                <a:schemeClr val="bg1"/>
              </a:solidFill>
            </a:rPr>
            <a:t>Appointment preference</a:t>
          </a:r>
        </a:p>
      </dsp:txBody>
      <dsp:txXfrm>
        <a:off x="2857540" y="3887642"/>
        <a:ext cx="1858723" cy="10881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755B9C-D254-4DAA-9090-73CD229CC4C2}">
      <dsp:nvSpPr>
        <dsp:cNvPr id="0" name=""/>
        <dsp:cNvSpPr/>
      </dsp:nvSpPr>
      <dsp:spPr>
        <a:xfrm>
          <a:off x="1678064" y="0"/>
          <a:ext cx="2132171" cy="1184539"/>
        </a:xfrm>
        <a:prstGeom prst="roundRect">
          <a:avLst>
            <a:gd name="adj" fmla="val 10000"/>
          </a:avLst>
        </a:prstGeom>
        <a:solidFill>
          <a:schemeClr val="accent1">
            <a:lumMod val="75000"/>
          </a:schemeClr>
        </a:solidFill>
        <a:ln w="12700" cap="flat" cmpd="sng" algn="ctr">
          <a:solidFill>
            <a:schemeClr val="accent1">
              <a:lumMod val="7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Concerned for a fellow student</a:t>
          </a:r>
        </a:p>
      </dsp:txBody>
      <dsp:txXfrm>
        <a:off x="1712758" y="34694"/>
        <a:ext cx="2062783" cy="1115151"/>
      </dsp:txXfrm>
    </dsp:sp>
    <dsp:sp modelId="{E6E28EB9-F5DB-4E0E-B8F4-88061A256B42}">
      <dsp:nvSpPr>
        <dsp:cNvPr id="0" name=""/>
        <dsp:cNvSpPr/>
      </dsp:nvSpPr>
      <dsp:spPr>
        <a:xfrm rot="5400000">
          <a:off x="2522048" y="1214153"/>
          <a:ext cx="444202" cy="533042"/>
        </a:xfrm>
        <a:prstGeom prst="rightArrow">
          <a:avLst>
            <a:gd name="adj1" fmla="val 60000"/>
            <a:gd name="adj2" fmla="val 50000"/>
          </a:avLst>
        </a:prstGeom>
        <a:solidFill>
          <a:schemeClr val="accent1">
            <a:lumMod val="75000"/>
          </a:schemeClr>
        </a:solidFill>
        <a:ln>
          <a:solidFill>
            <a:schemeClr val="accent1">
              <a:lumMod val="75000"/>
            </a:schemeClr>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rot="-5400000">
        <a:off x="2584237" y="1258573"/>
        <a:ext cx="319826" cy="310941"/>
      </dsp:txXfrm>
    </dsp:sp>
    <dsp:sp modelId="{BBBA15C1-1E2A-45C2-951D-8F51FB9F1189}">
      <dsp:nvSpPr>
        <dsp:cNvPr id="0" name=""/>
        <dsp:cNvSpPr/>
      </dsp:nvSpPr>
      <dsp:spPr>
        <a:xfrm>
          <a:off x="1678064" y="1776809"/>
          <a:ext cx="2132171" cy="1184539"/>
        </a:xfrm>
        <a:prstGeom prst="roundRect">
          <a:avLst>
            <a:gd name="adj" fmla="val 10000"/>
          </a:avLst>
        </a:prstGeom>
        <a:solidFill>
          <a:schemeClr val="accent1">
            <a:lumMod val="75000"/>
          </a:schemeClr>
        </a:solidFill>
        <a:ln w="12700" cap="flat" cmpd="sng" algn="ctr">
          <a:solidFill>
            <a:schemeClr val="accent1">
              <a:lumMod val="7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Complete a CFC to report concerns</a:t>
          </a:r>
        </a:p>
      </dsp:txBody>
      <dsp:txXfrm>
        <a:off x="1712758" y="1811503"/>
        <a:ext cx="2062783" cy="1115151"/>
      </dsp:txXfrm>
    </dsp:sp>
    <dsp:sp modelId="{A2A42E29-8F9F-4F08-B7FD-E9CAD4220086}">
      <dsp:nvSpPr>
        <dsp:cNvPr id="0" name=""/>
        <dsp:cNvSpPr/>
      </dsp:nvSpPr>
      <dsp:spPr>
        <a:xfrm rot="5400000">
          <a:off x="2522048" y="2990962"/>
          <a:ext cx="444202" cy="533042"/>
        </a:xfrm>
        <a:prstGeom prst="rightArrow">
          <a:avLst>
            <a:gd name="adj1" fmla="val 60000"/>
            <a:gd name="adj2" fmla="val 50000"/>
          </a:avLst>
        </a:prstGeom>
        <a:solidFill>
          <a:schemeClr val="accent1">
            <a:lumMod val="75000"/>
          </a:schemeClr>
        </a:solidFill>
        <a:ln>
          <a:solidFill>
            <a:schemeClr val="accent1">
              <a:lumMod val="75000"/>
            </a:schemeClr>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rot="-5400000">
        <a:off x="2584237" y="3035382"/>
        <a:ext cx="319826" cy="310941"/>
      </dsp:txXfrm>
    </dsp:sp>
    <dsp:sp modelId="{4CE1A4C4-4882-4684-B5B2-7F2541B77727}">
      <dsp:nvSpPr>
        <dsp:cNvPr id="0" name=""/>
        <dsp:cNvSpPr/>
      </dsp:nvSpPr>
      <dsp:spPr>
        <a:xfrm>
          <a:off x="1678064" y="3553619"/>
          <a:ext cx="2132171" cy="1184539"/>
        </a:xfrm>
        <a:prstGeom prst="roundRect">
          <a:avLst>
            <a:gd name="adj" fmla="val 10000"/>
          </a:avLst>
        </a:prstGeom>
        <a:solidFill>
          <a:schemeClr val="accent1">
            <a:lumMod val="75000"/>
          </a:schemeClr>
        </a:solidFill>
        <a:ln w="12700" cap="flat" cmpd="sng" algn="ctr">
          <a:solidFill>
            <a:schemeClr val="accent1">
              <a:lumMod val="7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Wellbeing service will reach out to offer support</a:t>
          </a:r>
        </a:p>
      </dsp:txBody>
      <dsp:txXfrm>
        <a:off x="1712758" y="3588313"/>
        <a:ext cx="2062783" cy="1115151"/>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EBD4CD-1F3B-40D7-A6F9-8216FA24BEF1}" type="datetimeFigureOut">
              <a:rPr lang="en-GB" smtClean="0"/>
              <a:t>31/08/2026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E85BFF-47F5-4DA6-8637-2D7273391C30}" type="slidenum">
              <a:rPr lang="en-GB" smtClean="0"/>
              <a:t>‹#›</a:t>
            </a:fld>
            <a:endParaRPr lang="en-GB"/>
          </a:p>
        </p:txBody>
      </p:sp>
    </p:spTree>
    <p:extLst>
      <p:ext uri="{BB962C8B-B14F-4D97-AF65-F5344CB8AC3E}">
        <p14:creationId xmlns:p14="http://schemas.microsoft.com/office/powerpoint/2010/main" val="28128822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Hello there and a warm welcome to you all – thank you for joining us today for this short presentation exploring the wellbeing services and support we have available here at UWTSD.</a:t>
            </a:r>
          </a:p>
          <a:p>
            <a:r>
              <a:rPr lang="en-US" err="1"/>
              <a:t>Shw</a:t>
            </a:r>
            <a:r>
              <a:rPr lang="en-US"/>
              <a:t> </a:t>
            </a:r>
            <a:r>
              <a:rPr lang="en-US" err="1"/>
              <a:t>mae</a:t>
            </a:r>
            <a:r>
              <a:rPr lang="en-US"/>
              <a:t> a </a:t>
            </a:r>
            <a:r>
              <a:rPr lang="en-US" err="1"/>
              <a:t>croeso</a:t>
            </a:r>
            <a:r>
              <a:rPr lang="en-US"/>
              <a:t> </a:t>
            </a:r>
            <a:r>
              <a:rPr lang="en-US" err="1"/>
              <a:t>cynnes</a:t>
            </a:r>
            <a:r>
              <a:rPr lang="en-US"/>
              <a:t> Ich </a:t>
            </a:r>
            <a:r>
              <a:rPr lang="en-US" err="1"/>
              <a:t>i</a:t>
            </a:r>
            <a:r>
              <a:rPr lang="en-US"/>
              <a:t> </a:t>
            </a:r>
            <a:r>
              <a:rPr lang="en-US" err="1"/>
              <a:t>gyd</a:t>
            </a:r>
            <a:r>
              <a:rPr lang="en-US"/>
              <a:t> a </a:t>
            </a:r>
            <a:r>
              <a:rPr lang="en-US" err="1"/>
              <a:t>diolch</a:t>
            </a:r>
            <a:r>
              <a:rPr lang="en-US"/>
              <a:t> am </a:t>
            </a:r>
            <a:r>
              <a:rPr lang="en-US" err="1"/>
              <a:t>ymuno</a:t>
            </a:r>
            <a:r>
              <a:rPr lang="en-US"/>
              <a:t> a </a:t>
            </a:r>
            <a:r>
              <a:rPr lang="en-US" err="1"/>
              <a:t>ni</a:t>
            </a:r>
            <a:r>
              <a:rPr lang="en-US"/>
              <a:t> </a:t>
            </a:r>
            <a:r>
              <a:rPr lang="en-US" err="1"/>
              <a:t>heddiw</a:t>
            </a:r>
            <a:r>
              <a:rPr lang="en-US"/>
              <a:t>. </a:t>
            </a:r>
            <a:endParaRPr lang="en-US">
              <a:ea typeface="Calibri"/>
              <a:cs typeface="Calibri"/>
            </a:endParaRPr>
          </a:p>
          <a:p>
            <a:endParaRPr lang="en-GB">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8D992C-35DE-45BA-80EA-361DA2EF2C2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78824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three key elements to the Wellbeing Service:</a:t>
            </a:r>
          </a:p>
          <a:p>
            <a:endParaRPr lang="en-GB" dirty="0"/>
          </a:p>
          <a:p>
            <a:r>
              <a:rPr lang="en-GB" dirty="0"/>
              <a:t>Connect  - early intervention and signposting resources. </a:t>
            </a:r>
          </a:p>
          <a:p>
            <a:r>
              <a:rPr lang="en-GB" dirty="0"/>
              <a:t>Support- discuss wellbeing advisor, counsellor and mentor support. </a:t>
            </a:r>
          </a:p>
          <a:p>
            <a:r>
              <a:rPr lang="en-GB" dirty="0"/>
              <a:t>Keeping Safe- our safeguarding responsibility and duty of care to all students. We offer support with harm from others and harm to others. </a:t>
            </a:r>
          </a:p>
        </p:txBody>
      </p:sp>
      <p:sp>
        <p:nvSpPr>
          <p:cNvPr id="4" name="Slide Number Placeholder 3"/>
          <p:cNvSpPr>
            <a:spLocks noGrp="1"/>
          </p:cNvSpPr>
          <p:nvPr>
            <p:ph type="sldNum" sz="quarter" idx="5"/>
          </p:nvPr>
        </p:nvSpPr>
        <p:spPr/>
        <p:txBody>
          <a:bodyPr/>
          <a:lstStyle/>
          <a:p>
            <a:fld id="{C4E85BFF-47F5-4DA6-8637-2D7273391C30}" type="slidenum">
              <a:rPr lang="en-GB" smtClean="0"/>
              <a:t>2</a:t>
            </a:fld>
            <a:endParaRPr lang="en-GB"/>
          </a:p>
        </p:txBody>
      </p:sp>
    </p:spTree>
    <p:extLst>
      <p:ext uri="{BB962C8B-B14F-4D97-AF65-F5344CB8AC3E}">
        <p14:creationId xmlns:p14="http://schemas.microsoft.com/office/powerpoint/2010/main" val="34416843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route into support and what happens once we receive their Support Request Form.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8D992C-35DE-45BA-80EA-361DA2EF2C2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707324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a Support Request Form and where can they find it?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8D992C-35DE-45BA-80EA-361DA2EF2C2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442982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Questions we ask on the form.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8D992C-35DE-45BA-80EA-361DA2EF2C2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13077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Information is on the HWB app on keeping themselves and others safe.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8D992C-35DE-45BA-80EA-361DA2EF2C2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660974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to report concerns about a fellow student.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8D992C-35DE-45BA-80EA-361DA2EF2C2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660974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8D992C-35DE-45BA-80EA-361DA2EF2C20}" type="slidenum">
              <a:rPr lang="en-GB" smtClean="0"/>
              <a:t>8</a:t>
            </a:fld>
            <a:endParaRPr lang="en-GB"/>
          </a:p>
        </p:txBody>
      </p:sp>
    </p:spTree>
    <p:extLst>
      <p:ext uri="{BB962C8B-B14F-4D97-AF65-F5344CB8AC3E}">
        <p14:creationId xmlns:p14="http://schemas.microsoft.com/office/powerpoint/2010/main" val="3904227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The University offers a spectrum of support which includes in-house support, on-line self-help tools and partnerships with independent services to offer our students the best possible support.</a:t>
            </a:r>
          </a:p>
          <a:p>
            <a:endParaRPr lang="en-GB" dirty="0"/>
          </a:p>
          <a:p>
            <a:r>
              <a:rPr lang="en-GB" dirty="0"/>
              <a:t>The Connect area of the University's website contains further information on those services and how to access them.</a:t>
            </a:r>
            <a:endParaRPr lang="en-GB" dirty="0">
              <a:ea typeface="Calibri"/>
              <a:cs typeface="Calibri"/>
            </a:endParaRPr>
          </a:p>
          <a:p>
            <a:endParaRPr lang="en-GB" dirty="0"/>
          </a:p>
          <a:p>
            <a:r>
              <a:rPr lang="en-GB" dirty="0"/>
              <a:t>I</a:t>
            </a:r>
            <a:r>
              <a:rPr lang="en-GB" b="0" dirty="0"/>
              <a:t> </a:t>
            </a:r>
            <a:r>
              <a:rPr lang="en-GB" dirty="0"/>
              <a:t>want to</a:t>
            </a:r>
            <a:r>
              <a:rPr lang="en-GB" b="0" dirty="0"/>
              <a:t> highlight a few</a:t>
            </a:r>
            <a:r>
              <a:rPr lang="en-GB" dirty="0"/>
              <a:t> this afternoon which previous students have found incredibly helpful and beneficial. The Student Assistant Program, is a 24/7 confidential and free service that provides assistance to students on a wide range of issues such as legal, financial, medical or life matters, and offers support outside of normal University office hours when students wish to chat through their difficulties. They also have an App that can be used to access their services. (Leaflets to be taken). </a:t>
            </a:r>
            <a:r>
              <a:rPr lang="en-GB" b="0" dirty="0" err="1"/>
              <a:t>Togetherall</a:t>
            </a:r>
            <a:r>
              <a:rPr lang="en-GB" b="0" dirty="0"/>
              <a:t>, is </a:t>
            </a:r>
            <a:r>
              <a:rPr lang="en-GB" dirty="0"/>
              <a:t>an additional</a:t>
            </a:r>
            <a:r>
              <a:rPr lang="en-GB" b="0" dirty="0"/>
              <a:t> free 24/7 online support service</a:t>
            </a:r>
            <a:r>
              <a:rPr lang="en-GB" dirty="0"/>
              <a:t> that we offer and their website also has a wide range of on-line courses and information videos that can be useful in building up resilience to maintain good wellbeing.</a:t>
            </a:r>
            <a:endParaRPr lang="en-GB" dirty="0">
              <a:solidFill>
                <a:srgbClr val="4A4A4B"/>
              </a:solidFill>
              <a:latin typeface="Lato"/>
              <a:ea typeface="Lato"/>
              <a:cs typeface="Lato"/>
            </a:endParaRPr>
          </a:p>
          <a:p>
            <a:endParaRPr lang="en-GB" dirty="0">
              <a:solidFill>
                <a:srgbClr val="000000"/>
              </a:solidFill>
              <a:latin typeface="Calibri"/>
              <a:ea typeface="Calibri"/>
              <a:cs typeface="Calibri"/>
            </a:endParaRPr>
          </a:p>
        </p:txBody>
      </p:sp>
      <p:sp>
        <p:nvSpPr>
          <p:cNvPr id="4" name="Slide Number Placeholder 3"/>
          <p:cNvSpPr>
            <a:spLocks noGrp="1"/>
          </p:cNvSpPr>
          <p:nvPr>
            <p:ph type="sldNum" sz="quarter" idx="5"/>
          </p:nvPr>
        </p:nvSpPr>
        <p:spPr/>
        <p:txBody>
          <a:bodyPr/>
          <a:lstStyle/>
          <a:p>
            <a:fld id="{C4E85BFF-47F5-4DA6-8637-2D7273391C30}" type="slidenum">
              <a:rPr lang="en-GB" smtClean="0"/>
              <a:t>9</a:t>
            </a:fld>
            <a:endParaRPr lang="en-GB"/>
          </a:p>
        </p:txBody>
      </p:sp>
    </p:spTree>
    <p:extLst>
      <p:ext uri="{BB962C8B-B14F-4D97-AF65-F5344CB8AC3E}">
        <p14:creationId xmlns:p14="http://schemas.microsoft.com/office/powerpoint/2010/main" val="1473721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offer a range of support from different projects and have training for students to support their community. </a:t>
            </a:r>
          </a:p>
        </p:txBody>
      </p:sp>
      <p:sp>
        <p:nvSpPr>
          <p:cNvPr id="4" name="Slide Number Placeholder 3"/>
          <p:cNvSpPr>
            <a:spLocks noGrp="1"/>
          </p:cNvSpPr>
          <p:nvPr>
            <p:ph type="sldNum" sz="quarter" idx="5"/>
          </p:nvPr>
        </p:nvSpPr>
        <p:spPr/>
        <p:txBody>
          <a:bodyPr/>
          <a:lstStyle/>
          <a:p>
            <a:fld id="{C4E85BFF-47F5-4DA6-8637-2D7273391C30}" type="slidenum">
              <a:rPr lang="en-GB" smtClean="0"/>
              <a:t>10</a:t>
            </a:fld>
            <a:endParaRPr lang="en-GB"/>
          </a:p>
        </p:txBody>
      </p:sp>
    </p:spTree>
    <p:extLst>
      <p:ext uri="{BB962C8B-B14F-4D97-AF65-F5344CB8AC3E}">
        <p14:creationId xmlns:p14="http://schemas.microsoft.com/office/powerpoint/2010/main" val="37244818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8D992C-35DE-45BA-80EA-361DA2EF2C2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240819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7715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3360930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76047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87114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91677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11523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2236311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655913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770437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7611175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582330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3707973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66332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7845768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393825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8.xml"/><Relationship Id="rId7" Type="http://schemas.openxmlformats.org/officeDocument/2006/relationships/slideLayout" Target="../slideLayouts/slideLayout1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 Id="rId9" Type="http://schemas.openxmlformats.org/officeDocument/2006/relationships/image" Target="../media/image6.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25" r:id="rId2"/>
    <p:sldLayoutId id="2147483726" r:id="rId3"/>
    <p:sldLayoutId id="2147483678" r:id="rId4"/>
    <p:sldLayoutId id="214748367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userDrawn="1"/>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731" r:id="rId3"/>
    <p:sldLayoutId id="2147483727" r:id="rId4"/>
    <p:sldLayoutId id="2147483728" r:id="rId5"/>
    <p:sldLayoutId id="2147483729" r:id="rId6"/>
    <p:sldLayoutId id="2147483732"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2985729598"/>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sv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8.svg"/><Relationship Id="rId5" Type="http://schemas.openxmlformats.org/officeDocument/2006/relationships/image" Target="../media/image17.svg"/><Relationship Id="rId4" Type="http://schemas.openxmlformats.org/officeDocument/2006/relationships/image" Target="../media/image16.svg"/></Relationships>
</file>

<file path=ppt/slides/_rels/slide4.xml.rels><?xml version="1.0" encoding="UTF-8" standalone="yes"?>
<Relationships xmlns="http://schemas.openxmlformats.org/package/2006/relationships"><Relationship Id="rId3" Type="http://schemas.openxmlformats.org/officeDocument/2006/relationships/hyperlink" Target="https://hwb.uwtsd.ac.uk/dashboard/student" TargetMode="External"/><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1.pn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4.jpeg"/><Relationship Id="rId7"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5.png"/></Relationships>
</file>

<file path=ppt/slides/_rels/slide8.xml.rels><?xml version="1.0" encoding="UTF-8" standalone="yes"?>
<Relationships xmlns="http://schemas.openxmlformats.org/package/2006/relationships"><Relationship Id="rId8" Type="http://schemas.openxmlformats.org/officeDocument/2006/relationships/hyperlink" Target="mailto:wellbeingsupport@uwtsd.ac.uk" TargetMode="External"/><Relationship Id="rId3" Type="http://schemas.openxmlformats.org/officeDocument/2006/relationships/hyperlink" Target="mailto:pat@papyrus-uk.org" TargetMode="External"/><Relationship Id="rId7" Type="http://schemas.openxmlformats.org/officeDocument/2006/relationships/image" Target="../media/image27.svg"/><Relationship Id="rId2" Type="http://schemas.openxmlformats.org/officeDocument/2006/relationships/notesSlide" Target="../notesSlides/notesSlide8.xml"/><Relationship Id="rId1" Type="http://schemas.openxmlformats.org/officeDocument/2006/relationships/slideLayout" Target="../slideLayouts/slideLayout17.xml"/><Relationship Id="rId6" Type="http://schemas.openxmlformats.org/officeDocument/2006/relationships/image" Target="../media/image26.svg"/><Relationship Id="rId5" Type="http://schemas.openxmlformats.org/officeDocument/2006/relationships/hyperlink" Target="https://eur01.safelinks.protection.outlook.com/?url=https%3A%2F%2Fgov.wales%2Flive-fear-free%2Fcontact-live-fear-free&amp;data=05%7C01%7Ck.anthony%40uwtsd.ac.uk%7C74b4fa85f2b04d24791f08dbb92bdb30%7C4e0f11f9046e45059cb8db2152311e21%7C0%7C0%7C638307371263093413%7CUnknown%7CTWFpbGZsb3d8eyJWIjoiMC4wLjAwMDAiLCJQIjoiV2luMzIiLCJBTiI6Ik1haWwiLCJXVCI6Mn0%3D%7C3000%7C%7C%7C&amp;sdata=TWrHXcvrh6Z7iNEPu1R7Ylf5f3Lr5QOEE0%2Fp4yl6bdo%3D&amp;reserved=0" TargetMode="External"/><Relationship Id="rId10" Type="http://schemas.openxmlformats.org/officeDocument/2006/relationships/image" Target="../media/image29.png"/><Relationship Id="rId4" Type="http://schemas.openxmlformats.org/officeDocument/2006/relationships/hyperlink" Target="https://eur01.safelinks.protection.outlook.com/?url=https%3A%2F%2Fwww.samaritans.org%2F&amp;data=05%7C01%7Ck.anthony%40uwtsd.ac.uk%7C74b4fa85f2b04d24791f08dbb92bdb30%7C4e0f11f9046e45059cb8db2152311e21%7C0%7C0%7C638307371263093413%7CUnknown%7CTWFpbGZsb3d8eyJWIjoiMC4wLjAwMDAiLCJQIjoiV2luMzIiLCJBTiI6Ik1haWwiLCJXVCI6Mn0%3D%7C3000%7C%7C%7C&amp;sdata=V4MUG4l3MMV9yTHjRfO66pjSRwS4INO4KlODMCxZ3XQ%3D&amp;reserved=0" TargetMode="External"/><Relationship Id="rId9" Type="http://schemas.openxmlformats.org/officeDocument/2006/relationships/image" Target="../media/image28.sv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mailto:wellbeingtraining@UWTSD.ac.uk" TargetMode="External"/><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9"/>
          <p:cNvSpPr txBox="1"/>
          <p:nvPr/>
        </p:nvSpPr>
        <p:spPr>
          <a:xfrm>
            <a:off x="806966" y="2167115"/>
            <a:ext cx="5289034" cy="1846659"/>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a:ln>
                  <a:noFill/>
                </a:ln>
                <a:solidFill>
                  <a:srgbClr val="F4F6FC"/>
                </a:solidFill>
                <a:effectLst/>
                <a:uLnTx/>
                <a:uFillTx/>
                <a:latin typeface="Calibri"/>
                <a:ea typeface="Calibri"/>
                <a:cs typeface="Calibri"/>
              </a:rPr>
              <a:t>Introduction to the Wellbeing Service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srgbClr val="F4F6FC"/>
              </a:solidFill>
              <a:effectLst/>
              <a:uLnTx/>
              <a:uFillTx/>
              <a:latin typeface="HK Grotesk Bold"/>
              <a:ea typeface="+mn-ea"/>
              <a:cs typeface="+mn-cs"/>
            </a:endParaRPr>
          </a:p>
        </p:txBody>
      </p:sp>
      <p:pic>
        <p:nvPicPr>
          <p:cNvPr id="10" name="Picture 9" descr="A qr code on a black background&#10;&#10;Description automatically generated">
            <a:extLst>
              <a:ext uri="{FF2B5EF4-FFF2-40B4-BE49-F238E27FC236}">
                <a16:creationId xmlns:a16="http://schemas.microsoft.com/office/drawing/2014/main" id="{51334F7A-0EF6-9493-ADAE-F87B84317417}"/>
              </a:ext>
            </a:extLst>
          </p:cNvPr>
          <p:cNvPicPr>
            <a:picLocks noChangeAspect="1"/>
          </p:cNvPicPr>
          <p:nvPr/>
        </p:nvPicPr>
        <p:blipFill>
          <a:blip r:embed="rId3"/>
          <a:stretch>
            <a:fillRect/>
          </a:stretch>
        </p:blipFill>
        <p:spPr>
          <a:xfrm>
            <a:off x="7506588" y="1632098"/>
            <a:ext cx="3593803" cy="359380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147C4D-5551-6BBD-AE3C-2AA222E0F18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11822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5"/>
          <p:cNvGrpSpPr/>
          <p:nvPr/>
        </p:nvGrpSpPr>
        <p:grpSpPr>
          <a:xfrm>
            <a:off x="1183538" y="1264287"/>
            <a:ext cx="9922634" cy="725202"/>
            <a:chOff x="-149764" y="959575"/>
            <a:chExt cx="19845267" cy="1450403"/>
          </a:xfrm>
        </p:grpSpPr>
        <p:sp>
          <p:nvSpPr>
            <p:cNvPr id="26" name="TextBox 26"/>
            <p:cNvSpPr txBox="1"/>
            <p:nvPr/>
          </p:nvSpPr>
          <p:spPr>
            <a:xfrm>
              <a:off x="-149764" y="1419579"/>
              <a:ext cx="19845267" cy="990399"/>
            </a:xfrm>
            <a:prstGeom prst="rect">
              <a:avLst/>
            </a:prstGeom>
          </p:spPr>
          <p:txBody>
            <a:bodyPr lIns="0" tIns="0" rIns="0" bIns="0" rtlCol="0" anchor="t">
              <a:spAutoFit/>
            </a:bodyPr>
            <a:lstStyle/>
            <a:p>
              <a:pPr marL="0" marR="0" lvl="0" indent="0" algn="ctr" defTabSz="914400" rtl="0" eaLnBrk="1" fontAlgn="auto" latinLnBrk="0" hangingPunct="1">
                <a:lnSpc>
                  <a:spcPts val="3596"/>
                </a:lnSpc>
                <a:spcBef>
                  <a:spcPct val="0"/>
                </a:spcBef>
                <a:spcAft>
                  <a:spcPts val="0"/>
                </a:spcAft>
                <a:buClrTx/>
                <a:buSzTx/>
                <a:buFontTx/>
                <a:buNone/>
                <a:tabLst/>
                <a:defRPr/>
              </a:pPr>
              <a:r>
                <a:rPr kumimoji="0" lang="en-US" sz="4400" b="0" i="0" u="none" strike="noStrike" kern="1200" cap="none" spc="0" normalizeH="0" baseline="0" noProof="0">
                  <a:ln>
                    <a:noFill/>
                  </a:ln>
                  <a:solidFill>
                    <a:srgbClr val="F4F6FC"/>
                  </a:solidFill>
                  <a:effectLst/>
                  <a:uLnTx/>
                  <a:uFillTx/>
                  <a:latin typeface="Calibri"/>
                  <a:ea typeface="Calibri"/>
                  <a:cs typeface="Calibri"/>
                </a:rPr>
                <a:t>How to Access Wellbeing Support</a:t>
              </a:r>
            </a:p>
          </p:txBody>
        </p:sp>
        <p:sp>
          <p:nvSpPr>
            <p:cNvPr id="27" name="TextBox 27"/>
            <p:cNvSpPr txBox="1"/>
            <p:nvPr/>
          </p:nvSpPr>
          <p:spPr>
            <a:xfrm>
              <a:off x="345186" y="959575"/>
              <a:ext cx="19154897" cy="619914"/>
            </a:xfrm>
            <a:prstGeom prst="rect">
              <a:avLst/>
            </a:prstGeom>
          </p:spPr>
          <p:txBody>
            <a:bodyPr lIns="0" tIns="0" rIns="0" bIns="0" rtlCol="0" anchor="t">
              <a:spAutoFit/>
            </a:bodyPr>
            <a:lstStyle/>
            <a:p>
              <a:pPr marL="0" marR="0" lvl="0" indent="0" algn="ctr" defTabSz="914400" rtl="0" eaLnBrk="1" fontAlgn="auto" latinLnBrk="0" hangingPunct="1">
                <a:lnSpc>
                  <a:spcPts val="2775"/>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17" name="Group 16">
            <a:extLst>
              <a:ext uri="{FF2B5EF4-FFF2-40B4-BE49-F238E27FC236}">
                <a16:creationId xmlns:a16="http://schemas.microsoft.com/office/drawing/2014/main" id="{ADD4AAE7-206B-032E-3924-F54F48FC2352}"/>
              </a:ext>
            </a:extLst>
          </p:cNvPr>
          <p:cNvGrpSpPr/>
          <p:nvPr/>
        </p:nvGrpSpPr>
        <p:grpSpPr>
          <a:xfrm>
            <a:off x="639737" y="2393512"/>
            <a:ext cx="10922292" cy="2264031"/>
            <a:chOff x="557448" y="1569710"/>
            <a:chExt cx="10552640" cy="1849596"/>
          </a:xfrm>
        </p:grpSpPr>
        <p:grpSp>
          <p:nvGrpSpPr>
            <p:cNvPr id="2" name="Group 2"/>
            <p:cNvGrpSpPr/>
            <p:nvPr/>
          </p:nvGrpSpPr>
          <p:grpSpPr>
            <a:xfrm>
              <a:off x="557448" y="2203936"/>
              <a:ext cx="2089123" cy="1215370"/>
              <a:chOff x="5080" y="12700"/>
              <a:chExt cx="5623239" cy="3205480"/>
            </a:xfrm>
          </p:grpSpPr>
          <p:sp>
            <p:nvSpPr>
              <p:cNvPr id="3" name="Freeform 3"/>
              <p:cNvSpPr/>
              <p:nvPr/>
            </p:nvSpPr>
            <p:spPr>
              <a:xfrm>
                <a:off x="5080" y="12700"/>
                <a:ext cx="5623239" cy="3205480"/>
              </a:xfrm>
              <a:custGeom>
                <a:avLst/>
                <a:gdLst/>
                <a:ahLst/>
                <a:cxnLst/>
                <a:rect l="l" t="t" r="r" b="b"/>
                <a:pathLst>
                  <a:path w="5623239" h="3205480">
                    <a:moveTo>
                      <a:pt x="4833298" y="3205480"/>
                    </a:moveTo>
                    <a:lnTo>
                      <a:pt x="0" y="3205480"/>
                    </a:lnTo>
                    <a:lnTo>
                      <a:pt x="791210" y="1602740"/>
                    </a:lnTo>
                    <a:lnTo>
                      <a:pt x="0" y="0"/>
                    </a:lnTo>
                    <a:lnTo>
                      <a:pt x="4833298" y="0"/>
                    </a:lnTo>
                    <a:lnTo>
                      <a:pt x="5623238" y="1602740"/>
                    </a:lnTo>
                    <a:lnTo>
                      <a:pt x="4833298" y="3205480"/>
                    </a:lnTo>
                    <a:close/>
                  </a:path>
                </a:pathLst>
              </a:custGeom>
              <a:solidFill>
                <a:srgbClr val="5CB6F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4" name="Group 4"/>
            <p:cNvGrpSpPr/>
            <p:nvPr/>
          </p:nvGrpSpPr>
          <p:grpSpPr>
            <a:xfrm>
              <a:off x="2812252" y="2221687"/>
              <a:ext cx="2008334" cy="1168371"/>
              <a:chOff x="5080" y="12700"/>
              <a:chExt cx="5623239" cy="3205480"/>
            </a:xfrm>
          </p:grpSpPr>
          <p:sp>
            <p:nvSpPr>
              <p:cNvPr id="5" name="Freeform 5"/>
              <p:cNvSpPr/>
              <p:nvPr/>
            </p:nvSpPr>
            <p:spPr>
              <a:xfrm>
                <a:off x="5080" y="12700"/>
                <a:ext cx="5623239" cy="3205480"/>
              </a:xfrm>
              <a:custGeom>
                <a:avLst/>
                <a:gdLst/>
                <a:ahLst/>
                <a:cxnLst/>
                <a:rect l="l" t="t" r="r" b="b"/>
                <a:pathLst>
                  <a:path w="5623239" h="3205480">
                    <a:moveTo>
                      <a:pt x="4833298" y="3205480"/>
                    </a:moveTo>
                    <a:lnTo>
                      <a:pt x="0" y="3205480"/>
                    </a:lnTo>
                    <a:lnTo>
                      <a:pt x="791210" y="1602740"/>
                    </a:lnTo>
                    <a:lnTo>
                      <a:pt x="0" y="0"/>
                    </a:lnTo>
                    <a:lnTo>
                      <a:pt x="4833298" y="0"/>
                    </a:lnTo>
                    <a:lnTo>
                      <a:pt x="5623238" y="1602740"/>
                    </a:lnTo>
                    <a:lnTo>
                      <a:pt x="4833298" y="3205480"/>
                    </a:lnTo>
                    <a:close/>
                  </a:path>
                </a:pathLst>
              </a:custGeom>
              <a:solidFill>
                <a:srgbClr val="233D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6" name="Group 6"/>
            <p:cNvGrpSpPr/>
            <p:nvPr/>
          </p:nvGrpSpPr>
          <p:grpSpPr>
            <a:xfrm>
              <a:off x="4949108" y="2226316"/>
              <a:ext cx="2008334" cy="1168371"/>
              <a:chOff x="5080" y="12700"/>
              <a:chExt cx="5623239" cy="3205480"/>
            </a:xfrm>
          </p:grpSpPr>
          <p:sp>
            <p:nvSpPr>
              <p:cNvPr id="7" name="Freeform 7"/>
              <p:cNvSpPr/>
              <p:nvPr/>
            </p:nvSpPr>
            <p:spPr>
              <a:xfrm>
                <a:off x="5080" y="12700"/>
                <a:ext cx="5623239" cy="3205480"/>
              </a:xfrm>
              <a:custGeom>
                <a:avLst/>
                <a:gdLst/>
                <a:ahLst/>
                <a:cxnLst/>
                <a:rect l="l" t="t" r="r" b="b"/>
                <a:pathLst>
                  <a:path w="5623239" h="3205480">
                    <a:moveTo>
                      <a:pt x="4833298" y="3205480"/>
                    </a:moveTo>
                    <a:lnTo>
                      <a:pt x="0" y="3205480"/>
                    </a:lnTo>
                    <a:lnTo>
                      <a:pt x="791210" y="1602740"/>
                    </a:lnTo>
                    <a:lnTo>
                      <a:pt x="0" y="0"/>
                    </a:lnTo>
                    <a:lnTo>
                      <a:pt x="4833298" y="0"/>
                    </a:lnTo>
                    <a:lnTo>
                      <a:pt x="5623238" y="1602740"/>
                    </a:lnTo>
                    <a:lnTo>
                      <a:pt x="4833298" y="3205480"/>
                    </a:lnTo>
                    <a:close/>
                  </a:path>
                </a:pathLst>
              </a:custGeom>
              <a:solidFill>
                <a:srgbClr val="CAE8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8" name="Group 8"/>
            <p:cNvGrpSpPr/>
            <p:nvPr/>
          </p:nvGrpSpPr>
          <p:grpSpPr>
            <a:xfrm>
              <a:off x="7012636" y="2233170"/>
              <a:ext cx="2005630" cy="1166797"/>
              <a:chOff x="5080" y="12700"/>
              <a:chExt cx="5623239" cy="3205480"/>
            </a:xfrm>
          </p:grpSpPr>
          <p:sp>
            <p:nvSpPr>
              <p:cNvPr id="9" name="Freeform 9"/>
              <p:cNvSpPr/>
              <p:nvPr/>
            </p:nvSpPr>
            <p:spPr>
              <a:xfrm>
                <a:off x="5080" y="12700"/>
                <a:ext cx="5623239" cy="3205480"/>
              </a:xfrm>
              <a:custGeom>
                <a:avLst/>
                <a:gdLst/>
                <a:ahLst/>
                <a:cxnLst/>
                <a:rect l="l" t="t" r="r" b="b"/>
                <a:pathLst>
                  <a:path w="5623239" h="3205480">
                    <a:moveTo>
                      <a:pt x="4833298" y="3205480"/>
                    </a:moveTo>
                    <a:lnTo>
                      <a:pt x="0" y="3205480"/>
                    </a:lnTo>
                    <a:lnTo>
                      <a:pt x="791210" y="1602740"/>
                    </a:lnTo>
                    <a:lnTo>
                      <a:pt x="0" y="0"/>
                    </a:lnTo>
                    <a:lnTo>
                      <a:pt x="4833298" y="0"/>
                    </a:lnTo>
                    <a:lnTo>
                      <a:pt x="5623238" y="1602740"/>
                    </a:lnTo>
                    <a:lnTo>
                      <a:pt x="4833298" y="3205480"/>
                    </a:lnTo>
                    <a:close/>
                  </a:path>
                </a:pathLst>
              </a:custGeom>
              <a:solidFill>
                <a:srgbClr val="F4F6FC"/>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10" name="Group 10"/>
            <p:cNvGrpSpPr/>
            <p:nvPr/>
          </p:nvGrpSpPr>
          <p:grpSpPr>
            <a:xfrm>
              <a:off x="9098125" y="2226967"/>
              <a:ext cx="2008334" cy="1168371"/>
              <a:chOff x="5080" y="12700"/>
              <a:chExt cx="5623239" cy="3205480"/>
            </a:xfrm>
          </p:grpSpPr>
          <p:sp>
            <p:nvSpPr>
              <p:cNvPr id="11" name="Freeform 11"/>
              <p:cNvSpPr/>
              <p:nvPr/>
            </p:nvSpPr>
            <p:spPr>
              <a:xfrm>
                <a:off x="5080" y="12700"/>
                <a:ext cx="5623239" cy="3205480"/>
              </a:xfrm>
              <a:custGeom>
                <a:avLst/>
                <a:gdLst/>
                <a:ahLst/>
                <a:cxnLst/>
                <a:rect l="l" t="t" r="r" b="b"/>
                <a:pathLst>
                  <a:path w="5623239" h="3205480">
                    <a:moveTo>
                      <a:pt x="4833298" y="3205480"/>
                    </a:moveTo>
                    <a:lnTo>
                      <a:pt x="0" y="3205480"/>
                    </a:lnTo>
                    <a:lnTo>
                      <a:pt x="791210" y="1602740"/>
                    </a:lnTo>
                    <a:lnTo>
                      <a:pt x="0" y="0"/>
                    </a:lnTo>
                    <a:lnTo>
                      <a:pt x="4833298" y="0"/>
                    </a:lnTo>
                    <a:lnTo>
                      <a:pt x="5623238" y="1602740"/>
                    </a:lnTo>
                    <a:lnTo>
                      <a:pt x="4833298" y="3205480"/>
                    </a:lnTo>
                    <a:close/>
                  </a:path>
                </a:pathLst>
              </a:custGeom>
              <a:solidFill>
                <a:srgbClr val="12229D"/>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12" name="Freeform 12"/>
            <p:cNvSpPr/>
            <p:nvPr/>
          </p:nvSpPr>
          <p:spPr>
            <a:xfrm>
              <a:off x="1335660" y="2447686"/>
              <a:ext cx="532697" cy="807031"/>
            </a:xfrm>
            <a:custGeom>
              <a:avLst/>
              <a:gdLst/>
              <a:ahLst/>
              <a:cxnLst/>
              <a:rect l="l" t="t" r="r" b="b"/>
              <a:pathLst>
                <a:path w="799045" h="1210546">
                  <a:moveTo>
                    <a:pt x="0" y="0"/>
                  </a:moveTo>
                  <a:lnTo>
                    <a:pt x="799046" y="0"/>
                  </a:lnTo>
                  <a:lnTo>
                    <a:pt x="799046" y="1210546"/>
                  </a:lnTo>
                  <a:lnTo>
                    <a:pt x="0" y="1210546"/>
                  </a:lnTo>
                  <a:lnTo>
                    <a:pt x="0" y="0"/>
                  </a:lnTo>
                  <a:close/>
                </a:path>
              </a:pathLst>
            </a:custGeom>
            <a:blipFill>
              <a:blip r:embed="rId3"/>
              <a:stretch>
                <a:fillRect t="-3446" b="-3446"/>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Freeform 13"/>
            <p:cNvSpPr/>
            <p:nvPr/>
          </p:nvSpPr>
          <p:spPr>
            <a:xfrm>
              <a:off x="3546826" y="2532941"/>
              <a:ext cx="634131" cy="636519"/>
            </a:xfrm>
            <a:custGeom>
              <a:avLst/>
              <a:gdLst/>
              <a:ahLst/>
              <a:cxnLst/>
              <a:rect l="l" t="t" r="r" b="b"/>
              <a:pathLst>
                <a:path w="951197" h="954778">
                  <a:moveTo>
                    <a:pt x="0" y="0"/>
                  </a:moveTo>
                  <a:lnTo>
                    <a:pt x="951197" y="0"/>
                  </a:lnTo>
                  <a:lnTo>
                    <a:pt x="951197" y="954778"/>
                  </a:lnTo>
                  <a:lnTo>
                    <a:pt x="0" y="954778"/>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14"/>
            <p:cNvSpPr/>
            <p:nvPr/>
          </p:nvSpPr>
          <p:spPr>
            <a:xfrm>
              <a:off x="5511106" y="2429153"/>
              <a:ext cx="908675" cy="739435"/>
            </a:xfrm>
            <a:custGeom>
              <a:avLst/>
              <a:gdLst/>
              <a:ahLst/>
              <a:cxnLst/>
              <a:rect l="l" t="t" r="r" b="b"/>
              <a:pathLst>
                <a:path w="1363013" h="1109152">
                  <a:moveTo>
                    <a:pt x="0" y="0"/>
                  </a:moveTo>
                  <a:lnTo>
                    <a:pt x="1363013" y="0"/>
                  </a:lnTo>
                  <a:lnTo>
                    <a:pt x="1363013" y="1109152"/>
                  </a:lnTo>
                  <a:lnTo>
                    <a:pt x="0" y="110915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Freeform 15"/>
            <p:cNvSpPr/>
            <p:nvPr/>
          </p:nvSpPr>
          <p:spPr>
            <a:xfrm>
              <a:off x="7558990" y="2455234"/>
              <a:ext cx="906166" cy="722667"/>
            </a:xfrm>
            <a:custGeom>
              <a:avLst/>
              <a:gdLst/>
              <a:ahLst/>
              <a:cxnLst/>
              <a:rect l="l" t="t" r="r" b="b"/>
              <a:pathLst>
                <a:path w="1359249" h="1084001">
                  <a:moveTo>
                    <a:pt x="0" y="0"/>
                  </a:moveTo>
                  <a:lnTo>
                    <a:pt x="1359249" y="0"/>
                  </a:lnTo>
                  <a:lnTo>
                    <a:pt x="1359249" y="1084001"/>
                  </a:lnTo>
                  <a:lnTo>
                    <a:pt x="0" y="108400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16"/>
            <p:cNvSpPr/>
            <p:nvPr/>
          </p:nvSpPr>
          <p:spPr>
            <a:xfrm>
              <a:off x="9679183" y="2414427"/>
              <a:ext cx="715403" cy="739435"/>
            </a:xfrm>
            <a:custGeom>
              <a:avLst/>
              <a:gdLst/>
              <a:ahLst/>
              <a:cxnLst/>
              <a:rect l="l" t="t" r="r" b="b"/>
              <a:pathLst>
                <a:path w="1073104" h="1109152">
                  <a:moveTo>
                    <a:pt x="0" y="0"/>
                  </a:moveTo>
                  <a:lnTo>
                    <a:pt x="1073105" y="0"/>
                  </a:lnTo>
                  <a:lnTo>
                    <a:pt x="1073105" y="1109152"/>
                  </a:lnTo>
                  <a:lnTo>
                    <a:pt x="0" y="1109152"/>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TextBox 18"/>
            <p:cNvSpPr txBox="1"/>
            <p:nvPr/>
          </p:nvSpPr>
          <p:spPr>
            <a:xfrm>
              <a:off x="621748" y="1646747"/>
              <a:ext cx="2094785" cy="329278"/>
            </a:xfrm>
            <a:prstGeom prst="rect">
              <a:avLst/>
            </a:prstGeom>
          </p:spPr>
          <p:txBody>
            <a:bodyPr lIns="0" tIns="0" rIns="0" bIns="0" rtlCol="0" anchor="t">
              <a:spAutoFit/>
            </a:bodyPr>
            <a:lstStyle/>
            <a:p>
              <a:pPr marL="0" marR="0" lvl="0" indent="0" algn="l" defTabSz="914400" rtl="0" eaLnBrk="1" fontAlgn="auto" latinLnBrk="0" hangingPunct="1">
                <a:lnSpc>
                  <a:spcPts val="1600"/>
                </a:lnSpc>
                <a:spcBef>
                  <a:spcPts val="0"/>
                </a:spcBef>
                <a:spcAft>
                  <a:spcPts val="0"/>
                </a:spcAft>
                <a:buClrTx/>
                <a:buSzTx/>
                <a:buFontTx/>
                <a:buNone/>
                <a:tabLst/>
                <a:defRPr/>
              </a:pPr>
              <a:r>
                <a:rPr kumimoji="0" lang="en-US" sz="1300" b="0" i="0" u="none" strike="noStrike" kern="1200" cap="none" spc="107" normalizeH="0" baseline="0" noProof="0">
                  <a:ln>
                    <a:noFill/>
                  </a:ln>
                  <a:solidFill>
                    <a:srgbClr val="F4F6FC"/>
                  </a:solidFill>
                  <a:effectLst/>
                  <a:uLnTx/>
                  <a:uFillTx/>
                  <a:latin typeface="Calibri"/>
                  <a:ea typeface="Calibri"/>
                  <a:cs typeface="Calibri"/>
                </a:rPr>
                <a:t>1. COMPLETE AN ONLINE REFERRAL FORM (SRF) </a:t>
              </a:r>
            </a:p>
          </p:txBody>
        </p:sp>
        <p:sp>
          <p:nvSpPr>
            <p:cNvPr id="20" name="TextBox 20"/>
            <p:cNvSpPr txBox="1"/>
            <p:nvPr/>
          </p:nvSpPr>
          <p:spPr>
            <a:xfrm>
              <a:off x="4959171" y="1646662"/>
              <a:ext cx="2094785" cy="410472"/>
            </a:xfrm>
            <a:prstGeom prst="rect">
              <a:avLst/>
            </a:prstGeom>
          </p:spPr>
          <p:txBody>
            <a:bodyPr wrap="square" lIns="0" tIns="0" rIns="0" bIns="0" rtlCol="0" anchor="t">
              <a:spAutoFit/>
            </a:bodyPr>
            <a:lstStyle/>
            <a:p>
              <a:pPr marL="0" marR="0" lvl="0" indent="0" algn="l" defTabSz="914400" rtl="0" eaLnBrk="1" fontAlgn="auto" latinLnBrk="0" hangingPunct="1">
                <a:lnSpc>
                  <a:spcPts val="1309"/>
                </a:lnSpc>
                <a:spcBef>
                  <a:spcPts val="0"/>
                </a:spcBef>
                <a:spcAft>
                  <a:spcPts val="0"/>
                </a:spcAft>
                <a:buClrTx/>
                <a:buSzTx/>
                <a:buFontTx/>
                <a:buNone/>
                <a:tabLst/>
                <a:defRPr/>
              </a:pPr>
              <a:r>
                <a:rPr kumimoji="0" lang="en-US" sz="950" b="0" i="0" u="none" strike="noStrike" kern="1200" cap="none" spc="79" normalizeH="0" baseline="0" noProof="0">
                  <a:ln>
                    <a:noFill/>
                  </a:ln>
                  <a:solidFill>
                    <a:srgbClr val="F4F6FC"/>
                  </a:solidFill>
                  <a:effectLst/>
                  <a:uLnTx/>
                  <a:uFillTx/>
                  <a:latin typeface="HK Grotesk Bold"/>
                  <a:ea typeface="+mn-ea"/>
                  <a:cs typeface="+mn-cs"/>
                </a:rPr>
                <a:t> </a:t>
              </a:r>
              <a:r>
                <a:rPr kumimoji="0" lang="en-US" sz="1300" b="0" i="0" u="none" strike="noStrike" kern="1200" cap="none" spc="79" normalizeH="0" baseline="0" noProof="0">
                  <a:ln>
                    <a:noFill/>
                  </a:ln>
                  <a:solidFill>
                    <a:srgbClr val="F4F6FC"/>
                  </a:solidFill>
                  <a:effectLst/>
                  <a:uLnTx/>
                  <a:uFillTx/>
                  <a:latin typeface="Calibri"/>
                  <a:ea typeface="Calibri"/>
                  <a:cs typeface="Calibri"/>
                </a:rPr>
                <a:t>3. 1-1 MEETING WITH ADVISOR  (REMOTE OR FACE TO FACE)</a:t>
              </a:r>
            </a:p>
          </p:txBody>
        </p:sp>
        <p:sp>
          <p:nvSpPr>
            <p:cNvPr id="22" name="TextBox 22"/>
            <p:cNvSpPr txBox="1"/>
            <p:nvPr/>
          </p:nvSpPr>
          <p:spPr>
            <a:xfrm>
              <a:off x="7223727" y="1582580"/>
              <a:ext cx="1871845" cy="203717"/>
            </a:xfrm>
            <a:prstGeom prst="rect">
              <a:avLst/>
            </a:prstGeom>
          </p:spPr>
          <p:txBody>
            <a:bodyPr lIns="0" tIns="0" rIns="0" bIns="0" rtlCol="0" anchor="t">
              <a:spAutoFit/>
            </a:bodyPr>
            <a:lstStyle/>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400" b="0" i="0" u="none" strike="noStrike" kern="1200" cap="none" spc="112" normalizeH="0" baseline="0" noProof="0">
                  <a:ln>
                    <a:noFill/>
                  </a:ln>
                  <a:solidFill>
                    <a:srgbClr val="F4F6FC"/>
                  </a:solidFill>
                  <a:effectLst/>
                  <a:uLnTx/>
                  <a:uFillTx/>
                  <a:latin typeface="Calibri"/>
                  <a:ea typeface="Calibri"/>
                  <a:cs typeface="Calibri"/>
                </a:rPr>
                <a:t>4. REFERRALS </a:t>
              </a:r>
            </a:p>
          </p:txBody>
        </p:sp>
        <p:sp>
          <p:nvSpPr>
            <p:cNvPr id="24" name="TextBox 24"/>
            <p:cNvSpPr txBox="1"/>
            <p:nvPr/>
          </p:nvSpPr>
          <p:spPr>
            <a:xfrm>
              <a:off x="9238243" y="1569710"/>
              <a:ext cx="1871845" cy="203717"/>
            </a:xfrm>
            <a:prstGeom prst="rect">
              <a:avLst/>
            </a:prstGeom>
          </p:spPr>
          <p:txBody>
            <a:bodyPr lIns="0" tIns="0" rIns="0" bIns="0" rtlCol="0" anchor="t">
              <a:spAutoFit/>
            </a:bodyPr>
            <a:lstStyle/>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400" b="0" i="0" u="none" strike="noStrike" kern="1200" cap="none" spc="112" normalizeH="0" baseline="0" noProof="0">
                  <a:ln>
                    <a:noFill/>
                  </a:ln>
                  <a:solidFill>
                    <a:srgbClr val="F4F6FC"/>
                  </a:solidFill>
                  <a:effectLst/>
                  <a:uLnTx/>
                  <a:uFillTx/>
                  <a:latin typeface="Calibri"/>
                  <a:ea typeface="Calibri"/>
                  <a:cs typeface="Calibri"/>
                </a:rPr>
                <a:t>5. FOLLOW UP</a:t>
              </a:r>
            </a:p>
          </p:txBody>
        </p:sp>
        <p:sp>
          <p:nvSpPr>
            <p:cNvPr id="28" name="TextBox 28"/>
            <p:cNvSpPr txBox="1"/>
            <p:nvPr/>
          </p:nvSpPr>
          <p:spPr>
            <a:xfrm>
              <a:off x="2716533" y="1645867"/>
              <a:ext cx="2094785" cy="293344"/>
            </a:xfrm>
            <a:prstGeom prst="rect">
              <a:avLst/>
            </a:prstGeom>
          </p:spPr>
          <p:txBody>
            <a:bodyPr lIns="0" tIns="0" rIns="0" bIns="0" rtlCol="0" anchor="t">
              <a:spAutoFit/>
            </a:bodyPr>
            <a:lstStyle/>
            <a:p>
              <a:pPr marL="0" marR="0" lvl="0" indent="0" algn="ctr" defTabSz="914400" rtl="0" eaLnBrk="1" fontAlgn="auto" latinLnBrk="0" hangingPunct="1">
                <a:lnSpc>
                  <a:spcPts val="1431"/>
                </a:lnSpc>
                <a:spcBef>
                  <a:spcPts val="0"/>
                </a:spcBef>
                <a:spcAft>
                  <a:spcPts val="0"/>
                </a:spcAft>
                <a:buClrTx/>
                <a:buSzTx/>
                <a:buFontTx/>
                <a:buNone/>
                <a:tabLst/>
                <a:defRPr/>
              </a:pPr>
              <a:r>
                <a:rPr kumimoji="0" lang="en-US" sz="1250" b="0" i="0" u="none" strike="noStrike" kern="1200" cap="none" spc="101" normalizeH="0" baseline="0" noProof="0">
                  <a:ln>
                    <a:noFill/>
                  </a:ln>
                  <a:solidFill>
                    <a:srgbClr val="F4F6FC"/>
                  </a:solidFill>
                  <a:effectLst/>
                  <a:uLnTx/>
                  <a:uFillTx/>
                  <a:latin typeface="Calibri"/>
                  <a:ea typeface="Calibri"/>
                  <a:cs typeface="Calibri"/>
                </a:rPr>
                <a:t> 2.  OFFER OF AN </a:t>
              </a:r>
              <a:r>
                <a:rPr kumimoji="0" lang="en-US" sz="1300" b="0" i="0" u="none" strike="noStrike" kern="1200" cap="none" spc="101" normalizeH="0" baseline="0" noProof="0">
                  <a:ln>
                    <a:noFill/>
                  </a:ln>
                  <a:solidFill>
                    <a:srgbClr val="F4F6FC"/>
                  </a:solidFill>
                  <a:effectLst/>
                  <a:uLnTx/>
                  <a:uFillTx/>
                  <a:latin typeface="Calibri"/>
                  <a:ea typeface="Calibri"/>
                  <a:cs typeface="Calibri"/>
                </a:rPr>
                <a:t>APPOINTMENT</a:t>
              </a:r>
              <a:r>
                <a:rPr kumimoji="0" lang="en-US" sz="1250" b="0" i="0" u="none" strike="noStrike" kern="1200" cap="none" spc="101" normalizeH="0" baseline="0" noProof="0">
                  <a:ln>
                    <a:noFill/>
                  </a:ln>
                  <a:solidFill>
                    <a:srgbClr val="F4F6FC"/>
                  </a:solidFill>
                  <a:effectLst/>
                  <a:uLnTx/>
                  <a:uFillTx/>
                  <a:latin typeface="Calibri"/>
                  <a:ea typeface="Calibri"/>
                  <a:cs typeface="Calibri"/>
                </a:rPr>
                <a:t> </a:t>
              </a:r>
            </a:p>
          </p:txBody>
        </p:sp>
      </p:grpSp>
    </p:spTree>
    <p:extLst>
      <p:ext uri="{BB962C8B-B14F-4D97-AF65-F5344CB8AC3E}">
        <p14:creationId xmlns:p14="http://schemas.microsoft.com/office/powerpoint/2010/main" val="3194335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7162800" y="-1"/>
            <a:ext cx="152400" cy="6858001"/>
          </a:xfrm>
          <a:prstGeom prst="rect">
            <a:avLst/>
          </a:prstGeom>
          <a:solidFill>
            <a:srgbClr val="5CB6F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TextBox 6"/>
          <p:cNvSpPr txBox="1"/>
          <p:nvPr/>
        </p:nvSpPr>
        <p:spPr>
          <a:xfrm>
            <a:off x="566420" y="1119200"/>
            <a:ext cx="6146683" cy="593176"/>
          </a:xfrm>
          <a:prstGeom prst="rect">
            <a:avLst/>
          </a:prstGeom>
        </p:spPr>
        <p:txBody>
          <a:bodyPr lIns="0" tIns="0" rIns="0" bIns="0" rtlCol="0" anchor="t">
            <a:spAutoFit/>
          </a:bodyPr>
          <a:lstStyle/>
          <a:p>
            <a:pPr marL="0" marR="0" lvl="0" indent="0" algn="l" defTabSz="914400" rtl="0" eaLnBrk="1" fontAlgn="auto" latinLnBrk="0" hangingPunct="1">
              <a:lnSpc>
                <a:spcPts val="4920"/>
              </a:lnSpc>
              <a:spcBef>
                <a:spcPts val="0"/>
              </a:spcBef>
              <a:spcAft>
                <a:spcPts val="0"/>
              </a:spcAft>
              <a:buClrTx/>
              <a:buSzTx/>
              <a:buFontTx/>
              <a:buNone/>
              <a:tabLst/>
              <a:defRPr/>
            </a:pPr>
            <a:r>
              <a:rPr kumimoji="0" lang="en-US" sz="3600">
                <a:solidFill>
                  <a:schemeClr val="bg1"/>
                </a:solidFill>
                <a:latin typeface="Calibri"/>
                <a:ea typeface="Calibri"/>
                <a:cs typeface="Calibri"/>
              </a:rPr>
              <a:t>Support Request Form (SRF)</a:t>
            </a:r>
          </a:p>
        </p:txBody>
      </p:sp>
      <p:sp>
        <p:nvSpPr>
          <p:cNvPr id="7" name="TextBox 7"/>
          <p:cNvSpPr txBox="1"/>
          <p:nvPr/>
        </p:nvSpPr>
        <p:spPr>
          <a:xfrm>
            <a:off x="7315200" y="266487"/>
            <a:ext cx="4724098" cy="6757747"/>
          </a:xfrm>
          <a:prstGeom prst="rect">
            <a:avLst/>
          </a:prstGeom>
        </p:spPr>
        <p:txBody>
          <a:bodyPr lIns="0" tIns="0" rIns="0" bIns="0" rtlCol="0" anchor="t">
            <a:spAutoFit/>
          </a:bodyPr>
          <a:lstStyle/>
          <a:p>
            <a:pPr marL="0" marR="0" lvl="0" indent="0" algn="l" defTabSz="914400" rtl="0" eaLnBrk="1" fontAlgn="auto" latinLnBrk="0" hangingPunct="1">
              <a:lnSpc>
                <a:spcPts val="2431"/>
              </a:lnSpc>
              <a:spcBef>
                <a:spcPts val="0"/>
              </a:spcBef>
              <a:spcAft>
                <a:spcPts val="0"/>
              </a:spcAft>
              <a:buClrTx/>
              <a:buSzTx/>
              <a:buFontTx/>
              <a:buNone/>
              <a:tabLst/>
              <a:defRPr/>
            </a:pPr>
            <a:r>
              <a:rPr kumimoji="0" lang="en-US" sz="1700" b="0" i="0" u="none" strike="noStrike" kern="1200" cap="none" spc="0" normalizeH="0" baseline="0" noProof="0">
                <a:ln>
                  <a:noFill/>
                </a:ln>
                <a:solidFill>
                  <a:srgbClr val="CAE8FF"/>
                </a:solidFill>
                <a:effectLst/>
                <a:uLnTx/>
                <a:uFillTx/>
                <a:latin typeface="HK Grotesk Medium"/>
                <a:ea typeface="+mn-ea"/>
                <a:cs typeface="+mn-cs"/>
              </a:rPr>
              <a:t> </a:t>
            </a:r>
          </a:p>
          <a:p>
            <a:pPr marL="374650" marR="0" lvl="1" indent="-187325" algn="l" defTabSz="914400" rtl="0" eaLnBrk="1" fontAlgn="auto" latinLnBrk="0" hangingPunct="1">
              <a:lnSpc>
                <a:spcPts val="2431"/>
              </a:lnSpc>
              <a:spcBef>
                <a:spcPts val="0"/>
              </a:spcBef>
              <a:spcAft>
                <a:spcPts val="0"/>
              </a:spcAft>
              <a:buClrTx/>
              <a:buSzTx/>
              <a:buFont typeface="Arial"/>
              <a:buChar char="•"/>
              <a:tabLst/>
              <a:defRPr/>
            </a:pPr>
            <a:r>
              <a:rPr kumimoji="0" lang="en-US" sz="1800" b="0" i="0" u="none" strike="noStrike" kern="1200" cap="none" spc="0" normalizeH="0" baseline="0" noProof="0">
                <a:ln>
                  <a:noFill/>
                </a:ln>
                <a:solidFill>
                  <a:prstClr val="white"/>
                </a:solidFill>
                <a:effectLst/>
                <a:uLnTx/>
                <a:uFillTx/>
                <a:latin typeface="Calibri"/>
                <a:ea typeface="Calibri"/>
                <a:cs typeface="Calibri"/>
              </a:rPr>
              <a:t>Quick and easy format–ask any member of staff for help, if needed!</a:t>
            </a: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374650" marR="0" lvl="1" indent="-187325" algn="l" defTabSz="914400" rtl="0" eaLnBrk="1" fontAlgn="auto" latinLnBrk="0" hangingPunct="1">
              <a:lnSpc>
                <a:spcPts val="2431"/>
              </a:lnSpc>
              <a:spcBef>
                <a:spcPts val="0"/>
              </a:spcBef>
              <a:spcAft>
                <a:spcPts val="0"/>
              </a:spcAft>
              <a:buClrTx/>
              <a:buSzTx/>
              <a:buFont typeface="Arial"/>
              <a:buChar char="•"/>
              <a:tabLst/>
              <a:defRPr/>
            </a:pP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374650" marR="0" lvl="1" indent="-187325" algn="l" defTabSz="914400" rtl="0" eaLnBrk="1" fontAlgn="auto" latinLnBrk="0" hangingPunct="1">
              <a:lnSpc>
                <a:spcPts val="2431"/>
              </a:lnSpc>
              <a:spcBef>
                <a:spcPts val="0"/>
              </a:spcBef>
              <a:spcAft>
                <a:spcPts val="0"/>
              </a:spcAft>
              <a:buClrTx/>
              <a:buSzTx/>
              <a:buFont typeface="Arial"/>
              <a:buChar char="•"/>
              <a:tabLst/>
              <a:defRPr/>
            </a:pPr>
            <a:r>
              <a:rPr kumimoji="0" lang="en-US" sz="1800" b="0" i="0" u="none" strike="noStrike" kern="1200" cap="none" spc="0" normalizeH="0" baseline="0" noProof="0">
                <a:ln>
                  <a:noFill/>
                </a:ln>
                <a:solidFill>
                  <a:prstClr val="white"/>
                </a:solidFill>
                <a:effectLst/>
                <a:uLnTx/>
                <a:uFillTx/>
                <a:latin typeface="Calibri"/>
                <a:ea typeface="Calibri"/>
                <a:cs typeface="Calibri"/>
              </a:rPr>
              <a:t> Fastest and quickest route into wellbeing support </a:t>
            </a: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187325" marR="0" lvl="1" indent="0" algn="l" defTabSz="914400" rtl="0" eaLnBrk="1" fontAlgn="auto" latinLnBrk="0" hangingPunct="1">
              <a:lnSpc>
                <a:spcPts val="2431"/>
              </a:lnSpc>
              <a:spcBef>
                <a:spcPts val="0"/>
              </a:spcBef>
              <a:spcAft>
                <a:spcPts val="0"/>
              </a:spcAft>
              <a:buClrTx/>
              <a:buSzTx/>
              <a:buFontTx/>
              <a:buNone/>
              <a:tabLst/>
              <a:defRPr/>
            </a:pP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374650" marR="0" lvl="1" indent="-187325" algn="l" defTabSz="914400" rtl="0" eaLnBrk="1" fontAlgn="auto" latinLnBrk="0" hangingPunct="1">
              <a:lnSpc>
                <a:spcPts val="2431"/>
              </a:lnSpc>
              <a:spcBef>
                <a:spcPts val="0"/>
              </a:spcBef>
              <a:spcAft>
                <a:spcPts val="0"/>
              </a:spcAft>
              <a:buClrTx/>
              <a:buSzTx/>
              <a:buFont typeface="Arial"/>
              <a:buChar char="•"/>
              <a:tabLst/>
              <a:defRPr/>
            </a:pPr>
            <a:r>
              <a:rPr kumimoji="0" lang="en-US" sz="1800" b="0" i="0" u="none" strike="noStrike" kern="1200" cap="none" spc="0" normalizeH="0" baseline="0" noProof="0">
                <a:ln>
                  <a:noFill/>
                </a:ln>
                <a:solidFill>
                  <a:prstClr val="white"/>
                </a:solidFill>
                <a:effectLst/>
                <a:uLnTx/>
                <a:uFillTx/>
                <a:latin typeface="Calibri"/>
                <a:ea typeface="Calibri"/>
                <a:cs typeface="Calibri"/>
              </a:rPr>
              <a:t>Collects information on support needs, impact on studies and risk of serious harm to self.</a:t>
            </a: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187325" marR="0" lvl="1" indent="0" algn="l" defTabSz="914400" rtl="0" eaLnBrk="1" fontAlgn="auto" latinLnBrk="0" hangingPunct="1">
              <a:lnSpc>
                <a:spcPts val="2431"/>
              </a:lnSpc>
              <a:spcBef>
                <a:spcPts val="0"/>
              </a:spcBef>
              <a:spcAft>
                <a:spcPts val="0"/>
              </a:spcAft>
              <a:buClrTx/>
              <a:buSzTx/>
              <a:buFontTx/>
              <a:buNone/>
              <a:tabLst/>
              <a:defRPr/>
            </a:pP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374650" marR="0" lvl="1" indent="-187325" algn="l" defTabSz="914400" rtl="0" eaLnBrk="1" fontAlgn="auto" latinLnBrk="0" hangingPunct="1">
              <a:lnSpc>
                <a:spcPts val="2431"/>
              </a:lnSpc>
              <a:spcBef>
                <a:spcPts val="0"/>
              </a:spcBef>
              <a:spcAft>
                <a:spcPts val="0"/>
              </a:spcAft>
              <a:buClrTx/>
              <a:buSzTx/>
              <a:buFont typeface="Arial"/>
              <a:buChar char="•"/>
              <a:tabLst/>
              <a:defRPr/>
            </a:pPr>
            <a:r>
              <a:rPr kumimoji="0" lang="en-US" sz="1800" b="0" i="0" u="none" strike="noStrike" kern="1200" cap="none" spc="0" normalizeH="0" baseline="0" noProof="0">
                <a:ln>
                  <a:noFill/>
                </a:ln>
                <a:solidFill>
                  <a:prstClr val="white"/>
                </a:solidFill>
                <a:effectLst/>
                <a:uLnTx/>
                <a:uFillTx/>
                <a:latin typeface="Calibri"/>
                <a:ea typeface="Calibri"/>
                <a:cs typeface="Calibri"/>
              </a:rPr>
              <a:t>Student centered approach </a:t>
            </a: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374650" marR="0" lvl="1" indent="-187325" algn="l" defTabSz="914400" rtl="0" eaLnBrk="1" fontAlgn="auto" latinLnBrk="0" hangingPunct="1">
              <a:lnSpc>
                <a:spcPts val="2431"/>
              </a:lnSpc>
              <a:spcBef>
                <a:spcPts val="0"/>
              </a:spcBef>
              <a:spcAft>
                <a:spcPts val="0"/>
              </a:spcAft>
              <a:buClrTx/>
              <a:buSzTx/>
              <a:buFont typeface="Arial"/>
              <a:buChar char="•"/>
              <a:tabLst/>
              <a:defRPr/>
            </a:pP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374650" marR="0" lvl="1" indent="-187325" algn="l" defTabSz="914400" rtl="0" eaLnBrk="1" fontAlgn="auto" latinLnBrk="0" hangingPunct="1">
              <a:lnSpc>
                <a:spcPts val="2431"/>
              </a:lnSpc>
              <a:spcBef>
                <a:spcPts val="0"/>
              </a:spcBef>
              <a:spcAft>
                <a:spcPts val="0"/>
              </a:spcAft>
              <a:buClrTx/>
              <a:buSzTx/>
              <a:buFont typeface="Arial"/>
              <a:buChar char="•"/>
              <a:tabLst/>
              <a:defRPr/>
            </a:pPr>
            <a:r>
              <a:rPr kumimoji="0" lang="en-US" sz="1800" b="0" i="0" u="none" strike="noStrike" kern="1200" cap="none" spc="0" normalizeH="0" baseline="0" noProof="0">
                <a:ln>
                  <a:noFill/>
                </a:ln>
                <a:solidFill>
                  <a:prstClr val="white"/>
                </a:solidFill>
                <a:effectLst/>
                <a:uLnTx/>
                <a:uFillTx/>
                <a:latin typeface="Calibri"/>
                <a:ea typeface="Calibri"/>
                <a:cs typeface="Calibri"/>
              </a:rPr>
              <a:t>Students can only use their university email when completing SRF, due to security and data protection purposes </a:t>
            </a: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374650" marR="0" lvl="1" indent="-187325" algn="l" defTabSz="914400" rtl="0" eaLnBrk="1" fontAlgn="auto" latinLnBrk="0" hangingPunct="1">
              <a:lnSpc>
                <a:spcPts val="2431"/>
              </a:lnSpc>
              <a:spcBef>
                <a:spcPts val="0"/>
              </a:spcBef>
              <a:spcAft>
                <a:spcPts val="0"/>
              </a:spcAft>
              <a:buClrTx/>
              <a:buSzTx/>
              <a:buFont typeface="Arial"/>
              <a:buChar char="•"/>
              <a:tabLst/>
              <a:defRPr/>
            </a:pP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282575" marR="0" lvl="1" indent="-140970" algn="l" defTabSz="914400" rtl="0" eaLnBrk="1" fontAlgn="auto" latinLnBrk="0" hangingPunct="1">
              <a:lnSpc>
                <a:spcPts val="1835"/>
              </a:lnSpc>
              <a:spcBef>
                <a:spcPts val="0"/>
              </a:spcBef>
              <a:spcAft>
                <a:spcPts val="0"/>
              </a:spcAft>
              <a:buClrTx/>
              <a:buSzTx/>
              <a:buFont typeface="Arial"/>
              <a:buChar char="•"/>
              <a:tabLst/>
              <a:defRPr/>
            </a:pPr>
            <a:r>
              <a:rPr kumimoji="0" lang="en-US" sz="1800" b="0" i="0" u="none" strike="noStrike" kern="1200" cap="none" spc="0" normalizeH="0" baseline="0" noProof="0">
                <a:ln>
                  <a:noFill/>
                </a:ln>
                <a:solidFill>
                  <a:prstClr val="white"/>
                </a:solidFill>
                <a:effectLst/>
                <a:uLnTx/>
                <a:uFillTx/>
                <a:latin typeface="Calibri"/>
                <a:ea typeface="Calibri" panose="020F0502020204030204"/>
                <a:cs typeface="Calibri" panose="020F0502020204030204"/>
              </a:rPr>
              <a:t>Ensures the student has agreed to our Student Privacy Statement and the Wellbeing Service Confidentiality and Data Protection Statement.</a:t>
            </a:r>
            <a:endParaRPr lang="en-US" sz="1800" b="0" i="0" u="none" strike="noStrike" kern="1200" cap="none" spc="0" normalizeH="0" baseline="0" noProof="0">
              <a:ln>
                <a:noFill/>
              </a:ln>
              <a:solidFill>
                <a:prstClr val="white"/>
              </a:solidFill>
              <a:effectLst/>
              <a:uLnTx/>
              <a:uFillTx/>
              <a:latin typeface="Calibri"/>
              <a:ea typeface="Calibri"/>
              <a:cs typeface="Calibri"/>
            </a:endParaRPr>
          </a:p>
          <a:p>
            <a:pPr marL="282575" marR="0" lvl="1" indent="-140970" algn="l" defTabSz="914400" rtl="0" eaLnBrk="1" fontAlgn="auto" latinLnBrk="0" hangingPunct="1">
              <a:lnSpc>
                <a:spcPts val="1835"/>
              </a:lnSpc>
              <a:spcBef>
                <a:spcPts val="0"/>
              </a:spcBef>
              <a:spcAft>
                <a:spcPts val="0"/>
              </a:spcAft>
              <a:buClrTx/>
              <a:buSzTx/>
              <a:buFont typeface="Arial"/>
              <a:buChar char="•"/>
              <a:tabLst/>
              <a:defRPr/>
            </a:pPr>
            <a:endParaRPr lang="en-US" sz="1800" b="0" i="0" u="none" strike="noStrike" kern="1200" cap="none" spc="0" normalizeH="0" baseline="0" noProof="0">
              <a:ln>
                <a:noFill/>
              </a:ln>
              <a:solidFill>
                <a:srgbClr val="FF0000"/>
              </a:solidFill>
              <a:effectLst/>
              <a:uLnTx/>
              <a:uFillTx/>
              <a:latin typeface="Calibri"/>
              <a:ea typeface="Calibri"/>
              <a:cs typeface="Calibri"/>
            </a:endParaRPr>
          </a:p>
          <a:p>
            <a:pPr marL="140970" marR="0" lvl="1" indent="0" algn="l" defTabSz="914400" rtl="0" eaLnBrk="1" fontAlgn="auto" latinLnBrk="0" hangingPunct="1">
              <a:lnSpc>
                <a:spcPts val="1835"/>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D"/>
              </a:solidFill>
              <a:effectLst/>
              <a:uLnTx/>
              <a:uFillTx/>
              <a:latin typeface="Calibri" panose="020F0502020204030204"/>
              <a:ea typeface="Calibri" panose="020F0502020204030204"/>
              <a:cs typeface="Calibri" panose="020F0502020204030204"/>
            </a:endParaRPr>
          </a:p>
          <a:p>
            <a:pPr marL="0" marR="0" lvl="0" indent="0" algn="l" defTabSz="914400" rtl="0" eaLnBrk="1" fontAlgn="auto" latinLnBrk="0" hangingPunct="1">
              <a:lnSpc>
                <a:spcPts val="1835"/>
              </a:lnSpc>
              <a:spcBef>
                <a:spcPts val="0"/>
              </a:spcBef>
              <a:spcAft>
                <a:spcPts val="0"/>
              </a:spcAft>
              <a:buClrTx/>
              <a:buSzTx/>
              <a:buFontTx/>
              <a:buNone/>
              <a:tabLst/>
              <a:defRPr/>
            </a:pPr>
            <a:endParaRPr kumimoji="0" lang="nl-NL" sz="1400" b="0" i="0" u="none" strike="noStrike" kern="1200" cap="none" spc="0" normalizeH="0" baseline="0" noProof="0">
              <a:ln>
                <a:noFill/>
              </a:ln>
              <a:solidFill>
                <a:prstClr val="black"/>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endParaRPr>
          </a:p>
          <a:p>
            <a:pPr marL="0" marR="0" lvl="0" indent="0" algn="l" defTabSz="914400" rtl="0" eaLnBrk="1" fontAlgn="auto" latinLnBrk="0" hangingPunct="1">
              <a:lnSpc>
                <a:spcPts val="1835"/>
              </a:lnSpc>
              <a:spcBef>
                <a:spcPts val="0"/>
              </a:spcBef>
              <a:spcAft>
                <a:spcPts val="0"/>
              </a:spcAft>
              <a:buClrTx/>
              <a:buSzTx/>
              <a:buFontTx/>
              <a:buNone/>
              <a:tabLst/>
              <a:defRPr/>
            </a:pPr>
            <a:r>
              <a:rPr kumimoji="0" lang="nl-NL" sz="1400" b="0" i="0" u="none" strike="noStrike" kern="1200" cap="none" spc="0" normalizeH="0" baseline="0" noProof="0">
                <a:ln>
                  <a:noFill/>
                </a:ln>
                <a:solidFill>
                  <a:prstClr val="black"/>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rPr>
              <a:t>Students » Hub (uwtsd.ac.uk)</a:t>
            </a:r>
            <a:endParaRPr kumimoji="0" lang="en-US" sz="1310" b="0" i="0" u="none" strike="noStrike" kern="1200" cap="none" spc="0" normalizeH="0" baseline="0" noProof="0">
              <a:ln>
                <a:noFill/>
              </a:ln>
              <a:solidFill>
                <a:prstClr val="black"/>
              </a:solidFill>
              <a:effectLst/>
              <a:uLnTx/>
              <a:uFillTx/>
              <a:latin typeface="HK Grotesk Medium"/>
              <a:ea typeface="+mn-ea"/>
              <a:cs typeface="+mn-cs"/>
            </a:endParaRPr>
          </a:p>
          <a:p>
            <a:pPr marL="0" marR="0" lvl="0" indent="0" algn="l" defTabSz="914400" rtl="0" eaLnBrk="1" fontAlgn="auto" latinLnBrk="0" hangingPunct="1">
              <a:lnSpc>
                <a:spcPts val="1835"/>
              </a:lnSpc>
              <a:spcBef>
                <a:spcPct val="0"/>
              </a:spcBef>
              <a:spcAft>
                <a:spcPts val="0"/>
              </a:spcAft>
              <a:buClrTx/>
              <a:buSzTx/>
              <a:buFontTx/>
              <a:buNone/>
              <a:tabLst/>
              <a:defRPr/>
            </a:pPr>
            <a:endParaRPr kumimoji="0" lang="en-US" sz="1310" b="0" i="0" u="none" strike="noStrike" kern="1200" cap="none" spc="0" normalizeH="0" baseline="0" noProof="0">
              <a:ln>
                <a:noFill/>
              </a:ln>
              <a:solidFill>
                <a:srgbClr val="CAE8FF"/>
              </a:solidFill>
              <a:effectLst/>
              <a:uLnTx/>
              <a:uFillTx/>
              <a:latin typeface="HK Grotesk Medium"/>
              <a:ea typeface="+mn-ea"/>
              <a:cs typeface="+mn-cs"/>
            </a:endParaRPr>
          </a:p>
        </p:txBody>
      </p:sp>
      <p:pic>
        <p:nvPicPr>
          <p:cNvPr id="5" name="Picture 4">
            <a:extLst>
              <a:ext uri="{FF2B5EF4-FFF2-40B4-BE49-F238E27FC236}">
                <a16:creationId xmlns:a16="http://schemas.microsoft.com/office/drawing/2014/main" id="{C07D0FE8-895D-F3A7-4930-19C1A4A2EC6D}"/>
              </a:ext>
            </a:extLst>
          </p:cNvPr>
          <p:cNvPicPr>
            <a:picLocks noChangeAspect="1"/>
          </p:cNvPicPr>
          <p:nvPr/>
        </p:nvPicPr>
        <p:blipFill>
          <a:blip r:embed="rId4"/>
          <a:stretch>
            <a:fillRect/>
          </a:stretch>
        </p:blipFill>
        <p:spPr>
          <a:xfrm>
            <a:off x="152702" y="1836872"/>
            <a:ext cx="6892428" cy="3393496"/>
          </a:xfrm>
          <a:prstGeom prst="rect">
            <a:avLst/>
          </a:prstGeom>
        </p:spPr>
      </p:pic>
      <p:cxnSp>
        <p:nvCxnSpPr>
          <p:cNvPr id="12" name="Straight Arrow Connector 11">
            <a:extLst>
              <a:ext uri="{FF2B5EF4-FFF2-40B4-BE49-F238E27FC236}">
                <a16:creationId xmlns:a16="http://schemas.microsoft.com/office/drawing/2014/main" id="{7430AE3D-7C08-F5F0-B06E-E6552DBEF10E}"/>
              </a:ext>
            </a:extLst>
          </p:cNvPr>
          <p:cNvCxnSpPr>
            <a:cxnSpLocks/>
          </p:cNvCxnSpPr>
          <p:nvPr/>
        </p:nvCxnSpPr>
        <p:spPr>
          <a:xfrm flipH="1">
            <a:off x="5565149" y="1395804"/>
            <a:ext cx="808219" cy="185031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 screen&#10;&#10;Description automatically generated">
            <a:extLst>
              <a:ext uri="{FF2B5EF4-FFF2-40B4-BE49-F238E27FC236}">
                <a16:creationId xmlns:a16="http://schemas.microsoft.com/office/drawing/2014/main" id="{22DBC2E1-19FD-00FB-F7D3-9D66ED2D216A}"/>
              </a:ext>
            </a:extLst>
          </p:cNvPr>
          <p:cNvPicPr>
            <a:picLocks noChangeAspect="1"/>
          </p:cNvPicPr>
          <p:nvPr/>
        </p:nvPicPr>
        <p:blipFill>
          <a:blip r:embed="rId3"/>
          <a:stretch>
            <a:fillRect/>
          </a:stretch>
        </p:blipFill>
        <p:spPr>
          <a:xfrm>
            <a:off x="-1" y="0"/>
            <a:ext cx="6677247" cy="6858000"/>
          </a:xfrm>
          <a:prstGeom prst="rect">
            <a:avLst/>
          </a:prstGeom>
        </p:spPr>
      </p:pic>
      <p:graphicFrame>
        <p:nvGraphicFramePr>
          <p:cNvPr id="10" name="Diagram 9">
            <a:extLst>
              <a:ext uri="{FF2B5EF4-FFF2-40B4-BE49-F238E27FC236}">
                <a16:creationId xmlns:a16="http://schemas.microsoft.com/office/drawing/2014/main" id="{9E856E18-D5BE-CAA2-32C6-411D6D500334}"/>
              </a:ext>
            </a:extLst>
          </p:cNvPr>
          <p:cNvGraphicFramePr/>
          <p:nvPr/>
        </p:nvGraphicFramePr>
        <p:xfrm>
          <a:off x="6873240" y="917786"/>
          <a:ext cx="4876800" cy="50105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Picture 1">
            <a:extLst>
              <a:ext uri="{FF2B5EF4-FFF2-40B4-BE49-F238E27FC236}">
                <a16:creationId xmlns:a16="http://schemas.microsoft.com/office/drawing/2014/main" id="{B18BB336-34EA-3BC9-7071-D97C6C1442B5}"/>
              </a:ext>
            </a:extLst>
          </p:cNvPr>
          <p:cNvPicPr>
            <a:picLocks noChangeAspect="1"/>
          </p:cNvPicPr>
          <p:nvPr/>
        </p:nvPicPr>
        <p:blipFill>
          <a:blip r:embed="rId9"/>
          <a:stretch>
            <a:fillRect/>
          </a:stretch>
        </p:blipFill>
        <p:spPr>
          <a:xfrm>
            <a:off x="5454579" y="0"/>
            <a:ext cx="1320664" cy="1318437"/>
          </a:xfrm>
          <a:prstGeom prst="rect">
            <a:avLst/>
          </a:prstGeom>
        </p:spPr>
      </p:pic>
    </p:spTree>
    <p:extLst>
      <p:ext uri="{BB962C8B-B14F-4D97-AF65-F5344CB8AC3E}">
        <p14:creationId xmlns:p14="http://schemas.microsoft.com/office/powerpoint/2010/main" val="114194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7E4FA4F-5640-EE2F-F0A8-86FFAF2AC29B}"/>
              </a:ext>
            </a:extLst>
          </p:cNvPr>
          <p:cNvSpPr/>
          <p:nvPr/>
        </p:nvSpPr>
        <p:spPr>
          <a:xfrm>
            <a:off x="5015085" y="0"/>
            <a:ext cx="7176915" cy="685800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6"/>
          <p:cNvSpPr txBox="1"/>
          <p:nvPr/>
        </p:nvSpPr>
        <p:spPr>
          <a:xfrm>
            <a:off x="-271804" y="2035550"/>
            <a:ext cx="4641486" cy="1836400"/>
          </a:xfrm>
          <a:prstGeom prst="rect">
            <a:avLst/>
          </a:prstGeom>
        </p:spPr>
        <p:txBody>
          <a:bodyPr wrap="square" lIns="0" tIns="0" rIns="0" bIns="0" rtlCol="0" anchor="t">
            <a:spAutoFit/>
          </a:bodyPr>
          <a:lstStyle/>
          <a:p>
            <a:pPr marL="0" marR="0" lvl="0" indent="0" algn="ctr" defTabSz="914400" rtl="0" eaLnBrk="1" fontAlgn="auto" latinLnBrk="0" hangingPunct="1">
              <a:lnSpc>
                <a:spcPts val="492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4F6FC"/>
                </a:solidFill>
                <a:effectLst/>
                <a:uLnTx/>
                <a:uFillTx/>
                <a:latin typeface="Calibri"/>
                <a:ea typeface="Calibri"/>
                <a:cs typeface="Calibri"/>
              </a:rPr>
              <a:t>Keeping Safe – </a:t>
            </a:r>
            <a:endParaRPr lang="en-US" sz="3200" b="0" i="0" u="none" strike="noStrike" kern="1200" cap="none" spc="0" normalizeH="0" baseline="0" noProof="0" dirty="0">
              <a:ln>
                <a:noFill/>
              </a:ln>
              <a:solidFill>
                <a:srgbClr val="F4F6FC"/>
              </a:solidFill>
              <a:effectLst/>
              <a:uLnTx/>
              <a:uFillTx/>
              <a:latin typeface="Calibri"/>
              <a:ea typeface="Calibri"/>
              <a:cs typeface="Calibri"/>
            </a:endParaRPr>
          </a:p>
          <a:p>
            <a:pPr marL="0" marR="0" lvl="0" indent="0" algn="ctr" defTabSz="914400" rtl="0" eaLnBrk="1" fontAlgn="auto" latinLnBrk="0" hangingPunct="1">
              <a:lnSpc>
                <a:spcPts val="492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4F6FC"/>
                </a:solidFill>
                <a:effectLst/>
                <a:uLnTx/>
                <a:uFillTx/>
                <a:latin typeface="Calibri"/>
                <a:ea typeface="Calibri"/>
                <a:cs typeface="Calibri"/>
              </a:rPr>
              <a:t>Safeguarding</a:t>
            </a:r>
            <a:endParaRPr lang="en-US" sz="3200" b="0" i="0" u="none" strike="noStrike" kern="1200" cap="none" spc="0" normalizeH="0" baseline="0" noProof="0" dirty="0">
              <a:ln>
                <a:noFill/>
              </a:ln>
              <a:solidFill>
                <a:srgbClr val="F4F6FC"/>
              </a:solidFill>
              <a:effectLst/>
              <a:uLnTx/>
              <a:uFillTx/>
              <a:latin typeface="Calibri"/>
              <a:ea typeface="Calibri"/>
              <a:cs typeface="Calibri"/>
            </a:endParaRPr>
          </a:p>
          <a:p>
            <a:pPr marL="0" marR="0" lvl="0" indent="0" algn="ctr" defTabSz="914400" rtl="0" eaLnBrk="1" fontAlgn="auto" latinLnBrk="0" hangingPunct="1">
              <a:lnSpc>
                <a:spcPts val="492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4F6FC"/>
                </a:solidFill>
                <a:effectLst/>
                <a:uLnTx/>
                <a:uFillTx/>
                <a:latin typeface="Calibri"/>
                <a:ea typeface="Calibri"/>
                <a:cs typeface="Calibri"/>
              </a:rPr>
              <a:t> Information</a:t>
            </a:r>
            <a:endParaRPr lang="en-US" sz="3200" b="0" i="0" u="none" strike="noStrike" kern="1200" cap="none" spc="0" normalizeH="0" baseline="0" noProof="0" dirty="0">
              <a:ln>
                <a:noFill/>
              </a:ln>
              <a:solidFill>
                <a:srgbClr val="F4F6FC"/>
              </a:solidFill>
              <a:effectLst/>
              <a:uLnTx/>
              <a:uFillTx/>
              <a:latin typeface="Calibri"/>
              <a:ea typeface="Calibri"/>
              <a:cs typeface="Calibri"/>
            </a:endParaRPr>
          </a:p>
        </p:txBody>
      </p:sp>
      <p:pic>
        <p:nvPicPr>
          <p:cNvPr id="5" name="Content Placeholder 4" descr="A group of blue square boxes with white text&#10;&#10;AI-generated content may be incorrect.">
            <a:extLst>
              <a:ext uri="{FF2B5EF4-FFF2-40B4-BE49-F238E27FC236}">
                <a16:creationId xmlns:a16="http://schemas.microsoft.com/office/drawing/2014/main" id="{EF6616C5-C062-5621-7B6E-55C5F1A08C53}"/>
              </a:ext>
            </a:extLst>
          </p:cNvPr>
          <p:cNvPicPr>
            <a:picLocks noGrp="1" noChangeAspect="1"/>
          </p:cNvPicPr>
          <p:nvPr>
            <p:ph idx="1"/>
          </p:nvPr>
        </p:nvPicPr>
        <p:blipFill>
          <a:blip r:embed="rId3"/>
          <a:stretch>
            <a:fillRect/>
          </a:stretch>
        </p:blipFill>
        <p:spPr>
          <a:xfrm>
            <a:off x="6539316" y="3713929"/>
            <a:ext cx="4879801" cy="2795522"/>
          </a:xfrm>
          <a:prstGeom prst="rect">
            <a:avLst/>
          </a:prstGeom>
        </p:spPr>
      </p:pic>
      <p:pic>
        <p:nvPicPr>
          <p:cNvPr id="4" name="Picture 3">
            <a:extLst>
              <a:ext uri="{FF2B5EF4-FFF2-40B4-BE49-F238E27FC236}">
                <a16:creationId xmlns:a16="http://schemas.microsoft.com/office/drawing/2014/main" id="{E80888E9-2C7D-3632-F728-152C6C9015DE}"/>
              </a:ext>
            </a:extLst>
          </p:cNvPr>
          <p:cNvPicPr>
            <a:picLocks noChangeAspect="1"/>
          </p:cNvPicPr>
          <p:nvPr/>
        </p:nvPicPr>
        <p:blipFill>
          <a:blip r:embed="rId4"/>
          <a:stretch>
            <a:fillRect/>
          </a:stretch>
        </p:blipFill>
        <p:spPr>
          <a:xfrm>
            <a:off x="5299572" y="35504"/>
            <a:ext cx="6892428" cy="339349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7E4FA4F-5640-EE2F-F0A8-86FFAF2AC29B}"/>
              </a:ext>
            </a:extLst>
          </p:cNvPr>
          <p:cNvSpPr/>
          <p:nvPr/>
        </p:nvSpPr>
        <p:spPr>
          <a:xfrm>
            <a:off x="7032892" y="0"/>
            <a:ext cx="5159108" cy="685800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6"/>
          <p:cNvSpPr txBox="1"/>
          <p:nvPr/>
        </p:nvSpPr>
        <p:spPr>
          <a:xfrm>
            <a:off x="472475" y="1014826"/>
            <a:ext cx="6146683" cy="1208023"/>
          </a:xfrm>
          <a:prstGeom prst="rect">
            <a:avLst/>
          </a:prstGeom>
        </p:spPr>
        <p:txBody>
          <a:bodyPr lIns="0" tIns="0" rIns="0" bIns="0" rtlCol="0" anchor="t">
            <a:spAutoFit/>
          </a:bodyPr>
          <a:lstStyle/>
          <a:p>
            <a:pPr marL="0" marR="0" lvl="0" indent="0" algn="ctr" defTabSz="914400" rtl="0" eaLnBrk="1" fontAlgn="auto" latinLnBrk="0" hangingPunct="1">
              <a:lnSpc>
                <a:spcPts val="4920"/>
              </a:lnSpc>
              <a:spcBef>
                <a:spcPts val="0"/>
              </a:spcBef>
              <a:spcAft>
                <a:spcPts val="0"/>
              </a:spcAft>
              <a:buClrTx/>
              <a:buSzTx/>
              <a:buFontTx/>
              <a:buNone/>
              <a:tabLst/>
              <a:defRPr/>
            </a:pPr>
            <a:r>
              <a:rPr kumimoji="0" lang="en-US" sz="3200" b="0" i="0" u="none" strike="noStrike" kern="1200" cap="none" spc="0" normalizeH="0" baseline="0" noProof="0">
                <a:ln>
                  <a:noFill/>
                </a:ln>
                <a:solidFill>
                  <a:srgbClr val="F4F6FC"/>
                </a:solidFill>
                <a:effectLst/>
                <a:uLnTx/>
                <a:uFillTx/>
                <a:latin typeface="Calibri"/>
                <a:ea typeface="Calibri"/>
                <a:cs typeface="Calibri"/>
              </a:rPr>
              <a:t>What should I do if I am concerned about a fellow student?</a:t>
            </a:r>
          </a:p>
        </p:txBody>
      </p:sp>
      <p:sp>
        <p:nvSpPr>
          <p:cNvPr id="7" name="TextBox 7"/>
          <p:cNvSpPr txBox="1"/>
          <p:nvPr/>
        </p:nvSpPr>
        <p:spPr>
          <a:xfrm>
            <a:off x="7395946" y="709753"/>
            <a:ext cx="4433000" cy="5304401"/>
          </a:xfrm>
          <a:prstGeom prst="rect">
            <a:avLst/>
          </a:prstGeom>
        </p:spPr>
        <p:txBody>
          <a:bodyPr lIns="0" tIns="0" rIns="0" bIns="0" rtlCol="0" anchor="t">
            <a:spAutoFit/>
          </a:bodyPr>
          <a:lstStyle/>
          <a:p>
            <a:pPr marL="0" marR="0" lvl="0" indent="0" algn="ctr" defTabSz="914400" rtl="0" eaLnBrk="1" fontAlgn="auto" latinLnBrk="0" hangingPunct="1">
              <a:lnSpc>
                <a:spcPts val="1721"/>
              </a:lnSpc>
              <a:spcBef>
                <a:spcPct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a:ea typeface="Calibri"/>
                <a:cs typeface="Calibri"/>
              </a:rPr>
              <a:t>Cause for Concern Form (CFC)</a:t>
            </a:r>
            <a:endParaRPr lang="en-US" sz="2800" b="0" i="0" u="none" strike="noStrike" kern="1200" cap="none" spc="0" normalizeH="0" baseline="0" noProof="0">
              <a:ln>
                <a:noFill/>
              </a:ln>
              <a:solidFill>
                <a:prstClr val="black"/>
              </a:solidFill>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0B0004020202020204" pitchFamily="34" charset="0"/>
              <a:ea typeface="DengXian" panose="02010600030101010101" pitchFamily="2" charset="-122"/>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CAE8FF"/>
              </a:solidFill>
              <a:effectLst/>
              <a:uLnTx/>
              <a:uFillTx/>
              <a:latin typeface="HK Grotesk Medium"/>
              <a:ea typeface="+mn-ea"/>
              <a:cs typeface="+mn-cs"/>
            </a:endParaRPr>
          </a:p>
          <a:p>
            <a:pPr marL="0" marR="0" lvl="0" indent="0" algn="l" defTabSz="914400" rtl="0" eaLnBrk="1" fontAlgn="auto" latinLnBrk="0" hangingPunct="1">
              <a:lnSpc>
                <a:spcPts val="1721"/>
              </a:lnSpc>
              <a:spcBef>
                <a:spcPct val="0"/>
              </a:spcBef>
              <a:spcAft>
                <a:spcPts val="0"/>
              </a:spcAft>
              <a:buClrTx/>
              <a:buSzTx/>
              <a:buFontTx/>
              <a:buNone/>
              <a:tabLst/>
              <a:defRPr/>
            </a:pPr>
            <a:endParaRPr kumimoji="0" lang="en-US" sz="2000" b="0" i="0" u="none" strike="noStrike" kern="1200" cap="none" spc="0" normalizeH="0" baseline="0" noProof="0">
              <a:ln>
                <a:noFill/>
              </a:ln>
              <a:solidFill>
                <a:srgbClr val="FFFFED"/>
              </a:solidFill>
              <a:effectLst/>
              <a:uLnTx/>
              <a:uFillTx/>
              <a:latin typeface="HK Grotesk Medium"/>
              <a:ea typeface="+mn-ea"/>
              <a:cs typeface="+mn-cs"/>
            </a:endParaRPr>
          </a:p>
        </p:txBody>
      </p:sp>
      <p:pic>
        <p:nvPicPr>
          <p:cNvPr id="8" name="Picture 7" descr="Woman looking over the window">
            <a:extLst>
              <a:ext uri="{FF2B5EF4-FFF2-40B4-BE49-F238E27FC236}">
                <a16:creationId xmlns:a16="http://schemas.microsoft.com/office/drawing/2014/main" id="{6E4570B7-903C-3358-6917-01639CF1341D}"/>
              </a:ext>
            </a:extLst>
          </p:cNvPr>
          <p:cNvPicPr>
            <a:picLocks noChangeAspect="1"/>
          </p:cNvPicPr>
          <p:nvPr/>
        </p:nvPicPr>
        <p:blipFill>
          <a:blip r:embed="rId3"/>
          <a:stretch>
            <a:fillRect/>
          </a:stretch>
        </p:blipFill>
        <p:spPr>
          <a:xfrm>
            <a:off x="801666" y="2303717"/>
            <a:ext cx="5488300" cy="3237801"/>
          </a:xfrm>
          <a:prstGeom prst="rect">
            <a:avLst/>
          </a:prstGeom>
        </p:spPr>
      </p:pic>
      <p:graphicFrame>
        <p:nvGraphicFramePr>
          <p:cNvPr id="4" name="Diagram 3">
            <a:extLst>
              <a:ext uri="{FF2B5EF4-FFF2-40B4-BE49-F238E27FC236}">
                <a16:creationId xmlns:a16="http://schemas.microsoft.com/office/drawing/2014/main" id="{F700913C-6D47-9CA3-4D8C-9D55DA514495}"/>
              </a:ext>
            </a:extLst>
          </p:cNvPr>
          <p:cNvGraphicFramePr/>
          <p:nvPr/>
        </p:nvGraphicFramePr>
        <p:xfrm>
          <a:off x="6868296" y="1380313"/>
          <a:ext cx="5488300" cy="473815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9" name="Picture 8" descr="A qr code on a black background&#10;&#10;Description automatically generated">
            <a:extLst>
              <a:ext uri="{FF2B5EF4-FFF2-40B4-BE49-F238E27FC236}">
                <a16:creationId xmlns:a16="http://schemas.microsoft.com/office/drawing/2014/main" id="{851FF4FC-2C18-0AC2-82F7-00E78AE8FFC9}"/>
              </a:ext>
            </a:extLst>
          </p:cNvPr>
          <p:cNvPicPr>
            <a:picLocks noChangeAspect="1"/>
          </p:cNvPicPr>
          <p:nvPr/>
        </p:nvPicPr>
        <p:blipFill>
          <a:blip r:embed="rId9"/>
          <a:stretch>
            <a:fillRect/>
          </a:stretch>
        </p:blipFill>
        <p:spPr>
          <a:xfrm>
            <a:off x="10814519" y="5336424"/>
            <a:ext cx="1459779" cy="145977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EC841B91-B083-A6D7-8C64-ED1528B90ED3}"/>
              </a:ext>
            </a:extLst>
          </p:cNvPr>
          <p:cNvSpPr txBox="1"/>
          <p:nvPr/>
        </p:nvSpPr>
        <p:spPr>
          <a:xfrm>
            <a:off x="5295900" y="5535174"/>
            <a:ext cx="6896100" cy="646331"/>
          </a:xfrm>
          <a:prstGeom prst="rect">
            <a:avLst/>
          </a:prstGeom>
          <a:noFill/>
        </p:spPr>
        <p:txBody>
          <a:bodyPr wrap="square">
            <a:spAutoFit/>
          </a:bodyPr>
          <a:lstStyle/>
          <a:p>
            <a:br>
              <a:rPr lang="en-GB" sz="1200" b="1">
                <a:solidFill>
                  <a:srgbClr val="000000"/>
                </a:solidFill>
                <a:effectLst/>
                <a:latin typeface="Aptos" panose="020B0004020202020204" pitchFamily="34" charset="0"/>
                <a:ea typeface="DengXian" panose="02010600030101010101" pitchFamily="2" charset="-122"/>
              </a:rPr>
            </a:br>
            <a:br>
              <a:rPr lang="en-GB" sz="1200">
                <a:solidFill>
                  <a:srgbClr val="000000"/>
                </a:solidFill>
                <a:effectLst/>
                <a:latin typeface="Aptos" panose="020B0004020202020204" pitchFamily="34" charset="0"/>
                <a:ea typeface="DengXian" panose="02010600030101010101" pitchFamily="2" charset="-122"/>
              </a:rPr>
            </a:br>
            <a:endParaRPr lang="en-GB" sz="1200">
              <a:effectLst/>
              <a:latin typeface="Aptos" panose="020B0004020202020204" pitchFamily="34" charset="0"/>
              <a:ea typeface="DengXian" panose="02010600030101010101" pitchFamily="2" charset="-122"/>
            </a:endParaRPr>
          </a:p>
        </p:txBody>
      </p:sp>
      <p:sp>
        <p:nvSpPr>
          <p:cNvPr id="2" name="TextBox 8">
            <a:extLst>
              <a:ext uri="{FF2B5EF4-FFF2-40B4-BE49-F238E27FC236}">
                <a16:creationId xmlns:a16="http://schemas.microsoft.com/office/drawing/2014/main" id="{EE7C3C67-8573-8239-3527-DA07D48F01DF}"/>
              </a:ext>
            </a:extLst>
          </p:cNvPr>
          <p:cNvSpPr txBox="1"/>
          <p:nvPr/>
        </p:nvSpPr>
        <p:spPr>
          <a:xfrm>
            <a:off x="3781562" y="299945"/>
            <a:ext cx="4628875" cy="606705"/>
          </a:xfrm>
          <a:prstGeom prst="rect">
            <a:avLst/>
          </a:prstGeom>
        </p:spPr>
        <p:txBody>
          <a:bodyPr wrap="square" lIns="0" tIns="0" rIns="0" bIns="0" rtlCol="0" anchor="t">
            <a:spAutoFit/>
          </a:bodyPr>
          <a:lstStyle/>
          <a:p>
            <a:pPr algn="ctr">
              <a:lnSpc>
                <a:spcPts val="4920"/>
              </a:lnSpc>
            </a:pPr>
            <a:r>
              <a:rPr lang="en-US" sz="4000">
                <a:solidFill>
                  <a:schemeClr val="bg1"/>
                </a:solidFill>
                <a:latin typeface="HK Grotesk Bold"/>
              </a:rPr>
              <a:t>Useful Information</a:t>
            </a:r>
          </a:p>
        </p:txBody>
      </p:sp>
      <p:grpSp>
        <p:nvGrpSpPr>
          <p:cNvPr id="5" name="Group 4">
            <a:extLst>
              <a:ext uri="{FF2B5EF4-FFF2-40B4-BE49-F238E27FC236}">
                <a16:creationId xmlns:a16="http://schemas.microsoft.com/office/drawing/2014/main" id="{24873D27-006F-73F5-B66B-397A3F18BB27}"/>
              </a:ext>
            </a:extLst>
          </p:cNvPr>
          <p:cNvGrpSpPr/>
          <p:nvPr/>
        </p:nvGrpSpPr>
        <p:grpSpPr>
          <a:xfrm>
            <a:off x="4449270" y="1201698"/>
            <a:ext cx="3293458" cy="4345962"/>
            <a:chOff x="-4353681" y="-2047182"/>
            <a:chExt cx="4310905" cy="5688560"/>
          </a:xfrm>
        </p:grpSpPr>
        <p:sp>
          <p:nvSpPr>
            <p:cNvPr id="6" name="Freeform 5">
              <a:extLst>
                <a:ext uri="{FF2B5EF4-FFF2-40B4-BE49-F238E27FC236}">
                  <a16:creationId xmlns:a16="http://schemas.microsoft.com/office/drawing/2014/main" id="{5E766D52-D028-82E0-E327-C0241F985D88}"/>
                </a:ext>
              </a:extLst>
            </p:cNvPr>
            <p:cNvSpPr/>
            <p:nvPr/>
          </p:nvSpPr>
          <p:spPr>
            <a:xfrm>
              <a:off x="-4353681" y="-2047182"/>
              <a:ext cx="4310905" cy="5688560"/>
            </a:xfrm>
            <a:custGeom>
              <a:avLst/>
              <a:gdLst/>
              <a:ahLst/>
              <a:cxnLst/>
              <a:rect l="l" t="t" r="r" b="b"/>
              <a:pathLst>
                <a:path w="4310905" h="4028919">
                  <a:moveTo>
                    <a:pt x="4186444" y="4028918"/>
                  </a:moveTo>
                  <a:lnTo>
                    <a:pt x="124460" y="4028918"/>
                  </a:lnTo>
                  <a:cubicBezTo>
                    <a:pt x="55880" y="4028918"/>
                    <a:pt x="0" y="3973038"/>
                    <a:pt x="0" y="3904459"/>
                  </a:cubicBezTo>
                  <a:lnTo>
                    <a:pt x="0" y="124460"/>
                  </a:lnTo>
                  <a:cubicBezTo>
                    <a:pt x="0" y="55880"/>
                    <a:pt x="55880" y="0"/>
                    <a:pt x="124460" y="0"/>
                  </a:cubicBezTo>
                  <a:lnTo>
                    <a:pt x="4186444" y="0"/>
                  </a:lnTo>
                  <a:cubicBezTo>
                    <a:pt x="4255024" y="0"/>
                    <a:pt x="4310905" y="55880"/>
                    <a:pt x="4310905" y="124460"/>
                  </a:cubicBezTo>
                  <a:lnTo>
                    <a:pt x="4310905" y="3904459"/>
                  </a:lnTo>
                  <a:cubicBezTo>
                    <a:pt x="4310905" y="3973038"/>
                    <a:pt x="4255024" y="4028919"/>
                    <a:pt x="4186444" y="4028919"/>
                  </a:cubicBezTo>
                  <a:close/>
                </a:path>
              </a:pathLst>
            </a:custGeom>
            <a:solidFill>
              <a:schemeClr val="accent1">
                <a:lumMod val="20000"/>
                <a:lumOff val="80000"/>
              </a:schemeClr>
            </a:solidFill>
            <a:ln>
              <a:solidFill>
                <a:schemeClr val="accent1">
                  <a:lumMod val="20000"/>
                  <a:lumOff val="80000"/>
                </a:schemeClr>
              </a:solidFill>
            </a:ln>
          </p:spPr>
          <p:txBody>
            <a:bodyPr/>
            <a:lstStyle/>
            <a:p>
              <a:endParaRPr lang="en-GB" sz="1200" b="1">
                <a:solidFill>
                  <a:srgbClr val="000000"/>
                </a:solidFill>
                <a:effectLst/>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000000"/>
                </a:solidFill>
                <a:effectLst/>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000000"/>
                </a:solidFill>
                <a:effectLst/>
                <a:latin typeface="Aptos" panose="020B0004020202020204" pitchFamily="34" charset="0"/>
                <a:ea typeface="DengXian" panose="02010600030101010101" pitchFamily="2" charset="-122"/>
                <a:cs typeface="Helvetica" panose="020B0604020202020204" pitchFamily="34" charset="0"/>
              </a:endParaRPr>
            </a:p>
            <a:p>
              <a:pPr algn="ctr"/>
              <a:r>
                <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rPr>
                <a:t>Out of hours support</a:t>
              </a:r>
            </a:p>
            <a:p>
              <a:endParaRPr lang="en-GB" sz="1200" b="1">
                <a:solidFill>
                  <a:srgbClr val="000000"/>
                </a:solidFill>
                <a:effectLst/>
                <a:latin typeface="Aptos" panose="020B0004020202020204" pitchFamily="34" charset="0"/>
                <a:ea typeface="DengXian" panose="02010600030101010101" pitchFamily="2" charset="-122"/>
                <a:cs typeface="Helvetica" panose="020B0604020202020204" pitchFamily="34" charset="0"/>
              </a:endParaRPr>
            </a:p>
            <a:p>
              <a:r>
                <a:rPr lang="en-GB" sz="1200" b="1">
                  <a:solidFill>
                    <a:srgbClr val="000000"/>
                  </a:solidFill>
                  <a:effectLst/>
                  <a:latin typeface="Aptos" panose="020B0004020202020204" pitchFamily="34" charset="0"/>
                  <a:ea typeface="DengXian" panose="02010600030101010101" pitchFamily="2" charset="-122"/>
                  <a:cs typeface="Helvetica" panose="020B0604020202020204" pitchFamily="34" charset="0"/>
                </a:rPr>
                <a:t>Student Assistance Programme:</a:t>
              </a:r>
              <a:endParaRPr lang="en-GB" sz="1200">
                <a:effectLst/>
                <a:latin typeface="Aptos" panose="020B0004020202020204" pitchFamily="34" charset="0"/>
                <a:ea typeface="DengXian" panose="02010600030101010101" pitchFamily="2" charset="-122"/>
              </a:endParaRPr>
            </a:p>
            <a:p>
              <a:r>
                <a:rPr lang="en-GB" sz="1200">
                  <a:solidFill>
                    <a:srgbClr val="000000"/>
                  </a:solidFill>
                  <a:effectLst/>
                  <a:latin typeface="Aptos" panose="020B0004020202020204" pitchFamily="34" charset="0"/>
                  <a:ea typeface="DengXian" panose="02010600030101010101" pitchFamily="2" charset="-122"/>
                  <a:cs typeface="Helvetica" panose="020B0604020202020204" pitchFamily="34" charset="0"/>
                </a:rPr>
                <a:t>If you are feeling at any risk or in need of urgent advice, the Student Assistance Programme is there 24/7. The number for the helpline is: </a:t>
              </a:r>
              <a:r>
                <a:rPr lang="en-GB" sz="1200" b="1">
                  <a:solidFill>
                    <a:srgbClr val="000000"/>
                  </a:solidFill>
                  <a:effectLst/>
                  <a:latin typeface="Aptos" panose="020B0004020202020204" pitchFamily="34" charset="0"/>
                  <a:ea typeface="DengXian" panose="02010600030101010101" pitchFamily="2" charset="-122"/>
                  <a:cs typeface="Helvetica" panose="020B0604020202020204" pitchFamily="34" charset="0"/>
                </a:rPr>
                <a:t>0800 028 3766 </a:t>
              </a:r>
              <a:r>
                <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rPr>
                <a:t>.</a:t>
              </a:r>
            </a:p>
            <a:p>
              <a:br>
                <a:rPr lang="en-GB" sz="1200">
                  <a:solidFill>
                    <a:srgbClr val="000000"/>
                  </a:solidFill>
                  <a:effectLst/>
                  <a:latin typeface="Aptos" panose="020B0004020202020204" pitchFamily="34" charset="0"/>
                  <a:ea typeface="DengXian" panose="02010600030101010101" pitchFamily="2" charset="-122"/>
                </a:rPr>
              </a:br>
              <a:r>
                <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rPr>
                <a:t>National helplines which we recommend:</a:t>
              </a:r>
              <a:br>
                <a:rPr lang="en-GB" sz="1200">
                  <a:solidFill>
                    <a:srgbClr val="000000"/>
                  </a:solidFill>
                  <a:latin typeface="Aptos" panose="020B0004020202020204" pitchFamily="34" charset="0"/>
                  <a:ea typeface="DengXian" panose="02010600030101010101" pitchFamily="2" charset="-122"/>
                </a:rPr>
              </a:br>
              <a:r>
                <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rPr>
                <a:t>C.A.L.L</a:t>
              </a:r>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 Mental Health Helpline for Wales 0800132 737 Or text Help to 81066</a:t>
              </a:r>
              <a:br>
                <a:rPr lang="en-GB" sz="1200">
                  <a:solidFill>
                    <a:srgbClr val="000000"/>
                  </a:solidFill>
                  <a:latin typeface="Aptos" panose="020B0004020202020204" pitchFamily="34" charset="0"/>
                  <a:ea typeface="DengXian" panose="02010600030101010101" pitchFamily="2" charset="-122"/>
                </a:rPr>
              </a:br>
              <a:r>
                <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rPr>
                <a:t>Papyrus Call</a:t>
              </a:r>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  0800 068 4141 Text: 07860039967  Email: </a:t>
              </a:r>
              <a:r>
                <a:rPr lang="en-GB" sz="1200" u="sng">
                  <a:solidFill>
                    <a:srgbClr val="0000FF"/>
                  </a:solidFill>
                  <a:latin typeface="Aptos" panose="020B0004020202020204" pitchFamily="34" charset="0"/>
                  <a:ea typeface="DengXian" panose="02010600030101010101" pitchFamily="2" charset="-122"/>
                  <a:cs typeface="Helvetica" panose="020B0604020202020204" pitchFamily="34" charset="0"/>
                  <a:hlinkClick r:id="rId3"/>
                </a:rPr>
                <a:t>pat@papyrus-uk.org</a:t>
              </a:r>
              <a:br>
                <a:rPr lang="en-GB" sz="1200">
                  <a:solidFill>
                    <a:srgbClr val="000000"/>
                  </a:solidFill>
                  <a:latin typeface="Aptos" panose="020B0004020202020204" pitchFamily="34" charset="0"/>
                  <a:ea typeface="DengXian" panose="02010600030101010101" pitchFamily="2" charset="-122"/>
                </a:rPr>
              </a:br>
              <a:r>
                <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rPr>
                <a:t>Samaritans:</a:t>
              </a:r>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 </a:t>
              </a:r>
              <a:r>
                <a:rPr lang="en-GB" sz="1200" u="sng">
                  <a:solidFill>
                    <a:srgbClr val="0000FF"/>
                  </a:solidFill>
                  <a:latin typeface="Aptos" panose="020B0004020202020204" pitchFamily="34" charset="0"/>
                  <a:ea typeface="DengXian" panose="02010600030101010101" pitchFamily="2" charset="-122"/>
                  <a:hlinkClick r:id="rId4"/>
                </a:rPr>
                <a:t>Contact Us</a:t>
              </a:r>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 | Samaritans call line and a really good self-help app which can be downloaded</a:t>
              </a:r>
              <a:br>
                <a:rPr lang="en-GB" sz="1200">
                  <a:solidFill>
                    <a:srgbClr val="000000"/>
                  </a:solidFill>
                  <a:latin typeface="Aptos" panose="020B0004020202020204" pitchFamily="34" charset="0"/>
                  <a:ea typeface="DengXian" panose="02010600030101010101" pitchFamily="2" charset="-122"/>
                </a:rPr>
              </a:br>
              <a:r>
                <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rPr>
                <a:t>Domestic abuse support</a:t>
              </a:r>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 -</a:t>
              </a:r>
              <a:r>
                <a:rPr lang="en-GB" sz="1200" u="sng">
                  <a:solidFill>
                    <a:srgbClr val="0000FF"/>
                  </a:solidFill>
                  <a:latin typeface="Aptos" panose="020B0004020202020204" pitchFamily="34" charset="0"/>
                  <a:ea typeface="DengXian" panose="02010600030101010101" pitchFamily="2" charset="-122"/>
                  <a:hlinkClick r:id="rId5"/>
                </a:rPr>
                <a:t> Live Fear Free helpline</a:t>
              </a:r>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 | GOV.WALES</a:t>
              </a:r>
              <a:endParaRPr lang="en-GB" sz="1200"/>
            </a:p>
          </p:txBody>
        </p:sp>
      </p:grpSp>
      <p:grpSp>
        <p:nvGrpSpPr>
          <p:cNvPr id="7" name="Group 6">
            <a:extLst>
              <a:ext uri="{FF2B5EF4-FFF2-40B4-BE49-F238E27FC236}">
                <a16:creationId xmlns:a16="http://schemas.microsoft.com/office/drawing/2014/main" id="{76C7A3C2-6294-AC03-6164-16B497DFB5D0}"/>
              </a:ext>
            </a:extLst>
          </p:cNvPr>
          <p:cNvGrpSpPr/>
          <p:nvPr/>
        </p:nvGrpSpPr>
        <p:grpSpPr>
          <a:xfrm>
            <a:off x="8410437" y="1198358"/>
            <a:ext cx="3293458" cy="4345962"/>
            <a:chOff x="-949674" y="-1225930"/>
            <a:chExt cx="4310905" cy="5265931"/>
          </a:xfrm>
        </p:grpSpPr>
        <p:sp>
          <p:nvSpPr>
            <p:cNvPr id="8" name="Freeform 7">
              <a:extLst>
                <a:ext uri="{FF2B5EF4-FFF2-40B4-BE49-F238E27FC236}">
                  <a16:creationId xmlns:a16="http://schemas.microsoft.com/office/drawing/2014/main" id="{7FE5AC30-B9F1-3E71-C28E-4FE7059B6579}"/>
                </a:ext>
              </a:extLst>
            </p:cNvPr>
            <p:cNvSpPr/>
            <p:nvPr/>
          </p:nvSpPr>
          <p:spPr>
            <a:xfrm>
              <a:off x="-949674" y="-1225930"/>
              <a:ext cx="4310905" cy="5265931"/>
            </a:xfrm>
            <a:custGeom>
              <a:avLst/>
              <a:gdLst/>
              <a:ahLst/>
              <a:cxnLst/>
              <a:rect l="l" t="t" r="r" b="b"/>
              <a:pathLst>
                <a:path w="4310905" h="4028919">
                  <a:moveTo>
                    <a:pt x="4186444" y="4028918"/>
                  </a:moveTo>
                  <a:lnTo>
                    <a:pt x="124460" y="4028918"/>
                  </a:lnTo>
                  <a:cubicBezTo>
                    <a:pt x="55880" y="4028918"/>
                    <a:pt x="0" y="3973038"/>
                    <a:pt x="0" y="3904459"/>
                  </a:cubicBezTo>
                  <a:lnTo>
                    <a:pt x="0" y="124460"/>
                  </a:lnTo>
                  <a:cubicBezTo>
                    <a:pt x="0" y="55880"/>
                    <a:pt x="55880" y="0"/>
                    <a:pt x="124460" y="0"/>
                  </a:cubicBezTo>
                  <a:lnTo>
                    <a:pt x="4186444" y="0"/>
                  </a:lnTo>
                  <a:cubicBezTo>
                    <a:pt x="4255024" y="0"/>
                    <a:pt x="4310905" y="55880"/>
                    <a:pt x="4310905" y="124460"/>
                  </a:cubicBezTo>
                  <a:lnTo>
                    <a:pt x="4310905" y="3904459"/>
                  </a:lnTo>
                  <a:cubicBezTo>
                    <a:pt x="4310905" y="3973038"/>
                    <a:pt x="4255024" y="4028919"/>
                    <a:pt x="4186444" y="4028919"/>
                  </a:cubicBezTo>
                  <a:close/>
                </a:path>
              </a:pathLst>
            </a:custGeom>
            <a:solidFill>
              <a:schemeClr val="accent1">
                <a:lumMod val="20000"/>
                <a:lumOff val="80000"/>
              </a:schemeClr>
            </a:solidFill>
            <a:ln>
              <a:solidFill>
                <a:schemeClr val="accent1">
                  <a:lumMod val="20000"/>
                  <a:lumOff val="80000"/>
                </a:schemeClr>
              </a:solidFill>
            </a:ln>
          </p:spPr>
          <p:txBody>
            <a:bodyPr/>
            <a:lstStyle/>
            <a:p>
              <a:endParaRPr lang="en-GB" sz="1200" b="1">
                <a:solidFill>
                  <a:srgbClr val="C10300"/>
                </a:solidFill>
                <a:effectLst/>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C10300"/>
                </a:solidFill>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C10300"/>
                </a:solidFill>
                <a:effectLst/>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C10300"/>
                </a:solidFill>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C10300"/>
                </a:solidFill>
                <a:latin typeface="Aptos" panose="020B0004020202020204" pitchFamily="34" charset="0"/>
                <a:ea typeface="DengXian" panose="02010600030101010101" pitchFamily="2" charset="-122"/>
                <a:cs typeface="Helvetica" panose="020B0604020202020204" pitchFamily="34" charset="0"/>
              </a:endParaRPr>
            </a:p>
            <a:p>
              <a:pPr algn="ctr"/>
              <a:r>
                <a:rPr lang="en-GB" sz="1200" b="1">
                  <a:effectLst/>
                  <a:latin typeface="Aptos" panose="020B0004020202020204" pitchFamily="34" charset="0"/>
                  <a:ea typeface="DengXian" panose="02010600030101010101" pitchFamily="2" charset="-122"/>
                  <a:cs typeface="Helvetica" panose="020B0604020202020204" pitchFamily="34" charset="0"/>
                </a:rPr>
                <a:t>Urgent Support</a:t>
              </a:r>
            </a:p>
            <a:p>
              <a:br>
                <a:rPr lang="en-GB" sz="1200">
                  <a:solidFill>
                    <a:srgbClr val="000000"/>
                  </a:solidFill>
                  <a:effectLst/>
                  <a:latin typeface="Aptos" panose="020B0004020202020204" pitchFamily="34" charset="0"/>
                  <a:ea typeface="DengXian" panose="02010600030101010101" pitchFamily="2" charset="-122"/>
                </a:rPr>
              </a:br>
              <a:r>
                <a:rPr lang="en-GB" sz="1200">
                  <a:solidFill>
                    <a:srgbClr val="000000"/>
                  </a:solidFill>
                  <a:effectLst/>
                  <a:latin typeface="Aptos" panose="020B0004020202020204" pitchFamily="34" charset="0"/>
                  <a:ea typeface="DengXian" panose="02010600030101010101" pitchFamily="2" charset="-122"/>
                  <a:cs typeface="Helvetica" panose="020B0604020202020204" pitchFamily="34" charset="0"/>
                </a:rPr>
                <a:t>• If you are in crisis, you can </a:t>
              </a:r>
              <a:r>
                <a:rPr lang="en-GB" sz="1200" b="1">
                  <a:solidFill>
                    <a:srgbClr val="000000"/>
                  </a:solidFill>
                  <a:effectLst/>
                  <a:latin typeface="Aptos" panose="020B0004020202020204" pitchFamily="34" charset="0"/>
                  <a:ea typeface="DengXian" panose="02010600030101010101" pitchFamily="2" charset="-122"/>
                  <a:cs typeface="Helvetica" panose="020B0604020202020204" pitchFamily="34" charset="0"/>
                </a:rPr>
                <a:t>call 111 and click option 2 </a:t>
              </a:r>
              <a:r>
                <a:rPr lang="en-GB" sz="1200">
                  <a:solidFill>
                    <a:srgbClr val="000000"/>
                  </a:solidFill>
                  <a:effectLst/>
                  <a:latin typeface="Aptos" panose="020B0004020202020204" pitchFamily="34" charset="0"/>
                  <a:ea typeface="DengXian" panose="02010600030101010101" pitchFamily="2" charset="-122"/>
                  <a:cs typeface="Helvetica" panose="020B0604020202020204" pitchFamily="34" charset="0"/>
                </a:rPr>
                <a:t>to access mental health support.</a:t>
              </a:r>
            </a:p>
            <a:p>
              <a:br>
                <a:rPr lang="en-GB" sz="1200">
                  <a:solidFill>
                    <a:srgbClr val="000000"/>
                  </a:solidFill>
                  <a:effectLst/>
                  <a:latin typeface="Aptos" panose="020B0004020202020204" pitchFamily="34" charset="0"/>
                  <a:ea typeface="DengXian" panose="02010600030101010101" pitchFamily="2" charset="-122"/>
                </a:rPr>
              </a:br>
              <a:r>
                <a:rPr lang="en-GB" sz="1200">
                  <a:solidFill>
                    <a:srgbClr val="000000"/>
                  </a:solidFill>
                  <a:effectLst/>
                  <a:latin typeface="Aptos" panose="020B0004020202020204" pitchFamily="34" charset="0"/>
                  <a:ea typeface="DengXian" panose="02010600030101010101" pitchFamily="2" charset="-122"/>
                  <a:cs typeface="Helvetica" panose="020B0604020202020204" pitchFamily="34" charset="0"/>
                </a:rPr>
                <a:t>• Call your GP and explain that you are feeling at risk, and they will see you as an emergency appointment.</a:t>
              </a:r>
            </a:p>
            <a:p>
              <a:br>
                <a:rPr lang="en-GB" sz="1200">
                  <a:solidFill>
                    <a:srgbClr val="000000"/>
                  </a:solidFill>
                  <a:effectLst/>
                  <a:latin typeface="Aptos" panose="020B0004020202020204" pitchFamily="34" charset="0"/>
                  <a:ea typeface="DengXian" panose="02010600030101010101" pitchFamily="2" charset="-122"/>
                </a:rPr>
              </a:br>
              <a:r>
                <a:rPr lang="en-GB" sz="1200">
                  <a:solidFill>
                    <a:srgbClr val="000000"/>
                  </a:solidFill>
                  <a:effectLst/>
                  <a:latin typeface="Aptos" panose="020B0004020202020204" pitchFamily="34" charset="0"/>
                  <a:ea typeface="DengXian" panose="02010600030101010101" pitchFamily="2" charset="-122"/>
                  <a:cs typeface="Helvetica" panose="020B0604020202020204" pitchFamily="34" charset="0"/>
                </a:rPr>
                <a:t>• Go to A&amp;E at your local hospital.</a:t>
              </a:r>
            </a:p>
            <a:p>
              <a:br>
                <a:rPr lang="en-GB" sz="1200">
                  <a:solidFill>
                    <a:srgbClr val="000000"/>
                  </a:solidFill>
                  <a:effectLst/>
                  <a:latin typeface="Aptos" panose="020B0004020202020204" pitchFamily="34" charset="0"/>
                  <a:ea typeface="DengXian" panose="02010600030101010101" pitchFamily="2" charset="-122"/>
                </a:rPr>
              </a:br>
              <a:r>
                <a:rPr lang="en-GB" sz="1200">
                  <a:solidFill>
                    <a:srgbClr val="000000"/>
                  </a:solidFill>
                  <a:effectLst/>
                  <a:latin typeface="Aptos" panose="020B0004020202020204" pitchFamily="34" charset="0"/>
                  <a:ea typeface="DengXian" panose="02010600030101010101" pitchFamily="2" charset="-122"/>
                  <a:cs typeface="Helvetica" panose="020B0604020202020204" pitchFamily="34" charset="0"/>
                </a:rPr>
                <a:t>• Please call the police/ambulance on </a:t>
              </a:r>
              <a:r>
                <a:rPr lang="en-GB" sz="1200" b="1">
                  <a:solidFill>
                    <a:srgbClr val="000000"/>
                  </a:solidFill>
                  <a:effectLst/>
                  <a:latin typeface="Aptos" panose="020B0004020202020204" pitchFamily="34" charset="0"/>
                  <a:ea typeface="DengXian" panose="02010600030101010101" pitchFamily="2" charset="-122"/>
                  <a:cs typeface="Helvetica" panose="020B0604020202020204" pitchFamily="34" charset="0"/>
                </a:rPr>
                <a:t>999</a:t>
              </a:r>
              <a:r>
                <a:rPr lang="en-GB" sz="1200">
                  <a:solidFill>
                    <a:srgbClr val="000000"/>
                  </a:solidFill>
                  <a:effectLst/>
                  <a:latin typeface="Aptos" panose="020B0004020202020204" pitchFamily="34" charset="0"/>
                  <a:ea typeface="DengXian" panose="02010600030101010101" pitchFamily="2" charset="-122"/>
                  <a:cs typeface="Helvetica" panose="020B0604020202020204" pitchFamily="34" charset="0"/>
                </a:rPr>
                <a:t> if you are feeling at immediate risk from yourself or others. They can always talk to you about what they can do to help.</a:t>
              </a:r>
              <a:br>
                <a:rPr lang="en-GB" sz="1200">
                  <a:solidFill>
                    <a:srgbClr val="000000"/>
                  </a:solidFill>
                  <a:effectLst/>
                  <a:latin typeface="Aptos" panose="020B0004020202020204" pitchFamily="34" charset="0"/>
                  <a:ea typeface="DengXian" panose="02010600030101010101" pitchFamily="2" charset="-122"/>
                </a:rPr>
              </a:br>
              <a:endParaRPr lang="en-GB" sz="1200"/>
            </a:p>
          </p:txBody>
        </p:sp>
      </p:grpSp>
      <p:pic>
        <p:nvPicPr>
          <p:cNvPr id="15" name="Graphic 14" descr="Clock with solid fill">
            <a:extLst>
              <a:ext uri="{FF2B5EF4-FFF2-40B4-BE49-F238E27FC236}">
                <a16:creationId xmlns:a16="http://schemas.microsoft.com/office/drawing/2014/main" id="{8FE0F441-7A78-8173-4CF1-2A21C2A5B3C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638800" y="1201698"/>
            <a:ext cx="914400" cy="914400"/>
          </a:xfrm>
          <a:prstGeom prst="rect">
            <a:avLst/>
          </a:prstGeom>
        </p:spPr>
      </p:pic>
      <p:pic>
        <p:nvPicPr>
          <p:cNvPr id="24" name="Graphic 23" descr="Siren with solid fill">
            <a:extLst>
              <a:ext uri="{FF2B5EF4-FFF2-40B4-BE49-F238E27FC236}">
                <a16:creationId xmlns:a16="http://schemas.microsoft.com/office/drawing/2014/main" id="{E73F174D-46D0-F351-7B2A-27C61783F06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599966" y="1198358"/>
            <a:ext cx="914400" cy="914400"/>
          </a:xfrm>
          <a:prstGeom prst="rect">
            <a:avLst/>
          </a:prstGeom>
        </p:spPr>
      </p:pic>
      <p:sp>
        <p:nvSpPr>
          <p:cNvPr id="26" name="Freeform 5">
            <a:extLst>
              <a:ext uri="{FF2B5EF4-FFF2-40B4-BE49-F238E27FC236}">
                <a16:creationId xmlns:a16="http://schemas.microsoft.com/office/drawing/2014/main" id="{73B7532D-827C-6FAD-3A50-233F7985CD69}"/>
              </a:ext>
            </a:extLst>
          </p:cNvPr>
          <p:cNvSpPr/>
          <p:nvPr/>
        </p:nvSpPr>
        <p:spPr>
          <a:xfrm>
            <a:off x="488105" y="1198358"/>
            <a:ext cx="3293458" cy="4345962"/>
          </a:xfrm>
          <a:custGeom>
            <a:avLst/>
            <a:gdLst/>
            <a:ahLst/>
            <a:cxnLst/>
            <a:rect l="l" t="t" r="r" b="b"/>
            <a:pathLst>
              <a:path w="4310905" h="4028919">
                <a:moveTo>
                  <a:pt x="4186444" y="4028918"/>
                </a:moveTo>
                <a:lnTo>
                  <a:pt x="124460" y="4028918"/>
                </a:lnTo>
                <a:cubicBezTo>
                  <a:pt x="55880" y="4028918"/>
                  <a:pt x="0" y="3973038"/>
                  <a:pt x="0" y="3904459"/>
                </a:cubicBezTo>
                <a:lnTo>
                  <a:pt x="0" y="124460"/>
                </a:lnTo>
                <a:cubicBezTo>
                  <a:pt x="0" y="55880"/>
                  <a:pt x="55880" y="0"/>
                  <a:pt x="124460" y="0"/>
                </a:cubicBezTo>
                <a:lnTo>
                  <a:pt x="4186444" y="0"/>
                </a:lnTo>
                <a:cubicBezTo>
                  <a:pt x="4255024" y="0"/>
                  <a:pt x="4310905" y="55880"/>
                  <a:pt x="4310905" y="124460"/>
                </a:cubicBezTo>
                <a:lnTo>
                  <a:pt x="4310905" y="3904459"/>
                </a:lnTo>
                <a:cubicBezTo>
                  <a:pt x="4310905" y="3973038"/>
                  <a:pt x="4255024" y="4028919"/>
                  <a:pt x="4186444" y="4028919"/>
                </a:cubicBezTo>
                <a:close/>
              </a:path>
            </a:pathLst>
          </a:custGeom>
          <a:solidFill>
            <a:schemeClr val="accent1">
              <a:lumMod val="20000"/>
              <a:lumOff val="80000"/>
            </a:schemeClr>
          </a:solidFill>
          <a:ln>
            <a:solidFill>
              <a:schemeClr val="accent1">
                <a:lumMod val="20000"/>
                <a:lumOff val="80000"/>
              </a:schemeClr>
            </a:solidFill>
          </a:ln>
        </p:spPr>
        <p:txBody>
          <a:bodyPr/>
          <a:lstStyle/>
          <a:p>
            <a:endParaRPr lang="en-GB" sz="1200" b="1">
              <a:solidFill>
                <a:srgbClr val="000000"/>
              </a:solidFill>
              <a:effectLst/>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endParaRPr>
          </a:p>
          <a:p>
            <a:endPar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endParaRPr>
          </a:p>
          <a:p>
            <a:pPr algn="ctr"/>
            <a:r>
              <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rPr>
              <a:t>How to contact us</a:t>
            </a:r>
          </a:p>
          <a:p>
            <a:pPr algn="ctr"/>
            <a:endParaRPr lang="en-GB" sz="1200" b="1">
              <a:solidFill>
                <a:srgbClr val="000000"/>
              </a:solidFill>
              <a:latin typeface="Aptos" panose="020B0004020202020204" pitchFamily="34" charset="0"/>
              <a:ea typeface="DengXian" panose="02010600030101010101" pitchFamily="2" charset="-122"/>
              <a:cs typeface="Helvetica" panose="020B0604020202020204" pitchFamily="34" charset="0"/>
            </a:endParaRPr>
          </a:p>
          <a:p>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Our working hours are:</a:t>
            </a:r>
          </a:p>
          <a:p>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Monday to Friday </a:t>
            </a:r>
          </a:p>
          <a:p>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9am-5pm </a:t>
            </a:r>
          </a:p>
          <a:p>
            <a:endParaRPr lang="en-GB" sz="1200">
              <a:solidFill>
                <a:srgbClr val="000000"/>
              </a:solidFill>
              <a:latin typeface="Aptos" panose="020B0004020202020204" pitchFamily="34" charset="0"/>
              <a:ea typeface="DengXian" panose="02010600030101010101" pitchFamily="2" charset="-122"/>
              <a:cs typeface="Helvetica" panose="020B0604020202020204" pitchFamily="34" charset="0"/>
            </a:endParaRPr>
          </a:p>
          <a:p>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If you have any wellbeing related questions, email us on </a:t>
            </a:r>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hlinkClick r:id="rId8"/>
              </a:rPr>
              <a:t>wellbeingsupport@uwtsd.ac.uk</a:t>
            </a:r>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 </a:t>
            </a:r>
          </a:p>
          <a:p>
            <a:endParaRPr lang="en-GB" sz="1200">
              <a:solidFill>
                <a:srgbClr val="000000"/>
              </a:solidFill>
              <a:latin typeface="Aptos" panose="020B0004020202020204" pitchFamily="34" charset="0"/>
              <a:ea typeface="DengXian" panose="02010600030101010101" pitchFamily="2" charset="-122"/>
              <a:cs typeface="Helvetica" panose="020B0604020202020204" pitchFamily="34" charset="0"/>
            </a:endParaRPr>
          </a:p>
          <a:p>
            <a:r>
              <a:rPr lang="en-GB" sz="1200">
                <a:solidFill>
                  <a:srgbClr val="000000"/>
                </a:solidFill>
                <a:latin typeface="Aptos" panose="020B0004020202020204" pitchFamily="34" charset="0"/>
                <a:ea typeface="DengXian" panose="02010600030101010101" pitchFamily="2" charset="-122"/>
                <a:cs typeface="Helvetica" panose="020B0604020202020204" pitchFamily="34" charset="0"/>
              </a:rPr>
              <a:t>To access support from our service, complete a Support Request Form (SRF) found on the UWTSD website, or via this QR code:</a:t>
            </a:r>
          </a:p>
          <a:p>
            <a:endParaRPr lang="en-GB" sz="1200">
              <a:solidFill>
                <a:srgbClr val="000000"/>
              </a:solidFill>
              <a:latin typeface="Aptos" panose="020B0004020202020204" pitchFamily="34" charset="0"/>
              <a:ea typeface="DengXian" panose="02010600030101010101" pitchFamily="2" charset="-122"/>
              <a:cs typeface="Helvetica" panose="020B0604020202020204" pitchFamily="34" charset="0"/>
            </a:endParaRPr>
          </a:p>
        </p:txBody>
      </p:sp>
      <p:pic>
        <p:nvPicPr>
          <p:cNvPr id="28" name="Graphic 27" descr="Email with solid fill">
            <a:extLst>
              <a:ext uri="{FF2B5EF4-FFF2-40B4-BE49-F238E27FC236}">
                <a16:creationId xmlns:a16="http://schemas.microsoft.com/office/drawing/2014/main" id="{D946DAE5-0027-983F-0A67-F85AA0A13B0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735294" y="1313680"/>
            <a:ext cx="799078" cy="799078"/>
          </a:xfrm>
          <a:prstGeom prst="rect">
            <a:avLst/>
          </a:prstGeom>
        </p:spPr>
      </p:pic>
      <p:pic>
        <p:nvPicPr>
          <p:cNvPr id="29" name="Picture 28">
            <a:extLst>
              <a:ext uri="{FF2B5EF4-FFF2-40B4-BE49-F238E27FC236}">
                <a16:creationId xmlns:a16="http://schemas.microsoft.com/office/drawing/2014/main" id="{200DD600-42C9-6BF4-622A-4EA698AE05E5}"/>
              </a:ext>
            </a:extLst>
          </p:cNvPr>
          <p:cNvPicPr>
            <a:picLocks noChangeAspect="1"/>
          </p:cNvPicPr>
          <p:nvPr/>
        </p:nvPicPr>
        <p:blipFill>
          <a:blip r:embed="rId10"/>
          <a:stretch>
            <a:fillRect/>
          </a:stretch>
        </p:blipFill>
        <p:spPr>
          <a:xfrm>
            <a:off x="1583324" y="4479915"/>
            <a:ext cx="951048" cy="951048"/>
          </a:xfrm>
          <a:prstGeom prst="rect">
            <a:avLst/>
          </a:prstGeom>
        </p:spPr>
      </p:pic>
    </p:spTree>
    <p:extLst>
      <p:ext uri="{BB962C8B-B14F-4D97-AF65-F5344CB8AC3E}">
        <p14:creationId xmlns:p14="http://schemas.microsoft.com/office/powerpoint/2010/main" val="2635716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957C79-BDAD-9CE3-2D7C-91E4103A5B4E}"/>
              </a:ext>
            </a:extLst>
          </p:cNvPr>
          <p:cNvSpPr>
            <a:spLocks noGrp="1"/>
          </p:cNvSpPr>
          <p:nvPr>
            <p:ph idx="1"/>
          </p:nvPr>
        </p:nvSpPr>
        <p:spPr>
          <a:xfrm>
            <a:off x="141314" y="1904183"/>
            <a:ext cx="5683047" cy="3864989"/>
          </a:xfrm>
        </p:spPr>
        <p:txBody>
          <a:bodyPr>
            <a:normAutofit/>
          </a:bodyPr>
          <a:lstStyle/>
          <a:p>
            <a:r>
              <a:rPr lang="en-GB" sz="6000" dirty="0">
                <a:latin typeface="Calibri"/>
                <a:ea typeface="Calibri"/>
                <a:cs typeface="Times New Roman"/>
              </a:rPr>
              <a:t>Connect</a:t>
            </a:r>
            <a:r>
              <a:rPr lang="en-GB" sz="4800" dirty="0">
                <a:latin typeface="Calibri"/>
                <a:ea typeface="Calibri"/>
                <a:cs typeface="Times New Roman"/>
              </a:rPr>
              <a:t>:</a:t>
            </a:r>
          </a:p>
          <a:p>
            <a:r>
              <a:rPr lang="en-GB" sz="4400" dirty="0">
                <a:latin typeface="Calibri"/>
                <a:ea typeface="Calibri"/>
                <a:cs typeface="Times New Roman"/>
              </a:rPr>
              <a:t>Independent services &amp;</a:t>
            </a:r>
          </a:p>
          <a:p>
            <a:r>
              <a:rPr lang="en-GB" sz="4400" dirty="0">
                <a:latin typeface="Calibri"/>
                <a:ea typeface="Calibri"/>
                <a:cs typeface="Times New Roman"/>
              </a:rPr>
              <a:t>self-help tools</a:t>
            </a:r>
          </a:p>
        </p:txBody>
      </p:sp>
      <p:sp>
        <p:nvSpPr>
          <p:cNvPr id="2" name="Rectangle 1">
            <a:extLst>
              <a:ext uri="{FF2B5EF4-FFF2-40B4-BE49-F238E27FC236}">
                <a16:creationId xmlns:a16="http://schemas.microsoft.com/office/drawing/2014/main" id="{FDA59DD6-9B9B-36EF-AAB2-55D7B9FE3B05}"/>
              </a:ext>
            </a:extLst>
          </p:cNvPr>
          <p:cNvSpPr/>
          <p:nvPr/>
        </p:nvSpPr>
        <p:spPr>
          <a:xfrm>
            <a:off x="6096000" y="0"/>
            <a:ext cx="6096000" cy="6858000"/>
          </a:xfrm>
          <a:prstGeom prst="rect">
            <a:avLst/>
          </a:prstGeom>
          <a:solidFill>
            <a:schemeClr val="bg1">
              <a:lumMod val="95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27C763A2-3299-4A31-BC49-B6D7AFB841E9}"/>
              </a:ext>
            </a:extLst>
          </p:cNvPr>
          <p:cNvPicPr>
            <a:picLocks noChangeAspect="1"/>
          </p:cNvPicPr>
          <p:nvPr/>
        </p:nvPicPr>
        <p:blipFill>
          <a:blip r:embed="rId3"/>
          <a:stretch>
            <a:fillRect/>
          </a:stretch>
        </p:blipFill>
        <p:spPr>
          <a:xfrm>
            <a:off x="6096000" y="731520"/>
            <a:ext cx="6096000" cy="5394960"/>
          </a:xfrm>
          <a:prstGeom prst="rect">
            <a:avLst/>
          </a:prstGeom>
        </p:spPr>
      </p:pic>
    </p:spTree>
    <p:extLst>
      <p:ext uri="{BB962C8B-B14F-4D97-AF65-F5344CB8AC3E}">
        <p14:creationId xmlns:p14="http://schemas.microsoft.com/office/powerpoint/2010/main" val="3899693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64A405C5-FDB5-446D-6713-758A886614AC}"/>
              </a:ext>
            </a:extLst>
          </p:cNvPr>
          <p:cNvSpPr/>
          <p:nvPr/>
        </p:nvSpPr>
        <p:spPr>
          <a:xfrm>
            <a:off x="0" y="0"/>
            <a:ext cx="6096000" cy="685800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8"/>
          <p:cNvSpPr txBox="1"/>
          <p:nvPr/>
        </p:nvSpPr>
        <p:spPr>
          <a:xfrm>
            <a:off x="733562" y="221364"/>
            <a:ext cx="4628875" cy="1235082"/>
          </a:xfrm>
          <a:prstGeom prst="rect">
            <a:avLst/>
          </a:prstGeom>
        </p:spPr>
        <p:txBody>
          <a:bodyPr wrap="square" lIns="0" tIns="0" rIns="0" bIns="0" rtlCol="0" anchor="t">
            <a:spAutoFit/>
          </a:bodyPr>
          <a:lstStyle/>
          <a:p>
            <a:pPr marL="0" marR="0" lvl="0" indent="0" algn="ctr" defTabSz="914400" rtl="0" eaLnBrk="1" fontAlgn="auto" latinLnBrk="0" hangingPunct="1">
              <a:lnSpc>
                <a:spcPts val="4920"/>
              </a:lnSpc>
              <a:spcBef>
                <a:spcPts val="0"/>
              </a:spcBef>
              <a:spcAft>
                <a:spcPts val="0"/>
              </a:spcAft>
              <a:buClrTx/>
              <a:buSzTx/>
              <a:buFontTx/>
              <a:buNone/>
              <a:tabLst/>
              <a:defRPr/>
            </a:pPr>
            <a:r>
              <a:rPr kumimoji="0" lang="en-US" sz="4000" b="0" i="0" u="none" strike="noStrike" kern="1200" cap="none" spc="0" normalizeH="0" baseline="0" noProof="0" dirty="0">
                <a:ln>
                  <a:noFill/>
                </a:ln>
                <a:effectLst/>
                <a:uLnTx/>
                <a:uFillTx/>
                <a:latin typeface="Calibri"/>
                <a:ea typeface="Calibri"/>
                <a:cs typeface="Times New Roman"/>
              </a:rPr>
              <a:t>Additional Wellbeing Resources</a:t>
            </a:r>
            <a:endParaRPr lang="en-US" sz="4000" b="0" i="0" u="none" strike="noStrike" kern="1200" cap="none" spc="0" normalizeH="0" baseline="0" noProof="0" dirty="0">
              <a:ln>
                <a:noFill/>
              </a:ln>
              <a:effectLst/>
              <a:uLnTx/>
              <a:uFillTx/>
              <a:latin typeface="Calibri"/>
              <a:ea typeface="Calibri"/>
              <a:cs typeface="Times New Roman"/>
            </a:endParaRPr>
          </a:p>
        </p:txBody>
      </p:sp>
      <p:sp>
        <p:nvSpPr>
          <p:cNvPr id="16" name="TextBox 15">
            <a:extLst>
              <a:ext uri="{FF2B5EF4-FFF2-40B4-BE49-F238E27FC236}">
                <a16:creationId xmlns:a16="http://schemas.microsoft.com/office/drawing/2014/main" id="{A9B8A0FD-1674-FE21-57D1-6359640DDF34}"/>
              </a:ext>
            </a:extLst>
          </p:cNvPr>
          <p:cNvSpPr txBox="1"/>
          <p:nvPr/>
        </p:nvSpPr>
        <p:spPr>
          <a:xfrm>
            <a:off x="1" y="3621061"/>
            <a:ext cx="6095999" cy="3201902"/>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1" i="0" u="none" strike="noStrike" kern="100" cap="none" spc="0" normalizeH="0" baseline="0" noProof="0" dirty="0">
                <a:ln>
                  <a:noFill/>
                </a:ln>
                <a:solidFill>
                  <a:prstClr val="black"/>
                </a:solidFill>
                <a:effectLst/>
                <a:uLnTx/>
                <a:uFillTx/>
                <a:ea typeface="DengXian" panose="02010600030101010101" pitchFamily="2" charset="-122"/>
                <a:cs typeface="Arial" panose="020B0604020202020204" pitchFamily="34" charset="0"/>
              </a:rPr>
              <a:t>Wellbeing Training Opportunities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ea typeface="+mn-ea"/>
                <a:cs typeface="+mn-cs"/>
              </a:rPr>
              <a:t>Safe Talk- </a:t>
            </a:r>
            <a:r>
              <a:rPr kumimoji="0" lang="en-GB" sz="2000" b="0" i="0" u="none" strike="noStrike" kern="1200" cap="none" spc="0" normalizeH="0" baseline="0" noProof="0" dirty="0">
                <a:ln>
                  <a:noFill/>
                </a:ln>
                <a:solidFill>
                  <a:prstClr val="black"/>
                </a:solidFill>
                <a:effectLst/>
                <a:uLnTx/>
                <a:uFillTx/>
                <a:ea typeface="+mn-ea"/>
                <a:cs typeface="+mn-cs"/>
              </a:rPr>
              <a:t>Learn how to prevent suicide by recognising signs, engaging someone, and connecting them to an intervention resource for further support.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ea typeface="+mn-ea"/>
              <a:cs typeface="+mn-cs"/>
            </a:endParaRPr>
          </a:p>
          <a:p>
            <a:pPr>
              <a:defRPr/>
            </a:pPr>
            <a:r>
              <a:rPr lang="en-GB" sz="2000" b="1" dirty="0">
                <a:solidFill>
                  <a:prstClr val="black"/>
                </a:solidFill>
              </a:rPr>
              <a:t>Bias and Bystander Intervention -</a:t>
            </a:r>
            <a:r>
              <a:rPr kumimoji="0" lang="en-GB" sz="2000" b="1" i="0" u="none" strike="noStrike" kern="1200" cap="none" spc="0" normalizeH="0" baseline="0" noProof="0" dirty="0">
                <a:ln>
                  <a:noFill/>
                </a:ln>
                <a:solidFill>
                  <a:prstClr val="black"/>
                </a:solidFill>
                <a:effectLst/>
                <a:uLnTx/>
                <a:uFillTx/>
                <a:ea typeface="+mn-ea"/>
                <a:cs typeface="+mn-cs"/>
              </a:rPr>
              <a:t> </a:t>
            </a:r>
            <a:r>
              <a:rPr lang="en-GB" sz="2000" dirty="0">
                <a:solidFill>
                  <a:prstClr val="black"/>
                </a:solidFill>
              </a:rPr>
              <a:t>Learn how to intervene and become an active bystander</a:t>
            </a:r>
            <a:endParaRPr lang="en-GB" sz="2000" i="0" u="none" strike="noStrike" kern="1200" cap="none" spc="0" normalizeH="0" baseline="0" noProof="0" dirty="0">
              <a:ln>
                <a:noFill/>
              </a:ln>
              <a:solidFill>
                <a:prstClr val="black"/>
              </a:solidFill>
              <a:effectLst/>
              <a:uLnTx/>
              <a:uFillTx/>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ea typeface="+mn-ea"/>
                <a:cs typeface="+mn-cs"/>
              </a:rPr>
              <a:t>For more information- </a:t>
            </a:r>
            <a:r>
              <a:rPr kumimoji="0" lang="en-GB" sz="2000" b="0" i="0" u="none" strike="noStrike" kern="1200" cap="none" spc="0" normalizeH="0" baseline="0" noProof="0" dirty="0" err="1">
                <a:ln>
                  <a:noFill/>
                </a:ln>
                <a:solidFill>
                  <a:prstClr val="black"/>
                </a:solidFill>
                <a:effectLst/>
                <a:uLnTx/>
                <a:uFillTx/>
                <a:ea typeface="+mn-ea"/>
                <a:cs typeface="+mn-cs"/>
                <a:hlinkClick r:id="rId3">
                  <a:extLst>
                    <a:ext uri="{A12FA001-AC4F-418D-AE19-62706E023703}">
                      <ahyp:hlinkClr xmlns:ahyp="http://schemas.microsoft.com/office/drawing/2018/hyperlinkcolor" val="tx"/>
                    </a:ext>
                  </a:extLst>
                </a:hlinkClick>
              </a:rPr>
              <a:t>wellbeingtraining</a:t>
            </a:r>
            <a:r>
              <a:rPr kumimoji="0" lang="en-GB" sz="2000" b="0" i="0" u="none" strike="noStrike" kern="1200" cap="none" spc="0" normalizeH="0" baseline="0" noProof="0" dirty="0">
                <a:ln>
                  <a:noFill/>
                </a:ln>
                <a:solidFill>
                  <a:prstClr val="black"/>
                </a:solidFill>
                <a:effectLst/>
                <a:uLnTx/>
                <a:uFillTx/>
                <a:ea typeface="+mn-ea"/>
                <a:cs typeface="+mn-cs"/>
                <a:hlinkClick r:id="rId3">
                  <a:extLst>
                    <a:ext uri="{A12FA001-AC4F-418D-AE19-62706E023703}">
                      <ahyp:hlinkClr xmlns:ahyp="http://schemas.microsoft.com/office/drawing/2018/hyperlinkcolor" val="tx"/>
                    </a:ext>
                  </a:extLst>
                </a:hlinkClick>
              </a:rPr>
              <a:t>@</a:t>
            </a:r>
            <a:r>
              <a:rPr lang="en-GB" sz="2000" dirty="0" err="1">
                <a:solidFill>
                  <a:prstClr val="black"/>
                </a:solidFill>
                <a:hlinkClick r:id="rId3">
                  <a:extLst>
                    <a:ext uri="{A12FA001-AC4F-418D-AE19-62706E023703}">
                      <ahyp:hlinkClr xmlns:ahyp="http://schemas.microsoft.com/office/drawing/2018/hyperlinkcolor" val="tx"/>
                    </a:ext>
                  </a:extLst>
                </a:hlinkClick>
              </a:rPr>
              <a:t>uwtsd</a:t>
            </a:r>
            <a:r>
              <a:rPr kumimoji="0" lang="en-GB" sz="2000" b="0" i="0" u="none" strike="noStrike" kern="1200" cap="none" spc="0" normalizeH="0" baseline="0" noProof="0" dirty="0">
                <a:ln>
                  <a:noFill/>
                </a:ln>
                <a:solidFill>
                  <a:prstClr val="black"/>
                </a:solidFill>
                <a:effectLst/>
                <a:uLnTx/>
                <a:uFillTx/>
                <a:ea typeface="+mn-ea"/>
                <a:cs typeface="+mn-cs"/>
                <a:hlinkClick r:id="rId3">
                  <a:extLst>
                    <a:ext uri="{A12FA001-AC4F-418D-AE19-62706E023703}">
                      <ahyp:hlinkClr xmlns:ahyp="http://schemas.microsoft.com/office/drawing/2018/hyperlinkcolor" val="tx"/>
                    </a:ext>
                  </a:extLst>
                </a:hlinkClick>
              </a:rPr>
              <a:t>.ac.uk</a:t>
            </a:r>
            <a:r>
              <a:rPr kumimoji="0" lang="en-GB" sz="2000" b="0" i="0" u="none" strike="noStrike" kern="1200" cap="none" spc="0" normalizeH="0" baseline="0" noProof="0" dirty="0">
                <a:ln>
                  <a:noFill/>
                </a:ln>
                <a:solidFill>
                  <a:prstClr val="black"/>
                </a:solidFill>
                <a:effectLst/>
                <a:uLnTx/>
                <a:uFillTx/>
                <a:ea typeface="+mn-ea"/>
                <a:cs typeface="+mn-cs"/>
              </a:rPr>
              <a:t> </a:t>
            </a:r>
            <a:endParaRPr lang="en-GB" sz="2000" b="0" i="0" u="none" strike="noStrike" kern="1200" cap="none" spc="0" normalizeH="0" baseline="0" noProof="0" dirty="0">
              <a:ln>
                <a:noFill/>
              </a:ln>
              <a:solidFill>
                <a:prstClr val="black"/>
              </a:solidFill>
              <a:effectLst/>
              <a:uLnTx/>
              <a:uFillTx/>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EF40F98-D8AF-175B-10AD-D55060172F91}"/>
              </a:ext>
            </a:extLst>
          </p:cNvPr>
          <p:cNvSpPr txBox="1"/>
          <p:nvPr/>
        </p:nvSpPr>
        <p:spPr>
          <a:xfrm>
            <a:off x="260099" y="1677810"/>
            <a:ext cx="5401339" cy="1908215"/>
          </a:xfrm>
          <a:prstGeom prst="rect">
            <a:avLst/>
          </a:prstGeom>
          <a:noFill/>
        </p:spPr>
        <p:txBody>
          <a:bodyPr wrap="square" lIns="91440" tIns="45720" rIns="91440" bIns="45720" rtlCol="0" anchor="t">
            <a:spAutoFit/>
          </a:bodyPr>
          <a:lstStyle/>
          <a:p>
            <a:r>
              <a:rPr lang="en-GB" sz="2000" b="1" dirty="0">
                <a:latin typeface="Calibri"/>
                <a:ea typeface="Calibri"/>
                <a:cs typeface="Times New Roman"/>
              </a:rPr>
              <a:t>Student Experience Projects</a:t>
            </a:r>
          </a:p>
          <a:p>
            <a:pPr marL="285750" indent="-285750">
              <a:buFont typeface="Arial" panose="020B0604020202020204" pitchFamily="34" charset="0"/>
              <a:buChar char="•"/>
            </a:pPr>
            <a:r>
              <a:rPr lang="en-GB" sz="2000" dirty="0">
                <a:latin typeface="Calibri"/>
                <a:ea typeface="Calibri"/>
                <a:cs typeface="Times New Roman"/>
              </a:rPr>
              <a:t>Period Poverty</a:t>
            </a:r>
          </a:p>
          <a:p>
            <a:pPr marL="285750" indent="-285750">
              <a:buFont typeface="Arial" panose="020B0604020202020204" pitchFamily="34" charset="0"/>
              <a:buChar char="•"/>
            </a:pPr>
            <a:r>
              <a:rPr lang="en-GB" sz="2000" dirty="0">
                <a:latin typeface="Calibri"/>
                <a:ea typeface="Calibri"/>
                <a:cs typeface="Times New Roman"/>
              </a:rPr>
              <a:t>Student-owned coproduction projects</a:t>
            </a:r>
          </a:p>
          <a:p>
            <a:pPr marL="285750" indent="-285750">
              <a:buFont typeface="Arial" panose="020B0604020202020204" pitchFamily="34" charset="0"/>
              <a:buChar char="•"/>
            </a:pPr>
            <a:r>
              <a:rPr lang="en-GB" sz="2000" dirty="0">
                <a:latin typeface="Calibri"/>
                <a:ea typeface="Calibri"/>
                <a:cs typeface="Times New Roman"/>
              </a:rPr>
              <a:t>Suicide Prevention</a:t>
            </a:r>
          </a:p>
          <a:p>
            <a:pPr marL="285750" indent="-285750">
              <a:buFont typeface="Arial" panose="020B0604020202020204" pitchFamily="34" charset="0"/>
              <a:buChar char="•"/>
            </a:pPr>
            <a:r>
              <a:rPr lang="en-GB" sz="2000" dirty="0">
                <a:latin typeface="Calibri"/>
                <a:ea typeface="Calibri"/>
                <a:cs typeface="Times New Roman"/>
              </a:rPr>
              <a:t>Food hubs</a:t>
            </a:r>
          </a:p>
          <a:p>
            <a:pPr marL="285750" indent="-285750">
              <a:buFont typeface="Arial" panose="020B0604020202020204" pitchFamily="34" charset="0"/>
              <a:buChar char="•"/>
            </a:pP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EC841B91-B083-A6D7-8C64-ED1528B90ED3}"/>
              </a:ext>
            </a:extLst>
          </p:cNvPr>
          <p:cNvSpPr txBox="1"/>
          <p:nvPr/>
        </p:nvSpPr>
        <p:spPr>
          <a:xfrm>
            <a:off x="5295900" y="5535174"/>
            <a:ext cx="68961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200" b="1" i="0" u="none" strike="noStrike" kern="1200" cap="none" spc="0" normalizeH="0" baseline="0" noProof="0">
                <a:ln>
                  <a:noFill/>
                </a:ln>
                <a:solidFill>
                  <a:srgbClr val="000000"/>
                </a:solidFill>
                <a:effectLst/>
                <a:uLnTx/>
                <a:uFillTx/>
                <a:latin typeface="Aptos" panose="020B0004020202020204" pitchFamily="34" charset="0"/>
                <a:ea typeface="DengXian" panose="02010600030101010101" pitchFamily="2" charset="-122"/>
                <a:cs typeface="+mn-cs"/>
              </a:rPr>
            </a:br>
            <a:br>
              <a:rPr kumimoji="0" lang="en-GB" sz="1200" b="0" i="0" u="none" strike="noStrike" kern="1200" cap="none" spc="0" normalizeH="0" baseline="0" noProof="0">
                <a:ln>
                  <a:noFill/>
                </a:ln>
                <a:solidFill>
                  <a:srgbClr val="000000"/>
                </a:solidFill>
                <a:effectLst/>
                <a:uLnTx/>
                <a:uFillTx/>
                <a:latin typeface="Aptos" panose="020B0004020202020204" pitchFamily="34" charset="0"/>
                <a:ea typeface="DengXian" panose="02010600030101010101" pitchFamily="2" charset="-122"/>
                <a:cs typeface="+mn-cs"/>
              </a:rPr>
            </a:br>
            <a:endParaRPr kumimoji="0" lang="en-GB" sz="1200" b="0" i="0" u="none" strike="noStrike" kern="1200" cap="none" spc="0" normalizeH="0" baseline="0" noProof="0">
              <a:ln>
                <a:noFill/>
              </a:ln>
              <a:solidFill>
                <a:prstClr val="black"/>
              </a:solidFill>
              <a:effectLst/>
              <a:uLnTx/>
              <a:uFillTx/>
              <a:latin typeface="Aptos" panose="020B0004020202020204" pitchFamily="34" charset="0"/>
              <a:ea typeface="DengXian" panose="02010600030101010101" pitchFamily="2" charset="-122"/>
              <a:cs typeface="+mn-cs"/>
            </a:endParaRPr>
          </a:p>
        </p:txBody>
      </p:sp>
      <p:sp>
        <p:nvSpPr>
          <p:cNvPr id="2" name="TextBox 8">
            <a:extLst>
              <a:ext uri="{FF2B5EF4-FFF2-40B4-BE49-F238E27FC236}">
                <a16:creationId xmlns:a16="http://schemas.microsoft.com/office/drawing/2014/main" id="{EE7C3C67-8573-8239-3527-DA07D48F01DF}"/>
              </a:ext>
            </a:extLst>
          </p:cNvPr>
          <p:cNvSpPr txBox="1"/>
          <p:nvPr/>
        </p:nvSpPr>
        <p:spPr>
          <a:xfrm>
            <a:off x="3781562" y="402108"/>
            <a:ext cx="4628875" cy="628377"/>
          </a:xfrm>
          <a:prstGeom prst="rect">
            <a:avLst/>
          </a:prstGeom>
        </p:spPr>
        <p:txBody>
          <a:bodyPr wrap="square" lIns="0" tIns="0" rIns="0" bIns="0" rtlCol="0" anchor="t">
            <a:spAutoFit/>
          </a:bodyPr>
          <a:lstStyle/>
          <a:p>
            <a:pPr marL="0" marR="0" lvl="0" indent="0" algn="ctr" defTabSz="914400" rtl="0" eaLnBrk="1" fontAlgn="auto" latinLnBrk="0" hangingPunct="1">
              <a:lnSpc>
                <a:spcPts val="4920"/>
              </a:lnSpc>
              <a:spcBef>
                <a:spcPts val="0"/>
              </a:spcBef>
              <a:spcAft>
                <a:spcPts val="0"/>
              </a:spcAft>
              <a:buClrTx/>
              <a:buSzTx/>
              <a:buFontTx/>
              <a:buNone/>
              <a:tabLst/>
              <a:defRPr/>
            </a:pPr>
            <a:r>
              <a:rPr kumimoji="0" lang="en-US" sz="4400" b="0" i="0" u="none" strike="noStrike" kern="1200" cap="none" spc="0" normalizeH="0" baseline="0" noProof="0">
                <a:ln>
                  <a:noFill/>
                </a:ln>
                <a:solidFill>
                  <a:prstClr val="white"/>
                </a:solidFill>
                <a:effectLst/>
                <a:uLnTx/>
                <a:uFillTx/>
                <a:latin typeface="Calibri"/>
                <a:ea typeface="Calibri"/>
                <a:cs typeface="Calibri"/>
              </a:rPr>
              <a:t>Any questions?</a:t>
            </a:r>
          </a:p>
        </p:txBody>
      </p:sp>
      <p:pic>
        <p:nvPicPr>
          <p:cNvPr id="3" name="Picture 2" descr="Sticky notes with question marks">
            <a:extLst>
              <a:ext uri="{FF2B5EF4-FFF2-40B4-BE49-F238E27FC236}">
                <a16:creationId xmlns:a16="http://schemas.microsoft.com/office/drawing/2014/main" id="{D00E4DC2-9EC8-2425-02C4-70CAC5D2404A}"/>
              </a:ext>
            </a:extLst>
          </p:cNvPr>
          <p:cNvPicPr>
            <a:picLocks noChangeAspect="1"/>
          </p:cNvPicPr>
          <p:nvPr/>
        </p:nvPicPr>
        <p:blipFill>
          <a:blip r:embed="rId3"/>
          <a:stretch>
            <a:fillRect/>
          </a:stretch>
        </p:blipFill>
        <p:spPr>
          <a:xfrm>
            <a:off x="2871434" y="1274654"/>
            <a:ext cx="6298691" cy="4199127"/>
          </a:xfrm>
          <a:prstGeom prst="rect">
            <a:avLst/>
          </a:prstGeom>
        </p:spPr>
      </p:pic>
    </p:spTree>
    <p:extLst>
      <p:ext uri="{BB962C8B-B14F-4D97-AF65-F5344CB8AC3E}">
        <p14:creationId xmlns:p14="http://schemas.microsoft.com/office/powerpoint/2010/main" val="4150338564"/>
      </p:ext>
    </p:extLst>
  </p:cSld>
  <p:clrMapOvr>
    <a:masterClrMapping/>
  </p:clrMapOvr>
</p:sld>
</file>

<file path=ppt/theme/theme1.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 id="{E7B90A79-FCD2-40EA-8928-64CE30FE2301}" vid="{3B3C561B-A940-4A32-B09E-6DA1795687A9}"/>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73C085ADAAF0D4A8B7C9E01B899AB87" ma:contentTypeVersion="4" ma:contentTypeDescription="Create a new document." ma:contentTypeScope="" ma:versionID="edd180c7f84bef60fe35f839e7f36d80">
  <xsd:schema xmlns:xsd="http://www.w3.org/2001/XMLSchema" xmlns:xs="http://www.w3.org/2001/XMLSchema" xmlns:p="http://schemas.microsoft.com/office/2006/metadata/properties" xmlns:ns2="680a0f6d-6581-42d6-94d8-1e8409bf68bf" targetNamespace="http://schemas.microsoft.com/office/2006/metadata/properties" ma:root="true" ma:fieldsID="0d709ea2fbf2b4c4b5fa5f74082192d8" ns2:_="">
    <xsd:import namespace="680a0f6d-6581-42d6-94d8-1e8409bf68b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0a0f6d-6581-42d6-94d8-1e8409bf68b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D8165B4-6D73-47E4-9DB8-7EF2173A3829}">
  <ds:schemaRefs>
    <ds:schemaRef ds:uri="http://schemas.microsoft.com/sharepoint/v3/contenttype/forms"/>
  </ds:schemaRefs>
</ds:datastoreItem>
</file>

<file path=customXml/itemProps2.xml><?xml version="1.0" encoding="utf-8"?>
<ds:datastoreItem xmlns:ds="http://schemas.openxmlformats.org/officeDocument/2006/customXml" ds:itemID="{ED7B6444-C8C4-469B-BBA3-9004C29E3A1C}">
  <ds:schemaRefs>
    <ds:schemaRef ds:uri="680a0f6d-6581-42d6-94d8-1e8409bf68b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AE1821-48FA-409F-8E99-0185AD2B81AB}">
  <ds:schemaRefs>
    <ds:schemaRef ds:uri="680a0f6d-6581-42d6-94d8-1e8409bf68b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935</Words>
  <Application>Microsoft Office PowerPoint</Application>
  <PresentationFormat>Widescreen</PresentationFormat>
  <Paragraphs>141</Paragraphs>
  <Slides>11</Slides>
  <Notes>11</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11</vt:i4>
      </vt:variant>
    </vt:vector>
  </HeadingPairs>
  <TitlesOfParts>
    <vt:vector size="21" baseType="lpstr">
      <vt:lpstr>DengXian</vt:lpstr>
      <vt:lpstr>HK Grotesk Bold</vt:lpstr>
      <vt:lpstr>HK Grotesk Medium</vt:lpstr>
      <vt:lpstr>Aptos</vt:lpstr>
      <vt:lpstr>Arial</vt:lpstr>
      <vt:lpstr>Calibri</vt:lpstr>
      <vt:lpstr>Lato</vt:lpstr>
      <vt:lpstr>UWTSD Title Page 1</vt:lpstr>
      <vt:lpstr>UWTSD Text 1</vt:lpstr>
      <vt:lpstr>1_UWTSD Title Page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Hayley Jones</cp:lastModifiedBy>
  <cp:revision>26</cp:revision>
  <dcterms:created xsi:type="dcterms:W3CDTF">2021-03-09T15:35:42Z</dcterms:created>
  <dcterms:modified xsi:type="dcterms:W3CDTF">2026-08-31T19:42:06Z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0x010100473C085ADAAF0D4A8B7C9E01B899AB87</vt:lpwstr>
  </property>
</Properties>
</file>