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9"/>
  </p:notesMasterIdLst>
  <p:sldIdLst>
    <p:sldId id="256" r:id="rId2"/>
    <p:sldId id="257" r:id="rId3"/>
    <p:sldId id="262" r:id="rId4"/>
    <p:sldId id="264" r:id="rId5"/>
    <p:sldId id="265" r:id="rId6"/>
    <p:sldId id="263" r:id="rId7"/>
    <p:sldId id="266" r:id="rId8"/>
  </p:sldIdLst>
  <p:sldSz cx="9144000" cy="5143500" type="screen16x9"/>
  <p:notesSz cx="6858000" cy="9144000"/>
  <p:embeddedFontLst>
    <p:embeddedFont>
      <p:font typeface="Philosopher" panose="020B0604020202020204" charset="0"/>
      <p:regular r:id="rId10"/>
      <p:bold r:id="rId11"/>
      <p:italic r:id="rId12"/>
      <p:boldItalic r:id="rId13"/>
    </p:embeddedFont>
    <p:embeddedFont>
      <p:font typeface="Calibri" panose="020F0502020204030204" pitchFamily="34" charset="0"/>
      <p:regular r:id="rId14"/>
      <p:bold r:id="rId15"/>
      <p:italic r:id="rId16"/>
      <p:boldItalic r:id="rId17"/>
    </p:embeddedFont>
    <p:embeddedFont>
      <p:font typeface="Dosis" panose="020B0604020202020204"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1D562B8-29FD-4D7E-B128-A2658C7B64F4}">
  <a:tblStyle styleId="{B1D562B8-29FD-4D7E-B128-A2658C7B64F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7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tableStyles" Target="tableStyles.xml"/><Relationship Id="rId10" Type="http://schemas.openxmlformats.org/officeDocument/2006/relationships/font" Target="fonts/font1.fntdata"/><Relationship Id="rId19"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56799765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ca78200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ca78200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6696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110ed0ca36c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110ed0ca36c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With a focus on its cognitive, professional, and cultural benefits, the lecture tries to highlight the advantages of multilingualism. It will focus on the importance of good communication in providing top-notch customer service, underlining the crucial role that language awareness skills play for hotel staff. However, Italian has been selected as the Modern European language for the presentation, which probably emphasizes the importance of knowing Italian in the hospitality industry, particularly for businesses that serve a variety of customers. Thus, the emphasis on language awareness and the selected language will serve to demonstrate the practical value of multilingualism in boosting the overall guest experience and developing global ties within the hotel sector.</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67901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10fc6b24401_0_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 name="Google Shape;296;g10fc6b24401_0_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Speaking multiple languages, either by oneself or as part of a group, has been linked to a variety of cognitive and practical benefits. According to research by </a:t>
            </a:r>
            <a:r>
              <a:rPr lang="en-US" sz="1100" b="0" i="0" u="none" strike="noStrike" cap="none" dirty="0" err="1" smtClean="0">
                <a:solidFill>
                  <a:srgbClr val="000000"/>
                </a:solidFill>
                <a:effectLst/>
                <a:latin typeface="Arial"/>
                <a:ea typeface="Arial"/>
                <a:cs typeface="Arial"/>
                <a:sym typeface="Arial"/>
              </a:rPr>
              <a:t>Clyne</a:t>
            </a:r>
            <a:r>
              <a:rPr lang="en-US" sz="1100" b="0" i="0" u="none" strike="noStrike" cap="none" dirty="0" smtClean="0">
                <a:solidFill>
                  <a:srgbClr val="000000"/>
                </a:solidFill>
                <a:effectLst/>
                <a:latin typeface="Arial"/>
                <a:ea typeface="Arial"/>
                <a:cs typeface="Arial"/>
                <a:sym typeface="Arial"/>
              </a:rPr>
              <a:t> (2017), a more adaptive and agile attitude is enabled by multilingualism. It also enhances cognitive and problem-solving abilities. It also has a considerable impact on fostering cultural awareness and understanding, which motivates people to appreciate various viewpoints and traditions. The ability to communicate successfully with clients and stakeholders from other countries gives multilingual people a competitive edge in the global employment market. Furthermore, being able to examine complex circumstances from many linguistic perspectives allows people to make more educated and nuanced decisions. In addition, stronger communication skills and interpersonal relationships in varied situations are important advantages that promote continuous interactions and a sense of inclusivity and understanding across cultures. In general, multilingualism is a beneficial skill that not only endorses individual development but also has a substantial influence on the creation of more interconnected and peaceful societies.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37900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smtClean="0">
                <a:solidFill>
                  <a:srgbClr val="000000"/>
                </a:solidFill>
                <a:effectLst/>
                <a:latin typeface="Arial"/>
                <a:ea typeface="Arial"/>
                <a:cs typeface="Arial"/>
                <a:sym typeface="Arial"/>
              </a:rPr>
              <a:t>It is observed that by allowing smooth interactions with a variety of clients and encouraging efficient communication, the ability to speak considerably improves the overall visitor experience, which, in turn, results in outstanding customer service and satisfied visitors. In multilingual environments, improved language abilities support effective conflict and problem resolution. Language skill is also crucial for enhancing the hotel's favourable reputation within the international hospitality sector and for supporting the growth of fruitful foreign partnerships. Additionally, having staff members who speak numerous languages encourages tolerance and understanding between cultures, making the environment for visitors from different cultural backgrounds more welcoming and accommodating.</a:t>
            </a:r>
          </a:p>
          <a:p>
            <a:endParaRPr lang="en-US" dirty="0"/>
          </a:p>
        </p:txBody>
      </p:sp>
    </p:spTree>
    <p:extLst>
      <p:ext uri="{BB962C8B-B14F-4D97-AF65-F5344CB8AC3E}">
        <p14:creationId xmlns:p14="http://schemas.microsoft.com/office/powerpoint/2010/main" val="2174605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10fc6b24401_0_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 name="Google Shape;296;g10fc6b24401_0_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Italian is a well-known Modern European language that has cultural significance in numerous nations, including France, Germany, Italy, and the Dutch, indicating its extensive cultural impact. Courtesy is crucial in the hospitality industry and the basis of satisfying customer encounters. With expressions like "</a:t>
            </a:r>
            <a:r>
              <a:rPr lang="en-US" sz="1100" b="0" i="0" u="none" strike="noStrike" cap="none" dirty="0" err="1" smtClean="0">
                <a:solidFill>
                  <a:srgbClr val="000000"/>
                </a:solidFill>
                <a:effectLst/>
                <a:latin typeface="Arial"/>
                <a:ea typeface="Arial"/>
                <a:cs typeface="Arial"/>
                <a:sym typeface="Arial"/>
              </a:rPr>
              <a:t>Buonasera</a:t>
            </a:r>
            <a:r>
              <a:rPr lang="en-US" sz="1100" b="0" i="0" u="none" strike="noStrike" cap="none" dirty="0" smtClean="0">
                <a:solidFill>
                  <a:srgbClr val="000000"/>
                </a:solidFill>
                <a:effectLst/>
                <a:latin typeface="Arial"/>
                <a:ea typeface="Arial"/>
                <a:cs typeface="Arial"/>
                <a:sym typeface="Arial"/>
              </a:rPr>
              <a:t>" (Good Evening) as an example of the welcoming and inviting attitude provided to visitors, Italian culture focuses on civility through courteous and respectful greetings. In addition, professionalism is highly valued since it shows a sincere dedication to offering first-rate service. This professional behaviour shows an agreement between friendliness and formality, which aids in creating a friendly and welcoming environment for visitors. Moreover, the broad usage of Italian in various European countries depicts the significance of language on both a cultural and linguistic level, making it an essential tool for successful communication and producing exclusive guest experiences in the hospitality sector.</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04744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110ed0ca36c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110ed0ca36c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presentation illustrates the wealth of benefits of multilingualism, highlighting its intellectual, professional, and cultural advantages, eventually encouraging global relationships and enhancing the visitor experience. It demonstrates how important it is for employees in the hospitality industry to have linguistic fluency, emphasizing how crucial it is for successful communication, client happiness, and the creation of global collaborations. It is observed that the choice of Italian as the Modern European language allows the presentation to emphasize the friendliness and civility inherent in Italian culture, which is reflected in the value put on polite welcomes and appropriate behaviour. Thus, the presentation highlights the vital role that multilingualism plays in developing strong relationships and offering top-notch service within the hotel sector by highlighting the importance of language in fostering a welcoming environment.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7643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110ed0ca36c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110ed0ca36c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107423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 name="Google Shape;10;p2"/>
          <p:cNvSpPr txBox="1">
            <a:spLocks noGrp="1"/>
          </p:cNvSpPr>
          <p:nvPr>
            <p:ph type="ctrTitle"/>
          </p:nvPr>
        </p:nvSpPr>
        <p:spPr>
          <a:xfrm>
            <a:off x="4193950" y="582375"/>
            <a:ext cx="4025100" cy="29652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4000">
                <a:latin typeface="Philosopher"/>
                <a:ea typeface="Philosopher"/>
                <a:cs typeface="Philosopher"/>
                <a:sym typeface="Philosopher"/>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193800" y="4156125"/>
            <a:ext cx="4025100" cy="405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8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pic>
        <p:nvPicPr>
          <p:cNvPr id="18" name="Google Shape;18;p4"/>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9" name="Google Shape;19;p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atin typeface="Philosopher"/>
                <a:ea typeface="Philosopher"/>
                <a:cs typeface="Philosopher"/>
                <a:sym typeface="Philosopher"/>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720000" y="1141525"/>
            <a:ext cx="7704000" cy="34620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AutoNum type="arabicPeriod"/>
              <a:defRPr sz="1200"/>
            </a:lvl1pPr>
            <a:lvl2pPr marL="914400" lvl="1" indent="-317500">
              <a:spcBef>
                <a:spcPts val="0"/>
              </a:spcBef>
              <a:spcAft>
                <a:spcPts val="0"/>
              </a:spcAft>
              <a:buSzPts val="1400"/>
              <a:buAutoNum type="alphaLcPeriod"/>
              <a:defRPr/>
            </a:lvl2pPr>
            <a:lvl3pPr marL="1371600" lvl="2" indent="-317500">
              <a:spcBef>
                <a:spcPts val="0"/>
              </a:spcBef>
              <a:spcAft>
                <a:spcPts val="0"/>
              </a:spcAft>
              <a:buSzPts val="1400"/>
              <a:buAutoNum type="romanLcPeriod"/>
              <a:defRPr/>
            </a:lvl3pPr>
            <a:lvl4pPr marL="1828800" lvl="3" indent="-317500">
              <a:spcBef>
                <a:spcPts val="0"/>
              </a:spcBef>
              <a:spcAft>
                <a:spcPts val="0"/>
              </a:spcAft>
              <a:buSzPts val="1400"/>
              <a:buAutoNum type="arabicPeriod"/>
              <a:defRPr/>
            </a:lvl4pPr>
            <a:lvl5pPr marL="2286000" lvl="4" indent="-317500">
              <a:spcBef>
                <a:spcPts val="0"/>
              </a:spcBef>
              <a:spcAft>
                <a:spcPts val="0"/>
              </a:spcAft>
              <a:buSzPts val="1400"/>
              <a:buAutoNum type="alphaLcPeriod"/>
              <a:defRPr/>
            </a:lvl5pPr>
            <a:lvl6pPr marL="2743200" lvl="5" indent="-317500">
              <a:spcBef>
                <a:spcPts val="0"/>
              </a:spcBef>
              <a:spcAft>
                <a:spcPts val="0"/>
              </a:spcAft>
              <a:buSzPts val="1400"/>
              <a:buAutoNum type="romanLcPeriod"/>
              <a:defRPr/>
            </a:lvl6pPr>
            <a:lvl7pPr marL="3200400" lvl="6" indent="-317500">
              <a:spcBef>
                <a:spcPts val="0"/>
              </a:spcBef>
              <a:spcAft>
                <a:spcPts val="0"/>
              </a:spcAft>
              <a:buSzPts val="1400"/>
              <a:buAutoNum type="arabicPeriod"/>
              <a:defRPr/>
            </a:lvl7pPr>
            <a:lvl8pPr marL="3657600" lvl="7" indent="-317500">
              <a:spcBef>
                <a:spcPts val="0"/>
              </a:spcBef>
              <a:spcAft>
                <a:spcPts val="0"/>
              </a:spcAft>
              <a:buSzPts val="1400"/>
              <a:buAutoNum type="alphaLcPeriod"/>
              <a:defRPr/>
            </a:lvl8pPr>
            <a:lvl9pPr marL="4114800" lvl="8" indent="-317500">
              <a:spcBef>
                <a:spcPts val="0"/>
              </a:spcBef>
              <a:spcAft>
                <a:spcPts val="0"/>
              </a:spcAft>
              <a:buSzPts val="1400"/>
              <a:buAutoNum type="romanLcPerio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pic>
        <p:nvPicPr>
          <p:cNvPr id="32" name="Google Shape;32;p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33" name="Google Shape;33;p7"/>
          <p:cNvSpPr txBox="1">
            <a:spLocks noGrp="1"/>
          </p:cNvSpPr>
          <p:nvPr>
            <p:ph type="title"/>
          </p:nvPr>
        </p:nvSpPr>
        <p:spPr>
          <a:xfrm>
            <a:off x="720000" y="660525"/>
            <a:ext cx="3388200" cy="7557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3000">
                <a:latin typeface="Philosopher"/>
                <a:ea typeface="Philosopher"/>
                <a:cs typeface="Philosopher"/>
                <a:sym typeface="Philosopher"/>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720000" y="1881525"/>
            <a:ext cx="3547500" cy="25062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sz="1600">
                <a:latin typeface="Dosis"/>
                <a:ea typeface="Dosis"/>
                <a:cs typeface="Dosis"/>
                <a:sym typeface="Dosis"/>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1"/>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72"/>
        <p:cNvGrpSpPr/>
        <p:nvPr/>
      </p:nvGrpSpPr>
      <p:grpSpPr>
        <a:xfrm>
          <a:off x="0" y="0"/>
          <a:ext cx="0" cy="0"/>
          <a:chOff x="0" y="0"/>
          <a:chExt cx="0" cy="0"/>
        </a:xfrm>
      </p:grpSpPr>
      <p:pic>
        <p:nvPicPr>
          <p:cNvPr id="73" name="Google Shape;73;p1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74" name="Google Shape;74;p15"/>
          <p:cNvSpPr txBox="1">
            <a:spLocks noGrp="1"/>
          </p:cNvSpPr>
          <p:nvPr>
            <p:ph type="title"/>
          </p:nvPr>
        </p:nvSpPr>
        <p:spPr>
          <a:xfrm>
            <a:off x="3482538" y="2898350"/>
            <a:ext cx="4692300" cy="614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75" name="Google Shape;75;p15"/>
          <p:cNvSpPr txBox="1">
            <a:spLocks noGrp="1"/>
          </p:cNvSpPr>
          <p:nvPr>
            <p:ph type="subTitle" idx="1"/>
          </p:nvPr>
        </p:nvSpPr>
        <p:spPr>
          <a:xfrm>
            <a:off x="3482538" y="1716125"/>
            <a:ext cx="4692300" cy="1182300"/>
          </a:xfrm>
          <a:prstGeom prst="rect">
            <a:avLst/>
          </a:prstGeom>
          <a:noFill/>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1"/>
              </a:buClr>
              <a:buSzPts val="1400"/>
              <a:buFont typeface="Philosopher"/>
              <a:buNone/>
              <a:defRPr sz="25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157"/>
        <p:cNvGrpSpPr/>
        <p:nvPr/>
      </p:nvGrpSpPr>
      <p:grpSpPr>
        <a:xfrm>
          <a:off x="0" y="0"/>
          <a:ext cx="0" cy="0"/>
          <a:chOff x="0" y="0"/>
          <a:chExt cx="0" cy="0"/>
        </a:xfrm>
      </p:grpSpPr>
      <p:pic>
        <p:nvPicPr>
          <p:cNvPr id="158" name="Google Shape;158;p2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59" name="Google Shape;159;p27"/>
          <p:cNvSpPr/>
          <p:nvPr/>
        </p:nvSpPr>
        <p:spPr>
          <a:xfrm flipH="1">
            <a:off x="8983674" y="0"/>
            <a:ext cx="1596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txBox="1"/>
          <p:nvPr/>
        </p:nvSpPr>
        <p:spPr>
          <a:xfrm rot="-5400000">
            <a:off x="401914"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1" name="Google Shape;161;p27"/>
          <p:cNvSpPr txBox="1"/>
          <p:nvPr/>
        </p:nvSpPr>
        <p:spPr>
          <a:xfrm rot="-5400000">
            <a:off x="-236936"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2" name="Google Shape;162;p27"/>
          <p:cNvSpPr txBox="1"/>
          <p:nvPr/>
        </p:nvSpPr>
        <p:spPr>
          <a:xfrm rot="-5400000">
            <a:off x="131164"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63" name="Google Shape;163;p27"/>
          <p:cNvSpPr/>
          <p:nvPr/>
        </p:nvSpPr>
        <p:spPr>
          <a:xfrm>
            <a:off x="440701"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64" name="Google Shape;164;p27"/>
          <p:cNvSpPr/>
          <p:nvPr/>
        </p:nvSpPr>
        <p:spPr>
          <a:xfrm rot="-5400000">
            <a:off x="75082"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165"/>
        <p:cNvGrpSpPr/>
        <p:nvPr/>
      </p:nvGrpSpPr>
      <p:grpSpPr>
        <a:xfrm>
          <a:off x="0" y="0"/>
          <a:ext cx="0" cy="0"/>
          <a:chOff x="0" y="0"/>
          <a:chExt cx="0" cy="0"/>
        </a:xfrm>
      </p:grpSpPr>
      <p:pic>
        <p:nvPicPr>
          <p:cNvPr id="166" name="Google Shape;166;p2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67" name="Google Shape;167;p28"/>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8" name="Google Shape;168;p28"/>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9" name="Google Shape;169;p28"/>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70" name="Google Shape;170;p28"/>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71" name="Google Shape;171;p28"/>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172" name="Google Shape;172;p28"/>
          <p:cNvSpPr/>
          <p:nvPr/>
        </p:nvSpPr>
        <p:spPr>
          <a:xfrm>
            <a:off x="-8"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000"/>
              <a:buFont typeface="Philosopher"/>
              <a:buNone/>
              <a:defRPr sz="3000">
                <a:solidFill>
                  <a:schemeClr val="dk1"/>
                </a:solidFill>
                <a:latin typeface="Philosopher"/>
                <a:ea typeface="Philosopher"/>
                <a:cs typeface="Philosopher"/>
                <a:sym typeface="Philosopher"/>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237097"/>
            <a:ext cx="7704000" cy="33663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1pPr>
            <a:lvl2pPr marL="914400" lvl="1"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2pPr>
            <a:lvl3pPr marL="1371600" lvl="2"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3pPr>
            <a:lvl4pPr marL="1828800" lvl="3"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4pPr>
            <a:lvl5pPr marL="2286000" lvl="4"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5pPr>
            <a:lvl6pPr marL="2743200" lvl="5"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6pPr>
            <a:lvl7pPr marL="3200400" lvl="6"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7pPr>
            <a:lvl8pPr marL="3657600" lvl="7"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8pPr>
            <a:lvl9pPr marL="4114800" lvl="8"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8" r:id="rId4"/>
    <p:sldLayoutId id="2147483661" r:id="rId5"/>
    <p:sldLayoutId id="2147483673" r:id="rId6"/>
    <p:sldLayoutId id="2147483674"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hyperlink" Target="https://www.walksofitaly.com/travel-tips/italian-words-and-phrase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2"/>
          <p:cNvSpPr txBox="1">
            <a:spLocks noGrp="1"/>
          </p:cNvSpPr>
          <p:nvPr>
            <p:ph type="ctrTitle"/>
          </p:nvPr>
        </p:nvSpPr>
        <p:spPr>
          <a:xfrm>
            <a:off x="4193949" y="334950"/>
            <a:ext cx="4509783" cy="3212625"/>
          </a:xfrm>
          <a:prstGeom prst="rect">
            <a:avLst/>
          </a:prstGeom>
        </p:spPr>
        <p:txBody>
          <a:bodyPr spcFirstLastPara="1" wrap="square" lIns="54000" tIns="91425" rIns="54000" bIns="91425" anchor="ctr" anchorCtr="0">
            <a:noAutofit/>
          </a:bodyPr>
          <a:lstStyle/>
          <a:p>
            <a:pPr lvl="0" algn="ctr"/>
            <a:r>
              <a:rPr lang="en-US" sz="4800" b="1" dirty="0" smtClean="0">
                <a:latin typeface="Times New Roman" panose="02020603050405020304" pitchFamily="18" charset="0"/>
                <a:cs typeface="Times New Roman" panose="02020603050405020304" pitchFamily="18" charset="0"/>
              </a:rPr>
              <a:t>Presentation</a:t>
            </a:r>
            <a:endParaRPr sz="4800" b="1" dirty="0">
              <a:latin typeface="Times New Roman" panose="02020603050405020304" pitchFamily="18" charset="0"/>
              <a:cs typeface="Times New Roman" panose="02020603050405020304" pitchFamily="18" charset="0"/>
            </a:endParaRPr>
          </a:p>
        </p:txBody>
      </p:sp>
      <p:pic>
        <p:nvPicPr>
          <p:cNvPr id="184" name="Google Shape;184;p32"/>
          <p:cNvPicPr preferRelativeResize="0"/>
          <p:nvPr/>
        </p:nvPicPr>
        <p:blipFill rotWithShape="1">
          <a:blip r:embed="rId5">
            <a:alphaModFix/>
          </a:blip>
          <a:srcRect l="23616" r="27488"/>
          <a:stretch/>
        </p:blipFill>
        <p:spPr>
          <a:xfrm>
            <a:off x="725" y="0"/>
            <a:ext cx="3773327" cy="5143501"/>
          </a:xfrm>
          <a:prstGeom prst="rect">
            <a:avLst/>
          </a:prstGeom>
          <a:noFill/>
          <a:ln>
            <a:noFill/>
          </a:ln>
        </p:spPr>
      </p:pic>
      <p:grpSp>
        <p:nvGrpSpPr>
          <p:cNvPr id="193" name="Google Shape;193;p32"/>
          <p:cNvGrpSpPr/>
          <p:nvPr/>
        </p:nvGrpSpPr>
        <p:grpSpPr>
          <a:xfrm>
            <a:off x="4299178" y="3791075"/>
            <a:ext cx="552633" cy="120300"/>
            <a:chOff x="4229100" y="-847725"/>
            <a:chExt cx="946938" cy="120300"/>
          </a:xfrm>
        </p:grpSpPr>
        <p:sp>
          <p:nvSpPr>
            <p:cNvPr id="194" name="Google Shape;194;p32"/>
            <p:cNvSpPr/>
            <p:nvPr/>
          </p:nvSpPr>
          <p:spPr>
            <a:xfrm>
              <a:off x="4229100"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2"/>
            <p:cNvSpPr/>
            <p:nvPr/>
          </p:nvSpPr>
          <p:spPr>
            <a:xfrm>
              <a:off x="4598919"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2"/>
            <p:cNvSpPr/>
            <p:nvPr/>
          </p:nvSpPr>
          <p:spPr>
            <a:xfrm>
              <a:off x="4968738"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8" name="Google Shape;198;p32"/>
          <p:cNvSpPr/>
          <p:nvPr/>
        </p:nvSpPr>
        <p:spPr>
          <a:xfrm>
            <a:off x="720000" y="540151"/>
            <a:ext cx="855293"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chemeClr val="lt1"/>
            </a:solidFill>
            <a:prstDash val="solid"/>
            <a:round/>
            <a:headEnd type="none" w="med" len="med"/>
            <a:tailEnd type="none" w="med" len="med"/>
          </a:ln>
        </p:spPr>
      </p:sp>
      <p:sp>
        <p:nvSpPr>
          <p:cNvPr id="204" name="Google Shape;204;p32"/>
          <p:cNvSpPr/>
          <p:nvPr/>
        </p:nvSpPr>
        <p:spPr>
          <a:xfrm>
            <a:off x="3764517"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5412267" y="2711106"/>
            <a:ext cx="3542124" cy="2226250"/>
          </a:xfrm>
          <a:prstGeom prst="rect">
            <a:avLst/>
          </a:prstGeom>
        </p:spPr>
        <p:txBody>
          <a:bodyPr wrap="none">
            <a:spAutoFit/>
          </a:bodyPr>
          <a:lstStyle/>
          <a:p>
            <a:pPr algn="ctr"/>
            <a:r>
              <a:rPr lang="en-US" b="1" dirty="0">
                <a:latin typeface="Times New Roman" panose="02020603050405020304" pitchFamily="18" charset="0"/>
                <a:cs typeface="Times New Roman" panose="02020603050405020304" pitchFamily="18" charset="0"/>
              </a:rPr>
              <a:t>BA International Hotel </a:t>
            </a:r>
            <a:r>
              <a:rPr lang="en-US" b="1" dirty="0" smtClean="0">
                <a:latin typeface="Times New Roman" panose="02020603050405020304" pitchFamily="18" charset="0"/>
                <a:cs typeface="Times New Roman" panose="02020603050405020304" pitchFamily="18" charset="0"/>
              </a:rPr>
              <a:t>Management</a:t>
            </a:r>
          </a:p>
          <a:p>
            <a:pPr algn="ctr">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BMIH5003</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Foreign Language and Cultural </a:t>
            </a:r>
            <a:r>
              <a:rPr lang="en-US" b="1" dirty="0" smtClean="0">
                <a:latin typeface="Times New Roman" panose="02020603050405020304" pitchFamily="18" charset="0"/>
                <a:ea typeface="Calibri" panose="020F0502020204030204" pitchFamily="34" charset="0"/>
                <a:cs typeface="Times New Roman" panose="02020603050405020304" pitchFamily="18" charset="0"/>
              </a:rPr>
              <a:t>Awareness</a:t>
            </a:r>
          </a:p>
          <a:p>
            <a:pPr algn="ctr">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Name: IULIAN GHEORGHE </a:t>
            </a:r>
            <a:r>
              <a:rPr lang="en-US" b="1" dirty="0" smtClean="0">
                <a:latin typeface="Times New Roman" panose="02020603050405020304" pitchFamily="18" charset="0"/>
                <a:ea typeface="Calibri" panose="020F0502020204030204" pitchFamily="34" charset="0"/>
                <a:cs typeface="Times New Roman" panose="02020603050405020304" pitchFamily="18" charset="0"/>
              </a:rPr>
              <a:t>POPA</a:t>
            </a:r>
          </a:p>
          <a:p>
            <a:pPr algn="ctr">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Lecturer: </a:t>
            </a:r>
            <a:r>
              <a:rPr lang="en-US" b="1">
                <a:latin typeface="Times New Roman" panose="02020603050405020304" pitchFamily="18" charset="0"/>
                <a:ea typeface="Calibri" panose="020F0502020204030204" pitchFamily="34" charset="0"/>
                <a:cs typeface="Times New Roman" panose="02020603050405020304" pitchFamily="18" charset="0"/>
              </a:rPr>
              <a:t>HEIDI </a:t>
            </a:r>
            <a:r>
              <a:rPr lang="en-US" b="1" smtClean="0">
                <a:latin typeface="Times New Roman" panose="02020603050405020304" pitchFamily="18" charset="0"/>
                <a:ea typeface="Calibri" panose="020F0502020204030204" pitchFamily="34" charset="0"/>
                <a:cs typeface="Times New Roman" panose="02020603050405020304" pitchFamily="18" charset="0"/>
              </a:rPr>
              <a:t>PROSSER</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3" name="WhatsApp Video 2023-10-26 at 11.26.33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25" y="2877251"/>
            <a:ext cx="1792621" cy="2266249"/>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3"/>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dirty="0" smtClean="0">
                <a:latin typeface="Times New Roman" panose="02020603050405020304" pitchFamily="18" charset="0"/>
                <a:cs typeface="Times New Roman" panose="02020603050405020304" pitchFamily="18" charset="0"/>
              </a:rPr>
              <a:t>Introduction </a:t>
            </a:r>
            <a:endParaRPr b="1" dirty="0">
              <a:latin typeface="Times New Roman" panose="02020603050405020304" pitchFamily="18" charset="0"/>
              <a:cs typeface="Times New Roman" panose="02020603050405020304" pitchFamily="18" charset="0"/>
            </a:endParaRPr>
          </a:p>
        </p:txBody>
      </p:sp>
      <p:sp>
        <p:nvSpPr>
          <p:cNvPr id="210" name="Google Shape;210;p33"/>
          <p:cNvSpPr txBox="1">
            <a:spLocks noGrp="1"/>
          </p:cNvSpPr>
          <p:nvPr>
            <p:ph type="body" idx="1"/>
          </p:nvPr>
        </p:nvSpPr>
        <p:spPr>
          <a:xfrm>
            <a:off x="720000" y="1911301"/>
            <a:ext cx="3547500" cy="2476423"/>
          </a:xfrm>
          <a:prstGeom prst="rect">
            <a:avLst/>
          </a:prstGeom>
        </p:spPr>
        <p:txBody>
          <a:bodyPr spcFirstLastPara="1" wrap="square" lIns="91425" tIns="91425" rIns="91425" bIns="91425" anchor="ctr" anchorCtr="0">
            <a:no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The presentation will demonstrate the benefits of multilingualism </a:t>
            </a:r>
          </a:p>
          <a:p>
            <a:pPr lvl="0" algn="just">
              <a:lnSpc>
                <a:spcPct val="150000"/>
              </a:lnSpc>
            </a:pPr>
            <a:r>
              <a:rPr lang="en-US" sz="1800" dirty="0">
                <a:latin typeface="Times New Roman" panose="02020603050405020304" pitchFamily="18" charset="0"/>
                <a:cs typeface="Times New Roman" panose="02020603050405020304" pitchFamily="18" charset="0"/>
              </a:rPr>
              <a:t>It will highlight the importance of language awareness skills for hotel staff </a:t>
            </a:r>
          </a:p>
          <a:p>
            <a:pPr algn="just">
              <a:lnSpc>
                <a:spcPct val="150000"/>
              </a:lnSpc>
            </a:pPr>
            <a:r>
              <a:rPr lang="en-US" sz="1800" dirty="0">
                <a:latin typeface="Times New Roman" panose="02020603050405020304" pitchFamily="18" charset="0"/>
                <a:cs typeface="Times New Roman" panose="02020603050405020304" pitchFamily="18" charset="0"/>
              </a:rPr>
              <a:t>The selected country for the Modern European language is Italian</a:t>
            </a:r>
            <a:endParaRPr sz="1800" dirty="0">
              <a:latin typeface="Times New Roman" panose="02020603050405020304" pitchFamily="18" charset="0"/>
              <a:cs typeface="Times New Roman" panose="02020603050405020304" pitchFamily="18" charset="0"/>
            </a:endParaRPr>
          </a:p>
        </p:txBody>
      </p:sp>
      <p:grpSp>
        <p:nvGrpSpPr>
          <p:cNvPr id="214" name="Google Shape;214;p33"/>
          <p:cNvGrpSpPr/>
          <p:nvPr/>
        </p:nvGrpSpPr>
        <p:grpSpPr>
          <a:xfrm>
            <a:off x="369351" y="1847641"/>
            <a:ext cx="150750" cy="1438109"/>
            <a:chOff x="8500760" y="1847641"/>
            <a:chExt cx="150750" cy="1438109"/>
          </a:xfrm>
        </p:grpSpPr>
        <p:sp>
          <p:nvSpPr>
            <p:cNvPr id="215" name="Google Shape;215;p33"/>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216" name="Google Shape;216;p33"/>
            <p:cNvGrpSpPr/>
            <p:nvPr/>
          </p:nvGrpSpPr>
          <p:grpSpPr>
            <a:xfrm>
              <a:off x="8500760" y="1847641"/>
              <a:ext cx="150750" cy="182125"/>
              <a:chOff x="-471550" y="1158800"/>
              <a:chExt cx="150750" cy="182125"/>
            </a:xfrm>
          </p:grpSpPr>
          <p:sp>
            <p:nvSpPr>
              <p:cNvPr id="217" name="Google Shape;217;p33"/>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218" name="Google Shape;218;p33"/>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219" name="Google Shape;219;p33"/>
          <p:cNvGrpSpPr/>
          <p:nvPr/>
        </p:nvGrpSpPr>
        <p:grpSpPr>
          <a:xfrm>
            <a:off x="225911" y="4374129"/>
            <a:ext cx="437631" cy="452439"/>
            <a:chOff x="8594870" y="925616"/>
            <a:chExt cx="437631" cy="452439"/>
          </a:xfrm>
        </p:grpSpPr>
        <p:sp>
          <p:nvSpPr>
            <p:cNvPr id="220" name="Google Shape;220;p33"/>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21" name="Google Shape;221;p33"/>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pic>
        <p:nvPicPr>
          <p:cNvPr id="2" name="WhatsApp Video 2023-10-26 at 11.28.40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827062" y="1660807"/>
            <a:ext cx="2316938" cy="348269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38"/>
          <p:cNvSpPr txBox="1">
            <a:spLocks noGrp="1"/>
          </p:cNvSpPr>
          <p:nvPr>
            <p:ph type="title"/>
          </p:nvPr>
        </p:nvSpPr>
        <p:spPr>
          <a:xfrm>
            <a:off x="489718" y="195310"/>
            <a:ext cx="3882289" cy="755700"/>
          </a:xfrm>
          <a:prstGeom prst="rect">
            <a:avLst/>
          </a:prstGeom>
        </p:spPr>
        <p:txBody>
          <a:bodyPr spcFirstLastPara="1" wrap="square" lIns="91425" tIns="91425" rIns="91425" bIns="91425" anchor="ctr" anchorCtr="0">
            <a:noAutofit/>
          </a:bodyPr>
          <a:lstStyle/>
          <a:p>
            <a:pPr algn="ctr"/>
            <a:r>
              <a:rPr lang="en-US" b="1" dirty="0">
                <a:latin typeface="Times New Roman" panose="02020603050405020304" pitchFamily="18" charset="0"/>
                <a:cs typeface="Times New Roman" panose="02020603050405020304" pitchFamily="18" charset="0"/>
              </a:rPr>
              <a:t>Benefits of multilingualism </a:t>
            </a:r>
            <a:endParaRPr lang="en-US" dirty="0">
              <a:latin typeface="Times New Roman" panose="02020603050405020304" pitchFamily="18" charset="0"/>
              <a:cs typeface="Times New Roman" panose="02020603050405020304" pitchFamily="18" charset="0"/>
            </a:endParaRPr>
          </a:p>
        </p:txBody>
      </p:sp>
      <p:sp>
        <p:nvSpPr>
          <p:cNvPr id="299" name="Google Shape;299;p38"/>
          <p:cNvSpPr txBox="1">
            <a:spLocks noGrp="1"/>
          </p:cNvSpPr>
          <p:nvPr>
            <p:ph type="body" idx="1"/>
          </p:nvPr>
        </p:nvSpPr>
        <p:spPr>
          <a:xfrm>
            <a:off x="125376" y="1588758"/>
            <a:ext cx="5242339" cy="3343852"/>
          </a:xfrm>
          <a:prstGeom prst="rect">
            <a:avLst/>
          </a:prstGeom>
        </p:spPr>
        <p:txBody>
          <a:bodyPr spcFirstLastPara="1" wrap="square" lIns="91425" tIns="91425" rIns="91425" bIns="91425" anchor="ctr" anchorCtr="0">
            <a:noAutofit/>
          </a:bodyPr>
          <a:lstStyle/>
          <a:p>
            <a:pPr lvl="0" algn="just">
              <a:lnSpc>
                <a:spcPct val="150000"/>
              </a:lnSpc>
            </a:pPr>
            <a:r>
              <a:rPr lang="en-US" dirty="0">
                <a:latin typeface="Times New Roman" panose="02020603050405020304" pitchFamily="18" charset="0"/>
                <a:cs typeface="Times New Roman" panose="02020603050405020304" pitchFamily="18" charset="0"/>
              </a:rPr>
              <a:t>Multilingualism is the practice of speaking more than one language, either independently or in a group. </a:t>
            </a:r>
          </a:p>
          <a:p>
            <a:pPr lvl="0" algn="just">
              <a:lnSpc>
                <a:spcPct val="150000"/>
              </a:lnSpc>
            </a:pPr>
            <a:r>
              <a:rPr lang="en-US" dirty="0">
                <a:latin typeface="Times New Roman" panose="02020603050405020304" pitchFamily="18" charset="0"/>
                <a:cs typeface="Times New Roman" panose="02020603050405020304" pitchFamily="18" charset="0"/>
              </a:rPr>
              <a:t>Multilingualism improves cognitive skills and enhances problem-solving skills (</a:t>
            </a:r>
            <a:r>
              <a:rPr lang="en-US" dirty="0" err="1">
                <a:latin typeface="Times New Roman" panose="02020603050405020304" pitchFamily="18" charset="0"/>
                <a:cs typeface="Times New Roman" panose="02020603050405020304" pitchFamily="18" charset="0"/>
              </a:rPr>
              <a:t>Clyne</a:t>
            </a:r>
            <a:r>
              <a:rPr lang="en-US" dirty="0">
                <a:latin typeface="Times New Roman" panose="02020603050405020304" pitchFamily="18" charset="0"/>
                <a:cs typeface="Times New Roman" panose="02020603050405020304" pitchFamily="18" charset="0"/>
              </a:rPr>
              <a:t>, 2017) </a:t>
            </a:r>
          </a:p>
          <a:p>
            <a:pPr lvl="0" algn="just">
              <a:lnSpc>
                <a:spcPct val="150000"/>
              </a:lnSpc>
            </a:pPr>
            <a:r>
              <a:rPr lang="en-US" dirty="0">
                <a:latin typeface="Times New Roman" panose="02020603050405020304" pitchFamily="18" charset="0"/>
                <a:cs typeface="Times New Roman" panose="02020603050405020304" pitchFamily="18" charset="0"/>
              </a:rPr>
              <a:t>It is important for increasing cultural understanding and awareness </a:t>
            </a:r>
          </a:p>
          <a:p>
            <a:pPr lvl="0" algn="just">
              <a:lnSpc>
                <a:spcPct val="150000"/>
              </a:lnSpc>
            </a:pPr>
            <a:r>
              <a:rPr lang="en-US" dirty="0">
                <a:latin typeface="Times New Roman" panose="02020603050405020304" pitchFamily="18" charset="0"/>
                <a:cs typeface="Times New Roman" panose="02020603050405020304" pitchFamily="18" charset="0"/>
              </a:rPr>
              <a:t>It has a competitive advantage in the worldwide job market. </a:t>
            </a:r>
          </a:p>
          <a:p>
            <a:pPr lvl="0" algn="just">
              <a:lnSpc>
                <a:spcPct val="150000"/>
              </a:lnSpc>
            </a:pPr>
            <a:r>
              <a:rPr lang="en-US" dirty="0">
                <a:latin typeface="Times New Roman" panose="02020603050405020304" pitchFamily="18" charset="0"/>
                <a:cs typeface="Times New Roman" panose="02020603050405020304" pitchFamily="18" charset="0"/>
              </a:rPr>
              <a:t>It helps in boost decision-making skills via language-based analysis (Kroll and </a:t>
            </a:r>
            <a:r>
              <a:rPr lang="en-US" dirty="0" err="1">
                <a:latin typeface="Times New Roman" panose="02020603050405020304" pitchFamily="18" charset="0"/>
                <a:cs typeface="Times New Roman" panose="02020603050405020304" pitchFamily="18" charset="0"/>
              </a:rPr>
              <a:t>Dussias</a:t>
            </a:r>
            <a:r>
              <a:rPr lang="en-US" dirty="0">
                <a:latin typeface="Times New Roman" panose="02020603050405020304" pitchFamily="18" charset="0"/>
                <a:cs typeface="Times New Roman" panose="02020603050405020304" pitchFamily="18" charset="0"/>
              </a:rPr>
              <a:t>, 2017). </a:t>
            </a:r>
          </a:p>
          <a:p>
            <a:pPr marL="0" lvl="0" indent="0" algn="just" rtl="0">
              <a:lnSpc>
                <a:spcPct val="150000"/>
              </a:lnSpc>
              <a:spcBef>
                <a:spcPts val="0"/>
              </a:spcBef>
              <a:spcAft>
                <a:spcPts val="0"/>
              </a:spcAft>
              <a:buNone/>
            </a:pPr>
            <a:endParaRPr dirty="0">
              <a:solidFill>
                <a:schemeClr val="dk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5924550" y="0"/>
            <a:ext cx="3219450" cy="3438525"/>
          </a:xfrm>
          <a:prstGeom prst="rect">
            <a:avLst/>
          </a:prstGeom>
        </p:spPr>
      </p:pic>
      <p:pic>
        <p:nvPicPr>
          <p:cNvPr id="2" name="WhatsApp Video 2023-10-26 at 11.30.47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185762" y="2736325"/>
            <a:ext cx="1964501" cy="2407175"/>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Importance of language awareness skills for hotel staff </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173775" y="1490643"/>
            <a:ext cx="6849582" cy="3350458"/>
          </a:xfrm>
        </p:spPr>
        <p:txBody>
          <a:bodyPr/>
          <a:lstStyle/>
          <a:p>
            <a:pPr lvl="0" algn="just">
              <a:lnSpc>
                <a:spcPct val="150000"/>
              </a:lnSpc>
            </a:pPr>
            <a:r>
              <a:rPr lang="en-US" sz="1600" dirty="0">
                <a:latin typeface="Times New Roman" panose="02020603050405020304" pitchFamily="18" charset="0"/>
                <a:cs typeface="Times New Roman" panose="02020603050405020304" pitchFamily="18" charset="0"/>
              </a:rPr>
              <a:t>The overall visitor experience is enhanced by language knowledge, which allows smooth interactions with different clients.</a:t>
            </a:r>
          </a:p>
          <a:p>
            <a:pPr lvl="0" algn="just">
              <a:lnSpc>
                <a:spcPct val="150000"/>
              </a:lnSpc>
            </a:pPr>
            <a:r>
              <a:rPr lang="en-US" sz="1600" dirty="0">
                <a:latin typeface="Times New Roman" panose="02020603050405020304" pitchFamily="18" charset="0"/>
                <a:cs typeface="Times New Roman" panose="02020603050405020304" pitchFamily="18" charset="0"/>
              </a:rPr>
              <a:t>In multilingual settings, increased language skills assist in problem resolution and better conflict.</a:t>
            </a:r>
          </a:p>
          <a:p>
            <a:pPr lvl="0" algn="just">
              <a:lnSpc>
                <a:spcPct val="150000"/>
              </a:lnSpc>
            </a:pPr>
            <a:r>
              <a:rPr lang="en-US" sz="1600" dirty="0">
                <a:latin typeface="Times New Roman" panose="02020603050405020304" pitchFamily="18" charset="0"/>
                <a:cs typeface="Times New Roman" panose="02020603050405020304" pitchFamily="18" charset="0"/>
              </a:rPr>
              <a:t>Excellent customer service and satisfied guests are fostered by efficient communication.</a:t>
            </a:r>
          </a:p>
          <a:p>
            <a:pPr lvl="0" algn="just">
              <a:lnSpc>
                <a:spcPct val="150000"/>
              </a:lnSpc>
            </a:pPr>
            <a:r>
              <a:rPr lang="en-US" sz="1600" dirty="0">
                <a:latin typeface="Times New Roman" panose="02020603050405020304" pitchFamily="18" charset="0"/>
                <a:cs typeface="Times New Roman" panose="02020603050405020304" pitchFamily="18" charset="0"/>
              </a:rPr>
              <a:t>A positive standing for the hotel in the global hospitality business is refined by language proficiency (</a:t>
            </a:r>
            <a:r>
              <a:rPr lang="en-US" sz="1600" dirty="0" err="1">
                <a:latin typeface="Times New Roman" panose="02020603050405020304" pitchFamily="18" charset="0"/>
                <a:cs typeface="Times New Roman" panose="02020603050405020304" pitchFamily="18" charset="0"/>
              </a:rPr>
              <a:t>Prabhu</a:t>
            </a:r>
            <a:r>
              <a:rPr lang="en-US" sz="1600" dirty="0">
                <a:latin typeface="Times New Roman" panose="02020603050405020304" pitchFamily="18" charset="0"/>
                <a:cs typeface="Times New Roman" panose="02020603050405020304" pitchFamily="18" charset="0"/>
              </a:rPr>
              <a:t> and </a:t>
            </a:r>
            <a:r>
              <a:rPr lang="en-US" sz="1600" dirty="0" err="1">
                <a:latin typeface="Times New Roman" panose="02020603050405020304" pitchFamily="18" charset="0"/>
                <a:cs typeface="Times New Roman" panose="02020603050405020304" pitchFamily="18" charset="0"/>
              </a:rPr>
              <a:t>Wani</a:t>
            </a:r>
            <a:r>
              <a:rPr lang="en-US" sz="1600" dirty="0">
                <a:latin typeface="Times New Roman" panose="02020603050405020304" pitchFamily="18" charset="0"/>
                <a:cs typeface="Times New Roman" panose="02020603050405020304" pitchFamily="18" charset="0"/>
              </a:rPr>
              <a:t>, 2015)</a:t>
            </a:r>
          </a:p>
          <a:p>
            <a:pPr lvl="0" algn="just">
              <a:lnSpc>
                <a:spcPct val="150000"/>
              </a:lnSpc>
            </a:pPr>
            <a:r>
              <a:rPr lang="en-US" sz="1600" dirty="0">
                <a:latin typeface="Times New Roman" panose="02020603050405020304" pitchFamily="18" charset="0"/>
                <a:cs typeface="Times New Roman" panose="02020603050405020304" pitchFamily="18" charset="0"/>
              </a:rPr>
              <a:t>It facilitates the development of solid international collaboration.</a:t>
            </a:r>
          </a:p>
          <a:p>
            <a:pPr lvl="0" algn="just">
              <a:lnSpc>
                <a:spcPct val="150000"/>
              </a:lnSpc>
            </a:pPr>
            <a:r>
              <a:rPr lang="en-US" sz="1600" dirty="0">
                <a:latin typeface="Times New Roman" panose="02020603050405020304" pitchFamily="18" charset="0"/>
                <a:cs typeface="Times New Roman" panose="02020603050405020304" pitchFamily="18" charset="0"/>
              </a:rPr>
              <a:t>Having staff members who speak multiple languages helps to foster inclusivity and cross-cultural understanding.</a:t>
            </a:r>
          </a:p>
        </p:txBody>
      </p:sp>
      <p:pic>
        <p:nvPicPr>
          <p:cNvPr id="4" name="WhatsApp Video 2023-10-26 at 11.32.31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253323" y="1904428"/>
            <a:ext cx="1850419" cy="3060318"/>
          </a:xfrm>
          <a:prstGeom prst="rect">
            <a:avLst/>
          </a:prstGeom>
        </p:spPr>
      </p:pic>
    </p:spTree>
    <p:extLst>
      <p:ext uri="{BB962C8B-B14F-4D97-AF65-F5344CB8AC3E}">
        <p14:creationId xmlns:p14="http://schemas.microsoft.com/office/powerpoint/2010/main" val="14003695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38"/>
          <p:cNvSpPr txBox="1">
            <a:spLocks noGrp="1"/>
          </p:cNvSpPr>
          <p:nvPr>
            <p:ph type="title"/>
          </p:nvPr>
        </p:nvSpPr>
        <p:spPr>
          <a:xfrm>
            <a:off x="523584" y="398510"/>
            <a:ext cx="4844131" cy="755700"/>
          </a:xfrm>
          <a:prstGeom prst="rect">
            <a:avLst/>
          </a:prstGeom>
        </p:spPr>
        <p:txBody>
          <a:bodyPr spcFirstLastPara="1" wrap="square" lIns="91425" tIns="91425" rIns="91425" bIns="91425" anchor="ctr" anchorCtr="0">
            <a:noAutofit/>
          </a:bodyPr>
          <a:lstStyle/>
          <a:p>
            <a:pPr algn="ctr"/>
            <a:r>
              <a:rPr lang="en-US" b="1" dirty="0">
                <a:latin typeface="Times New Roman" panose="02020603050405020304" pitchFamily="18" charset="0"/>
                <a:cs typeface="Times New Roman" panose="02020603050405020304" pitchFamily="18" charset="0"/>
              </a:rPr>
              <a:t>Modern European Language in Italian </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299" name="Google Shape;299;p38"/>
          <p:cNvSpPr txBox="1">
            <a:spLocks noGrp="1"/>
          </p:cNvSpPr>
          <p:nvPr>
            <p:ph type="body" idx="1"/>
          </p:nvPr>
        </p:nvSpPr>
        <p:spPr>
          <a:xfrm>
            <a:off x="125377" y="1303867"/>
            <a:ext cx="4991154" cy="3628743"/>
          </a:xfrm>
          <a:prstGeom prst="rect">
            <a:avLst/>
          </a:prstGeom>
        </p:spPr>
        <p:txBody>
          <a:bodyPr spcFirstLastPara="1" wrap="square" lIns="91425" tIns="91425" rIns="91425" bIns="91425" anchor="ctr" anchorCtr="0">
            <a:noAutofit/>
          </a:bodyPr>
          <a:lstStyle/>
          <a:p>
            <a:pPr lvl="0" algn="just">
              <a:lnSpc>
                <a:spcPct val="150000"/>
              </a:lnSpc>
            </a:pPr>
            <a:r>
              <a:rPr lang="en-US" sz="1400" dirty="0">
                <a:latin typeface="Times New Roman" panose="02020603050405020304" pitchFamily="18" charset="0"/>
                <a:cs typeface="Times New Roman" panose="02020603050405020304" pitchFamily="18" charset="0"/>
              </a:rPr>
              <a:t>The most extensive language spoken in Italian is the modern European language.</a:t>
            </a:r>
          </a:p>
          <a:p>
            <a:pPr lvl="0" algn="just">
              <a:lnSpc>
                <a:spcPct val="150000"/>
              </a:lnSpc>
            </a:pPr>
            <a:r>
              <a:rPr lang="en-US" sz="1400" dirty="0">
                <a:latin typeface="Times New Roman" panose="02020603050405020304" pitchFamily="18" charset="0"/>
                <a:cs typeface="Times New Roman" panose="02020603050405020304" pitchFamily="18" charset="0"/>
              </a:rPr>
              <a:t> It is spoken in different countries, such as French, German, Italian, and Dutch. </a:t>
            </a:r>
          </a:p>
          <a:p>
            <a:pPr lvl="0" algn="just">
              <a:lnSpc>
                <a:spcPct val="150000"/>
              </a:lnSpc>
            </a:pPr>
            <a:r>
              <a:rPr lang="en-US" sz="1400" dirty="0">
                <a:latin typeface="Times New Roman" panose="02020603050405020304" pitchFamily="18" charset="0"/>
                <a:cs typeface="Times New Roman" panose="02020603050405020304" pitchFamily="18" charset="0"/>
              </a:rPr>
              <a:t>Courtesy is crucial in the hospitality sector, particularly when interacting with guests (</a:t>
            </a:r>
            <a:r>
              <a:rPr lang="en-US" sz="1400" dirty="0" err="1">
                <a:latin typeface="Times New Roman" panose="02020603050405020304" pitchFamily="18" charset="0"/>
                <a:cs typeface="Times New Roman" panose="02020603050405020304" pitchFamily="18" charset="0"/>
              </a:rPr>
              <a:t>Kaminakis</a:t>
            </a:r>
            <a:r>
              <a:rPr lang="en-US" sz="1400" dirty="0">
                <a:latin typeface="Times New Roman" panose="02020603050405020304" pitchFamily="18" charset="0"/>
                <a:cs typeface="Times New Roman" panose="02020603050405020304" pitchFamily="18" charset="0"/>
              </a:rPr>
              <a:t> et al. 2019)</a:t>
            </a:r>
          </a:p>
          <a:p>
            <a:pPr lvl="0" algn="just">
              <a:lnSpc>
                <a:spcPct val="150000"/>
              </a:lnSpc>
            </a:pPr>
            <a:r>
              <a:rPr lang="en-US" sz="1400" dirty="0">
                <a:latin typeface="Times New Roman" panose="02020603050405020304" pitchFamily="18" charset="0"/>
                <a:cs typeface="Times New Roman" panose="02020603050405020304" pitchFamily="18" charset="0"/>
              </a:rPr>
              <a:t>Politeness is often stated through respectful and warm greetings in Italian culture, such as "</a:t>
            </a:r>
            <a:r>
              <a:rPr lang="en-US" sz="1400" dirty="0" err="1">
                <a:latin typeface="Times New Roman" panose="02020603050405020304" pitchFamily="18" charset="0"/>
                <a:cs typeface="Times New Roman" panose="02020603050405020304" pitchFamily="18" charset="0"/>
              </a:rPr>
              <a:t>Buonasera</a:t>
            </a:r>
            <a:r>
              <a:rPr lang="en-US" sz="1400" dirty="0">
                <a:latin typeface="Times New Roman" panose="02020603050405020304" pitchFamily="18" charset="0"/>
                <a:cs typeface="Times New Roman" panose="02020603050405020304" pitchFamily="18" charset="0"/>
              </a:rPr>
              <a:t>” (Good Morning) to visitors (Travel Tips, 2020)</a:t>
            </a:r>
          </a:p>
          <a:p>
            <a:pPr lvl="0" algn="just">
              <a:lnSpc>
                <a:spcPct val="150000"/>
              </a:lnSpc>
            </a:pPr>
            <a:r>
              <a:rPr lang="en-US" sz="1400" dirty="0">
                <a:latin typeface="Times New Roman" panose="02020603050405020304" pitchFamily="18" charset="0"/>
                <a:cs typeface="Times New Roman" panose="02020603050405020304" pitchFamily="18" charset="0"/>
              </a:rPr>
              <a:t>Professional behaviour is valued and considered crucial, reflecting a genuine </a:t>
            </a:r>
          </a:p>
          <a:p>
            <a:pPr marL="0" lvl="0" indent="0" algn="just" rtl="0">
              <a:lnSpc>
                <a:spcPct val="150000"/>
              </a:lnSpc>
              <a:spcBef>
                <a:spcPts val="0"/>
              </a:spcBef>
              <a:spcAft>
                <a:spcPts val="0"/>
              </a:spcAft>
              <a:buNone/>
            </a:pPr>
            <a:endParaRPr sz="1400" dirty="0">
              <a:solidFill>
                <a:schemeClr val="dk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5"/>
          <a:stretch>
            <a:fillRect/>
          </a:stretch>
        </p:blipFill>
        <p:spPr>
          <a:xfrm>
            <a:off x="5472651" y="1"/>
            <a:ext cx="3671350" cy="2131308"/>
          </a:xfrm>
          <a:prstGeom prst="rect">
            <a:avLst/>
          </a:prstGeom>
        </p:spPr>
      </p:pic>
      <p:pic>
        <p:nvPicPr>
          <p:cNvPr id="3" name="WhatsApp Video 2023-10-26 at 11.34.01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472652" y="2131309"/>
            <a:ext cx="3671350" cy="3012191"/>
          </a:xfrm>
          <a:prstGeom prst="rect">
            <a:avLst/>
          </a:prstGeom>
        </p:spPr>
      </p:pic>
    </p:spTree>
    <p:extLst>
      <p:ext uri="{BB962C8B-B14F-4D97-AF65-F5344CB8AC3E}">
        <p14:creationId xmlns:p14="http://schemas.microsoft.com/office/powerpoint/2010/main" val="3800211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9"/>
          <p:cNvPicPr preferRelativeResize="0"/>
          <p:nvPr/>
        </p:nvPicPr>
        <p:blipFill rotWithShape="1">
          <a:blip r:embed="rId5">
            <a:alphaModFix/>
          </a:blip>
          <a:srcRect l="58442" r="2162"/>
          <a:stretch/>
        </p:blipFill>
        <p:spPr>
          <a:xfrm flipH="1">
            <a:off x="0" y="0"/>
            <a:ext cx="2608515" cy="5143501"/>
          </a:xfrm>
          <a:prstGeom prst="rect">
            <a:avLst/>
          </a:prstGeom>
          <a:noFill/>
          <a:ln>
            <a:noFill/>
          </a:ln>
        </p:spPr>
      </p:pic>
      <p:sp>
        <p:nvSpPr>
          <p:cNvPr id="325" name="Google Shape;325;p39"/>
          <p:cNvSpPr txBox="1">
            <a:spLocks noGrp="1"/>
          </p:cNvSpPr>
          <p:nvPr>
            <p:ph type="title"/>
          </p:nvPr>
        </p:nvSpPr>
        <p:spPr>
          <a:xfrm>
            <a:off x="3615508" y="27900"/>
            <a:ext cx="4692300" cy="6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b="1" dirty="0" smtClean="0">
                <a:latin typeface="Times New Roman" panose="02020603050405020304" pitchFamily="18" charset="0"/>
                <a:cs typeface="Times New Roman" panose="02020603050405020304" pitchFamily="18" charset="0"/>
              </a:rPr>
              <a:t>Conclusion </a:t>
            </a:r>
            <a:endParaRPr sz="3000" b="1" dirty="0">
              <a:latin typeface="Times New Roman" panose="02020603050405020304" pitchFamily="18" charset="0"/>
              <a:cs typeface="Times New Roman" panose="02020603050405020304" pitchFamily="18" charset="0"/>
            </a:endParaRPr>
          </a:p>
        </p:txBody>
      </p:sp>
      <p:sp>
        <p:nvSpPr>
          <p:cNvPr id="326" name="Google Shape;326;p39"/>
          <p:cNvSpPr txBox="1">
            <a:spLocks noGrp="1"/>
          </p:cNvSpPr>
          <p:nvPr>
            <p:ph type="subTitle" idx="1"/>
          </p:nvPr>
        </p:nvSpPr>
        <p:spPr>
          <a:xfrm>
            <a:off x="2909944" y="895525"/>
            <a:ext cx="5965923" cy="3945467"/>
          </a:xfrm>
          <a:prstGeom prst="rect">
            <a:avLst/>
          </a:prstGeom>
        </p:spPr>
        <p:txBody>
          <a:bodyPr spcFirstLastPara="1" wrap="square" lIns="91425" tIns="91425" rIns="91425" bIns="91425" anchor="ctr" anchorCtr="0">
            <a:noAutofit/>
          </a:bodyPr>
          <a:lstStyle/>
          <a:p>
            <a:pPr marL="482600" lvl="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ability to speak many languages allows international relationships </a:t>
            </a:r>
          </a:p>
          <a:p>
            <a:pPr marL="482600" lvl="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also improves the entire visitor experience and has cognitive, professional, and cultural benefits.</a:t>
            </a:r>
          </a:p>
          <a:p>
            <a:pPr marL="482600" lvl="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 the hotel industry, proficiency in many languages is crucial for efficient communication, cross-border cooperation, and client satisfaction.</a:t>
            </a:r>
          </a:p>
          <a:p>
            <a:pPr marL="482600" lvl="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Italian is a Modern European language that denotes a friendly and inviting society. </a:t>
            </a:r>
          </a:p>
          <a:p>
            <a:pPr marL="482600" lvl="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Where professionalism and civility play important roles in fostering positive guest experiences.</a:t>
            </a:r>
          </a:p>
          <a:p>
            <a:pPr marL="342900" lvl="0" indent="-342900" algn="just" rtl="0">
              <a:lnSpc>
                <a:spcPct val="150000"/>
              </a:lnSpc>
              <a:spcBef>
                <a:spcPts val="0"/>
              </a:spcBef>
              <a:spcAft>
                <a:spcPts val="0"/>
              </a:spcAft>
              <a:buFont typeface="Arial" panose="020B0604020202020204" pitchFamily="34" charset="0"/>
              <a:buChar char="•"/>
            </a:pPr>
            <a:endParaRPr sz="1600" dirty="0">
              <a:latin typeface="Times New Roman" panose="02020603050405020304" pitchFamily="18" charset="0"/>
              <a:cs typeface="Times New Roman" panose="02020603050405020304" pitchFamily="18" charset="0"/>
            </a:endParaRPr>
          </a:p>
        </p:txBody>
      </p:sp>
      <p:pic>
        <p:nvPicPr>
          <p:cNvPr id="2" name="WhatsApp Video 2023-10-26 at 11.35.28 P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531" y="3025084"/>
            <a:ext cx="1844081" cy="2118417"/>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3"/>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dirty="0" smtClean="0">
                <a:latin typeface="Times New Roman" panose="02020603050405020304" pitchFamily="18" charset="0"/>
                <a:cs typeface="Times New Roman" panose="02020603050405020304" pitchFamily="18" charset="0"/>
              </a:rPr>
              <a:t>References</a:t>
            </a:r>
            <a:endParaRPr b="1" dirty="0">
              <a:latin typeface="Times New Roman" panose="02020603050405020304" pitchFamily="18" charset="0"/>
              <a:cs typeface="Times New Roman" panose="02020603050405020304" pitchFamily="18" charset="0"/>
            </a:endParaRPr>
          </a:p>
        </p:txBody>
      </p:sp>
      <p:sp>
        <p:nvSpPr>
          <p:cNvPr id="210" name="Google Shape;210;p33"/>
          <p:cNvSpPr txBox="1">
            <a:spLocks noGrp="1"/>
          </p:cNvSpPr>
          <p:nvPr>
            <p:ph type="body" idx="1"/>
          </p:nvPr>
        </p:nvSpPr>
        <p:spPr>
          <a:xfrm>
            <a:off x="738915" y="1496922"/>
            <a:ext cx="7863217" cy="2977925"/>
          </a:xfrm>
          <a:prstGeom prst="rect">
            <a:avLst/>
          </a:prstGeom>
        </p:spPr>
        <p:txBody>
          <a:bodyPr spcFirstLastPara="1" wrap="square" lIns="91425" tIns="91425" rIns="91425" bIns="91425" anchor="ctr" anchorCtr="0">
            <a:noAutofit/>
          </a:bodyPr>
          <a:lstStyle/>
          <a:p>
            <a:pPr algn="just">
              <a:lnSpc>
                <a:spcPct val="150000"/>
              </a:lnSpc>
            </a:pPr>
            <a:r>
              <a:rPr lang="en-US" sz="1400" dirty="0" err="1">
                <a:latin typeface="Times New Roman" panose="02020603050405020304" pitchFamily="18" charset="0"/>
                <a:cs typeface="Times New Roman" panose="02020603050405020304" pitchFamily="18" charset="0"/>
              </a:rPr>
              <a:t>Clyne</a:t>
            </a:r>
            <a:r>
              <a:rPr lang="en-US" sz="1400" dirty="0">
                <a:latin typeface="Times New Roman" panose="02020603050405020304" pitchFamily="18" charset="0"/>
                <a:cs typeface="Times New Roman" panose="02020603050405020304" pitchFamily="18" charset="0"/>
              </a:rPr>
              <a:t>, M., 2017. Multilingualism. </a:t>
            </a:r>
            <a:r>
              <a:rPr lang="en-US" sz="1400" i="1" dirty="0">
                <a:latin typeface="Times New Roman" panose="02020603050405020304" pitchFamily="18" charset="0"/>
                <a:cs typeface="Times New Roman" panose="02020603050405020304" pitchFamily="18" charset="0"/>
              </a:rPr>
              <a:t>The handbook of sociolinguistics</a:t>
            </a:r>
            <a:r>
              <a:rPr lang="en-US" sz="1400" dirty="0">
                <a:latin typeface="Times New Roman" panose="02020603050405020304" pitchFamily="18" charset="0"/>
                <a:cs typeface="Times New Roman" panose="02020603050405020304" pitchFamily="18" charset="0"/>
              </a:rPr>
              <a:t>, pp.301-314.</a:t>
            </a:r>
          </a:p>
          <a:p>
            <a:pPr algn="just">
              <a:lnSpc>
                <a:spcPct val="150000"/>
              </a:lnSpc>
            </a:pPr>
            <a:r>
              <a:rPr lang="en-US" sz="1400" dirty="0" err="1">
                <a:latin typeface="Times New Roman" panose="02020603050405020304" pitchFamily="18" charset="0"/>
                <a:cs typeface="Times New Roman" panose="02020603050405020304" pitchFamily="18" charset="0"/>
              </a:rPr>
              <a:t>Kaminakis</a:t>
            </a:r>
            <a:r>
              <a:rPr lang="en-US" sz="1400" dirty="0">
                <a:latin typeface="Times New Roman" panose="02020603050405020304" pitchFamily="18" charset="0"/>
                <a:cs typeface="Times New Roman" panose="02020603050405020304" pitchFamily="18" charset="0"/>
              </a:rPr>
              <a:t>, K., </a:t>
            </a:r>
            <a:r>
              <a:rPr lang="en-US" sz="1400" dirty="0" err="1">
                <a:latin typeface="Times New Roman" panose="02020603050405020304" pitchFamily="18" charset="0"/>
                <a:cs typeface="Times New Roman" panose="02020603050405020304" pitchFamily="18" charset="0"/>
              </a:rPr>
              <a:t>Karantinou</a:t>
            </a:r>
            <a:r>
              <a:rPr lang="en-US" sz="1400" dirty="0">
                <a:latin typeface="Times New Roman" panose="02020603050405020304" pitchFamily="18" charset="0"/>
                <a:cs typeface="Times New Roman" panose="02020603050405020304" pitchFamily="18" charset="0"/>
              </a:rPr>
              <a:t>, K., </a:t>
            </a:r>
            <a:r>
              <a:rPr lang="en-US" sz="1400" dirty="0" err="1">
                <a:latin typeface="Times New Roman" panose="02020603050405020304" pitchFamily="18" charset="0"/>
                <a:cs typeface="Times New Roman" panose="02020603050405020304" pitchFamily="18" charset="0"/>
              </a:rPr>
              <a:t>Koritos</a:t>
            </a:r>
            <a:r>
              <a:rPr lang="en-US" sz="1400" dirty="0">
                <a:latin typeface="Times New Roman" panose="02020603050405020304" pitchFamily="18" charset="0"/>
                <a:cs typeface="Times New Roman" panose="02020603050405020304" pitchFamily="18" charset="0"/>
              </a:rPr>
              <a:t>, C. and </a:t>
            </a:r>
            <a:r>
              <a:rPr lang="en-US" sz="1400" dirty="0" err="1">
                <a:latin typeface="Times New Roman" panose="02020603050405020304" pitchFamily="18" charset="0"/>
                <a:cs typeface="Times New Roman" panose="02020603050405020304" pitchFamily="18" charset="0"/>
              </a:rPr>
              <a:t>Gounaris</a:t>
            </a:r>
            <a:r>
              <a:rPr lang="en-US" sz="1400" dirty="0">
                <a:latin typeface="Times New Roman" panose="02020603050405020304" pitchFamily="18" charset="0"/>
                <a:cs typeface="Times New Roman" panose="02020603050405020304" pitchFamily="18" charset="0"/>
              </a:rPr>
              <a:t>, S., 2019. Hospitality </a:t>
            </a:r>
            <a:r>
              <a:rPr lang="en-US" sz="1400" dirty="0" err="1">
                <a:latin typeface="Times New Roman" panose="02020603050405020304" pitchFamily="18" charset="0"/>
                <a:cs typeface="Times New Roman" panose="02020603050405020304" pitchFamily="18" charset="0"/>
              </a:rPr>
              <a:t>servicescape</a:t>
            </a:r>
            <a:r>
              <a:rPr lang="en-US" sz="1400" dirty="0">
                <a:latin typeface="Times New Roman" panose="02020603050405020304" pitchFamily="18" charset="0"/>
                <a:cs typeface="Times New Roman" panose="02020603050405020304" pitchFamily="18" charset="0"/>
              </a:rPr>
              <a:t> effects on customer-employee interactions: A multilevel study. </a:t>
            </a:r>
            <a:r>
              <a:rPr lang="en-US" sz="1400" i="1" dirty="0">
                <a:latin typeface="Times New Roman" panose="02020603050405020304" pitchFamily="18" charset="0"/>
                <a:cs typeface="Times New Roman" panose="02020603050405020304" pitchFamily="18" charset="0"/>
              </a:rPr>
              <a:t>Tourism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72</a:t>
            </a:r>
            <a:r>
              <a:rPr lang="en-US" sz="1400" dirty="0">
                <a:latin typeface="Times New Roman" panose="02020603050405020304" pitchFamily="18" charset="0"/>
                <a:cs typeface="Times New Roman" panose="02020603050405020304" pitchFamily="18" charset="0"/>
              </a:rPr>
              <a:t>, pp.130-144.</a:t>
            </a:r>
          </a:p>
          <a:p>
            <a:pPr algn="just">
              <a:lnSpc>
                <a:spcPct val="150000"/>
              </a:lnSpc>
            </a:pPr>
            <a:r>
              <a:rPr lang="en-US" sz="1400" dirty="0">
                <a:latin typeface="Times New Roman" panose="02020603050405020304" pitchFamily="18" charset="0"/>
                <a:cs typeface="Times New Roman" panose="02020603050405020304" pitchFamily="18" charset="0"/>
              </a:rPr>
              <a:t>Kroll, J.F. and </a:t>
            </a:r>
            <a:r>
              <a:rPr lang="en-US" sz="1400" dirty="0" err="1">
                <a:latin typeface="Times New Roman" panose="02020603050405020304" pitchFamily="18" charset="0"/>
                <a:cs typeface="Times New Roman" panose="02020603050405020304" pitchFamily="18" charset="0"/>
              </a:rPr>
              <a:t>Dussias</a:t>
            </a:r>
            <a:r>
              <a:rPr lang="en-US" sz="1400" dirty="0">
                <a:latin typeface="Times New Roman" panose="02020603050405020304" pitchFamily="18" charset="0"/>
                <a:cs typeface="Times New Roman" panose="02020603050405020304" pitchFamily="18" charset="0"/>
              </a:rPr>
              <a:t>, P.E., 2017. The benefits of multilingualism to the personal and professional development of residents of the US. </a:t>
            </a:r>
            <a:r>
              <a:rPr lang="en-US" sz="1400" i="1" dirty="0">
                <a:latin typeface="Times New Roman" panose="02020603050405020304" pitchFamily="18" charset="0"/>
                <a:cs typeface="Times New Roman" panose="02020603050405020304" pitchFamily="18" charset="0"/>
              </a:rPr>
              <a:t>Foreign language annals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50</a:t>
            </a:r>
            <a:r>
              <a:rPr lang="en-US" sz="1400" dirty="0">
                <a:latin typeface="Times New Roman" panose="02020603050405020304" pitchFamily="18" charset="0"/>
                <a:cs typeface="Times New Roman" panose="02020603050405020304" pitchFamily="18" charset="0"/>
              </a:rPr>
              <a:t>(2), pp.248-259.</a:t>
            </a:r>
          </a:p>
          <a:p>
            <a:pPr algn="just">
              <a:lnSpc>
                <a:spcPct val="150000"/>
              </a:lnSpc>
            </a:pPr>
            <a:r>
              <a:rPr lang="en-US" sz="1400" dirty="0" err="1">
                <a:latin typeface="Times New Roman" panose="02020603050405020304" pitchFamily="18" charset="0"/>
                <a:cs typeface="Times New Roman" panose="02020603050405020304" pitchFamily="18" charset="0"/>
              </a:rPr>
              <a:t>Prabhu</a:t>
            </a:r>
            <a:r>
              <a:rPr lang="en-US" sz="1400" dirty="0">
                <a:latin typeface="Times New Roman" panose="02020603050405020304" pitchFamily="18" charset="0"/>
                <a:cs typeface="Times New Roman" panose="02020603050405020304" pitchFamily="18" charset="0"/>
              </a:rPr>
              <a:t>, A. and </a:t>
            </a:r>
            <a:r>
              <a:rPr lang="en-US" sz="1400" dirty="0" err="1">
                <a:latin typeface="Times New Roman" panose="02020603050405020304" pitchFamily="18" charset="0"/>
                <a:cs typeface="Times New Roman" panose="02020603050405020304" pitchFamily="18" charset="0"/>
              </a:rPr>
              <a:t>Wani</a:t>
            </a:r>
            <a:r>
              <a:rPr lang="en-US" sz="1400" dirty="0">
                <a:latin typeface="Times New Roman" panose="02020603050405020304" pitchFamily="18" charset="0"/>
                <a:cs typeface="Times New Roman" panose="02020603050405020304" pitchFamily="18" charset="0"/>
              </a:rPr>
              <a:t>, P., 2015. A study of the importance of English language proficiency in the hospitality industry and the role of hospitality educators in enhancing the same amongst the students. </a:t>
            </a:r>
            <a:r>
              <a:rPr lang="en-US" sz="1400" i="1" dirty="0" err="1">
                <a:latin typeface="Times New Roman" panose="02020603050405020304" pitchFamily="18" charset="0"/>
                <a:cs typeface="Times New Roman" panose="02020603050405020304" pitchFamily="18" charset="0"/>
              </a:rPr>
              <a:t>Atithya</a:t>
            </a:r>
            <a:r>
              <a:rPr lang="en-US" sz="1400" i="1" dirty="0">
                <a:latin typeface="Times New Roman" panose="02020603050405020304" pitchFamily="18" charset="0"/>
                <a:cs typeface="Times New Roman" panose="02020603050405020304" pitchFamily="18" charset="0"/>
              </a:rPr>
              <a:t>: A Journal of Hospitality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a:t>
            </a:r>
            <a:r>
              <a:rPr lang="en-US" sz="1400" dirty="0">
                <a:latin typeface="Times New Roman" panose="02020603050405020304" pitchFamily="18" charset="0"/>
                <a:cs typeface="Times New Roman" panose="02020603050405020304" pitchFamily="18" charset="0"/>
              </a:rPr>
              <a:t>(1), pp.6-13.</a:t>
            </a:r>
          </a:p>
          <a:p>
            <a:pPr algn="just">
              <a:lnSpc>
                <a:spcPct val="150000"/>
              </a:lnSpc>
            </a:pPr>
            <a:r>
              <a:rPr lang="en-US" sz="1400" dirty="0">
                <a:latin typeface="Times New Roman" panose="02020603050405020304" pitchFamily="18" charset="0"/>
                <a:cs typeface="Times New Roman" panose="02020603050405020304" pitchFamily="18" charset="0"/>
              </a:rPr>
              <a:t>Travel Tips, 2020. Italian Words and Phrases: The Most Useful Italian for Travelers. Available at </a:t>
            </a:r>
            <a:r>
              <a:rPr lang="en-US" sz="1400" u="sng" dirty="0">
                <a:latin typeface="Times New Roman" panose="02020603050405020304" pitchFamily="18" charset="0"/>
                <a:cs typeface="Times New Roman" panose="02020603050405020304" pitchFamily="18" charset="0"/>
                <a:hlinkClick r:id="rId3"/>
              </a:rPr>
              <a:t>https://</a:t>
            </a:r>
            <a:r>
              <a:rPr lang="en-US" sz="1400" u="sng" dirty="0" smtClean="0">
                <a:latin typeface="Times New Roman" panose="02020603050405020304" pitchFamily="18" charset="0"/>
                <a:cs typeface="Times New Roman" panose="02020603050405020304" pitchFamily="18" charset="0"/>
                <a:hlinkClick r:id="rId3"/>
              </a:rPr>
              <a:t>www.walksofitaly.com/travel-tips/italian-words-and-phrases</a:t>
            </a:r>
            <a:r>
              <a:rPr lang="en-US" sz="1400" dirty="0" smtClean="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[Accessed on 24</a:t>
            </a:r>
            <a:r>
              <a:rPr lang="en-US" sz="1400" baseline="30000" dirty="0">
                <a:latin typeface="Times New Roman" panose="02020603050405020304" pitchFamily="18" charset="0"/>
                <a:cs typeface="Times New Roman" panose="02020603050405020304" pitchFamily="18" charset="0"/>
              </a:rPr>
              <a:t>th</a:t>
            </a:r>
            <a:r>
              <a:rPr lang="en-US" sz="1400" dirty="0">
                <a:latin typeface="Times New Roman" panose="02020603050405020304" pitchFamily="18" charset="0"/>
                <a:cs typeface="Times New Roman" panose="02020603050405020304" pitchFamily="18" charset="0"/>
              </a:rPr>
              <a:t> October 2023]</a:t>
            </a:r>
          </a:p>
          <a:p>
            <a:pPr lvl="0" algn="just">
              <a:lnSpc>
                <a:spcPct val="150000"/>
              </a:lnSpc>
            </a:pPr>
            <a:endParaRPr sz="1400" dirty="0">
              <a:latin typeface="Times New Roman" panose="02020603050405020304" pitchFamily="18" charset="0"/>
              <a:cs typeface="Times New Roman" panose="02020603050405020304" pitchFamily="18" charset="0"/>
            </a:endParaRPr>
          </a:p>
        </p:txBody>
      </p:sp>
      <p:grpSp>
        <p:nvGrpSpPr>
          <p:cNvPr id="214" name="Google Shape;214;p33"/>
          <p:cNvGrpSpPr/>
          <p:nvPr/>
        </p:nvGrpSpPr>
        <p:grpSpPr>
          <a:xfrm>
            <a:off x="369351" y="1847641"/>
            <a:ext cx="150750" cy="1438109"/>
            <a:chOff x="8500760" y="1847641"/>
            <a:chExt cx="150750" cy="1438109"/>
          </a:xfrm>
        </p:grpSpPr>
        <p:sp>
          <p:nvSpPr>
            <p:cNvPr id="215" name="Google Shape;215;p33"/>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216" name="Google Shape;216;p33"/>
            <p:cNvGrpSpPr/>
            <p:nvPr/>
          </p:nvGrpSpPr>
          <p:grpSpPr>
            <a:xfrm>
              <a:off x="8500760" y="1847641"/>
              <a:ext cx="150750" cy="182125"/>
              <a:chOff x="-471550" y="1158800"/>
              <a:chExt cx="150750" cy="182125"/>
            </a:xfrm>
          </p:grpSpPr>
          <p:sp>
            <p:nvSpPr>
              <p:cNvPr id="217" name="Google Shape;217;p33"/>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218" name="Google Shape;218;p33"/>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219" name="Google Shape;219;p33"/>
          <p:cNvGrpSpPr/>
          <p:nvPr/>
        </p:nvGrpSpPr>
        <p:grpSpPr>
          <a:xfrm>
            <a:off x="225911" y="4374129"/>
            <a:ext cx="437631" cy="452439"/>
            <a:chOff x="8594870" y="925616"/>
            <a:chExt cx="437631" cy="452439"/>
          </a:xfrm>
        </p:grpSpPr>
        <p:sp>
          <p:nvSpPr>
            <p:cNvPr id="220" name="Google Shape;220;p33"/>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21" name="Google Shape;221;p33"/>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spTree>
    <p:extLst>
      <p:ext uri="{BB962C8B-B14F-4D97-AF65-F5344CB8AC3E}">
        <p14:creationId xmlns:p14="http://schemas.microsoft.com/office/powerpoint/2010/main" val="3827784723"/>
      </p:ext>
    </p:extLst>
  </p:cSld>
  <p:clrMapOvr>
    <a:masterClrMapping/>
  </p:clrMapOvr>
</p:sld>
</file>

<file path=ppt/theme/theme1.xml><?xml version="1.0" encoding="utf-8"?>
<a:theme xmlns:a="http://schemas.openxmlformats.org/drawingml/2006/main" name="Business Major for College: Hotel Management by Slidesgo">
  <a:themeElements>
    <a:clrScheme name="Simple Light">
      <a:dk1>
        <a:srgbClr val="000000"/>
      </a:dk1>
      <a:lt1>
        <a:srgbClr val="FFFBF5"/>
      </a:lt1>
      <a:dk2>
        <a:srgbClr val="B96B15"/>
      </a:dk2>
      <a:lt2>
        <a:srgbClr val="F6ECDE"/>
      </a:lt2>
      <a:accent1>
        <a:srgbClr val="FCB293"/>
      </a:accent1>
      <a:accent2>
        <a:srgbClr val="FE4F1C"/>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1128</Words>
  <Application>Microsoft Office PowerPoint</Application>
  <PresentationFormat>On-screen Show (16:9)</PresentationFormat>
  <Paragraphs>46</Paragraphs>
  <Slides>7</Slides>
  <Notes>7</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Philosopher</vt:lpstr>
      <vt:lpstr>Calibri</vt:lpstr>
      <vt:lpstr>Times New Roman</vt:lpstr>
      <vt:lpstr>Dosis</vt:lpstr>
      <vt:lpstr>Arial</vt:lpstr>
      <vt:lpstr>Business Major for College: Hotel Management by Slidesgo</vt:lpstr>
      <vt:lpstr>Presentation</vt:lpstr>
      <vt:lpstr>Introduction </vt:lpstr>
      <vt:lpstr>Benefits of multilingualism </vt:lpstr>
      <vt:lpstr>Importance of language awareness skills for hotel staff  </vt:lpstr>
      <vt:lpstr>Modern European Language in Italian  </vt:lpstr>
      <vt:lpstr>Conclusion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dc:title>
  <dc:creator>ruqai</dc:creator>
  <cp:lastModifiedBy>Windows User</cp:lastModifiedBy>
  <cp:revision>10</cp:revision>
  <dcterms:modified xsi:type="dcterms:W3CDTF">2023-10-27T15:39:23Z</dcterms:modified>
</cp:coreProperties>
</file>