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8"/>
  </p:notesMasterIdLst>
  <p:sldIdLst>
    <p:sldId id="257" r:id="rId2"/>
    <p:sldId id="272" r:id="rId3"/>
    <p:sldId id="273" r:id="rId4"/>
    <p:sldId id="277" r:id="rId5"/>
    <p:sldId id="278" r:id="rId6"/>
    <p:sldId id="279" r:id="rId7"/>
    <p:sldId id="280" r:id="rId8"/>
    <p:sldId id="281" r:id="rId9"/>
    <p:sldId id="282" r:id="rId10"/>
    <p:sldId id="283" r:id="rId11"/>
    <p:sldId id="284" r:id="rId12"/>
    <p:sldId id="305" r:id="rId13"/>
    <p:sldId id="286" r:id="rId14"/>
    <p:sldId id="306" r:id="rId15"/>
    <p:sldId id="287" r:id="rId16"/>
    <p:sldId id="288" r:id="rId17"/>
    <p:sldId id="293" r:id="rId18"/>
    <p:sldId id="294" r:id="rId19"/>
    <p:sldId id="295" r:id="rId20"/>
    <p:sldId id="296" r:id="rId21"/>
    <p:sldId id="297" r:id="rId22"/>
    <p:sldId id="298" r:id="rId23"/>
    <p:sldId id="300" r:id="rId24"/>
    <p:sldId id="301" r:id="rId25"/>
    <p:sldId id="302" r:id="rId26"/>
    <p:sldId id="304" r:id="rId2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791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33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4832FC-05ED-4C01-9603-BE72ED400ED3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A9A8C5-3625-4E87-873A-BD47C9EB42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74371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EA1C17-E3C7-4635-B6F1-DB82FCB2869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60254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EA1C17-E3C7-4635-B6F1-DB82FCB2869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8585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EA1C17-E3C7-4635-B6F1-DB82FCB2869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03651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EA1C17-E3C7-4635-B6F1-DB82FCB28690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56397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3737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4071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8525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7802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3765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7497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41684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91942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8217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1954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10181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533272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49342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4811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812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1719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9D8C4E68-741C-4723-BA4B-50D64AD44023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8073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8C4E68-741C-4723-BA4B-50D64AD44023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0814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3220406"/>
            <a:ext cx="8144134" cy="1373070"/>
          </a:xfr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br>
              <a:rPr lang="en-GB" sz="3200" b="1" dirty="0">
                <a:solidFill>
                  <a:schemeClr val="bg1"/>
                </a:solidFill>
                <a:latin typeface="Arial Black" pitchFamily="34" charset="0"/>
              </a:rPr>
            </a:br>
            <a:br>
              <a:rPr lang="en-GB" sz="3200" b="1" dirty="0">
                <a:solidFill>
                  <a:schemeClr val="bg1"/>
                </a:solidFill>
                <a:latin typeface="Arial Black" pitchFamily="34" charset="0"/>
              </a:rPr>
            </a:br>
            <a:br>
              <a:rPr lang="en-GB" sz="5400" b="1" i="1" dirty="0">
                <a:solidFill>
                  <a:schemeClr val="bg1"/>
                </a:solidFill>
                <a:latin typeface="Arial Black" pitchFamily="34" charset="0"/>
              </a:rPr>
            </a:br>
            <a:r>
              <a:rPr lang="en-GB" sz="5400" dirty="0"/>
              <a:t>Sports Confidence / Self Efficacy</a:t>
            </a:r>
            <a:br>
              <a:rPr lang="en-GB" sz="5400" dirty="0"/>
            </a:br>
            <a:endParaRPr lang="en-GB" sz="3200" b="1" i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Week 2  – Sport Psychology</a:t>
            </a:r>
          </a:p>
          <a:p>
            <a:r>
              <a:rPr lang="en-GB" dirty="0"/>
              <a:t>Part 1</a:t>
            </a:r>
          </a:p>
        </p:txBody>
      </p:sp>
    </p:spTree>
    <p:extLst>
      <p:ext uri="{BB962C8B-B14F-4D97-AF65-F5344CB8AC3E}">
        <p14:creationId xmlns:p14="http://schemas.microsoft.com/office/powerpoint/2010/main" val="33455318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4"/>
          <p:cNvSpPr>
            <a:spLocks noGrp="1" noChangeArrowheads="1"/>
          </p:cNvSpPr>
          <p:nvPr>
            <p:ph type="title"/>
          </p:nvPr>
        </p:nvSpPr>
        <p:spPr>
          <a:xfrm>
            <a:off x="1524000" y="676275"/>
            <a:ext cx="9144000" cy="966788"/>
          </a:xfrm>
        </p:spPr>
        <p:txBody>
          <a:bodyPr/>
          <a:lstStyle/>
          <a:p>
            <a:pPr eaLnBrk="1" hangingPunct="1"/>
            <a:r>
              <a:rPr lang="en-GB" b="1" dirty="0">
                <a:latin typeface="Arial" charset="0"/>
              </a:rPr>
              <a:t>Aims</a:t>
            </a:r>
            <a:endParaRPr lang="en-US" b="1" dirty="0">
              <a:latin typeface="Arial" charset="0"/>
            </a:endParaRPr>
          </a:p>
        </p:txBody>
      </p:sp>
      <p:sp>
        <p:nvSpPr>
          <p:cNvPr id="7" name="Rectangle 3"/>
          <p:cNvSpPr>
            <a:spLocks noGrp="1" noChangeArrowheads="1"/>
          </p:cNvSpPr>
          <p:nvPr>
            <p:ph idx="1"/>
          </p:nvPr>
        </p:nvSpPr>
        <p:spPr>
          <a:xfrm>
            <a:off x="1708355" y="2482645"/>
            <a:ext cx="7772400" cy="4114800"/>
          </a:xfrm>
        </p:spPr>
        <p:txBody>
          <a:bodyPr>
            <a:normAutofit/>
          </a:bodyPr>
          <a:lstStyle/>
          <a:p>
            <a:r>
              <a:rPr lang="en-GB" dirty="0">
                <a:latin typeface="Arial" pitchFamily="34" charset="0"/>
                <a:cs typeface="Arial" pitchFamily="34" charset="0"/>
              </a:rPr>
              <a:t>To introduce the construct of sport-confidence</a:t>
            </a:r>
          </a:p>
          <a:p>
            <a:endParaRPr lang="en-GB" sz="1600" dirty="0">
              <a:latin typeface="Arial" pitchFamily="34" charset="0"/>
              <a:cs typeface="Arial" pitchFamily="34" charset="0"/>
            </a:endParaRPr>
          </a:p>
          <a:p>
            <a:r>
              <a:rPr lang="en-GB" dirty="0">
                <a:latin typeface="Arial" pitchFamily="34" charset="0"/>
                <a:cs typeface="Arial" pitchFamily="34" charset="0"/>
              </a:rPr>
              <a:t>To describe the behavioural and emotional characteristics of confidence</a:t>
            </a:r>
          </a:p>
          <a:p>
            <a:endParaRPr lang="en-GB" sz="1600" dirty="0">
              <a:latin typeface="Arial" pitchFamily="34" charset="0"/>
              <a:cs typeface="Arial" pitchFamily="34" charset="0"/>
            </a:endParaRPr>
          </a:p>
          <a:p>
            <a:r>
              <a:rPr lang="en-GB" dirty="0">
                <a:latin typeface="Arial" pitchFamily="34" charset="0"/>
                <a:cs typeface="Arial" pitchFamily="34" charset="0"/>
              </a:rPr>
              <a:t>To illustrate the various approaches taken to studying confidence (and self-efficacy)</a:t>
            </a:r>
          </a:p>
          <a:p>
            <a:endParaRPr lang="en-GB" sz="1600" dirty="0">
              <a:latin typeface="Arial" pitchFamily="34" charset="0"/>
              <a:cs typeface="Arial" pitchFamily="34" charset="0"/>
            </a:endParaRPr>
          </a:p>
          <a:p>
            <a:endParaRPr lang="en-GB" dirty="0">
              <a:solidFill>
                <a:srgbClr val="00207B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6031635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latin typeface="Arial" charset="0"/>
              </a:rPr>
              <a:t>Confidence in sport…</a:t>
            </a:r>
          </a:p>
        </p:txBody>
      </p:sp>
      <p:sp>
        <p:nvSpPr>
          <p:cNvPr id="69636" name="Rectangle 4"/>
          <p:cNvSpPr>
            <a:spLocks noGrp="1" noChangeArrowheads="1"/>
          </p:cNvSpPr>
          <p:nvPr>
            <p:ph idx="1"/>
          </p:nvPr>
        </p:nvSpPr>
        <p:spPr>
          <a:xfrm>
            <a:off x="1729741" y="2251394"/>
            <a:ext cx="8143875" cy="3995737"/>
          </a:xfrm>
        </p:spPr>
        <p:txBody>
          <a:bodyPr>
            <a:normAutofit/>
          </a:bodyPr>
          <a:lstStyle/>
          <a:p>
            <a:r>
              <a:rPr lang="en-GB" dirty="0">
                <a:latin typeface="Arial" pitchFamily="34" charset="0"/>
                <a:cs typeface="Arial" pitchFamily="34" charset="0"/>
              </a:rPr>
              <a:t>Perhaps the most critical self-perception in sport and exercise psychology</a:t>
            </a:r>
          </a:p>
          <a:p>
            <a:endParaRPr lang="en-GB" dirty="0">
              <a:latin typeface="Arial" pitchFamily="34" charset="0"/>
              <a:cs typeface="Arial" pitchFamily="34" charset="0"/>
            </a:endParaRPr>
          </a:p>
          <a:p>
            <a:r>
              <a:rPr lang="en-GB" dirty="0">
                <a:latin typeface="Arial" pitchFamily="34" charset="0"/>
                <a:cs typeface="Arial" pitchFamily="34" charset="0"/>
              </a:rPr>
              <a:t>“Confidence is everything. Thinking that I’d eaten no chocolate or whatever for six months made me ooze confidence. Knowing that I hadn’t had an injury gave me confidence. The mental side of it played the biggest part; that was the difference between silver and gold.”</a:t>
            </a:r>
          </a:p>
          <a:p>
            <a:pPr lvl="4">
              <a:buNone/>
            </a:pPr>
            <a:r>
              <a:rPr lang="en-GB" dirty="0">
                <a:latin typeface="Arial" pitchFamily="34" charset="0"/>
                <a:cs typeface="Arial" pitchFamily="34" charset="0"/>
              </a:rPr>
              <a:t>                    		                               </a:t>
            </a:r>
          </a:p>
          <a:p>
            <a:pPr lvl="4">
              <a:buNone/>
            </a:pPr>
            <a:r>
              <a:rPr lang="en-GB" dirty="0">
                <a:latin typeface="Arial" pitchFamily="34" charset="0"/>
                <a:cs typeface="Arial" pitchFamily="34" charset="0"/>
              </a:rPr>
              <a:t>  Sally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Gunnell</a:t>
            </a:r>
            <a:endParaRPr lang="en-GB" dirty="0">
              <a:latin typeface="Arial" pitchFamily="34" charset="0"/>
              <a:cs typeface="Arial" pitchFamily="34" charset="0"/>
            </a:endParaRPr>
          </a:p>
          <a:p>
            <a:pPr eaLnBrk="1" hangingPunct="1">
              <a:spcBef>
                <a:spcPct val="0"/>
              </a:spcBef>
            </a:pPr>
            <a:endParaRPr lang="en-GB" b="1" dirty="0">
              <a:solidFill>
                <a:srgbClr val="003961"/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5587409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60648"/>
            <a:ext cx="9144000" cy="1440160"/>
          </a:xfrm>
        </p:spPr>
        <p:txBody>
          <a:bodyPr>
            <a:normAutofit/>
          </a:bodyPr>
          <a:lstStyle/>
          <a:p>
            <a:pPr>
              <a:spcBef>
                <a:spcPct val="50000"/>
              </a:spcBef>
            </a:pPr>
            <a:endParaRPr lang="en-GB" sz="3200" b="1" i="1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3074" name="Picture 2" descr="Image result for images of winni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8720" y="-156544"/>
            <a:ext cx="9681209" cy="6957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62015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latin typeface="Arial" charset="0"/>
              </a:rPr>
              <a:t>Task 1….</a:t>
            </a: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1302829" y="2195377"/>
            <a:ext cx="8429625" cy="407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What is confidence in sport?</a:t>
            </a:r>
          </a:p>
          <a:p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lvl="1"/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Try to define it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2829" y="3940763"/>
            <a:ext cx="4444828" cy="272782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41969" y="3752441"/>
            <a:ext cx="4495800" cy="286702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0412" y="552542"/>
            <a:ext cx="2542086" cy="186408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5757" y="185806"/>
            <a:ext cx="1955346" cy="1769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7610595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latin typeface="Arial" charset="0"/>
              </a:rPr>
              <a:t>Defining confidence….</a:t>
            </a: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1881189" y="2237384"/>
            <a:ext cx="8429625" cy="407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</a:pPr>
            <a:r>
              <a:rPr lang="en-GB" sz="24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Degree of certainty one possesses about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ability </a:t>
            </a:r>
            <a:r>
              <a:rPr lang="en-GB" sz="24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to be successful</a:t>
            </a:r>
          </a:p>
          <a:p>
            <a:pPr>
              <a:lnSpc>
                <a:spcPct val="80000"/>
              </a:lnSpc>
            </a:pPr>
            <a:endParaRPr lang="en-GB" sz="24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r>
              <a:rPr lang="en-GB" sz="24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Belief in ability to have appropriate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resources </a:t>
            </a:r>
            <a:r>
              <a:rPr lang="en-GB" sz="24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to be successful at a specific behaviour to achieve a certain objective…</a:t>
            </a:r>
          </a:p>
          <a:p>
            <a:pPr>
              <a:lnSpc>
                <a:spcPct val="80000"/>
              </a:lnSpc>
            </a:pPr>
            <a:endParaRPr lang="en-GB" sz="24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r>
              <a:rPr lang="en-GB" sz="24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Rooted in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beliefs</a:t>
            </a:r>
            <a:r>
              <a:rPr lang="en-GB" sz="24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and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expectations</a:t>
            </a:r>
          </a:p>
          <a:p>
            <a:pPr marL="0" indent="0">
              <a:lnSpc>
                <a:spcPct val="80000"/>
              </a:lnSpc>
              <a:buNone/>
            </a:pPr>
            <a:endParaRPr lang="en-GB" sz="24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9184371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latin typeface="Arial" charset="0"/>
              </a:rPr>
              <a:t>Task 2….</a:t>
            </a: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1881187" y="1995818"/>
            <a:ext cx="8429625" cy="6360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Why is confidence so important?????</a:t>
            </a:r>
            <a:endParaRPr lang="en-GB" u="sng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190" y="2553789"/>
            <a:ext cx="3343954" cy="226695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07978" y="2441992"/>
            <a:ext cx="3492408" cy="234478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9944" y="2553789"/>
            <a:ext cx="3292112" cy="2290082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65691" y="4971999"/>
            <a:ext cx="3965937" cy="2153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4885330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latin typeface="Arial" charset="0"/>
              </a:rPr>
              <a:t>Importance of confidence….</a:t>
            </a:r>
          </a:p>
        </p:txBody>
      </p:sp>
      <p:sp>
        <p:nvSpPr>
          <p:cNvPr id="7" name="Rectangle 3"/>
          <p:cNvSpPr>
            <a:spLocks noGrp="1" noChangeArrowheads="1"/>
          </p:cNvSpPr>
          <p:nvPr>
            <p:ph idx="1"/>
          </p:nvPr>
        </p:nvSpPr>
        <p:spPr>
          <a:xfrm>
            <a:off x="2063750" y="2132856"/>
            <a:ext cx="7920038" cy="4176464"/>
          </a:xfrm>
          <a:noFill/>
          <a:ln/>
        </p:spPr>
        <p:txBody>
          <a:bodyPr vert="horz" lIns="90488" tIns="44450" rIns="90488" bIns="44450" rtlCol="0">
            <a:normAutofit/>
          </a:bodyPr>
          <a:lstStyle/>
          <a:p>
            <a:r>
              <a:rPr lang="en-GB" dirty="0">
                <a:latin typeface="Arial" pitchFamily="34" charset="0"/>
                <a:cs typeface="Arial" pitchFamily="34" charset="0"/>
              </a:rPr>
              <a:t>90% of sports highest achievers possess a very high level of self-confidence  (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Hemery</a:t>
            </a:r>
            <a:r>
              <a:rPr lang="en-GB" dirty="0">
                <a:latin typeface="Arial" pitchFamily="34" charset="0"/>
                <a:cs typeface="Arial" pitchFamily="34" charset="0"/>
              </a:rPr>
              <a:t>, 1986)</a:t>
            </a:r>
          </a:p>
          <a:p>
            <a:endParaRPr lang="en-GB" dirty="0">
              <a:latin typeface="Arial" pitchFamily="34" charset="0"/>
              <a:cs typeface="Arial" pitchFamily="34" charset="0"/>
            </a:endParaRPr>
          </a:p>
          <a:p>
            <a:r>
              <a:rPr lang="en-GB" dirty="0">
                <a:latin typeface="Arial" pitchFamily="34" charset="0"/>
                <a:cs typeface="Arial" pitchFamily="34" charset="0"/>
              </a:rPr>
              <a:t>Elicits adaptive emotional states </a:t>
            </a:r>
            <a:r>
              <a:rPr lang="en-GB" sz="1800" dirty="0">
                <a:latin typeface="Arial" pitchFamily="34" charset="0"/>
                <a:cs typeface="Arial" pitchFamily="34" charset="0"/>
              </a:rPr>
              <a:t>(Lirgg, 2001)</a:t>
            </a:r>
          </a:p>
          <a:p>
            <a:pPr lvl="1"/>
            <a:r>
              <a:rPr lang="en-GB" sz="2800" dirty="0">
                <a:latin typeface="Arial" pitchFamily="34" charset="0"/>
                <a:cs typeface="Arial" pitchFamily="34" charset="0"/>
              </a:rPr>
              <a:t>Versus anxiety, depression and dissatisfaction</a:t>
            </a:r>
          </a:p>
          <a:p>
            <a:pPr lvl="1"/>
            <a:endParaRPr lang="en-GB" sz="2800" dirty="0">
              <a:latin typeface="Arial" pitchFamily="34" charset="0"/>
              <a:cs typeface="Arial" pitchFamily="34" charset="0"/>
            </a:endParaRPr>
          </a:p>
          <a:p>
            <a:r>
              <a:rPr lang="en-GB" dirty="0">
                <a:latin typeface="Arial" pitchFamily="34" charset="0"/>
                <a:cs typeface="Arial" pitchFamily="34" charset="0"/>
              </a:rPr>
              <a:t>Associated with productive belief systems (reframing)</a:t>
            </a:r>
          </a:p>
        </p:txBody>
      </p:sp>
    </p:spTree>
    <p:extLst>
      <p:ext uri="{BB962C8B-B14F-4D97-AF65-F5344CB8AC3E}">
        <p14:creationId xmlns:p14="http://schemas.microsoft.com/office/powerpoint/2010/main" val="199998367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latin typeface="Arial" charset="0"/>
              </a:rPr>
              <a:t>Confident athletes….</a:t>
            </a:r>
          </a:p>
        </p:txBody>
      </p:sp>
      <p:sp>
        <p:nvSpPr>
          <p:cNvPr id="7" name="Rectangle 3"/>
          <p:cNvSpPr>
            <a:spLocks noGrp="1" noChangeArrowheads="1"/>
          </p:cNvSpPr>
          <p:nvPr>
            <p:ph idx="1"/>
          </p:nvPr>
        </p:nvSpPr>
        <p:spPr>
          <a:xfrm>
            <a:off x="1850956" y="2134002"/>
            <a:ext cx="8280920" cy="4176464"/>
          </a:xfrm>
          <a:noFill/>
          <a:ln/>
        </p:spPr>
        <p:txBody>
          <a:bodyPr vert="horz" lIns="90488" tIns="44450" rIns="90488" bIns="44450" rtlCol="0"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Confident individuals are more skilled and efficient in using cognitive resources</a:t>
            </a:r>
          </a:p>
          <a:p>
            <a:pPr lvl="1">
              <a:lnSpc>
                <a:spcPct val="11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Self doubt (not synonymous with low self-confidence) becomes a motivation, and therefore doubt &amp; apprehension can be associated with better performances</a:t>
            </a:r>
          </a:p>
          <a:p>
            <a:pPr>
              <a:lnSpc>
                <a:spcPct val="110000"/>
              </a:lnSpc>
            </a:pPr>
            <a:endParaRPr lang="en-GB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1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Elicits productive achievement behaviours and enhances performance</a:t>
            </a:r>
          </a:p>
          <a:p>
            <a:pPr lvl="1">
              <a:lnSpc>
                <a:spcPct val="11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E.g. effort, persistence</a:t>
            </a:r>
          </a:p>
          <a:p>
            <a:pPr lvl="1">
              <a:lnSpc>
                <a:spcPct val="110000"/>
              </a:lnSpc>
            </a:pPr>
            <a:endParaRPr lang="en-GB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1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Athletes perception of its role:</a:t>
            </a:r>
          </a:p>
          <a:p>
            <a:pPr lvl="1">
              <a:lnSpc>
                <a:spcPct val="11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Critical to achieve high level performance</a:t>
            </a:r>
          </a:p>
          <a:p>
            <a:pPr marL="0" indent="0">
              <a:buNone/>
            </a:pP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4374873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latin typeface="Arial" charset="0"/>
              </a:rPr>
              <a:t>Task 3…. State of mind…</a:t>
            </a: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1881187" y="2066569"/>
            <a:ext cx="8429625" cy="6360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Recall and think about a situation in sport when you were extremely confident…. What did you think, and how did you feel at that time ?</a:t>
            </a:r>
            <a:endParaRPr lang="en-GB" u="sng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8282" y="3859121"/>
            <a:ext cx="5543550" cy="2562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6139782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60648"/>
            <a:ext cx="9144000" cy="1440160"/>
          </a:xfrm>
        </p:spPr>
        <p:txBody>
          <a:bodyPr>
            <a:normAutofit/>
          </a:bodyPr>
          <a:lstStyle/>
          <a:p>
            <a:pPr>
              <a:spcBef>
                <a:spcPct val="50000"/>
              </a:spcBef>
            </a:pPr>
            <a:br>
              <a:rPr lang="en-GB" sz="3200" b="1" i="1" dirty="0">
                <a:solidFill>
                  <a:schemeClr val="bg1"/>
                </a:solidFill>
                <a:latin typeface="Arial Black" pitchFamily="34" charset="0"/>
              </a:rPr>
            </a:br>
            <a:br>
              <a:rPr lang="en-GB" sz="3200" b="1" i="1" dirty="0">
                <a:solidFill>
                  <a:schemeClr val="bg1"/>
                </a:solidFill>
                <a:latin typeface="Arial Black" pitchFamily="34" charset="0"/>
              </a:rPr>
            </a:br>
            <a:endParaRPr lang="en-GB" sz="3200" b="1" i="1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9863" y="367937"/>
            <a:ext cx="10032274" cy="5817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8247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6880" y="-226423"/>
            <a:ext cx="8299269" cy="7210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8321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60648"/>
            <a:ext cx="9144000" cy="1440160"/>
          </a:xfrm>
        </p:spPr>
        <p:txBody>
          <a:bodyPr>
            <a:normAutofit/>
          </a:bodyPr>
          <a:lstStyle/>
          <a:p>
            <a:pPr>
              <a:spcBef>
                <a:spcPct val="50000"/>
              </a:spcBef>
            </a:pPr>
            <a:endParaRPr lang="en-GB" sz="3200" b="1" i="1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0719" y="260648"/>
            <a:ext cx="7874726" cy="6152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51892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480" y="374468"/>
            <a:ext cx="10665823" cy="5878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6251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latin typeface="Arial" charset="0"/>
              </a:rPr>
              <a:t>State of mind….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idx="1"/>
          </p:nvPr>
        </p:nvSpPr>
        <p:spPr>
          <a:xfrm>
            <a:off x="1637968" y="2272308"/>
            <a:ext cx="4100264" cy="4114800"/>
          </a:xfrm>
        </p:spPr>
        <p:txBody>
          <a:bodyPr>
            <a:normAutofit/>
          </a:bodyPr>
          <a:lstStyle/>
          <a:p>
            <a:r>
              <a:rPr lang="en-GB" dirty="0">
                <a:latin typeface="Arial" pitchFamily="34" charset="0"/>
                <a:cs typeface="Arial" pitchFamily="34" charset="0"/>
              </a:rPr>
              <a:t>High confidence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Relaxed, composed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Pumped, excited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Prepared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No doubt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Focused on self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Focused on my job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Calm &amp; clear headed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Not thinking about event too much</a:t>
            </a:r>
          </a:p>
        </p:txBody>
      </p:sp>
    </p:spTree>
    <p:extLst>
      <p:ext uri="{BB962C8B-B14F-4D97-AF65-F5344CB8AC3E}">
        <p14:creationId xmlns:p14="http://schemas.microsoft.com/office/powerpoint/2010/main" val="3780085550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latin typeface="Arial" charset="0"/>
              </a:rPr>
              <a:t>Task 4…. State of mind…</a:t>
            </a: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1881187" y="1986559"/>
            <a:ext cx="8429625" cy="6360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Now recall a situation in sport where you totally lacked confidence… what were you thinking then, and how did you feel at that time ?</a:t>
            </a:r>
            <a:endParaRPr lang="en-GB" u="sng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1531" y="3719648"/>
            <a:ext cx="4556897" cy="313835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3719648"/>
            <a:ext cx="5277394" cy="3027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8534391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latin typeface="Arial" charset="0"/>
              </a:rPr>
              <a:t>State of mind….</a:t>
            </a:r>
          </a:p>
        </p:txBody>
      </p:sp>
      <p:sp>
        <p:nvSpPr>
          <p:cNvPr id="8" name="Rectangle 5"/>
          <p:cNvSpPr txBox="1">
            <a:spLocks noChangeArrowheads="1"/>
          </p:cNvSpPr>
          <p:nvPr/>
        </p:nvSpPr>
        <p:spPr>
          <a:xfrm>
            <a:off x="3396343" y="2090354"/>
            <a:ext cx="6432633" cy="4104456"/>
          </a:xfrm>
          <a:prstGeom prst="rect">
            <a:avLst/>
          </a:prstGeom>
        </p:spPr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GB" sz="3000" dirty="0">
                <a:latin typeface="Arial" pitchFamily="34" charset="0"/>
                <a:cs typeface="Arial" pitchFamily="34" charset="0"/>
              </a:rPr>
              <a:t>Low confidence</a:t>
            </a:r>
          </a:p>
          <a:p>
            <a:pPr lvl="1"/>
            <a:r>
              <a:rPr lang="en-GB" sz="2600" dirty="0">
                <a:latin typeface="Arial" pitchFamily="34" charset="0"/>
                <a:cs typeface="Arial" pitchFamily="34" charset="0"/>
              </a:rPr>
              <a:t>Tense and anxious</a:t>
            </a:r>
          </a:p>
          <a:p>
            <a:pPr lvl="1"/>
            <a:r>
              <a:rPr lang="en-GB" sz="2600" dirty="0">
                <a:latin typeface="Arial" pitchFamily="34" charset="0"/>
                <a:cs typeface="Arial" pitchFamily="34" charset="0"/>
              </a:rPr>
              <a:t>Nervous, unhappy</a:t>
            </a:r>
          </a:p>
          <a:p>
            <a:pPr lvl="1"/>
            <a:r>
              <a:rPr lang="en-GB" sz="2600" dirty="0">
                <a:latin typeface="Arial" pitchFamily="34" charset="0"/>
                <a:cs typeface="Arial" pitchFamily="34" charset="0"/>
              </a:rPr>
              <a:t>Uncertainty</a:t>
            </a:r>
          </a:p>
          <a:p>
            <a:pPr lvl="1"/>
            <a:r>
              <a:rPr lang="en-GB" sz="2600" dirty="0">
                <a:latin typeface="Arial" pitchFamily="34" charset="0"/>
                <a:cs typeface="Arial" pitchFamily="34" charset="0"/>
              </a:rPr>
              <a:t>Worried about competitors</a:t>
            </a:r>
          </a:p>
          <a:p>
            <a:pPr lvl="1"/>
            <a:r>
              <a:rPr lang="en-GB" sz="2600" dirty="0">
                <a:latin typeface="Arial" pitchFamily="34" charset="0"/>
                <a:cs typeface="Arial" pitchFamily="34" charset="0"/>
              </a:rPr>
              <a:t>Doubts</a:t>
            </a:r>
          </a:p>
          <a:p>
            <a:pPr lvl="1"/>
            <a:r>
              <a:rPr lang="en-GB" sz="2600" dirty="0">
                <a:latin typeface="Arial" pitchFamily="34" charset="0"/>
                <a:cs typeface="Arial" pitchFamily="34" charset="0"/>
              </a:rPr>
              <a:t>Distracted</a:t>
            </a:r>
          </a:p>
          <a:p>
            <a:pPr lvl="1"/>
            <a:r>
              <a:rPr lang="en-GB" sz="2600" dirty="0">
                <a:latin typeface="Arial" pitchFamily="34" charset="0"/>
                <a:cs typeface="Arial" pitchFamily="34" charset="0"/>
              </a:rPr>
              <a:t>Focusing on the wrong things</a:t>
            </a:r>
          </a:p>
        </p:txBody>
      </p:sp>
    </p:spTree>
    <p:extLst>
      <p:ext uri="{BB962C8B-B14F-4D97-AF65-F5344CB8AC3E}">
        <p14:creationId xmlns:p14="http://schemas.microsoft.com/office/powerpoint/2010/main" val="1397600896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latin typeface="Arial" charset="0"/>
              </a:rPr>
              <a:t>Task 5…. State of mind…</a:t>
            </a: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1881187" y="2089429"/>
            <a:ext cx="8429625" cy="6360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lnSpc>
                <a:spcPct val="80000"/>
              </a:lnSpc>
              <a:buNone/>
            </a:pPr>
            <a:r>
              <a:rPr lang="en-GB" dirty="0">
                <a:latin typeface="Arial" pitchFamily="34" charset="0"/>
                <a:cs typeface="Arial" pitchFamily="34" charset="0"/>
              </a:rPr>
              <a:t>High SC = superior performances</a:t>
            </a:r>
          </a:p>
          <a:p>
            <a:pPr>
              <a:lnSpc>
                <a:spcPct val="80000"/>
              </a:lnSpc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What things influence your confidence?</a:t>
            </a:r>
          </a:p>
          <a:p>
            <a:pPr marL="0" indent="0">
              <a:lnSpc>
                <a:spcPct val="80000"/>
              </a:lnSpc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Write down 5 examples of things that increases your SC?</a:t>
            </a:r>
          </a:p>
          <a:p>
            <a:pPr marL="0" indent="0">
              <a:lnSpc>
                <a:spcPct val="80000"/>
              </a:lnSpc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Write down 5 examples of things that decreases your SC?</a:t>
            </a:r>
          </a:p>
          <a:p>
            <a:pPr>
              <a:lnSpc>
                <a:spcPct val="80000"/>
              </a:lnSpc>
            </a:pP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2704179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latin typeface="Arial" charset="0"/>
              </a:rPr>
              <a:t>Task 5…. State of mind…</a:t>
            </a: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1652588" y="2202582"/>
            <a:ext cx="8429625" cy="4176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lnSpc>
                <a:spcPct val="80000"/>
              </a:lnSpc>
              <a:buNone/>
            </a:pPr>
            <a:r>
              <a:rPr lang="en-GB" dirty="0">
                <a:latin typeface="Arial" pitchFamily="34" charset="0"/>
                <a:cs typeface="Arial" pitchFamily="34" charset="0"/>
              </a:rPr>
              <a:t>Sources!</a:t>
            </a:r>
          </a:p>
          <a:p>
            <a:pPr marL="0" indent="0">
              <a:lnSpc>
                <a:spcPct val="80000"/>
              </a:lnSpc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 marL="0" indent="0">
              <a:lnSpc>
                <a:spcPct val="80000"/>
              </a:lnSpc>
              <a:buNone/>
            </a:pPr>
            <a:r>
              <a:rPr lang="en-GB" dirty="0">
                <a:latin typeface="Arial" pitchFamily="34" charset="0"/>
                <a:cs typeface="Arial" pitchFamily="34" charset="0"/>
              </a:rPr>
              <a:t>Rationale:</a:t>
            </a:r>
          </a:p>
          <a:p>
            <a:pPr>
              <a:lnSpc>
                <a:spcPct val="8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if we can influence these sources </a:t>
            </a:r>
          </a:p>
          <a:p>
            <a:pPr>
              <a:lnSpc>
                <a:spcPct val="8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then we can increase your SC </a:t>
            </a:r>
          </a:p>
          <a:p>
            <a:pPr>
              <a:lnSpc>
                <a:spcPct val="8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= increased performances</a:t>
            </a:r>
          </a:p>
          <a:p>
            <a:pPr>
              <a:lnSpc>
                <a:spcPct val="80000"/>
              </a:lnSpc>
            </a:pP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0053908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>
            <a:normAutofit/>
          </a:bodyPr>
          <a:lstStyle/>
          <a:p>
            <a:pPr eaLnBrk="1" hangingPunct="1"/>
            <a:r>
              <a:rPr lang="en-US" sz="3600" b="1" dirty="0">
                <a:latin typeface="Arial" charset="0"/>
              </a:rPr>
              <a:t>Theoretical aspects of sport-confidence</a:t>
            </a:r>
          </a:p>
        </p:txBody>
      </p:sp>
      <p:sp>
        <p:nvSpPr>
          <p:cNvPr id="7" name="Rectangle 3"/>
          <p:cNvSpPr>
            <a:spLocks noGrp="1" noChangeArrowheads="1"/>
          </p:cNvSpPr>
          <p:nvPr>
            <p:ph idx="1"/>
          </p:nvPr>
        </p:nvSpPr>
        <p:spPr>
          <a:xfrm>
            <a:off x="1935480" y="2324735"/>
            <a:ext cx="7772400" cy="4159250"/>
          </a:xfrm>
          <a:noFill/>
          <a:ln/>
        </p:spPr>
        <p:txBody>
          <a:bodyPr vert="horz" lIns="90488" tIns="44450" rIns="90488" bIns="44450" rtlCol="0">
            <a:normAutofit/>
          </a:bodyPr>
          <a:lstStyle/>
          <a:p>
            <a:r>
              <a:rPr lang="en-GB" dirty="0">
                <a:latin typeface="Arial" pitchFamily="34" charset="0"/>
                <a:cs typeface="Arial" pitchFamily="34" charset="0"/>
              </a:rPr>
              <a:t>Conceptualising self-confidence in sport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Performance Expectancy </a:t>
            </a:r>
            <a:r>
              <a:rPr lang="en-GB" sz="1800" dirty="0">
                <a:latin typeface="Arial" pitchFamily="34" charset="0"/>
                <a:cs typeface="Arial" pitchFamily="34" charset="0"/>
              </a:rPr>
              <a:t>(Corbin, 1981)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Movement Confidence </a:t>
            </a:r>
            <a:r>
              <a:rPr lang="en-GB" sz="1800" dirty="0">
                <a:latin typeface="Arial" pitchFamily="34" charset="0"/>
                <a:cs typeface="Arial" pitchFamily="34" charset="0"/>
              </a:rPr>
              <a:t>(Griffin &amp; Keogh, 1982)</a:t>
            </a:r>
          </a:p>
          <a:p>
            <a:pPr lvl="1"/>
            <a:r>
              <a:rPr lang="en-GB" b="1" dirty="0">
                <a:latin typeface="Arial" pitchFamily="34" charset="0"/>
                <a:cs typeface="Arial" pitchFamily="34" charset="0"/>
              </a:rPr>
              <a:t>Self-Efficacy </a:t>
            </a:r>
            <a:r>
              <a:rPr lang="en-GB" dirty="0">
                <a:latin typeface="Arial" pitchFamily="34" charset="0"/>
                <a:cs typeface="Arial" pitchFamily="34" charset="0"/>
              </a:rPr>
              <a:t>(Bandura, 1977, 1986, 1997)</a:t>
            </a:r>
          </a:p>
          <a:p>
            <a:pPr lvl="1"/>
            <a:r>
              <a:rPr lang="en-GB" b="1" dirty="0">
                <a:latin typeface="Arial" pitchFamily="34" charset="0"/>
                <a:cs typeface="Arial" pitchFamily="34" charset="0"/>
              </a:rPr>
              <a:t>Sport-Confidence </a:t>
            </a:r>
            <a:r>
              <a:rPr lang="en-GB" dirty="0">
                <a:latin typeface="Arial" pitchFamily="34" charset="0"/>
                <a:cs typeface="Arial" pitchFamily="34" charset="0"/>
              </a:rPr>
              <a:t>(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Vealey</a:t>
            </a:r>
            <a:r>
              <a:rPr lang="en-GB" dirty="0">
                <a:latin typeface="Arial" pitchFamily="34" charset="0"/>
                <a:cs typeface="Arial" pitchFamily="34" charset="0"/>
              </a:rPr>
              <a:t>, 1986, 2001)</a:t>
            </a:r>
          </a:p>
          <a:p>
            <a:pPr lvl="1">
              <a:buNone/>
            </a:pPr>
            <a:endParaRPr lang="en-GB" dirty="0">
              <a:solidFill>
                <a:srgbClr val="00396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4788180"/>
      </p:ext>
    </p:extLst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sz="3600" b="1" dirty="0">
                <a:latin typeface="Arial" charset="0"/>
              </a:rPr>
              <a:t>Self-Efficacy Theory…</a:t>
            </a:r>
          </a:p>
        </p:txBody>
      </p:sp>
      <p:sp>
        <p:nvSpPr>
          <p:cNvPr id="7" name="Rectangle 3"/>
          <p:cNvSpPr>
            <a:spLocks noGrp="1" noChangeArrowheads="1"/>
          </p:cNvSpPr>
          <p:nvPr>
            <p:ph idx="1"/>
          </p:nvPr>
        </p:nvSpPr>
        <p:spPr>
          <a:xfrm>
            <a:off x="426720" y="1628800"/>
            <a:ext cx="11338560" cy="5477394"/>
          </a:xfrm>
          <a:noFill/>
          <a:ln/>
        </p:spPr>
        <p:txBody>
          <a:bodyPr vert="horz" lIns="90488" tIns="44450" rIns="90488" bIns="44450" rtlCol="0">
            <a:normAutofit/>
          </a:bodyPr>
          <a:lstStyle/>
          <a:p>
            <a:pPr marL="609600" indent="-609600"/>
            <a:r>
              <a:rPr lang="en-GB" sz="2000" dirty="0">
                <a:latin typeface="Arial" pitchFamily="34" charset="0"/>
                <a:cs typeface="Arial" pitchFamily="34" charset="0"/>
              </a:rPr>
              <a:t>Bandura (1977, 1997)</a:t>
            </a:r>
          </a:p>
          <a:p>
            <a:pPr marL="609600" indent="-609600">
              <a:buNone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     “O</a:t>
            </a:r>
            <a:r>
              <a:rPr lang="en-GB" altLang="zh-CN" sz="2000" i="1" dirty="0">
                <a:latin typeface="Arial" pitchFamily="34" charset="0"/>
                <a:ea typeface="宋体"/>
                <a:cs typeface="Arial" pitchFamily="34" charset="0"/>
              </a:rPr>
              <a:t>ne's belief that a certain level of performance can be attained” </a:t>
            </a:r>
            <a:r>
              <a:rPr lang="en-GB" altLang="zh-CN" sz="2000" dirty="0">
                <a:latin typeface="Arial" pitchFamily="34" charset="0"/>
                <a:ea typeface="宋体"/>
                <a:cs typeface="Arial" pitchFamily="34" charset="0"/>
              </a:rPr>
              <a:t>(Bandura, 1977) </a:t>
            </a: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09600" indent="-609600">
              <a:buNone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09600" indent="-609600">
              <a:buNone/>
            </a:pPr>
            <a:r>
              <a:rPr lang="en-GB" altLang="zh-CN" sz="2000" i="1" dirty="0">
                <a:latin typeface="Arial" pitchFamily="34" charset="0"/>
                <a:ea typeface="宋体"/>
                <a:cs typeface="Arial" pitchFamily="34" charset="0"/>
              </a:rPr>
              <a:t>     “… beliefs in one’s capabilities to organise and execute the course of action required to produce given attainments” (Bandura, 1997)</a:t>
            </a: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09600" indent="-609600">
              <a:buNone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09600" indent="-609600"/>
            <a:r>
              <a:rPr lang="en-GB" sz="2000" dirty="0">
                <a:latin typeface="Arial" pitchFamily="34" charset="0"/>
                <a:cs typeface="Arial" pitchFamily="34" charset="0"/>
              </a:rPr>
              <a:t>A situation-specific form of self-confidence.</a:t>
            </a:r>
          </a:p>
          <a:p>
            <a:pPr marL="1386840" lvl="3" indent="-609600"/>
            <a:r>
              <a:rPr lang="en-GB" dirty="0">
                <a:latin typeface="Arial" pitchFamily="34" charset="0"/>
                <a:cs typeface="Arial" pitchFamily="34" charset="0"/>
              </a:rPr>
              <a:t>It is unstable (e.g. aspects of the game; from moment to moment)</a:t>
            </a:r>
          </a:p>
          <a:p>
            <a:pPr marL="609600" indent="-609600">
              <a:buNone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09600" indent="-609600"/>
            <a:r>
              <a:rPr lang="en-GB" sz="2000" dirty="0">
                <a:latin typeface="Arial" pitchFamily="34" charset="0"/>
                <a:cs typeface="Arial" pitchFamily="34" charset="0"/>
              </a:rPr>
              <a:t>A Social Cognitive Framework</a:t>
            </a:r>
          </a:p>
          <a:p>
            <a:pPr marL="609600" indent="-609600"/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09600" indent="-609600"/>
            <a:r>
              <a:rPr lang="en-GB" sz="2000" dirty="0">
                <a:latin typeface="Arial" pitchFamily="34" charset="0"/>
                <a:cs typeface="Arial" pitchFamily="34" charset="0"/>
              </a:rPr>
              <a:t>Early research suggested SE derived from four sources of information</a:t>
            </a:r>
          </a:p>
          <a:p>
            <a:pPr marL="609600" indent="-609600"/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lvl="1">
              <a:buNone/>
            </a:pPr>
            <a:endParaRPr lang="en-GB" dirty="0">
              <a:solidFill>
                <a:srgbClr val="00396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5686987"/>
      </p:ext>
    </p:extLst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sz="3600" b="1" dirty="0">
                <a:latin typeface="Arial" charset="0"/>
              </a:rPr>
              <a:t>Self-Efficacy Theory…</a:t>
            </a:r>
          </a:p>
        </p:txBody>
      </p:sp>
      <p:sp>
        <p:nvSpPr>
          <p:cNvPr id="6" name="Line 5"/>
          <p:cNvSpPr>
            <a:spLocks noChangeShapeType="1"/>
          </p:cNvSpPr>
          <p:nvPr/>
        </p:nvSpPr>
        <p:spPr bwMode="auto">
          <a:xfrm>
            <a:off x="5246688" y="3535363"/>
            <a:ext cx="1974850" cy="461962"/>
          </a:xfrm>
          <a:prstGeom prst="line">
            <a:avLst/>
          </a:prstGeom>
          <a:noFill/>
          <a:ln w="88900">
            <a:solidFill>
              <a:schemeClr val="tx1"/>
            </a:solidFill>
            <a:round/>
            <a:headEnd type="none" w="sm" len="sm"/>
            <a:tailEnd type="triangle" w="lg" len="lg"/>
          </a:ln>
          <a:effectLst/>
        </p:spPr>
        <p:txBody>
          <a:bodyPr wrap="none"/>
          <a:lstStyle/>
          <a:p>
            <a:endParaRPr lang="en-GB"/>
          </a:p>
        </p:txBody>
      </p:sp>
      <p:sp>
        <p:nvSpPr>
          <p:cNvPr id="8" name="Line 6"/>
          <p:cNvSpPr>
            <a:spLocks noChangeShapeType="1"/>
          </p:cNvSpPr>
          <p:nvPr/>
        </p:nvSpPr>
        <p:spPr bwMode="auto">
          <a:xfrm flipV="1">
            <a:off x="5246688" y="4441826"/>
            <a:ext cx="1974850" cy="404813"/>
          </a:xfrm>
          <a:prstGeom prst="line">
            <a:avLst/>
          </a:prstGeom>
          <a:noFill/>
          <a:ln w="88900">
            <a:solidFill>
              <a:schemeClr val="tx1"/>
            </a:solidFill>
            <a:round/>
            <a:headEnd type="none" w="sm" len="sm"/>
            <a:tailEnd type="triangle" w="lg" len="lg"/>
          </a:ln>
          <a:effectLst/>
        </p:spPr>
        <p:txBody>
          <a:bodyPr wrap="none"/>
          <a:lstStyle/>
          <a:p>
            <a:endParaRPr lang="en-GB"/>
          </a:p>
        </p:txBody>
      </p:sp>
      <p:sp>
        <p:nvSpPr>
          <p:cNvPr id="9" name="Text Box 7"/>
          <p:cNvSpPr txBox="1">
            <a:spLocks noChangeArrowheads="1"/>
          </p:cNvSpPr>
          <p:nvPr/>
        </p:nvSpPr>
        <p:spPr bwMode="auto">
          <a:xfrm>
            <a:off x="2351088" y="4433888"/>
            <a:ext cx="2895600" cy="95250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sz="300" b="1"/>
          </a:p>
          <a:p>
            <a:pPr algn="ctr">
              <a:spcBef>
                <a:spcPct val="50000"/>
              </a:spcBef>
            </a:pPr>
            <a:r>
              <a:rPr lang="en-GB" sz="2400" b="1">
                <a:latin typeface="Arial" charset="0"/>
              </a:rPr>
              <a:t>Verbal Persuasion</a:t>
            </a:r>
          </a:p>
          <a:p>
            <a:pPr>
              <a:spcBef>
                <a:spcPct val="50000"/>
              </a:spcBef>
            </a:pPr>
            <a:endParaRPr lang="en-GB" sz="1000" b="1"/>
          </a:p>
        </p:txBody>
      </p:sp>
      <p:sp>
        <p:nvSpPr>
          <p:cNvPr id="10" name="Line 8"/>
          <p:cNvSpPr>
            <a:spLocks noChangeShapeType="1"/>
          </p:cNvSpPr>
          <p:nvPr/>
        </p:nvSpPr>
        <p:spPr bwMode="auto">
          <a:xfrm flipV="1">
            <a:off x="5246688" y="4846638"/>
            <a:ext cx="1974850" cy="1259532"/>
          </a:xfrm>
          <a:prstGeom prst="line">
            <a:avLst/>
          </a:prstGeom>
          <a:noFill/>
          <a:ln w="88900">
            <a:solidFill>
              <a:schemeClr val="tx1"/>
            </a:solidFill>
            <a:round/>
            <a:headEnd type="none" w="sm" len="sm"/>
            <a:tailEnd type="triangle" w="lg" len="lg"/>
          </a:ln>
          <a:effectLst/>
        </p:spPr>
        <p:txBody>
          <a:bodyPr wrap="none"/>
          <a:lstStyle/>
          <a:p>
            <a:endParaRPr lang="en-GB"/>
          </a:p>
        </p:txBody>
      </p:sp>
      <p:sp>
        <p:nvSpPr>
          <p:cNvPr id="11" name="Text Box 9"/>
          <p:cNvSpPr txBox="1">
            <a:spLocks noChangeArrowheads="1"/>
          </p:cNvSpPr>
          <p:nvPr/>
        </p:nvSpPr>
        <p:spPr bwMode="auto">
          <a:xfrm>
            <a:off x="2351088" y="3136901"/>
            <a:ext cx="2895600" cy="860425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 b="1" dirty="0">
                <a:latin typeface="Arial" charset="0"/>
              </a:rPr>
              <a:t>Vicarious Experience</a:t>
            </a:r>
            <a:endParaRPr lang="en-GB" sz="2400" dirty="0">
              <a:latin typeface="Arial" charset="0"/>
            </a:endParaRPr>
          </a:p>
        </p:txBody>
      </p:sp>
      <p:sp>
        <p:nvSpPr>
          <p:cNvPr id="12" name="Text Box 10"/>
          <p:cNvSpPr txBox="1">
            <a:spLocks noChangeArrowheads="1"/>
          </p:cNvSpPr>
          <p:nvPr/>
        </p:nvSpPr>
        <p:spPr bwMode="auto">
          <a:xfrm>
            <a:off x="2351088" y="5875339"/>
            <a:ext cx="2895600" cy="461665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 b="1">
                <a:latin typeface="Arial" charset="0"/>
              </a:rPr>
              <a:t>Emotional Arousal</a:t>
            </a:r>
            <a:endParaRPr lang="en-GB" sz="1000" b="1"/>
          </a:p>
        </p:txBody>
      </p:sp>
      <p:sp>
        <p:nvSpPr>
          <p:cNvPr id="13" name="Text Box 11"/>
          <p:cNvSpPr txBox="1">
            <a:spLocks noChangeArrowheads="1"/>
          </p:cNvSpPr>
          <p:nvPr/>
        </p:nvSpPr>
        <p:spPr bwMode="auto">
          <a:xfrm>
            <a:off x="7248525" y="3425825"/>
            <a:ext cx="3132138" cy="1500188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sz="1200"/>
          </a:p>
          <a:p>
            <a:pPr algn="ctr">
              <a:spcBef>
                <a:spcPct val="50000"/>
              </a:spcBef>
            </a:pPr>
            <a:r>
              <a:rPr lang="en-GB" sz="2400" b="1">
                <a:latin typeface="Arial" charset="0"/>
              </a:rPr>
              <a:t>Efficacy Expectations</a:t>
            </a:r>
          </a:p>
          <a:p>
            <a:pPr>
              <a:spcBef>
                <a:spcPct val="50000"/>
              </a:spcBef>
            </a:pPr>
            <a:endParaRPr lang="en-GB" sz="1200">
              <a:latin typeface="Arial" charset="0"/>
            </a:endParaRPr>
          </a:p>
        </p:txBody>
      </p:sp>
      <p:sp>
        <p:nvSpPr>
          <p:cNvPr id="14" name="Line 12"/>
          <p:cNvSpPr>
            <a:spLocks noChangeShapeType="1"/>
          </p:cNvSpPr>
          <p:nvPr/>
        </p:nvSpPr>
        <p:spPr bwMode="auto">
          <a:xfrm>
            <a:off x="5246689" y="2201863"/>
            <a:ext cx="2001837" cy="1333500"/>
          </a:xfrm>
          <a:prstGeom prst="line">
            <a:avLst/>
          </a:prstGeom>
          <a:noFill/>
          <a:ln w="88900">
            <a:solidFill>
              <a:schemeClr val="tx1"/>
            </a:solidFill>
            <a:round/>
            <a:headEnd type="none" w="sm" len="sm"/>
            <a:tailEnd type="triangle" w="lg" len="lg"/>
          </a:ln>
          <a:effectLst/>
        </p:spPr>
        <p:txBody>
          <a:bodyPr wrap="none"/>
          <a:lstStyle/>
          <a:p>
            <a:endParaRPr lang="en-GB"/>
          </a:p>
        </p:txBody>
      </p:sp>
      <p:sp>
        <p:nvSpPr>
          <p:cNvPr id="15" name="Line 13"/>
          <p:cNvSpPr>
            <a:spLocks noChangeShapeType="1"/>
          </p:cNvSpPr>
          <p:nvPr/>
        </p:nvSpPr>
        <p:spPr bwMode="auto">
          <a:xfrm>
            <a:off x="2057400" y="1851025"/>
            <a:ext cx="0" cy="4648200"/>
          </a:xfrm>
          <a:prstGeom prst="line">
            <a:avLst/>
          </a:prstGeom>
          <a:noFill/>
          <a:ln w="88900">
            <a:solidFill>
              <a:schemeClr val="tx1"/>
            </a:solidFill>
            <a:round/>
            <a:headEnd type="none" w="sm" len="sm"/>
            <a:tailEnd type="triangle" w="lg" len="lg"/>
          </a:ln>
          <a:effectLst/>
        </p:spPr>
        <p:txBody>
          <a:bodyPr wrap="none"/>
          <a:lstStyle/>
          <a:p>
            <a:endParaRPr lang="en-GB"/>
          </a:p>
        </p:txBody>
      </p:sp>
      <p:sp>
        <p:nvSpPr>
          <p:cNvPr id="16" name="Text Box 14"/>
          <p:cNvSpPr txBox="1">
            <a:spLocks noChangeArrowheads="1"/>
          </p:cNvSpPr>
          <p:nvPr/>
        </p:nvSpPr>
        <p:spPr bwMode="auto">
          <a:xfrm>
            <a:off x="2351088" y="1798639"/>
            <a:ext cx="2895600" cy="860425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 b="1">
                <a:latin typeface="Arial" charset="0"/>
              </a:rPr>
              <a:t>Performance Accomplishments</a:t>
            </a:r>
          </a:p>
        </p:txBody>
      </p:sp>
    </p:spTree>
    <p:extLst>
      <p:ext uri="{BB962C8B-B14F-4D97-AF65-F5344CB8AC3E}">
        <p14:creationId xmlns:p14="http://schemas.microsoft.com/office/powerpoint/2010/main" val="86704967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sz="3600" b="1" dirty="0">
                <a:latin typeface="Arial" charset="0"/>
              </a:rPr>
              <a:t>Model of Sport-Confidence…</a:t>
            </a:r>
          </a:p>
        </p:txBody>
      </p:sp>
      <p:sp>
        <p:nvSpPr>
          <p:cNvPr id="7" name="Rectangle 3"/>
          <p:cNvSpPr>
            <a:spLocks noGrp="1" noChangeArrowheads="1"/>
          </p:cNvSpPr>
          <p:nvPr>
            <p:ph idx="1"/>
          </p:nvPr>
        </p:nvSpPr>
        <p:spPr>
          <a:xfrm>
            <a:off x="1375410" y="2048623"/>
            <a:ext cx="9144000" cy="4809377"/>
          </a:xfrm>
          <a:noFill/>
          <a:ln/>
        </p:spPr>
        <p:txBody>
          <a:bodyPr vert="horz" lIns="90488" tIns="44450" rIns="90488" bIns="44450" rtlCol="0">
            <a:normAutofit/>
          </a:bodyPr>
          <a:lstStyle/>
          <a:p>
            <a:pPr marL="0" indent="0" algn="ctr">
              <a:buNone/>
            </a:pPr>
            <a:r>
              <a:rPr lang="en-GB" sz="2000" dirty="0"/>
              <a:t>(Vealey, 1986; revised in 1998 and 2001)</a:t>
            </a:r>
          </a:p>
          <a:p>
            <a:pPr marL="609600" indent="-609600"/>
            <a:r>
              <a:rPr lang="en-GB" sz="20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Definition of Sport-Confidence: Degree of certainty one possesses about </a:t>
            </a:r>
            <a:r>
              <a:rPr lang="en-GB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ability</a:t>
            </a:r>
            <a:r>
              <a:rPr lang="en-GB" sz="20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to be successful in sport</a:t>
            </a:r>
          </a:p>
          <a:p>
            <a:pPr marL="609600" indent="-609600"/>
            <a:endParaRPr lang="en-GB" sz="2000" dirty="0">
              <a:solidFill>
                <a:srgbClr val="003961"/>
              </a:solidFill>
            </a:endParaRPr>
          </a:p>
          <a:p>
            <a:r>
              <a:rPr lang="en-GB" dirty="0">
                <a:latin typeface="Arial" pitchFamily="34" charset="0"/>
                <a:cs typeface="Arial" pitchFamily="34" charset="0"/>
              </a:rPr>
              <a:t>Vealey (1986)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Sport-confidence is separated into two constructs:</a:t>
            </a:r>
          </a:p>
          <a:p>
            <a:pPr lvl="2"/>
            <a:r>
              <a:rPr lang="en-GB" dirty="0">
                <a:latin typeface="Arial" pitchFamily="34" charset="0"/>
                <a:cs typeface="Arial" pitchFamily="34" charset="0"/>
              </a:rPr>
              <a:t>SC trait - usual belief (or degree of certainty) that athletes possess regarding ability to be successful in sport</a:t>
            </a:r>
          </a:p>
          <a:p>
            <a:pPr lvl="2"/>
            <a:r>
              <a:rPr lang="en-GB" dirty="0">
                <a:latin typeface="Arial" pitchFamily="34" charset="0"/>
                <a:cs typeface="Arial" pitchFamily="34" charset="0"/>
              </a:rPr>
              <a:t>SC state - beliefs at one particular 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time </a:t>
            </a:r>
            <a:r>
              <a:rPr lang="en-GB" dirty="0">
                <a:latin typeface="Arial" pitchFamily="34" charset="0"/>
                <a:cs typeface="Arial" pitchFamily="34" charset="0"/>
              </a:rPr>
              <a:t>in sport</a:t>
            </a:r>
            <a:endParaRPr lang="en-GB" b="1" dirty="0">
              <a:latin typeface="Arial" pitchFamily="34" charset="0"/>
              <a:cs typeface="Arial" pitchFamily="34" charset="0"/>
            </a:endParaRPr>
          </a:p>
          <a:p>
            <a:pPr marL="457200" lvl="1" indent="0">
              <a:buNone/>
            </a:pPr>
            <a:endParaRPr lang="en-GB" b="1" dirty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en-GB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>
                <a:latin typeface="Arial" pitchFamily="34" charset="0"/>
                <a:cs typeface="Arial" pitchFamily="34" charset="0"/>
              </a:rPr>
              <a:t>Competitive orientation - success means different things to different people</a:t>
            </a:r>
          </a:p>
          <a:p>
            <a:pPr marL="609600" indent="-609600"/>
            <a:endParaRPr lang="en-GB" dirty="0">
              <a:solidFill>
                <a:srgbClr val="00396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3788091"/>
      </p:ext>
    </p:extLst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4727576" y="765175"/>
            <a:ext cx="2232025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Objective 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situation</a:t>
            </a: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7464425" y="2060575"/>
            <a:ext cx="2952750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Competitive orientation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(performance or outcome)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774826" y="1989138"/>
            <a:ext cx="2232025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endParaRPr lang="en-US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4727576" y="3716339"/>
            <a:ext cx="2232025" cy="649287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Confidence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(state)</a:t>
            </a: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4727576" y="4797426"/>
            <a:ext cx="2232025" cy="647699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Behavioural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 </a:t>
            </a:r>
          </a:p>
          <a:p>
            <a:pPr algn="ctr" eaLnBrk="1" hangingPunct="1"/>
            <a:r>
              <a:rPr lang="en-GB" b="1" dirty="0">
                <a:latin typeface="Arial" pitchFamily="34" charset="0"/>
                <a:cs typeface="Arial" pitchFamily="34" charset="0"/>
              </a:rPr>
              <a:t>responses</a:t>
            </a:r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3575050" y="5949950"/>
            <a:ext cx="4897438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Outcomes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 </a:t>
            </a:r>
          </a:p>
          <a:p>
            <a:pPr algn="ctr" eaLnBrk="1" hangingPunct="1"/>
            <a:r>
              <a:rPr lang="en-GB" sz="1400" b="1" dirty="0">
                <a:latin typeface="Arial" pitchFamily="34" charset="0"/>
                <a:cs typeface="Arial" pitchFamily="34" charset="0"/>
              </a:rPr>
              <a:t>e.g. attributions, perceptions of success, satisfaction</a:t>
            </a:r>
          </a:p>
        </p:txBody>
      </p:sp>
      <p:sp>
        <p:nvSpPr>
          <p:cNvPr id="12" name="Oval 11"/>
          <p:cNvSpPr>
            <a:spLocks noChangeArrowheads="1"/>
          </p:cNvSpPr>
          <p:nvPr/>
        </p:nvSpPr>
        <p:spPr bwMode="auto">
          <a:xfrm>
            <a:off x="5232400" y="1916113"/>
            <a:ext cx="1079500" cy="1079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4000">
                <a:latin typeface="Arial" pitchFamily="34" charset="0"/>
                <a:cs typeface="Arial" pitchFamily="34" charset="0"/>
              </a:rPr>
              <a:t>X</a:t>
            </a:r>
          </a:p>
        </p:txBody>
      </p:sp>
      <p:sp>
        <p:nvSpPr>
          <p:cNvPr id="13" name="Text Box 13"/>
          <p:cNvSpPr txBox="1">
            <a:spLocks noChangeArrowheads="1"/>
          </p:cNvSpPr>
          <p:nvPr/>
        </p:nvSpPr>
        <p:spPr bwMode="auto">
          <a:xfrm>
            <a:off x="1705490" y="1989138"/>
            <a:ext cx="2323072" cy="707886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Confidence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(trait)</a:t>
            </a:r>
          </a:p>
        </p:txBody>
      </p:sp>
      <p:sp>
        <p:nvSpPr>
          <p:cNvPr id="14" name="Line 14"/>
          <p:cNvSpPr>
            <a:spLocks noChangeShapeType="1"/>
          </p:cNvSpPr>
          <p:nvPr/>
        </p:nvSpPr>
        <p:spPr bwMode="auto">
          <a:xfrm flipH="1">
            <a:off x="2566988" y="6237288"/>
            <a:ext cx="100806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Line 15"/>
          <p:cNvSpPr>
            <a:spLocks noChangeShapeType="1"/>
          </p:cNvSpPr>
          <p:nvPr/>
        </p:nvSpPr>
        <p:spPr bwMode="auto">
          <a:xfrm flipV="1">
            <a:off x="2566988" y="2708276"/>
            <a:ext cx="0" cy="352901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med" len="med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Line 16"/>
          <p:cNvSpPr>
            <a:spLocks noChangeShapeType="1"/>
          </p:cNvSpPr>
          <p:nvPr/>
        </p:nvSpPr>
        <p:spPr bwMode="auto">
          <a:xfrm flipV="1">
            <a:off x="9480550" y="2781301"/>
            <a:ext cx="0" cy="352901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med" len="med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Line 17"/>
          <p:cNvSpPr>
            <a:spLocks noChangeShapeType="1"/>
          </p:cNvSpPr>
          <p:nvPr/>
        </p:nvSpPr>
        <p:spPr bwMode="auto">
          <a:xfrm flipV="1">
            <a:off x="8543926" y="6308725"/>
            <a:ext cx="9366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Line 18"/>
          <p:cNvSpPr>
            <a:spLocks noChangeShapeType="1"/>
          </p:cNvSpPr>
          <p:nvPr/>
        </p:nvSpPr>
        <p:spPr bwMode="auto">
          <a:xfrm flipH="1">
            <a:off x="5735638" y="5445126"/>
            <a:ext cx="0" cy="36036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Line 19"/>
          <p:cNvSpPr>
            <a:spLocks noChangeShapeType="1"/>
          </p:cNvSpPr>
          <p:nvPr/>
        </p:nvSpPr>
        <p:spPr bwMode="auto">
          <a:xfrm flipH="1">
            <a:off x="5735638" y="4437064"/>
            <a:ext cx="0" cy="28733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Line 21"/>
          <p:cNvSpPr>
            <a:spLocks noChangeShapeType="1"/>
          </p:cNvSpPr>
          <p:nvPr/>
        </p:nvSpPr>
        <p:spPr bwMode="auto">
          <a:xfrm flipH="1">
            <a:off x="5808663" y="1484313"/>
            <a:ext cx="0" cy="4318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Line 22"/>
          <p:cNvSpPr>
            <a:spLocks noChangeShapeType="1"/>
          </p:cNvSpPr>
          <p:nvPr/>
        </p:nvSpPr>
        <p:spPr bwMode="auto">
          <a:xfrm>
            <a:off x="4151314" y="2420938"/>
            <a:ext cx="9366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Line 23"/>
          <p:cNvSpPr>
            <a:spLocks noChangeShapeType="1"/>
          </p:cNvSpPr>
          <p:nvPr/>
        </p:nvSpPr>
        <p:spPr bwMode="auto">
          <a:xfrm flipH="1">
            <a:off x="6383338" y="2420938"/>
            <a:ext cx="100806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 Box 25"/>
          <p:cNvSpPr txBox="1">
            <a:spLocks noChangeArrowheads="1"/>
          </p:cNvSpPr>
          <p:nvPr/>
        </p:nvSpPr>
        <p:spPr bwMode="auto">
          <a:xfrm>
            <a:off x="1524001" y="571481"/>
            <a:ext cx="2695575" cy="101566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/>
          <a:p>
            <a:pPr eaLnBrk="1" hangingPunct="1"/>
            <a:r>
              <a:rPr lang="en-GB" sz="2000" b="1" dirty="0" err="1">
                <a:latin typeface="Arial" pitchFamily="34" charset="0"/>
                <a:cs typeface="Arial" pitchFamily="34" charset="0"/>
              </a:rPr>
              <a:t>Vealey’s</a:t>
            </a:r>
            <a:r>
              <a:rPr lang="en-GB" sz="2000" b="1" dirty="0">
                <a:latin typeface="Arial" pitchFamily="34" charset="0"/>
                <a:cs typeface="Arial" pitchFamily="34" charset="0"/>
              </a:rPr>
              <a:t> (1986)</a:t>
            </a:r>
          </a:p>
          <a:p>
            <a:pPr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Conceptual model of</a:t>
            </a:r>
          </a:p>
          <a:p>
            <a:pPr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confidence</a:t>
            </a:r>
          </a:p>
        </p:txBody>
      </p:sp>
      <p:sp>
        <p:nvSpPr>
          <p:cNvPr id="26" name="Line 18"/>
          <p:cNvSpPr>
            <a:spLocks noChangeShapeType="1"/>
          </p:cNvSpPr>
          <p:nvPr/>
        </p:nvSpPr>
        <p:spPr bwMode="auto">
          <a:xfrm>
            <a:off x="5768341" y="3068638"/>
            <a:ext cx="3809" cy="647701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3687145"/>
      </p:ext>
    </p:extLst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749771"/>
          </a:xfrm>
        </p:spPr>
        <p:txBody>
          <a:bodyPr>
            <a:normAutofit/>
          </a:bodyPr>
          <a:lstStyle/>
          <a:p>
            <a:pPr eaLnBrk="1" hangingPunct="1"/>
            <a:r>
              <a:rPr lang="en-US" sz="3600" b="1" dirty="0">
                <a:latin typeface="Arial" charset="0"/>
              </a:rPr>
              <a:t>Limitations of </a:t>
            </a:r>
            <a:r>
              <a:rPr lang="en-US" sz="3600" b="1" dirty="0" err="1">
                <a:latin typeface="Arial" charset="0"/>
              </a:rPr>
              <a:t>Vealey’s</a:t>
            </a:r>
            <a:r>
              <a:rPr lang="en-US" sz="3600" b="1" dirty="0">
                <a:latin typeface="Arial" charset="0"/>
              </a:rPr>
              <a:t> initial model… </a:t>
            </a:r>
          </a:p>
        </p:txBody>
      </p:sp>
      <p:sp>
        <p:nvSpPr>
          <p:cNvPr id="3" name="Rectangle 2"/>
          <p:cNvSpPr/>
          <p:nvPr/>
        </p:nvSpPr>
        <p:spPr>
          <a:xfrm>
            <a:off x="1146810" y="2071143"/>
            <a:ext cx="9144000" cy="45858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en-GB" dirty="0">
                <a:latin typeface="Arial" pitchFamily="34" charset="0"/>
                <a:cs typeface="Arial" pitchFamily="34" charset="0"/>
              </a:rPr>
              <a:t>Limited support </a:t>
            </a:r>
          </a:p>
          <a:p>
            <a:pPr marL="1200150" lvl="2" indent="-285750">
              <a:buFont typeface="Arial" pitchFamily="34" charset="0"/>
              <a:buChar char="•"/>
            </a:pPr>
            <a:r>
              <a:rPr lang="en-GB" dirty="0">
                <a:latin typeface="Arial" pitchFamily="34" charset="0"/>
                <a:cs typeface="Arial" pitchFamily="34" charset="0"/>
              </a:rPr>
              <a:t>no sign. relationship between competitive orientation and SC-state </a:t>
            </a:r>
            <a:r>
              <a:rPr lang="en-GB" sz="1400" dirty="0">
                <a:latin typeface="Arial" pitchFamily="34" charset="0"/>
                <a:cs typeface="Arial" pitchFamily="34" charset="0"/>
              </a:rPr>
              <a:t>(Martin &amp; Gill, 1991)</a:t>
            </a:r>
          </a:p>
          <a:p>
            <a:pPr marL="1200150" lvl="2" indent="-285750">
              <a:buFont typeface="Arial" pitchFamily="34" charset="0"/>
              <a:buChar char="•"/>
            </a:pPr>
            <a:r>
              <a:rPr lang="en-GB" dirty="0">
                <a:latin typeface="Arial" pitchFamily="34" charset="0"/>
                <a:cs typeface="Arial" pitchFamily="34" charset="0"/>
              </a:rPr>
              <a:t>SC-trait a better predictor of sport behaviour and performance than SC-state </a:t>
            </a:r>
            <a:r>
              <a:rPr lang="en-GB" sz="1400" dirty="0">
                <a:latin typeface="Arial" pitchFamily="34" charset="0"/>
                <a:cs typeface="Arial" pitchFamily="34" charset="0"/>
              </a:rPr>
              <a:t>(Roberts &amp; Vealey, 1992)</a:t>
            </a:r>
          </a:p>
          <a:p>
            <a:pPr lvl="1" eaLnBrk="1" hangingPunct="1"/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800100" lvl="1" indent="-342900">
              <a:buFont typeface="Arial" pitchFamily="34" charset="0"/>
              <a:buChar char="•"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Dispositional-state approach difficult to validate</a:t>
            </a:r>
          </a:p>
          <a:p>
            <a:pPr lvl="2" eaLnBrk="1" hangingPunct="1"/>
            <a:r>
              <a:rPr lang="en-GB" dirty="0">
                <a:latin typeface="Arial" pitchFamily="34" charset="0"/>
                <a:cs typeface="Arial" pitchFamily="34" charset="0"/>
              </a:rPr>
              <a:t>More likely that confidence on a continuum from trait like to state like…. </a:t>
            </a:r>
            <a:r>
              <a:rPr lang="en-GB" sz="1600" dirty="0">
                <a:latin typeface="Arial" pitchFamily="34" charset="0"/>
                <a:cs typeface="Arial" pitchFamily="34" charset="0"/>
              </a:rPr>
              <a:t>(Vealey, 2001)</a:t>
            </a:r>
          </a:p>
          <a:p>
            <a:pPr lvl="1" eaLnBrk="1" hangingPunct="1"/>
            <a:endParaRPr lang="en-GB" dirty="0">
              <a:latin typeface="Arial" pitchFamily="34" charset="0"/>
              <a:cs typeface="Arial" pitchFamily="34" charset="0"/>
            </a:endParaRPr>
          </a:p>
          <a:p>
            <a:pPr lvl="1" eaLnBrk="1" hangingPunct="1"/>
            <a:r>
              <a:rPr lang="en-GB" dirty="0">
                <a:latin typeface="Arial" pitchFamily="34" charset="0"/>
                <a:cs typeface="Arial" pitchFamily="34" charset="0"/>
              </a:rPr>
              <a:t>“……. did not account for impact of social and organisational factors on the development and manifestation of confidence in athletes”</a:t>
            </a:r>
          </a:p>
          <a:p>
            <a:pPr lvl="1" eaLnBrk="1" hangingPunct="1"/>
            <a:endParaRPr lang="en-GB" dirty="0">
              <a:latin typeface="Arial" pitchFamily="34" charset="0"/>
              <a:cs typeface="Arial" pitchFamily="34" charset="0"/>
            </a:endParaRPr>
          </a:p>
          <a:p>
            <a:pPr lvl="1" eaLnBrk="1" hangingPunct="1"/>
            <a:endParaRPr lang="en-GB" dirty="0">
              <a:latin typeface="Arial" pitchFamily="34" charset="0"/>
              <a:cs typeface="Arial" pitchFamily="34" charset="0"/>
            </a:endParaRPr>
          </a:p>
          <a:p>
            <a:pPr marL="1200150" lvl="2" indent="-285750">
              <a:buFont typeface="Arial" pitchFamily="34" charset="0"/>
              <a:buChar char="•"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Coaching behaviours and expectations of significant others influence levels of confidence</a:t>
            </a:r>
          </a:p>
        </p:txBody>
      </p:sp>
    </p:spTree>
    <p:extLst>
      <p:ext uri="{BB962C8B-B14F-4D97-AF65-F5344CB8AC3E}">
        <p14:creationId xmlns:p14="http://schemas.microsoft.com/office/powerpoint/2010/main" val="142863952"/>
      </p:ext>
    </p:extLst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821616"/>
            <a:ext cx="9144000" cy="1038225"/>
          </a:xfrm>
        </p:spPr>
        <p:txBody>
          <a:bodyPr/>
          <a:lstStyle/>
          <a:p>
            <a:pPr eaLnBrk="1" hangingPunct="1"/>
            <a:r>
              <a:rPr lang="en-US" sz="3600" b="1" dirty="0">
                <a:latin typeface="Arial" charset="0"/>
              </a:rPr>
              <a:t>References…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746760" y="2021666"/>
            <a:ext cx="9144000" cy="536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25000" lnSpcReduction="20000"/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FontTx/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 marL="342900" lvl="1" indent="-342900">
              <a:lnSpc>
                <a:spcPct val="80000"/>
              </a:lnSpc>
              <a:buNone/>
            </a:pPr>
            <a:r>
              <a:rPr lang="en-US" sz="5100" u="sng" dirty="0">
                <a:latin typeface="Arial" pitchFamily="34" charset="0"/>
                <a:cs typeface="Arial" pitchFamily="34" charset="0"/>
              </a:rPr>
              <a:t>SPORT-CONFIDENCE FOCUSED:</a:t>
            </a:r>
          </a:p>
          <a:p>
            <a:pPr marL="342900" lvl="1" indent="-342900">
              <a:lnSpc>
                <a:spcPct val="80000"/>
              </a:lnSpc>
              <a:buNone/>
            </a:pPr>
            <a:endParaRPr lang="en-US" sz="5100" u="sng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</a:pPr>
            <a:r>
              <a:rPr lang="en-US" sz="5200" dirty="0">
                <a:latin typeface="Arial" panose="020B0604020202020204" pitchFamily="34" charset="0"/>
                <a:cs typeface="Arial" panose="020B0604020202020204" pitchFamily="34" charset="0"/>
              </a:rPr>
              <a:t>Hays, K., Lane, A., &amp; Thomas, O. (2016). Sport confidence. In Lane, A.M. (Ed.). Sport and Exercise Psychology: Topics in Applied Psychology, Second Edition. London: </a:t>
            </a:r>
            <a:r>
              <a:rPr lang="en-US" sz="5200" dirty="0" err="1">
                <a:latin typeface="Arial" panose="020B0604020202020204" pitchFamily="34" charset="0"/>
                <a:cs typeface="Arial" panose="020B0604020202020204" pitchFamily="34" charset="0"/>
              </a:rPr>
              <a:t>Routledge</a:t>
            </a:r>
            <a:r>
              <a:rPr lang="en-US" sz="5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5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sz="5200" dirty="0">
                <a:latin typeface="Arial" panose="020B0604020202020204" pitchFamily="34" charset="0"/>
                <a:cs typeface="Arial" panose="020B0604020202020204" pitchFamily="34" charset="0"/>
              </a:rPr>
              <a:t>Hays, K., Maynard, I., Thomas, O., &amp; </a:t>
            </a:r>
            <a:r>
              <a:rPr lang="en-GB" sz="5200" dirty="0" err="1">
                <a:latin typeface="Arial" panose="020B0604020202020204" pitchFamily="34" charset="0"/>
                <a:cs typeface="Arial" panose="020B0604020202020204" pitchFamily="34" charset="0"/>
              </a:rPr>
              <a:t>Bawden</a:t>
            </a:r>
            <a:r>
              <a:rPr lang="en-GB" sz="5200" dirty="0">
                <a:latin typeface="Arial" panose="020B0604020202020204" pitchFamily="34" charset="0"/>
                <a:cs typeface="Arial" panose="020B0604020202020204" pitchFamily="34" charset="0"/>
              </a:rPr>
              <a:t>, M. (2007). Sources and types of confidence identified by World Class sport performers. </a:t>
            </a:r>
            <a:r>
              <a:rPr lang="en-GB" sz="5200" i="1" dirty="0">
                <a:latin typeface="Arial" panose="020B0604020202020204" pitchFamily="34" charset="0"/>
                <a:cs typeface="Arial" panose="020B0604020202020204" pitchFamily="34" charset="0"/>
              </a:rPr>
              <a:t>Journal of Applied Sport Psychology</a:t>
            </a:r>
            <a:r>
              <a:rPr lang="en-GB" sz="5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5200" i="1" dirty="0">
                <a:latin typeface="Arial" panose="020B0604020202020204" pitchFamily="34" charset="0"/>
                <a:cs typeface="Arial" panose="020B0604020202020204" pitchFamily="34" charset="0"/>
              </a:rPr>
              <a:t>19</a:t>
            </a:r>
            <a:r>
              <a:rPr lang="en-GB" sz="5200" dirty="0">
                <a:latin typeface="Arial" panose="020B0604020202020204" pitchFamily="34" charset="0"/>
                <a:cs typeface="Arial" panose="020B0604020202020204" pitchFamily="34" charset="0"/>
              </a:rPr>
              <a:t>, 434-456.</a:t>
            </a:r>
          </a:p>
          <a:p>
            <a:pPr>
              <a:lnSpc>
                <a:spcPct val="120000"/>
              </a:lnSpc>
            </a:pPr>
            <a:r>
              <a:rPr lang="en-GB" sz="5200" dirty="0">
                <a:latin typeface="Arial" panose="020B0604020202020204" pitchFamily="34" charset="0"/>
                <a:cs typeface="Arial" panose="020B0604020202020204" pitchFamily="34" charset="0"/>
              </a:rPr>
              <a:t>Kingston</a:t>
            </a:r>
            <a: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  <a:t>, K., Lane, A., &amp; Thomas, O. (2010). A temporal examination of elite performers sources of sport-confidence. </a:t>
            </a:r>
            <a:r>
              <a:rPr lang="en-GB" sz="5100" i="1" dirty="0">
                <a:latin typeface="Arial" panose="020B0604020202020204" pitchFamily="34" charset="0"/>
                <a:cs typeface="Arial" panose="020B0604020202020204" pitchFamily="34" charset="0"/>
              </a:rPr>
              <a:t>The Sport Psychologist, 18</a:t>
            </a:r>
            <a: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  <a:t>, 313-332.</a:t>
            </a:r>
          </a:p>
          <a:p>
            <a:pPr>
              <a:lnSpc>
                <a:spcPct val="120000"/>
              </a:lnSpc>
            </a:pPr>
            <a: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  <a:t>Vealey, R.S. (1986). Conceptualization of sport-confidence and competitive orientation: Preliminary investigation and instrument development. </a:t>
            </a:r>
            <a:r>
              <a:rPr lang="en-GB" sz="5100" i="1" dirty="0">
                <a:latin typeface="Arial" pitchFamily="34" charset="0"/>
                <a:cs typeface="Arial" pitchFamily="34" charset="0"/>
              </a:rPr>
              <a:t>Journal of Sport Psychology</a:t>
            </a:r>
            <a:r>
              <a:rPr lang="en-GB" sz="5100" dirty="0">
                <a:latin typeface="Arial" pitchFamily="34" charset="0"/>
                <a:cs typeface="Arial" pitchFamily="34" charset="0"/>
              </a:rPr>
              <a:t>, </a:t>
            </a:r>
            <a:r>
              <a:rPr lang="en-GB" sz="5100" b="1" dirty="0">
                <a:latin typeface="Arial" pitchFamily="34" charset="0"/>
                <a:cs typeface="Arial" pitchFamily="34" charset="0"/>
              </a:rPr>
              <a:t>8</a:t>
            </a:r>
            <a:r>
              <a:rPr lang="en-GB" sz="5100" dirty="0">
                <a:latin typeface="Arial" pitchFamily="34" charset="0"/>
                <a:cs typeface="Arial" pitchFamily="34" charset="0"/>
              </a:rPr>
              <a:t>, 221-246. </a:t>
            </a:r>
          </a:p>
          <a:p>
            <a:pPr>
              <a:lnSpc>
                <a:spcPct val="120000"/>
              </a:lnSpc>
            </a:pPr>
            <a:r>
              <a:rPr lang="en-GB" sz="5100" dirty="0">
                <a:latin typeface="Arial" pitchFamily="34" charset="0"/>
                <a:cs typeface="Arial" pitchFamily="34" charset="0"/>
              </a:rPr>
              <a:t>Vealey, et al. (1998). Sources of Sport Confidence: Conceptualisation and instrument development. </a:t>
            </a:r>
            <a:r>
              <a:rPr lang="en-GB" sz="5100" i="1" dirty="0">
                <a:latin typeface="Arial" pitchFamily="34" charset="0"/>
                <a:cs typeface="Arial" pitchFamily="34" charset="0"/>
              </a:rPr>
              <a:t>Journal of Sport and Exercise Psychology, 21 (1)</a:t>
            </a:r>
            <a:r>
              <a:rPr lang="en-GB" sz="5100" dirty="0">
                <a:latin typeface="Arial" pitchFamily="34" charset="0"/>
                <a:cs typeface="Arial" pitchFamily="34" charset="0"/>
              </a:rPr>
              <a:t>, 54-80</a:t>
            </a:r>
          </a:p>
          <a:p>
            <a:pPr>
              <a:lnSpc>
                <a:spcPct val="120000"/>
              </a:lnSpc>
            </a:pPr>
            <a:r>
              <a:rPr lang="en-GB" sz="5100" dirty="0">
                <a:latin typeface="Arial" pitchFamily="34" charset="0"/>
                <a:cs typeface="Arial" pitchFamily="34" charset="0"/>
              </a:rPr>
              <a:t>Vealey, R.S. (2001). Understanding and enhancing self-confidence in athletes. In R.N. Singer, H.A. </a:t>
            </a:r>
            <a:r>
              <a:rPr lang="en-GB" sz="5100" dirty="0" err="1">
                <a:latin typeface="Arial" pitchFamily="34" charset="0"/>
                <a:cs typeface="Arial" pitchFamily="34" charset="0"/>
              </a:rPr>
              <a:t>Hausenblas</a:t>
            </a:r>
            <a:r>
              <a:rPr lang="en-GB" sz="5100" dirty="0">
                <a:latin typeface="Arial" pitchFamily="34" charset="0"/>
                <a:cs typeface="Arial" pitchFamily="34" charset="0"/>
              </a:rPr>
              <a:t>, &amp; C.M. Janelle, (2001). </a:t>
            </a:r>
            <a:r>
              <a:rPr lang="en-GB" sz="5100" i="1" dirty="0">
                <a:latin typeface="Arial" pitchFamily="34" charset="0"/>
                <a:cs typeface="Arial" pitchFamily="34" charset="0"/>
              </a:rPr>
              <a:t>Handbook of Sport Psychology, 2nd Ed</a:t>
            </a:r>
            <a:r>
              <a:rPr lang="en-GB" sz="5100" dirty="0">
                <a:latin typeface="Arial" pitchFamily="34" charset="0"/>
                <a:cs typeface="Arial" pitchFamily="34" charset="0"/>
              </a:rPr>
              <a:t>. NY. Wiley </a:t>
            </a:r>
            <a:r>
              <a:rPr lang="en-GB" sz="5100" u="sng" dirty="0">
                <a:latin typeface="Arial" pitchFamily="34" charset="0"/>
                <a:cs typeface="Arial" pitchFamily="34" charset="0"/>
              </a:rPr>
              <a:t>Ch. 21</a:t>
            </a:r>
          </a:p>
          <a:p>
            <a:pPr marL="342900" lvl="1" indent="-342900">
              <a:lnSpc>
                <a:spcPct val="120000"/>
              </a:lnSpc>
              <a:buNone/>
            </a:pPr>
            <a:endParaRPr lang="en-US" sz="5100" u="sng" dirty="0">
              <a:latin typeface="Arial" pitchFamily="34" charset="0"/>
              <a:cs typeface="Arial" pitchFamily="34" charset="0"/>
            </a:endParaRPr>
          </a:p>
          <a:p>
            <a:pPr marL="342900" lvl="1" indent="-342900">
              <a:lnSpc>
                <a:spcPct val="120000"/>
              </a:lnSpc>
              <a:buNone/>
            </a:pPr>
            <a:r>
              <a:rPr lang="en-US" sz="5100" u="sng" dirty="0">
                <a:latin typeface="Arial" pitchFamily="34" charset="0"/>
                <a:cs typeface="Arial" pitchFamily="34" charset="0"/>
              </a:rPr>
              <a:t>SELF-EFFICACY FOCUSED:</a:t>
            </a:r>
          </a:p>
          <a:p>
            <a:pPr marL="342900" lvl="1" indent="-342900">
              <a:lnSpc>
                <a:spcPct val="120000"/>
              </a:lnSpc>
              <a:buNone/>
            </a:pPr>
            <a:endParaRPr lang="en-US" sz="5100" dirty="0">
              <a:latin typeface="Arial" pitchFamily="34" charset="0"/>
              <a:cs typeface="Arial" pitchFamily="34" charset="0"/>
            </a:endParaRPr>
          </a:p>
          <a:p>
            <a:pPr marL="342900" lvl="1" indent="-342900">
              <a:lnSpc>
                <a:spcPct val="120000"/>
              </a:lnSpc>
              <a:buFontTx/>
              <a:buChar char="•"/>
            </a:pPr>
            <a:r>
              <a:rPr lang="en-US" sz="5100" dirty="0" err="1">
                <a:latin typeface="Arial" pitchFamily="34" charset="0"/>
                <a:cs typeface="Arial" pitchFamily="34" charset="0"/>
              </a:rPr>
              <a:t>Feltz</a:t>
            </a:r>
            <a:r>
              <a:rPr lang="en-US" sz="5100" dirty="0">
                <a:latin typeface="Arial" pitchFamily="34" charset="0"/>
                <a:cs typeface="Arial" pitchFamily="34" charset="0"/>
              </a:rPr>
              <a:t>, D.L., Short, S. E., &amp; Sullivan, P.J. (2008). </a:t>
            </a:r>
            <a:r>
              <a:rPr lang="en-US" sz="5100" i="1" dirty="0">
                <a:latin typeface="Arial" pitchFamily="34" charset="0"/>
                <a:cs typeface="Arial" pitchFamily="34" charset="0"/>
              </a:rPr>
              <a:t>Self efficacy in sport</a:t>
            </a:r>
            <a:r>
              <a:rPr lang="en-US" sz="5100" dirty="0">
                <a:latin typeface="Arial" pitchFamily="34" charset="0"/>
                <a:cs typeface="Arial" pitchFamily="34" charset="0"/>
              </a:rPr>
              <a:t>. Champaign, Il: Human Kinetics</a:t>
            </a:r>
          </a:p>
          <a:p>
            <a:pPr marL="342900" lvl="1" indent="-342900">
              <a:lnSpc>
                <a:spcPct val="120000"/>
              </a:lnSpc>
              <a:buFontTx/>
              <a:buChar char="•"/>
            </a:pPr>
            <a:r>
              <a:rPr lang="en-US" sz="5100" dirty="0">
                <a:latin typeface="Arial" pitchFamily="34" charset="0"/>
                <a:cs typeface="Arial" pitchFamily="34" charset="0"/>
              </a:rPr>
              <a:t>Short, S., &amp; Ross-Stewart, L. (2009). A review of self-efficacy based interventions. </a:t>
            </a:r>
            <a:r>
              <a:rPr lang="en-GB" sz="5100" dirty="0">
                <a:latin typeface="Arial" pitchFamily="34" charset="0"/>
                <a:cs typeface="Arial" pitchFamily="34" charset="0"/>
              </a:rPr>
              <a:t>In S.D. </a:t>
            </a:r>
            <a:r>
              <a:rPr lang="en-GB" sz="5100" dirty="0" err="1">
                <a:latin typeface="Arial" pitchFamily="34" charset="0"/>
                <a:cs typeface="Arial" pitchFamily="34" charset="0"/>
              </a:rPr>
              <a:t>Mellalieu</a:t>
            </a:r>
            <a:r>
              <a:rPr lang="en-GB" sz="5100" dirty="0">
                <a:latin typeface="Arial" pitchFamily="34" charset="0"/>
                <a:cs typeface="Arial" pitchFamily="34" charset="0"/>
              </a:rPr>
              <a:t> and S. </a:t>
            </a:r>
            <a:r>
              <a:rPr lang="en-GB" sz="5100" dirty="0" err="1">
                <a:latin typeface="Arial" pitchFamily="34" charset="0"/>
                <a:cs typeface="Arial" pitchFamily="34" charset="0"/>
              </a:rPr>
              <a:t>Hanton</a:t>
            </a:r>
            <a:r>
              <a:rPr lang="en-GB" sz="5100" dirty="0">
                <a:latin typeface="Arial" pitchFamily="34" charset="0"/>
                <a:cs typeface="Arial" pitchFamily="34" charset="0"/>
              </a:rPr>
              <a:t> (Eds.), </a:t>
            </a:r>
            <a:r>
              <a:rPr lang="en-GB" sz="5100" i="1" dirty="0">
                <a:latin typeface="Arial" pitchFamily="34" charset="0"/>
                <a:cs typeface="Arial" pitchFamily="34" charset="0"/>
              </a:rPr>
              <a:t>Advances in Applied Sport Psychology </a:t>
            </a:r>
            <a:r>
              <a:rPr lang="en-GB" sz="5100" dirty="0">
                <a:latin typeface="Arial" pitchFamily="34" charset="0"/>
                <a:cs typeface="Arial" pitchFamily="34" charset="0"/>
              </a:rPr>
              <a:t>(pp. 221-280). London: Taylor &amp; Francis Group.</a:t>
            </a:r>
          </a:p>
          <a:p>
            <a:pPr>
              <a:buFontTx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4439868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1F8094"/>
      </a:dk2>
      <a:lt2>
        <a:srgbClr val="E7E6E6"/>
      </a:lt2>
      <a:accent1>
        <a:srgbClr val="39CDE7"/>
      </a:accent1>
      <a:accent2>
        <a:srgbClr val="60DE72"/>
      </a:accent2>
      <a:accent3>
        <a:srgbClr val="DDCC64"/>
      </a:accent3>
      <a:accent4>
        <a:srgbClr val="F49D50"/>
      </a:accent4>
      <a:accent5>
        <a:srgbClr val="E44951"/>
      </a:accent5>
      <a:accent6>
        <a:srgbClr val="D666F9"/>
      </a:accent6>
      <a:hlink>
        <a:srgbClr val="4BF7ED"/>
      </a:hlink>
      <a:folHlink>
        <a:srgbClr val="95E9F4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7DC10E3-4FF5-456B-A359-A0F378C1E5F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140</TotalTime>
  <Words>1180</Words>
  <Application>Microsoft Macintosh PowerPoint</Application>
  <PresentationFormat>Widescreen</PresentationFormat>
  <Paragraphs>166</Paragraphs>
  <Slides>26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Arial</vt:lpstr>
      <vt:lpstr>Arial Black</vt:lpstr>
      <vt:lpstr>Calibri</vt:lpstr>
      <vt:lpstr>Trebuchet MS</vt:lpstr>
      <vt:lpstr>Berlin</vt:lpstr>
      <vt:lpstr>   Sports Confidence / Self Efficacy </vt:lpstr>
      <vt:lpstr>Aims</vt:lpstr>
      <vt:lpstr>Confidence in sport…</vt:lpstr>
      <vt:lpstr>PowerPoint Presentation</vt:lpstr>
      <vt:lpstr>Task 1….</vt:lpstr>
      <vt:lpstr>Defining confidence….</vt:lpstr>
      <vt:lpstr>Task 2….</vt:lpstr>
      <vt:lpstr>Importance of confidence….</vt:lpstr>
      <vt:lpstr>Confident athletes….</vt:lpstr>
      <vt:lpstr>Task 3…. State of mind…</vt:lpstr>
      <vt:lpstr>  </vt:lpstr>
      <vt:lpstr>PowerPoint Presentation</vt:lpstr>
      <vt:lpstr>PowerPoint Presentation</vt:lpstr>
      <vt:lpstr>PowerPoint Presentation</vt:lpstr>
      <vt:lpstr>State of mind….</vt:lpstr>
      <vt:lpstr>Task 4…. State of mind…</vt:lpstr>
      <vt:lpstr>State of mind….</vt:lpstr>
      <vt:lpstr>Task 5…. State of mind…</vt:lpstr>
      <vt:lpstr>Task 5…. State of mind…</vt:lpstr>
      <vt:lpstr>Theoretical aspects of sport-confidence</vt:lpstr>
      <vt:lpstr>Self-Efficacy Theory…</vt:lpstr>
      <vt:lpstr>Self-Efficacy Theory…</vt:lpstr>
      <vt:lpstr>Model of Sport-Confidence…</vt:lpstr>
      <vt:lpstr>PowerPoint Presentation</vt:lpstr>
      <vt:lpstr>Limitations of Vealey’s initial model… </vt:lpstr>
      <vt:lpstr>References…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Alison Connaughton</cp:lastModifiedBy>
  <cp:revision>16</cp:revision>
  <dcterms:created xsi:type="dcterms:W3CDTF">2021-10-13T14:42:25Z</dcterms:created>
  <dcterms:modified xsi:type="dcterms:W3CDTF">2026-02-04T14:39:11Z</dcterms:modified>
</cp:coreProperties>
</file>