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56" r:id="rId2"/>
    <p:sldId id="258" r:id="rId3"/>
    <p:sldId id="262" r:id="rId4"/>
    <p:sldId id="265" r:id="rId5"/>
    <p:sldId id="263" r:id="rId6"/>
    <p:sldId id="266" r:id="rId7"/>
    <p:sldId id="267" r:id="rId8"/>
    <p:sldId id="272" r:id="rId9"/>
    <p:sldId id="270" r:id="rId10"/>
    <p:sldId id="260" r:id="rId11"/>
    <p:sldId id="261" r:id="rId12"/>
    <p:sldId id="273" r:id="rId13"/>
    <p:sldId id="274" r:id="rId14"/>
    <p:sldId id="275" r:id="rId15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aine Lewis-mcnally (1602450)" initials="EL(" lastIdx="1" clrIdx="0">
    <p:extLst>
      <p:ext uri="{19B8F6BF-5375-455C-9EA6-DF929625EA0E}">
        <p15:presenceInfo xmlns:p15="http://schemas.microsoft.com/office/powerpoint/2012/main" userId="Elaine Lewis-mcnally (16024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15B4AB-D082-45B7-BC53-E7641A6BA00C}" type="doc">
      <dgm:prSet loTypeId="urn:microsoft.com/office/officeart/2005/8/layout/vList2" loCatId="list" qsTypeId="urn:microsoft.com/office/officeart/2005/8/quickstyle/simple4" qsCatId="simple" csTypeId="urn:microsoft.com/office/officeart/2005/8/colors/accent5_4" csCatId="accent5" phldr="1"/>
      <dgm:spPr/>
      <dgm:t>
        <a:bodyPr/>
        <a:lstStyle/>
        <a:p>
          <a:endParaRPr lang="en-US"/>
        </a:p>
      </dgm:t>
    </dgm:pt>
    <dgm:pt modelId="{1DC7FC30-E4B6-4111-AEF8-2FFC864D35A4}">
      <dgm:prSet/>
      <dgm:spPr/>
      <dgm:t>
        <a:bodyPr/>
        <a:lstStyle/>
        <a:p>
          <a:r>
            <a:rPr lang="en-US" dirty="0"/>
            <a:t> </a:t>
          </a:r>
          <a:r>
            <a:rPr lang="en-US" dirty="0">
              <a:solidFill>
                <a:schemeClr val="tx1"/>
              </a:solidFill>
            </a:rPr>
            <a:t>Models Linked to Advocacy </a:t>
          </a:r>
        </a:p>
      </dgm:t>
    </dgm:pt>
    <dgm:pt modelId="{5EACFC0A-CB55-4FB1-BD77-F77462B0DE24}" type="parTrans" cxnId="{2330B997-BC1B-4E32-B3F6-03CFD530A8BA}">
      <dgm:prSet/>
      <dgm:spPr/>
      <dgm:t>
        <a:bodyPr/>
        <a:lstStyle/>
        <a:p>
          <a:endParaRPr lang="en-US"/>
        </a:p>
      </dgm:t>
    </dgm:pt>
    <dgm:pt modelId="{D6C4BD81-F821-4938-93D6-6C747786E928}" type="sibTrans" cxnId="{2330B997-BC1B-4E32-B3F6-03CFD530A8BA}">
      <dgm:prSet/>
      <dgm:spPr/>
      <dgm:t>
        <a:bodyPr/>
        <a:lstStyle/>
        <a:p>
          <a:endParaRPr lang="en-US"/>
        </a:p>
      </dgm:t>
    </dgm:pt>
    <dgm:pt modelId="{8812E228-A986-4703-872D-2BB68E82F27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Models of Care</a:t>
          </a:r>
        </a:p>
      </dgm:t>
    </dgm:pt>
    <dgm:pt modelId="{E29B54F0-87BF-41BA-B093-527610C4CB0F}" type="parTrans" cxnId="{FC270F96-8103-4AE0-9158-84FE148E97FF}">
      <dgm:prSet/>
      <dgm:spPr/>
      <dgm:t>
        <a:bodyPr/>
        <a:lstStyle/>
        <a:p>
          <a:endParaRPr lang="en-US"/>
        </a:p>
      </dgm:t>
    </dgm:pt>
    <dgm:pt modelId="{9B4B4837-4814-4712-91B3-F451ECE2D843}" type="sibTrans" cxnId="{FC270F96-8103-4AE0-9158-84FE148E97FF}">
      <dgm:prSet/>
      <dgm:spPr/>
      <dgm:t>
        <a:bodyPr/>
        <a:lstStyle/>
        <a:p>
          <a:endParaRPr lang="en-US"/>
        </a:p>
      </dgm:t>
    </dgm:pt>
    <dgm:pt modelId="{C3250C75-927A-428E-BB01-DAE683F31FF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Advocacy Framework </a:t>
          </a:r>
          <a:endParaRPr lang="en-US" dirty="0">
            <a:solidFill>
              <a:schemeClr val="tx1"/>
            </a:solidFill>
          </a:endParaRPr>
        </a:p>
      </dgm:t>
    </dgm:pt>
    <dgm:pt modelId="{A477A831-ABA2-446E-859F-27C5DBBCE9CA}" type="parTrans" cxnId="{0C8A8AB8-AADA-4EFC-B605-2AA5D559DC1B}">
      <dgm:prSet/>
      <dgm:spPr/>
      <dgm:t>
        <a:bodyPr/>
        <a:lstStyle/>
        <a:p>
          <a:endParaRPr lang="en-US"/>
        </a:p>
      </dgm:t>
    </dgm:pt>
    <dgm:pt modelId="{FEFA56F4-6F34-4B9C-94C8-A84E67907917}" type="sibTrans" cxnId="{0C8A8AB8-AADA-4EFC-B605-2AA5D559DC1B}">
      <dgm:prSet/>
      <dgm:spPr/>
      <dgm:t>
        <a:bodyPr/>
        <a:lstStyle/>
        <a:p>
          <a:endParaRPr lang="en-US"/>
        </a:p>
      </dgm:t>
    </dgm:pt>
    <dgm:pt modelId="{DF09D86E-D301-4F21-A269-8E0CB59760BB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Professional Standards</a:t>
          </a:r>
          <a:endParaRPr lang="en-US" dirty="0">
            <a:solidFill>
              <a:schemeClr val="tx1"/>
            </a:solidFill>
          </a:endParaRPr>
        </a:p>
      </dgm:t>
    </dgm:pt>
    <dgm:pt modelId="{62B41B41-FB3F-4FDD-A497-3A419D0780EF}" type="parTrans" cxnId="{EDF70ABE-A35E-4CFC-9A85-DFC6E8AB2E81}">
      <dgm:prSet/>
      <dgm:spPr/>
      <dgm:t>
        <a:bodyPr/>
        <a:lstStyle/>
        <a:p>
          <a:endParaRPr lang="en-US"/>
        </a:p>
      </dgm:t>
    </dgm:pt>
    <dgm:pt modelId="{C9C243D8-B5A7-4387-8D26-6CC64C89484F}" type="sibTrans" cxnId="{EDF70ABE-A35E-4CFC-9A85-DFC6E8AB2E81}">
      <dgm:prSet/>
      <dgm:spPr/>
      <dgm:t>
        <a:bodyPr/>
        <a:lstStyle/>
        <a:p>
          <a:endParaRPr lang="en-US"/>
        </a:p>
      </dgm:t>
    </dgm:pt>
    <dgm:pt modelId="{A84E5904-2282-4876-8534-D12B5B5447A9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Professional Boundaries </a:t>
          </a:r>
          <a:endParaRPr lang="en-US" dirty="0">
            <a:solidFill>
              <a:schemeClr val="tx1"/>
            </a:solidFill>
          </a:endParaRPr>
        </a:p>
      </dgm:t>
    </dgm:pt>
    <dgm:pt modelId="{6D61BA69-C2D7-4114-B4DD-9B21FE055C07}" type="parTrans" cxnId="{7115CE1A-ABEC-4FB7-A8F1-FD50BB95EFC5}">
      <dgm:prSet/>
      <dgm:spPr/>
      <dgm:t>
        <a:bodyPr/>
        <a:lstStyle/>
        <a:p>
          <a:endParaRPr lang="en-US"/>
        </a:p>
      </dgm:t>
    </dgm:pt>
    <dgm:pt modelId="{75C0BF00-93B0-4837-A588-20B0615B9C0C}" type="sibTrans" cxnId="{7115CE1A-ABEC-4FB7-A8F1-FD50BB95EFC5}">
      <dgm:prSet/>
      <dgm:spPr/>
      <dgm:t>
        <a:bodyPr/>
        <a:lstStyle/>
        <a:p>
          <a:endParaRPr lang="en-US"/>
        </a:p>
      </dgm:t>
    </dgm:pt>
    <dgm:pt modelId="{AED9B125-B68D-43D8-B976-883FDFFA27EB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  <a:latin typeface="+mj-lt"/>
              <a:ea typeface="+mj-ea"/>
              <a:cs typeface="+mj-cs"/>
            </a:rPr>
            <a:t>Professional Services and their Models of Care</a:t>
          </a:r>
        </a:p>
      </dgm:t>
    </dgm:pt>
    <dgm:pt modelId="{B83FB1E2-9800-4602-A5E4-469A56BE04BB}" type="parTrans" cxnId="{CAD74BFF-737C-45E2-AA5B-50B68106BBF6}">
      <dgm:prSet/>
      <dgm:spPr/>
      <dgm:t>
        <a:bodyPr/>
        <a:lstStyle/>
        <a:p>
          <a:endParaRPr lang="en-GB"/>
        </a:p>
      </dgm:t>
    </dgm:pt>
    <dgm:pt modelId="{1C32E327-E695-4B60-AFDD-4A86793B25AD}" type="sibTrans" cxnId="{CAD74BFF-737C-45E2-AA5B-50B68106BBF6}">
      <dgm:prSet/>
      <dgm:spPr/>
      <dgm:t>
        <a:bodyPr/>
        <a:lstStyle/>
        <a:p>
          <a:endParaRPr lang="en-GB"/>
        </a:p>
      </dgm:t>
    </dgm:pt>
    <dgm:pt modelId="{19B1D90C-AD34-4BE7-B291-A6FC19B60F09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  <a:latin typeface="+mj-lt"/>
              <a:ea typeface="+mj-ea"/>
              <a:cs typeface="+mj-cs"/>
            </a:rPr>
            <a:t>Underpinning Theory  </a:t>
          </a:r>
          <a:endParaRPr lang="en-GB" b="1" dirty="0">
            <a:solidFill>
              <a:schemeClr val="tx1"/>
            </a:solidFill>
          </a:endParaRPr>
        </a:p>
      </dgm:t>
    </dgm:pt>
    <dgm:pt modelId="{F00551F5-4DB7-4565-8321-807E5010CA7B}" type="parTrans" cxnId="{0F90DF85-0101-4065-BAC0-48DFD66D4494}">
      <dgm:prSet/>
      <dgm:spPr/>
      <dgm:t>
        <a:bodyPr/>
        <a:lstStyle/>
        <a:p>
          <a:endParaRPr lang="en-GB"/>
        </a:p>
      </dgm:t>
    </dgm:pt>
    <dgm:pt modelId="{55D8E849-4BA2-44FF-9656-AB16123FB128}" type="sibTrans" cxnId="{0F90DF85-0101-4065-BAC0-48DFD66D4494}">
      <dgm:prSet/>
      <dgm:spPr/>
      <dgm:t>
        <a:bodyPr/>
        <a:lstStyle/>
        <a:p>
          <a:endParaRPr lang="en-GB"/>
        </a:p>
      </dgm:t>
    </dgm:pt>
    <dgm:pt modelId="{E986B5BA-1D77-4B03-8177-ED32AC38AB5B}" type="pres">
      <dgm:prSet presAssocID="{8915B4AB-D082-45B7-BC53-E7641A6BA00C}" presName="linear" presStyleCnt="0">
        <dgm:presLayoutVars>
          <dgm:animLvl val="lvl"/>
          <dgm:resizeHandles val="exact"/>
        </dgm:presLayoutVars>
      </dgm:prSet>
      <dgm:spPr/>
    </dgm:pt>
    <dgm:pt modelId="{169BE78E-8255-4216-87B6-5FE85FE7F004}" type="pres">
      <dgm:prSet presAssocID="{1DC7FC30-E4B6-4111-AEF8-2FFC864D35A4}" presName="parentText" presStyleLbl="node1" presStyleIdx="0" presStyleCnt="7" custLinFactY="-37616" custLinFactNeighborX="-358" custLinFactNeighborY="-100000">
        <dgm:presLayoutVars>
          <dgm:chMax val="0"/>
          <dgm:bulletEnabled val="1"/>
        </dgm:presLayoutVars>
      </dgm:prSet>
      <dgm:spPr/>
    </dgm:pt>
    <dgm:pt modelId="{13F72E2E-9500-4F24-A0C2-36DE8DDE7F3B}" type="pres">
      <dgm:prSet presAssocID="{D6C4BD81-F821-4938-93D6-6C747786E928}" presName="spacer" presStyleCnt="0"/>
      <dgm:spPr/>
    </dgm:pt>
    <dgm:pt modelId="{2E84DE3C-84B8-4EE6-9985-321589E40075}" type="pres">
      <dgm:prSet presAssocID="{8812E228-A986-4703-872D-2BB68E82F27D}" presName="parentText" presStyleLbl="node1" presStyleIdx="1" presStyleCnt="7" custLinFactY="-33814" custLinFactNeighborX="-358" custLinFactNeighborY="-100000">
        <dgm:presLayoutVars>
          <dgm:chMax val="0"/>
          <dgm:bulletEnabled val="1"/>
        </dgm:presLayoutVars>
      </dgm:prSet>
      <dgm:spPr/>
    </dgm:pt>
    <dgm:pt modelId="{614470DF-1C7E-4937-89C3-6A5BA3B5D63D}" type="pres">
      <dgm:prSet presAssocID="{9B4B4837-4814-4712-91B3-F451ECE2D843}" presName="spacer" presStyleCnt="0"/>
      <dgm:spPr/>
    </dgm:pt>
    <dgm:pt modelId="{FFF4B11E-3179-4A85-9171-9BC0D856654C}" type="pres">
      <dgm:prSet presAssocID="{AED9B125-B68D-43D8-B976-883FDFFA27EB}" presName="parentText" presStyleLbl="node1" presStyleIdx="2" presStyleCnt="7" custLinFactY="-29084" custLinFactNeighborX="-358" custLinFactNeighborY="-100000">
        <dgm:presLayoutVars>
          <dgm:chMax val="0"/>
          <dgm:bulletEnabled val="1"/>
        </dgm:presLayoutVars>
      </dgm:prSet>
      <dgm:spPr/>
    </dgm:pt>
    <dgm:pt modelId="{B9889020-CED6-40EA-AC19-DFB445E3A1C9}" type="pres">
      <dgm:prSet presAssocID="{1C32E327-E695-4B60-AFDD-4A86793B25AD}" presName="spacer" presStyleCnt="0"/>
      <dgm:spPr/>
    </dgm:pt>
    <dgm:pt modelId="{DEC1CC15-3A9A-4DE6-B29B-DE9301EEE469}" type="pres">
      <dgm:prSet presAssocID="{C3250C75-927A-428E-BB01-DAE683F31FF0}" presName="parentText" presStyleLbl="node1" presStyleIdx="3" presStyleCnt="7" custLinFactY="61308" custLinFactNeighborX="-358" custLinFactNeighborY="100000">
        <dgm:presLayoutVars>
          <dgm:chMax val="0"/>
          <dgm:bulletEnabled val="1"/>
        </dgm:presLayoutVars>
      </dgm:prSet>
      <dgm:spPr/>
    </dgm:pt>
    <dgm:pt modelId="{D8B9D754-3572-4796-BD5D-91BD6B12F948}" type="pres">
      <dgm:prSet presAssocID="{FEFA56F4-6F34-4B9C-94C8-A84E67907917}" presName="spacer" presStyleCnt="0"/>
      <dgm:spPr/>
    </dgm:pt>
    <dgm:pt modelId="{E2F4DA6F-032B-46E5-945B-46F840DA3122}" type="pres">
      <dgm:prSet presAssocID="{DF09D86E-D301-4F21-A269-8E0CB59760BB}" presName="parentText" presStyleLbl="node1" presStyleIdx="4" presStyleCnt="7" custLinFactY="68513" custLinFactNeighborY="100000">
        <dgm:presLayoutVars>
          <dgm:chMax val="0"/>
          <dgm:bulletEnabled val="1"/>
        </dgm:presLayoutVars>
      </dgm:prSet>
      <dgm:spPr/>
    </dgm:pt>
    <dgm:pt modelId="{0B9E26D4-F49E-4FCB-A284-80FCC649BD8D}" type="pres">
      <dgm:prSet presAssocID="{C9C243D8-B5A7-4387-8D26-6CC64C89484F}" presName="spacer" presStyleCnt="0"/>
      <dgm:spPr/>
    </dgm:pt>
    <dgm:pt modelId="{5E152DD3-FE4F-4871-8FA7-0C7E9D9B8E00}" type="pres">
      <dgm:prSet presAssocID="{A84E5904-2282-4876-8534-D12B5B5447A9}" presName="parentText" presStyleLbl="node1" presStyleIdx="5" presStyleCnt="7" custLinFactY="73015" custLinFactNeighborY="100000">
        <dgm:presLayoutVars>
          <dgm:chMax val="0"/>
          <dgm:bulletEnabled val="1"/>
        </dgm:presLayoutVars>
      </dgm:prSet>
      <dgm:spPr/>
    </dgm:pt>
    <dgm:pt modelId="{D2756296-EF21-44BE-8DAC-9FA299F248A5}" type="pres">
      <dgm:prSet presAssocID="{75C0BF00-93B0-4837-A588-20B0615B9C0C}" presName="spacer" presStyleCnt="0"/>
      <dgm:spPr/>
    </dgm:pt>
    <dgm:pt modelId="{37B3FBB3-925B-4B07-9C44-0AFD361BA4CD}" type="pres">
      <dgm:prSet presAssocID="{19B1D90C-AD34-4BE7-B291-A6FC19B60F09}" presName="parentText" presStyleLbl="node1" presStyleIdx="6" presStyleCnt="7" custLinFactY="-332476" custLinFactNeighborX="-358" custLinFactNeighborY="-400000">
        <dgm:presLayoutVars>
          <dgm:chMax val="0"/>
          <dgm:bulletEnabled val="1"/>
        </dgm:presLayoutVars>
      </dgm:prSet>
      <dgm:spPr/>
    </dgm:pt>
  </dgm:ptLst>
  <dgm:cxnLst>
    <dgm:cxn modelId="{7115CE1A-ABEC-4FB7-A8F1-FD50BB95EFC5}" srcId="{8915B4AB-D082-45B7-BC53-E7641A6BA00C}" destId="{A84E5904-2282-4876-8534-D12B5B5447A9}" srcOrd="5" destOrd="0" parTransId="{6D61BA69-C2D7-4114-B4DD-9B21FE055C07}" sibTransId="{75C0BF00-93B0-4837-A588-20B0615B9C0C}"/>
    <dgm:cxn modelId="{804B9A1D-8BEC-4E4F-B894-6F627B0EF649}" type="presOf" srcId="{1DC7FC30-E4B6-4111-AEF8-2FFC864D35A4}" destId="{169BE78E-8255-4216-87B6-5FE85FE7F004}" srcOrd="0" destOrd="0" presId="urn:microsoft.com/office/officeart/2005/8/layout/vList2"/>
    <dgm:cxn modelId="{9BC0D01E-C389-4C7B-B787-78CCF47F6A50}" type="presOf" srcId="{AED9B125-B68D-43D8-B976-883FDFFA27EB}" destId="{FFF4B11E-3179-4A85-9171-9BC0D856654C}" srcOrd="0" destOrd="0" presId="urn:microsoft.com/office/officeart/2005/8/layout/vList2"/>
    <dgm:cxn modelId="{3A7C5721-CFE1-4DDF-B98E-DD2172067EF2}" type="presOf" srcId="{DF09D86E-D301-4F21-A269-8E0CB59760BB}" destId="{E2F4DA6F-032B-46E5-945B-46F840DA3122}" srcOrd="0" destOrd="0" presId="urn:microsoft.com/office/officeart/2005/8/layout/vList2"/>
    <dgm:cxn modelId="{C6EF592E-9A28-4C69-B0DA-FC632E6B42CC}" type="presOf" srcId="{A84E5904-2282-4876-8534-D12B5B5447A9}" destId="{5E152DD3-FE4F-4871-8FA7-0C7E9D9B8E00}" srcOrd="0" destOrd="0" presId="urn:microsoft.com/office/officeart/2005/8/layout/vList2"/>
    <dgm:cxn modelId="{E51D9D50-C122-4636-A387-7DA84B65C27B}" type="presOf" srcId="{19B1D90C-AD34-4BE7-B291-A6FC19B60F09}" destId="{37B3FBB3-925B-4B07-9C44-0AFD361BA4CD}" srcOrd="0" destOrd="0" presId="urn:microsoft.com/office/officeart/2005/8/layout/vList2"/>
    <dgm:cxn modelId="{0F90DF85-0101-4065-BAC0-48DFD66D4494}" srcId="{8915B4AB-D082-45B7-BC53-E7641A6BA00C}" destId="{19B1D90C-AD34-4BE7-B291-A6FC19B60F09}" srcOrd="6" destOrd="0" parTransId="{F00551F5-4DB7-4565-8321-807E5010CA7B}" sibTransId="{55D8E849-4BA2-44FF-9656-AB16123FB128}"/>
    <dgm:cxn modelId="{FC270F96-8103-4AE0-9158-84FE148E97FF}" srcId="{8915B4AB-D082-45B7-BC53-E7641A6BA00C}" destId="{8812E228-A986-4703-872D-2BB68E82F27D}" srcOrd="1" destOrd="0" parTransId="{E29B54F0-87BF-41BA-B093-527610C4CB0F}" sibTransId="{9B4B4837-4814-4712-91B3-F451ECE2D843}"/>
    <dgm:cxn modelId="{2330B997-BC1B-4E32-B3F6-03CFD530A8BA}" srcId="{8915B4AB-D082-45B7-BC53-E7641A6BA00C}" destId="{1DC7FC30-E4B6-4111-AEF8-2FFC864D35A4}" srcOrd="0" destOrd="0" parTransId="{5EACFC0A-CB55-4FB1-BD77-F77462B0DE24}" sibTransId="{D6C4BD81-F821-4938-93D6-6C747786E928}"/>
    <dgm:cxn modelId="{0C8A8AB8-AADA-4EFC-B605-2AA5D559DC1B}" srcId="{8915B4AB-D082-45B7-BC53-E7641A6BA00C}" destId="{C3250C75-927A-428E-BB01-DAE683F31FF0}" srcOrd="3" destOrd="0" parTransId="{A477A831-ABA2-446E-859F-27C5DBBCE9CA}" sibTransId="{FEFA56F4-6F34-4B9C-94C8-A84E67907917}"/>
    <dgm:cxn modelId="{EDF70ABE-A35E-4CFC-9A85-DFC6E8AB2E81}" srcId="{8915B4AB-D082-45B7-BC53-E7641A6BA00C}" destId="{DF09D86E-D301-4F21-A269-8E0CB59760BB}" srcOrd="4" destOrd="0" parTransId="{62B41B41-FB3F-4FDD-A497-3A419D0780EF}" sibTransId="{C9C243D8-B5A7-4387-8D26-6CC64C89484F}"/>
    <dgm:cxn modelId="{1CECFED7-3442-4006-B0F6-5ACB255F94D4}" type="presOf" srcId="{8915B4AB-D082-45B7-BC53-E7641A6BA00C}" destId="{E986B5BA-1D77-4B03-8177-ED32AC38AB5B}" srcOrd="0" destOrd="0" presId="urn:microsoft.com/office/officeart/2005/8/layout/vList2"/>
    <dgm:cxn modelId="{54A9D5E3-B9F2-4FAD-BF52-4D14A2B9C4FB}" type="presOf" srcId="{8812E228-A986-4703-872D-2BB68E82F27D}" destId="{2E84DE3C-84B8-4EE6-9985-321589E40075}" srcOrd="0" destOrd="0" presId="urn:microsoft.com/office/officeart/2005/8/layout/vList2"/>
    <dgm:cxn modelId="{678D06FE-DB28-4122-81E7-33BF7DA14EB5}" type="presOf" srcId="{C3250C75-927A-428E-BB01-DAE683F31FF0}" destId="{DEC1CC15-3A9A-4DE6-B29B-DE9301EEE469}" srcOrd="0" destOrd="0" presId="urn:microsoft.com/office/officeart/2005/8/layout/vList2"/>
    <dgm:cxn modelId="{CAD74BFF-737C-45E2-AA5B-50B68106BBF6}" srcId="{8915B4AB-D082-45B7-BC53-E7641A6BA00C}" destId="{AED9B125-B68D-43D8-B976-883FDFFA27EB}" srcOrd="2" destOrd="0" parTransId="{B83FB1E2-9800-4602-A5E4-469A56BE04BB}" sibTransId="{1C32E327-E695-4B60-AFDD-4A86793B25AD}"/>
    <dgm:cxn modelId="{FE149878-8552-40C1-B097-BA1845CA4953}" type="presParOf" srcId="{E986B5BA-1D77-4B03-8177-ED32AC38AB5B}" destId="{169BE78E-8255-4216-87B6-5FE85FE7F004}" srcOrd="0" destOrd="0" presId="urn:microsoft.com/office/officeart/2005/8/layout/vList2"/>
    <dgm:cxn modelId="{5C2540DD-CB8B-49D9-AFD2-D56A90C10FDF}" type="presParOf" srcId="{E986B5BA-1D77-4B03-8177-ED32AC38AB5B}" destId="{13F72E2E-9500-4F24-A0C2-36DE8DDE7F3B}" srcOrd="1" destOrd="0" presId="urn:microsoft.com/office/officeart/2005/8/layout/vList2"/>
    <dgm:cxn modelId="{EB4C7295-438C-4471-A0D7-5B7846D4DEEC}" type="presParOf" srcId="{E986B5BA-1D77-4B03-8177-ED32AC38AB5B}" destId="{2E84DE3C-84B8-4EE6-9985-321589E40075}" srcOrd="2" destOrd="0" presId="urn:microsoft.com/office/officeart/2005/8/layout/vList2"/>
    <dgm:cxn modelId="{ECD6C807-A89C-4B6D-9F67-D54143F42712}" type="presParOf" srcId="{E986B5BA-1D77-4B03-8177-ED32AC38AB5B}" destId="{614470DF-1C7E-4937-89C3-6A5BA3B5D63D}" srcOrd="3" destOrd="0" presId="urn:microsoft.com/office/officeart/2005/8/layout/vList2"/>
    <dgm:cxn modelId="{D8555B60-CD5C-4BA5-BE9D-6774AA405930}" type="presParOf" srcId="{E986B5BA-1D77-4B03-8177-ED32AC38AB5B}" destId="{FFF4B11E-3179-4A85-9171-9BC0D856654C}" srcOrd="4" destOrd="0" presId="urn:microsoft.com/office/officeart/2005/8/layout/vList2"/>
    <dgm:cxn modelId="{5A7B0F62-F371-459D-A819-51F0459B475A}" type="presParOf" srcId="{E986B5BA-1D77-4B03-8177-ED32AC38AB5B}" destId="{B9889020-CED6-40EA-AC19-DFB445E3A1C9}" srcOrd="5" destOrd="0" presId="urn:microsoft.com/office/officeart/2005/8/layout/vList2"/>
    <dgm:cxn modelId="{060E37DB-4D8C-40C9-9121-A81B7EB09A4C}" type="presParOf" srcId="{E986B5BA-1D77-4B03-8177-ED32AC38AB5B}" destId="{DEC1CC15-3A9A-4DE6-B29B-DE9301EEE469}" srcOrd="6" destOrd="0" presId="urn:microsoft.com/office/officeart/2005/8/layout/vList2"/>
    <dgm:cxn modelId="{FFF5A1A7-9B56-4840-A934-B0089AED939B}" type="presParOf" srcId="{E986B5BA-1D77-4B03-8177-ED32AC38AB5B}" destId="{D8B9D754-3572-4796-BD5D-91BD6B12F948}" srcOrd="7" destOrd="0" presId="urn:microsoft.com/office/officeart/2005/8/layout/vList2"/>
    <dgm:cxn modelId="{711455DF-377E-4F9F-824F-3B7F23C42CB4}" type="presParOf" srcId="{E986B5BA-1D77-4B03-8177-ED32AC38AB5B}" destId="{E2F4DA6F-032B-46E5-945B-46F840DA3122}" srcOrd="8" destOrd="0" presId="urn:microsoft.com/office/officeart/2005/8/layout/vList2"/>
    <dgm:cxn modelId="{80D4EE22-F1CE-40FD-8835-904CC77264CC}" type="presParOf" srcId="{E986B5BA-1D77-4B03-8177-ED32AC38AB5B}" destId="{0B9E26D4-F49E-4FCB-A284-80FCC649BD8D}" srcOrd="9" destOrd="0" presId="urn:microsoft.com/office/officeart/2005/8/layout/vList2"/>
    <dgm:cxn modelId="{58D3A9B4-B128-4B97-A246-8EEC7DCCAA9F}" type="presParOf" srcId="{E986B5BA-1D77-4B03-8177-ED32AC38AB5B}" destId="{5E152DD3-FE4F-4871-8FA7-0C7E9D9B8E00}" srcOrd="10" destOrd="0" presId="urn:microsoft.com/office/officeart/2005/8/layout/vList2"/>
    <dgm:cxn modelId="{20162702-056A-48AE-8CC1-10C6EFFD08D1}" type="presParOf" srcId="{E986B5BA-1D77-4B03-8177-ED32AC38AB5B}" destId="{D2756296-EF21-44BE-8DAC-9FA299F248A5}" srcOrd="11" destOrd="0" presId="urn:microsoft.com/office/officeart/2005/8/layout/vList2"/>
    <dgm:cxn modelId="{7119844C-98A9-4C57-BF62-C943C1A0FFC8}" type="presParOf" srcId="{E986B5BA-1D77-4B03-8177-ED32AC38AB5B}" destId="{37B3FBB3-925B-4B07-9C44-0AFD361BA4C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BE78E-8255-4216-87B6-5FE85FE7F004}">
      <dsp:nvSpPr>
        <dsp:cNvPr id="0" name=""/>
        <dsp:cNvSpPr/>
      </dsp:nvSpPr>
      <dsp:spPr>
        <a:xfrm>
          <a:off x="0" y="69330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</a:t>
          </a:r>
          <a:r>
            <a:rPr lang="en-US" sz="2600" kern="1200" dirty="0">
              <a:solidFill>
                <a:schemeClr val="tx1"/>
              </a:solidFill>
            </a:rPr>
            <a:t>Models Linked to Advocacy </a:t>
          </a:r>
        </a:p>
      </dsp:txBody>
      <dsp:txXfrm>
        <a:off x="30442" y="99772"/>
        <a:ext cx="6208154" cy="562726"/>
      </dsp:txXfrm>
    </dsp:sp>
    <dsp:sp modelId="{2E84DE3C-84B8-4EE6-9985-321589E40075}">
      <dsp:nvSpPr>
        <dsp:cNvPr id="0" name=""/>
        <dsp:cNvSpPr/>
      </dsp:nvSpPr>
      <dsp:spPr>
        <a:xfrm>
          <a:off x="0" y="791530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95502"/>
                <a:satOff val="2559"/>
                <a:lumOff val="112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95502"/>
                <a:satOff val="2559"/>
                <a:lumOff val="112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95502"/>
                <a:satOff val="2559"/>
                <a:lumOff val="112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solidFill>
                <a:schemeClr val="tx1"/>
              </a:solidFill>
            </a:rPr>
            <a:t>Models of Care</a:t>
          </a:r>
        </a:p>
      </dsp:txBody>
      <dsp:txXfrm>
        <a:off x="30442" y="821972"/>
        <a:ext cx="6208154" cy="562726"/>
      </dsp:txXfrm>
    </dsp:sp>
    <dsp:sp modelId="{FFF4B11E-3179-4A85-9171-9BC0D856654C}">
      <dsp:nvSpPr>
        <dsp:cNvPr id="0" name=""/>
        <dsp:cNvSpPr/>
      </dsp:nvSpPr>
      <dsp:spPr>
        <a:xfrm>
          <a:off x="0" y="1519516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191005"/>
                <a:satOff val="5117"/>
                <a:lumOff val="225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91005"/>
                <a:satOff val="5117"/>
                <a:lumOff val="225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91005"/>
                <a:satOff val="5117"/>
                <a:lumOff val="225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Professional Services and their Models of Care</a:t>
          </a:r>
        </a:p>
      </dsp:txBody>
      <dsp:txXfrm>
        <a:off x="30442" y="1549958"/>
        <a:ext cx="6208154" cy="562726"/>
      </dsp:txXfrm>
    </dsp:sp>
    <dsp:sp modelId="{DEC1CC15-3A9A-4DE6-B29B-DE9301EEE469}">
      <dsp:nvSpPr>
        <dsp:cNvPr id="0" name=""/>
        <dsp:cNvSpPr/>
      </dsp:nvSpPr>
      <dsp:spPr>
        <a:xfrm>
          <a:off x="0" y="2931460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286507"/>
                <a:satOff val="7676"/>
                <a:lumOff val="338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86507"/>
                <a:satOff val="7676"/>
                <a:lumOff val="338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86507"/>
                <a:satOff val="7676"/>
                <a:lumOff val="338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Advocacy Framework 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30442" y="2961902"/>
        <a:ext cx="6208154" cy="562726"/>
      </dsp:txXfrm>
    </dsp:sp>
    <dsp:sp modelId="{E2F4DA6F-032B-46E5-945B-46F840DA3122}">
      <dsp:nvSpPr>
        <dsp:cNvPr id="0" name=""/>
        <dsp:cNvSpPr/>
      </dsp:nvSpPr>
      <dsp:spPr>
        <a:xfrm>
          <a:off x="0" y="3674881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286507"/>
                <a:satOff val="7676"/>
                <a:lumOff val="3381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286507"/>
                <a:satOff val="7676"/>
                <a:lumOff val="3381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286507"/>
                <a:satOff val="7676"/>
                <a:lumOff val="3381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Professional Standards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30442" y="3705323"/>
        <a:ext cx="6208154" cy="562726"/>
      </dsp:txXfrm>
    </dsp:sp>
    <dsp:sp modelId="{5E152DD3-FE4F-4871-8FA7-0C7E9D9B8E00}">
      <dsp:nvSpPr>
        <dsp:cNvPr id="0" name=""/>
        <dsp:cNvSpPr/>
      </dsp:nvSpPr>
      <dsp:spPr>
        <a:xfrm>
          <a:off x="0" y="4401446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191005"/>
                <a:satOff val="5117"/>
                <a:lumOff val="225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91005"/>
                <a:satOff val="5117"/>
                <a:lumOff val="225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91005"/>
                <a:satOff val="5117"/>
                <a:lumOff val="225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chemeClr val="tx1"/>
              </a:solidFill>
            </a:rPr>
            <a:t>Professional Boundaries 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30442" y="4431888"/>
        <a:ext cx="6208154" cy="562726"/>
      </dsp:txXfrm>
    </dsp:sp>
    <dsp:sp modelId="{37B3FBB3-925B-4B07-9C44-0AFD361BA4CD}">
      <dsp:nvSpPr>
        <dsp:cNvPr id="0" name=""/>
        <dsp:cNvSpPr/>
      </dsp:nvSpPr>
      <dsp:spPr>
        <a:xfrm>
          <a:off x="0" y="2196853"/>
          <a:ext cx="6269038" cy="623610"/>
        </a:xfrm>
        <a:prstGeom prst="roundRect">
          <a:avLst/>
        </a:prstGeom>
        <a:gradFill rotWithShape="0">
          <a:gsLst>
            <a:gs pos="0">
              <a:schemeClr val="accent5">
                <a:shade val="50000"/>
                <a:hueOff val="95502"/>
                <a:satOff val="2559"/>
                <a:lumOff val="112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95502"/>
                <a:satOff val="2559"/>
                <a:lumOff val="112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95502"/>
                <a:satOff val="2559"/>
                <a:lumOff val="112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solidFill>
                <a:schemeClr val="tx1"/>
              </a:solidFill>
              <a:latin typeface="+mj-lt"/>
              <a:ea typeface="+mj-ea"/>
              <a:cs typeface="+mj-cs"/>
            </a:rPr>
            <a:t>Underpinning Theory  </a:t>
          </a:r>
          <a:endParaRPr lang="en-GB" sz="2600" b="1" kern="1200" dirty="0">
            <a:solidFill>
              <a:schemeClr val="tx1"/>
            </a:solidFill>
          </a:endParaRPr>
        </a:p>
      </dsp:txBody>
      <dsp:txXfrm>
        <a:off x="30442" y="2227295"/>
        <a:ext cx="6208154" cy="562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ACA0CAB-5A8C-408D-A4BD-17FFD6C23F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E0142C-DD9C-4437-B12E-1D54D193A75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90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DCCEC-D562-4D57-9FD7-64FC141869B7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009A83-C755-410C-A7BB-96997C01A86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15B1F-4D57-4E16-89E2-7D196B6AB22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90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AB46F1-5322-4E69-A917-80A45D9DC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703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40F72-15E2-430E-8AC9-1BED39AE8C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0F04EC-2A7D-423A-8DE9-212A3B13E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2207F7-1874-4B48-A8CA-5FCF883E44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D05AAA-6870-4004-B4D1-730A57258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474AB0-9742-4589-97D4-42656CFB9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962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9BD5C-6202-4C9D-B901-3311C507D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A8985-116E-48DB-9E41-F7DE4BB74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35554-D6FC-4C22-9B3E-5263ECEFE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118EA-5127-4FDB-A5DF-5B67CE8B3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16E85-C153-49B2-8859-3055290AD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244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91C14-FA55-4778-8857-E4C8E0556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91C4CD-A132-42D3-9A58-F92F8CE05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7682E-47B5-4A65-8C19-ECC576730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A5E177-9F65-4BAF-8C25-0116073C3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FF227-924E-4086-BEDB-D25C3F2FC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747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ED5DA-9A3A-4A6B-89B4-CDEFF6FFA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601206-2527-411C-A259-577413B54B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6C534F-F164-40D4-A8F3-46D0872A8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4947D9-9D4C-4096-8A8D-D8C69786E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69A766-4879-4851-85D1-E62EC1540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5A0245-C24F-4D18-A883-09FF322B7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501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2C39-5097-4E89-8431-622018EB4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8FE0B4-1752-4782-A216-86E427AB13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4E0E6D-D261-41B7-99ED-E9D468C08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E735B7-F637-416C-97AC-D56193472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628E13-794F-439E-B42E-2E4C25978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1107FA-15C1-4E19-AD57-744A1D5F7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C5B80B-BDC1-4F2B-B72A-A7D3F0EE9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503B88-8E31-46F6-8382-6582B2A98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17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EFB3A-C69D-40CE-B7A2-9E17A3779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7DCA2A-2F48-45D5-9DE2-22D7C5BBF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2D3228-5534-49DC-A3DB-BBBEF1995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FFB5CE-E537-4B96-944C-2A5F03FA3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21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EAF8CE-9094-4ABA-8FCC-8D147E480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4C33D3-BD76-4DEA-BA49-96207835B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0B0C8D-A661-4CBF-89B0-0570AE408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849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3730C-D0C3-4C97-AEAC-1AA82E568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71D0A-EDBB-48F7-9935-B725D6085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8B973F-7CD9-47FE-909F-346BDF4FE2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B5B5FA-13A9-46F9-8D26-F8E32DEB5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FBEEF-BDA7-4757-9082-349D9D6DE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CB3811-4E6F-4299-A8CA-1865970129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778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4CA88-BD93-4E4E-B7A4-82BE293FF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2FC60F-2967-40BB-91A3-8322111C2A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21CBBA-3FBE-451F-BAA8-C88B13B4F8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66F8D8-844C-41F3-8E54-B9B674CB5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EE2954-BB69-435F-AA3E-710918EFC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CA081-432F-46E4-92BF-901D28175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45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5C57C-5182-46FE-B194-E27F6F348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142FDB-FF08-42B4-ACC2-03F1C77749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129363-6859-435C-88F2-9E37D3777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6671BE-1851-4CBC-806B-D5D82D2E0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D7C86-F662-4551-8A18-17B631199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2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0D3CE7-70DC-47D3-9848-E10C413E29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952D37-D7C2-471D-B01D-F1347A6280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F19D6-7AEE-445B-9AE7-A68195DA9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5A533B-CC71-4EA7-ADEA-3B957D873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D4AD4-43F0-4440-8F94-2A485918F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945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4128B3-D5BB-4CAB-BD4A-85583CD53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33F50-9AAB-43D7-9E43-7F55B74350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AED280-02A8-49EB-852B-668A581838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3F8DB-9740-4AA7-B087-850994F549FB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A014A-9BE7-4359-8FD0-DF7E829F72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10AAF-AF33-42D3-B3AE-E9F1CF9F1C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F7CF14-3B22-46B6-ABDF-54C7ACE5BE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67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arolahand.wordpress.com/2015/01/06/context-matters-when-teaching-diversit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arolahand.wordpress.com/2015/01/06/context-matters-when-teaching-diversit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successfulteaching.blogspot.com/2011/02/educator-self-advocacy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advocacy.hdc.org.nz/resources/models-of-advocacy" TargetMode="External"/><Relationship Id="rId3" Type="http://schemas.openxmlformats.org/officeDocument/2006/relationships/hyperlink" Target="http://www.qualityadvocacy.org.uk/wp-content/uploads/2014/03/Code-of-Practice.pdf" TargetMode="External"/><Relationship Id="rId7" Type="http://schemas.openxmlformats.org/officeDocument/2006/relationships/hyperlink" Target="https://www.thinklocalactpersonal.org.uk/_assets/Resources/Personalisation/EastMidlands/Workstreams/PCP/Personalisation_through_Person_Centred_Planning.pdf" TargetMode="External"/><Relationship Id="rId2" Type="http://schemas.openxmlformats.org/officeDocument/2006/relationships/hyperlink" Target="http://www.aqvx59.dsl.pipex.com/Advocacy%20Charter2004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ute-pictures.blogspot.co.uk/2011/08/75-free-stock-images-3d-human-character.html" TargetMode="External"/><Relationship Id="rId5" Type="http://schemas.openxmlformats.org/officeDocument/2006/relationships/hyperlink" Target="http://ccbhc.org/adult-mental-health-services/" TargetMode="External"/><Relationship Id="rId10" Type="http://schemas.openxmlformats.org/officeDocument/2006/relationships/hyperlink" Target="http://www.freespeach.berkeley.edu/" TargetMode="External"/><Relationship Id="rId4" Type="http://schemas.openxmlformats.org/officeDocument/2006/relationships/hyperlink" Target="http://news.bbc.co.uk/panorama/hi/front_page/newsid_8029000/8029257.stm" TargetMode="External"/><Relationship Id="rId9" Type="http://schemas.openxmlformats.org/officeDocument/2006/relationships/hyperlink" Target="http://www.lymedisease.org/cdc-outreach-2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file:///G:\Values\Advocacy%20frame%20work.pdf" TargetMode="External"/><Relationship Id="rId3" Type="http://schemas.openxmlformats.org/officeDocument/2006/relationships/hyperlink" Target="http://www.northwestlhin.on.ca/goalsandachievements/Palliative%20Care.aspx" TargetMode="External"/><Relationship Id="rId7" Type="http://schemas.openxmlformats.org/officeDocument/2006/relationships/hyperlink" Target="http://www.legislation.gov.uk/ukpga/1998/29/contents(Assessed" TargetMode="External"/><Relationship Id="rId2" Type="http://schemas.openxmlformats.org/officeDocument/2006/relationships/hyperlink" Target="https://www.dreamstime.com/stock-photo-hierarchy-people-d-concept-graphic-depicting-rendered-against-white-background-soft-shadow-reflection-to-image319051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dti.org.uk/uploads/files/Advocacy_Charter.pdf" TargetMode="External"/><Relationship Id="rId11" Type="http://schemas.openxmlformats.org/officeDocument/2006/relationships/hyperlink" Target="https://carolahand.wordpress.com/2015/01/06/context-matters-when-teaching-diversity/" TargetMode="External"/><Relationship Id="rId5" Type="http://schemas.openxmlformats.org/officeDocument/2006/relationships/hyperlink" Target="https://www.aging.ca.gov/ProgramsProviders/ADHC-CBAS/HCB_Settings_Stakeholder_Activities/Workgroups/Docs/Medical_Model.pdf" TargetMode="External"/><Relationship Id="rId10" Type="http://schemas.openxmlformats.org/officeDocument/2006/relationships/hyperlink" Target="https://www.groundreport.com/peer-support-specialists-look-at-people-as-the-solution-to-their-problems-not-as-the-problems-themselves/" TargetMode="External"/><Relationship Id="rId4" Type="http://schemas.openxmlformats.org/officeDocument/2006/relationships/hyperlink" Target="http://www.pinsdaddy.com/person-centered-care_HbliO|g7DXkAFcXv0pFXuIHVgrgAQLyNtOTWiigf3io/2" TargetMode="External"/><Relationship Id="rId9" Type="http://schemas.openxmlformats.org/officeDocument/2006/relationships/hyperlink" Target="http://www.open.edu/openlearncreate/mod/oucontent/view.php?id=55164&amp;section=6.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CC55ACC-A2F6-403C-A3A4-D59B3734D45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lose up of a flower&#10;&#10;Description generated with high confidence">
            <a:extLst>
              <a:ext uri="{FF2B5EF4-FFF2-40B4-BE49-F238E27FC236}">
                <a16:creationId xmlns:a16="http://schemas.microsoft.com/office/drawing/2014/main" id="{F788CDA5-AB7D-433A-B253-214C1215FA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4"/>
          <a:stretch/>
        </p:blipFill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62F90B-50CA-46A9-9A2D-49287E9C26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075" y="1341613"/>
            <a:ext cx="4524973" cy="2076333"/>
          </a:xfrm>
        </p:spPr>
        <p:txBody>
          <a:bodyPr anchor="t">
            <a:normAutofit/>
          </a:bodyPr>
          <a:lstStyle/>
          <a:p>
            <a:pPr algn="l"/>
            <a:r>
              <a:rPr lang="en-GB" sz="4800" b="1" u="sng" dirty="0">
                <a:solidFill>
                  <a:schemeClr val="bg1"/>
                </a:solidFill>
              </a:rPr>
              <a:t>Professional Practice in Advocacy</a:t>
            </a:r>
            <a:endParaRPr lang="en-GB" sz="4800" u="sng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24ADB-E853-45F7-8463-5F1E0806A0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075" y="3446107"/>
            <a:ext cx="3129256" cy="834887"/>
          </a:xfrm>
        </p:spPr>
        <p:txBody>
          <a:bodyPr anchor="b">
            <a:noAutofit/>
          </a:bodyPr>
          <a:lstStyle/>
          <a:p>
            <a:pPr algn="l"/>
            <a:r>
              <a:rPr lang="en-GB" sz="4000" dirty="0">
                <a:solidFill>
                  <a:schemeClr val="bg1"/>
                </a:solidFill>
              </a:rPr>
              <a:t>ECAY5002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427911-2737-4C42-A17A-55B2291D81B1}"/>
              </a:ext>
            </a:extLst>
          </p:cNvPr>
          <p:cNvSpPr/>
          <p:nvPr/>
        </p:nvSpPr>
        <p:spPr>
          <a:xfrm>
            <a:off x="535075" y="6088257"/>
            <a:ext cx="35166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Elaine Lewis-McNally     1602450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AA780C-621E-48C3-8A72-BEEE1D5BD2E7}"/>
              </a:ext>
            </a:extLst>
          </p:cNvPr>
          <p:cNvSpPr txBox="1"/>
          <p:nvPr/>
        </p:nvSpPr>
        <p:spPr>
          <a:xfrm>
            <a:off x="10903527" y="6494032"/>
            <a:ext cx="25769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50000"/>
                    <a:lumOff val="50000"/>
                  </a:schemeClr>
                </a:solidFill>
              </a:rPr>
              <a:t>Unknown, 2015</a:t>
            </a:r>
          </a:p>
        </p:txBody>
      </p:sp>
    </p:spTree>
    <p:extLst>
      <p:ext uri="{BB962C8B-B14F-4D97-AF65-F5344CB8AC3E}">
        <p14:creationId xmlns:p14="http://schemas.microsoft.com/office/powerpoint/2010/main" val="4285461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E89D5E-1885-4160-AC77-CC471DD1D0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50D2BD1-98F9-412D-905B-3A843EF4078B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6A4EF18-FCB9-410F-81EA-F199107E5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511" y="1639250"/>
            <a:ext cx="3561199" cy="1020418"/>
          </a:xfrm>
        </p:spPr>
        <p:txBody>
          <a:bodyPr>
            <a:normAutofit fontScale="90000"/>
          </a:bodyPr>
          <a:lstStyle/>
          <a:p>
            <a:r>
              <a:rPr lang="en-GB" sz="4600" b="1" u="sng" dirty="0">
                <a:cs typeface="Arial" panose="020B0604020202020204" pitchFamily="34" charset="0"/>
              </a:rPr>
              <a:t>Introduction</a:t>
            </a:r>
            <a:br>
              <a:rPr lang="en-GB" sz="4100" dirty="0">
                <a:solidFill>
                  <a:srgbClr val="FFFFFF"/>
                </a:solidFill>
              </a:rPr>
            </a:br>
            <a:endParaRPr lang="en-GB" sz="41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314226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A person sitting on a table&#10;&#10;Description generated with very high confidence">
            <a:extLst>
              <a:ext uri="{FF2B5EF4-FFF2-40B4-BE49-F238E27FC236}">
                <a16:creationId xmlns:a16="http://schemas.microsoft.com/office/drawing/2014/main" id="{40F957FB-0F3D-474A-9451-CB827EE134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01" y="2659668"/>
            <a:ext cx="3751401" cy="21101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DF88840-55D5-4118-8089-E4DFC3489ED1}"/>
              </a:ext>
            </a:extLst>
          </p:cNvPr>
          <p:cNvSpPr txBox="1"/>
          <p:nvPr/>
        </p:nvSpPr>
        <p:spPr>
          <a:xfrm>
            <a:off x="3266114" y="4563641"/>
            <a:ext cx="18107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65000"/>
                  </a:schemeClr>
                </a:solidFill>
              </a:rPr>
              <a:t>(Tilford, 2014)</a:t>
            </a:r>
          </a:p>
        </p:txBody>
      </p:sp>
    </p:spTree>
    <p:extLst>
      <p:ext uri="{BB962C8B-B14F-4D97-AF65-F5344CB8AC3E}">
        <p14:creationId xmlns:p14="http://schemas.microsoft.com/office/powerpoint/2010/main" val="8745619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230828-033D-4F4A-AFF9-F9B5234FF404}"/>
              </a:ext>
            </a:extLst>
          </p:cNvPr>
          <p:cNvSpPr/>
          <p:nvPr/>
        </p:nvSpPr>
        <p:spPr>
          <a:xfrm>
            <a:off x="552376" y="3976037"/>
            <a:ext cx="2733129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Model of Care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1CE0190-8226-4367-9F40-E92C0B43856C}"/>
              </a:ext>
            </a:extLst>
          </p:cNvPr>
          <p:cNvSpPr/>
          <p:nvPr/>
        </p:nvSpPr>
        <p:spPr>
          <a:xfrm>
            <a:off x="831144" y="3102779"/>
            <a:ext cx="31085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Person Centred Model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8E9A365-3412-42BD-BA83-A6370B47E1CB}"/>
              </a:ext>
            </a:extLst>
          </p:cNvPr>
          <p:cNvSpPr/>
          <p:nvPr/>
        </p:nvSpPr>
        <p:spPr>
          <a:xfrm>
            <a:off x="122115" y="311296"/>
            <a:ext cx="6096000" cy="7232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4100" b="1" u="sng" dirty="0">
                <a:latin typeface="+mj-lt"/>
                <a:cs typeface="Arial" panose="020B0604020202020204" pitchFamily="34" charset="0"/>
              </a:rPr>
              <a:t>Models linked to Advocacy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643352-6EAB-423B-9D85-1B7D50CC7488}"/>
              </a:ext>
            </a:extLst>
          </p:cNvPr>
          <p:cNvSpPr/>
          <p:nvPr/>
        </p:nvSpPr>
        <p:spPr>
          <a:xfrm>
            <a:off x="0" y="2266040"/>
            <a:ext cx="485926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Solution Focused Model</a:t>
            </a:r>
          </a:p>
        </p:txBody>
      </p:sp>
      <p:pic>
        <p:nvPicPr>
          <p:cNvPr id="19" name="Picture 18" descr="A close up of a flower&#10;&#10;Description generated with high confidence">
            <a:extLst>
              <a:ext uri="{FF2B5EF4-FFF2-40B4-BE49-F238E27FC236}">
                <a16:creationId xmlns:a16="http://schemas.microsoft.com/office/drawing/2014/main" id="{9D356938-1199-4E90-A61D-889498040C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4"/>
          <a:stretch/>
        </p:blipFill>
        <p:spPr>
          <a:xfrm>
            <a:off x="5969813" y="49709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373D18B-9973-491A-8C38-A89653C5E573}"/>
              </a:ext>
            </a:extLst>
          </p:cNvPr>
          <p:cNvSpPr txBox="1"/>
          <p:nvPr/>
        </p:nvSpPr>
        <p:spPr>
          <a:xfrm>
            <a:off x="10852254" y="6596390"/>
            <a:ext cx="257694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(Unknown,</a:t>
            </a:r>
            <a:r>
              <a:rPr lang="en-GB" sz="11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2015)</a:t>
            </a:r>
            <a:endParaRPr lang="en-GB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7AAB8C-4932-41AF-8587-7727F9E5C608}"/>
              </a:ext>
            </a:extLst>
          </p:cNvPr>
          <p:cNvSpPr txBox="1"/>
          <p:nvPr/>
        </p:nvSpPr>
        <p:spPr>
          <a:xfrm>
            <a:off x="0" y="6596390"/>
            <a:ext cx="670275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(Gingerich, &amp; Eisengrat,2000).( Centre for Public Health, 2016) (Laydon,2013)(Department of Health, 2010)</a:t>
            </a:r>
            <a:endParaRPr lang="en-GB" sz="1050" dirty="0">
              <a:solidFill>
                <a:schemeClr val="tx1">
                  <a:lumMod val="50000"/>
                  <a:lumOff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7966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  <a:alpha val="4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2E98AFD6-F2E8-40C1-9F42-8EB6DB1D92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risscrossEtching trans="41000" pressure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0" y="-25933"/>
            <a:ext cx="12177670" cy="6867297"/>
          </a:xfrm>
          <a:prstGeom prst="rect">
            <a:avLst/>
          </a:prstGeom>
        </p:spPr>
      </p:pic>
      <p:sp>
        <p:nvSpPr>
          <p:cNvPr id="2" name="Arrow: Quad 1">
            <a:extLst>
              <a:ext uri="{FF2B5EF4-FFF2-40B4-BE49-F238E27FC236}">
                <a16:creationId xmlns:a16="http://schemas.microsoft.com/office/drawing/2014/main" id="{59B1E3E9-FB71-408B-B326-06D8CF49FD27}"/>
              </a:ext>
            </a:extLst>
          </p:cNvPr>
          <p:cNvSpPr/>
          <p:nvPr/>
        </p:nvSpPr>
        <p:spPr>
          <a:xfrm>
            <a:off x="2736198" y="1288473"/>
            <a:ext cx="6671037" cy="4973782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3EF0D7-050F-4E6B-B360-4BC4B5D4DF93}"/>
              </a:ext>
            </a:extLst>
          </p:cNvPr>
          <p:cNvSpPr txBox="1"/>
          <p:nvPr/>
        </p:nvSpPr>
        <p:spPr>
          <a:xfrm>
            <a:off x="4378749" y="3429000"/>
            <a:ext cx="53201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Models of 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7A7117D-FD8F-4550-AB3D-123E8047DB81}"/>
              </a:ext>
            </a:extLst>
          </p:cNvPr>
          <p:cNvSpPr/>
          <p:nvPr/>
        </p:nvSpPr>
        <p:spPr>
          <a:xfrm>
            <a:off x="5258153" y="595745"/>
            <a:ext cx="18856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4000" b="1" u="sng" dirty="0">
                <a:solidFill>
                  <a:srgbClr val="FF0000"/>
                </a:solidFill>
              </a:rPr>
              <a:t>Medical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40814D7-F3FA-4F64-93F4-6666F9CAC9EA}"/>
              </a:ext>
            </a:extLst>
          </p:cNvPr>
          <p:cNvSpPr/>
          <p:nvPr/>
        </p:nvSpPr>
        <p:spPr>
          <a:xfrm>
            <a:off x="86050" y="3244334"/>
            <a:ext cx="265014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4000" b="1" u="sng" dirty="0">
                <a:solidFill>
                  <a:srgbClr val="FF0000"/>
                </a:solidFill>
              </a:rPr>
              <a:t>Affirmation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7FC78CC-93CD-42BE-8CD6-438BE412361C}"/>
              </a:ext>
            </a:extLst>
          </p:cNvPr>
          <p:cNvSpPr/>
          <p:nvPr/>
        </p:nvSpPr>
        <p:spPr>
          <a:xfrm>
            <a:off x="9602700" y="3244334"/>
            <a:ext cx="250325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4000" b="1" u="sng" dirty="0">
                <a:solidFill>
                  <a:srgbClr val="FF0000"/>
                </a:solidFill>
              </a:rPr>
              <a:t>Disability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8B0767B-B545-4EB7-9422-99D7D2D46D0D}"/>
              </a:ext>
            </a:extLst>
          </p:cNvPr>
          <p:cNvSpPr/>
          <p:nvPr/>
        </p:nvSpPr>
        <p:spPr>
          <a:xfrm>
            <a:off x="5384106" y="6150114"/>
            <a:ext cx="14237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4000" b="1" u="sng" dirty="0">
                <a:solidFill>
                  <a:srgbClr val="FF0000"/>
                </a:solidFill>
              </a:rPr>
              <a:t>Social</a:t>
            </a:r>
            <a:endParaRPr lang="en-GB" sz="4000" dirty="0">
              <a:solidFill>
                <a:srgbClr val="FF0000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62AE48B-BE58-4A97-9CD2-8A426FC13E88}"/>
              </a:ext>
            </a:extLst>
          </p:cNvPr>
          <p:cNvSpPr/>
          <p:nvPr/>
        </p:nvSpPr>
        <p:spPr>
          <a:xfrm>
            <a:off x="1019978" y="6504057"/>
            <a:ext cx="110836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en-GB" sz="9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Ontoreo,2004</a:t>
            </a:r>
            <a:r>
              <a:rPr lang="en-GB" sz="900" dirty="0"/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D94B19-362F-4FB0-91C7-2D399A8A7480}"/>
              </a:ext>
            </a:extLst>
          </p:cNvPr>
          <p:cNvSpPr txBox="1"/>
          <p:nvPr/>
        </p:nvSpPr>
        <p:spPr>
          <a:xfrm>
            <a:off x="79074" y="6582514"/>
            <a:ext cx="1881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(Camaron,2014)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514CA2-5FE8-4086-AF46-A8DDCDF6E289}"/>
              </a:ext>
            </a:extLst>
          </p:cNvPr>
          <p:cNvSpPr txBox="1"/>
          <p:nvPr/>
        </p:nvSpPr>
        <p:spPr>
          <a:xfrm>
            <a:off x="2071185" y="6472032"/>
            <a:ext cx="21256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009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4C14E78F-A0DB-4BB8-AE86-F93562EFEA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63" r="51305" b="12276"/>
          <a:stretch/>
        </p:blipFill>
        <p:spPr>
          <a:xfrm>
            <a:off x="233464" y="815608"/>
            <a:ext cx="5157788" cy="3794217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78B5F1F-A9C2-47F8-811D-D276770D04C8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229759" y="4795367"/>
            <a:ext cx="3647040" cy="7396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Medical </a:t>
            </a:r>
            <a:r>
              <a:rPr lang="en-GB" sz="4100" dirty="0"/>
              <a:t>Model</a:t>
            </a:r>
            <a:r>
              <a:rPr lang="en-GB" sz="4000" dirty="0"/>
              <a:t>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9410FD77-A038-48AE-A0E8-0CF0EE69A930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8070679" y="4795367"/>
            <a:ext cx="3127407" cy="63409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100" dirty="0"/>
              <a:t>Social Model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336EBB0-4E1E-4228-8B6A-AE345A3D1B4C}"/>
              </a:ext>
            </a:extLst>
          </p:cNvPr>
          <p:cNvSpPr txBox="1"/>
          <p:nvPr/>
        </p:nvSpPr>
        <p:spPr>
          <a:xfrm>
            <a:off x="0" y="6674187"/>
            <a:ext cx="1207588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(Sillars, A, 2015).,( Department of Health,</a:t>
            </a:r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2010) (Camaron,2014)  </a:t>
            </a:r>
            <a:endParaRPr lang="en-GB" sz="105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6" name="Picture 15" descr="A person looking at the camera&#10;&#10;Description generated with high confidence">
            <a:extLst>
              <a:ext uri="{FF2B5EF4-FFF2-40B4-BE49-F238E27FC236}">
                <a16:creationId xmlns:a16="http://schemas.microsoft.com/office/drawing/2014/main" id="{B26092E5-872B-42D0-9C0E-2A638B18E5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5844" y="856526"/>
            <a:ext cx="5262692" cy="3794218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8776C74A-9BEF-4196-AD03-C9EE71ABEBF0}"/>
              </a:ext>
            </a:extLst>
          </p:cNvPr>
          <p:cNvSpPr txBox="1"/>
          <p:nvPr/>
        </p:nvSpPr>
        <p:spPr>
          <a:xfrm>
            <a:off x="5855270" y="4721578"/>
            <a:ext cx="8405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vs</a:t>
            </a:r>
          </a:p>
        </p:txBody>
      </p:sp>
    </p:spTree>
    <p:extLst>
      <p:ext uri="{BB962C8B-B14F-4D97-AF65-F5344CB8AC3E}">
        <p14:creationId xmlns:p14="http://schemas.microsoft.com/office/powerpoint/2010/main" val="1616458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EAF108-D3A5-40C4-B359-3AD7B73B6C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3771" y="1809987"/>
            <a:ext cx="4171763" cy="4036181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965EAE-E41A-435F-B993-07E824B6C9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52F8994-E6D4-4311-9548-C3607BC4364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2A477A-A6B0-4F4D-B962-2DDB49E06E6E}"/>
              </a:ext>
            </a:extLst>
          </p:cNvPr>
          <p:cNvSpPr txBox="1"/>
          <p:nvPr/>
        </p:nvSpPr>
        <p:spPr>
          <a:xfrm>
            <a:off x="838199" y="365125"/>
            <a:ext cx="552994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Professional Services and their Models of Care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0778AC-C74A-49C1-84D7-2937ABD79DA4}"/>
              </a:ext>
            </a:extLst>
          </p:cNvPr>
          <p:cNvSpPr txBox="1"/>
          <p:nvPr/>
        </p:nvSpPr>
        <p:spPr>
          <a:xfrm>
            <a:off x="1164100" y="2574585"/>
            <a:ext cx="4128169" cy="33995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Local Authority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NHS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 Independent Advocacy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91A92E-E64C-454E-85CB-B6527E1CAF9C}"/>
              </a:ext>
            </a:extLst>
          </p:cNvPr>
          <p:cNvSpPr txBox="1"/>
          <p:nvPr/>
        </p:nvSpPr>
        <p:spPr>
          <a:xfrm>
            <a:off x="10084904" y="5678690"/>
            <a:ext cx="314593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>
                    <a:lumMod val="65000"/>
                  </a:schemeClr>
                </a:solidFill>
              </a:rPr>
              <a:t>(PINSDADDY.COM, 2018)</a:t>
            </a:r>
          </a:p>
        </p:txBody>
      </p:sp>
    </p:spTree>
    <p:extLst>
      <p:ext uri="{BB962C8B-B14F-4D97-AF65-F5344CB8AC3E}">
        <p14:creationId xmlns:p14="http://schemas.microsoft.com/office/powerpoint/2010/main" val="1194623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6A4FCD6-9658-46D9-BA7C-DE074896C9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6004" y="1400629"/>
            <a:ext cx="5379549" cy="460036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297A34-565C-4981-8C11-7F3145274311}"/>
              </a:ext>
            </a:extLst>
          </p:cNvPr>
          <p:cNvSpPr txBox="1"/>
          <p:nvPr/>
        </p:nvSpPr>
        <p:spPr>
          <a:xfrm>
            <a:off x="10077457" y="5631665"/>
            <a:ext cx="1669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900" dirty="0"/>
              <a:t>Johnston, 2013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A6E499-62E5-48F1-A60B-90C7DACD979F}"/>
              </a:ext>
            </a:extLst>
          </p:cNvPr>
          <p:cNvSpPr/>
          <p:nvPr/>
        </p:nvSpPr>
        <p:spPr>
          <a:xfrm>
            <a:off x="3282955" y="307114"/>
            <a:ext cx="4706097" cy="7232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100" b="1" u="sng" dirty="0">
                <a:latin typeface="+mj-lt"/>
              </a:rPr>
              <a:t>Underpinning Theory </a:t>
            </a:r>
            <a:endParaRPr lang="en-GB" sz="4100" b="1" u="sng" dirty="0">
              <a:latin typeface="+mj-lt"/>
            </a:endParaRPr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28E108A7-39A3-4E69-B65C-C91E944771EF}"/>
              </a:ext>
            </a:extLst>
          </p:cNvPr>
          <p:cNvSpPr/>
          <p:nvPr/>
        </p:nvSpPr>
        <p:spPr>
          <a:xfrm>
            <a:off x="3567086" y="1934817"/>
            <a:ext cx="255541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C947BC-926D-42E1-9B2B-E067D68A8210}"/>
              </a:ext>
            </a:extLst>
          </p:cNvPr>
          <p:cNvSpPr txBox="1"/>
          <p:nvPr/>
        </p:nvSpPr>
        <p:spPr>
          <a:xfrm>
            <a:off x="1118727" y="1987826"/>
            <a:ext cx="3116512" cy="378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Independent Advocate</a:t>
            </a:r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6FA61D4C-292E-4F10-85FC-AB92F4F9B5FB}"/>
              </a:ext>
            </a:extLst>
          </p:cNvPr>
          <p:cNvSpPr/>
          <p:nvPr/>
        </p:nvSpPr>
        <p:spPr>
          <a:xfrm>
            <a:off x="3561632" y="3832511"/>
            <a:ext cx="255541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522BD5-E40C-4F5D-8BFF-E30625C4104F}"/>
              </a:ext>
            </a:extLst>
          </p:cNvPr>
          <p:cNvSpPr txBox="1"/>
          <p:nvPr/>
        </p:nvSpPr>
        <p:spPr>
          <a:xfrm>
            <a:off x="2155394" y="3915781"/>
            <a:ext cx="2255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NHS</a:t>
            </a:r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63DDE25A-7BF1-426F-A918-BF76094D4457}"/>
              </a:ext>
            </a:extLst>
          </p:cNvPr>
          <p:cNvSpPr/>
          <p:nvPr/>
        </p:nvSpPr>
        <p:spPr>
          <a:xfrm>
            <a:off x="3561632" y="4342763"/>
            <a:ext cx="255541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394ABD-F0B9-47B4-A3C4-8E92B6757300}"/>
              </a:ext>
            </a:extLst>
          </p:cNvPr>
          <p:cNvSpPr txBox="1"/>
          <p:nvPr/>
        </p:nvSpPr>
        <p:spPr>
          <a:xfrm>
            <a:off x="1397404" y="4418673"/>
            <a:ext cx="2164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Local Authority </a:t>
            </a:r>
          </a:p>
        </p:txBody>
      </p:sp>
    </p:spTree>
    <p:extLst>
      <p:ext uri="{BB962C8B-B14F-4D97-AF65-F5344CB8AC3E}">
        <p14:creationId xmlns:p14="http://schemas.microsoft.com/office/powerpoint/2010/main" val="4779553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high confidence">
            <a:extLst>
              <a:ext uri="{FF2B5EF4-FFF2-40B4-BE49-F238E27FC236}">
                <a16:creationId xmlns:a16="http://schemas.microsoft.com/office/drawing/2014/main" id="{B1BCAC33-3A2B-4F1B-B201-EEF8F73130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4627" y="1925053"/>
            <a:ext cx="4320209" cy="35118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62453E9-9C7F-4D02-A79A-7F95CA929CA2}"/>
              </a:ext>
            </a:extLst>
          </p:cNvPr>
          <p:cNvSpPr txBox="1"/>
          <p:nvPr/>
        </p:nvSpPr>
        <p:spPr>
          <a:xfrm>
            <a:off x="2544417" y="88433"/>
            <a:ext cx="8044069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100" u="sng" dirty="0"/>
              <a:t>Thompsons Personal Central Structured Model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1BE562-D8B4-4518-A012-EA5D29616EA1}"/>
              </a:ext>
            </a:extLst>
          </p:cNvPr>
          <p:cNvSpPr txBox="1"/>
          <p:nvPr/>
        </p:nvSpPr>
        <p:spPr>
          <a:xfrm>
            <a:off x="0" y="6596390"/>
            <a:ext cx="38563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(Thompson, 2006), (Dalrymple &amp; Burke,  2003) </a:t>
            </a:r>
          </a:p>
        </p:txBody>
      </p:sp>
      <p:pic>
        <p:nvPicPr>
          <p:cNvPr id="9" name="Picture 8" descr="A picture containing LEGO, toy&#10;&#10;Description generated with very high confidence">
            <a:extLst>
              <a:ext uri="{FF2B5EF4-FFF2-40B4-BE49-F238E27FC236}">
                <a16:creationId xmlns:a16="http://schemas.microsoft.com/office/drawing/2014/main" id="{D2A7F3B9-5931-4685-B46D-AA67E107BB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68" y="1925053"/>
            <a:ext cx="3679134" cy="35118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9C8318C-48DC-4FC4-B772-9764B0D88955}"/>
              </a:ext>
            </a:extLst>
          </p:cNvPr>
          <p:cNvSpPr txBox="1"/>
          <p:nvPr/>
        </p:nvSpPr>
        <p:spPr>
          <a:xfrm>
            <a:off x="3689078" y="5274443"/>
            <a:ext cx="367913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50000"/>
                  </a:schemeClr>
                </a:solidFill>
              </a:rPr>
              <a:t>(PINSDADDY.COM, 2018)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4B500C-09E6-44AC-9819-B3EE34DD3CA7}"/>
              </a:ext>
            </a:extLst>
          </p:cNvPr>
          <p:cNvSpPr txBox="1"/>
          <p:nvPr/>
        </p:nvSpPr>
        <p:spPr>
          <a:xfrm>
            <a:off x="9888609" y="5274443"/>
            <a:ext cx="33925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>
                    <a:lumMod val="50000"/>
                  </a:schemeClr>
                </a:solidFill>
              </a:rPr>
              <a:t>(The Open Universaty,2018)</a:t>
            </a:r>
          </a:p>
        </p:txBody>
      </p:sp>
    </p:spTree>
    <p:extLst>
      <p:ext uri="{BB962C8B-B14F-4D97-AF65-F5344CB8AC3E}">
        <p14:creationId xmlns:p14="http://schemas.microsoft.com/office/powerpoint/2010/main" val="9537324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FF861E6-B128-44F3-9DB1-BDA440FA993C}"/>
              </a:ext>
            </a:extLst>
          </p:cNvPr>
          <p:cNvSpPr txBox="1"/>
          <p:nvPr/>
        </p:nvSpPr>
        <p:spPr>
          <a:xfrm>
            <a:off x="1630014" y="622851"/>
            <a:ext cx="9780105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100" u="sng" dirty="0"/>
              <a:t>Advocacy working with in a Framework</a:t>
            </a:r>
            <a:r>
              <a:rPr lang="en-GB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271D1E-A435-440A-9415-DF3F3F5B6FC3}"/>
              </a:ext>
            </a:extLst>
          </p:cNvPr>
          <p:cNvSpPr txBox="1"/>
          <p:nvPr/>
        </p:nvSpPr>
        <p:spPr>
          <a:xfrm>
            <a:off x="185529" y="6515173"/>
            <a:ext cx="6917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65000"/>
                  </a:schemeClr>
                </a:solidFill>
              </a:rPr>
              <a:t>(Fox,2018) (The National Development Team For Inclusion, 2018</a:t>
            </a:r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)</a:t>
            </a:r>
          </a:p>
        </p:txBody>
      </p:sp>
      <p:pic>
        <p:nvPicPr>
          <p:cNvPr id="3" name="Picture 2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D3066C44-B0F5-459B-8ED3-B0B20A64B8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624" y="2153479"/>
            <a:ext cx="5751443" cy="412142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246201-283A-4065-9351-A8F6FDE505AB}"/>
              </a:ext>
            </a:extLst>
          </p:cNvPr>
          <p:cNvSpPr txBox="1"/>
          <p:nvPr/>
        </p:nvSpPr>
        <p:spPr>
          <a:xfrm>
            <a:off x="7633251" y="2413337"/>
            <a:ext cx="455874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PATH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957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Graphic 6">
            <a:extLst>
              <a:ext uri="{FF2B5EF4-FFF2-40B4-BE49-F238E27FC236}">
                <a16:creationId xmlns:a16="http://schemas.microsoft.com/office/drawing/2014/main" id="{BC5F9752-5633-4A0F-AFA0-DF44636BA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060" y="1715781"/>
            <a:ext cx="3425957" cy="342595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783E20-7889-4611-85FD-991C5F035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0519" y="365125"/>
            <a:ext cx="7638013" cy="1325563"/>
          </a:xfrm>
        </p:spPr>
        <p:txBody>
          <a:bodyPr>
            <a:normAutofit/>
          </a:bodyPr>
          <a:lstStyle/>
          <a:p>
            <a:r>
              <a:rPr lang="en-US" altLang="en-US" sz="4100" b="1" u="sng" dirty="0">
                <a:solidFill>
                  <a:schemeClr val="bg1"/>
                </a:solidFill>
                <a:cs typeface="Arial" panose="020B0604020202020204" pitchFamily="34" charset="0"/>
              </a:rPr>
              <a:t>The Independent Advocacy service</a:t>
            </a:r>
            <a:endParaRPr lang="en-GB" sz="4100" b="1" u="sng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1857A-46DD-4E14-B969-FA2276A10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7515" y="2022601"/>
            <a:ext cx="7161017" cy="41543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 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Follows guidelines of The Advocacy Charter (2002)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Protocol of Polices and Legislation 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agreement between service user and the Advocate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6E629B-FE17-4129-80A3-47855185B58F}"/>
              </a:ext>
            </a:extLst>
          </p:cNvPr>
          <p:cNvSpPr txBox="1"/>
          <p:nvPr/>
        </p:nvSpPr>
        <p:spPr>
          <a:xfrm>
            <a:off x="2386399" y="4752926"/>
            <a:ext cx="22582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>
                    <a:lumMod val="75000"/>
                  </a:schemeClr>
                </a:solidFill>
              </a:rPr>
              <a:t>(No Name,2018)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353F35-44A3-40AF-B4F6-F32CFFCC2C52}"/>
              </a:ext>
            </a:extLst>
          </p:cNvPr>
          <p:cNvSpPr txBox="1"/>
          <p:nvPr/>
        </p:nvSpPr>
        <p:spPr>
          <a:xfrm>
            <a:off x="-76279" y="6508875"/>
            <a:ext cx="110623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(Advocacy Codes of Practice, 2014)(The Advocacy Charter, 2002 )(Welsh Government, 2014)</a:t>
            </a:r>
          </a:p>
        </p:txBody>
      </p:sp>
    </p:spTree>
    <p:extLst>
      <p:ext uri="{BB962C8B-B14F-4D97-AF65-F5344CB8AC3E}">
        <p14:creationId xmlns:p14="http://schemas.microsoft.com/office/powerpoint/2010/main" val="1350168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0">
              <a:schemeClr val="accent1">
                <a:lumMod val="0"/>
                <a:lumOff val="10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A0576B0-CD8C-4661-95C8-A9F2CE7CDDB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712" y="-3324"/>
            <a:ext cx="4724288" cy="6861324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FF60E2B-3919-423C-B1FF-56CDE668116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712" y="0"/>
            <a:ext cx="4319042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B136E1-0D5C-42CA-960C-7985EAC98DE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11" r="5192"/>
          <a:stretch/>
        </p:blipFill>
        <p:spPr>
          <a:xfrm>
            <a:off x="661320" y="897298"/>
            <a:ext cx="6274296" cy="50600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81CA69-2785-4FFF-93D1-695939B06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3179" y="1555352"/>
            <a:ext cx="330813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 Professional                         </a:t>
            </a:r>
            <a:r>
              <a:rPr lang="en-US" sz="4100" b="1" u="sng" dirty="0">
                <a:solidFill>
                  <a:schemeClr val="bg1"/>
                </a:solidFill>
              </a:rPr>
              <a:t>B</a:t>
            </a:r>
            <a:r>
              <a:rPr lang="en-US" sz="41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oundaries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C5C6AB-1566-41C7-8089-F0453C04BE75}"/>
              </a:ext>
            </a:extLst>
          </p:cNvPr>
          <p:cNvSpPr txBox="1"/>
          <p:nvPr/>
        </p:nvSpPr>
        <p:spPr>
          <a:xfrm rot="725087">
            <a:off x="3140764" y="2184817"/>
            <a:ext cx="1921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  <a:cs typeface="Arial" panose="020B0604020202020204" pitchFamily="34" charset="0"/>
              </a:rPr>
              <a:t>Safeguarding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DED060-13D7-4E9E-AAFE-93D07EB0AF49}"/>
              </a:ext>
            </a:extLst>
          </p:cNvPr>
          <p:cNvSpPr txBox="1"/>
          <p:nvPr/>
        </p:nvSpPr>
        <p:spPr>
          <a:xfrm rot="21161986">
            <a:off x="1195187" y="1886298"/>
            <a:ext cx="1815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Advocate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8CC6D0-6494-42B1-B913-6A1E1238BE9A}"/>
              </a:ext>
            </a:extLst>
          </p:cNvPr>
          <p:cNvSpPr txBox="1"/>
          <p:nvPr/>
        </p:nvSpPr>
        <p:spPr>
          <a:xfrm rot="2219255">
            <a:off x="5096487" y="2579875"/>
            <a:ext cx="18049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 Black" panose="020B0A04020102020204" pitchFamily="34" charset="0"/>
              </a:rPr>
              <a:t>Service user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23A8E6-4791-4100-8BE1-B5D52FCBFC01}"/>
              </a:ext>
            </a:extLst>
          </p:cNvPr>
          <p:cNvSpPr txBox="1"/>
          <p:nvPr/>
        </p:nvSpPr>
        <p:spPr>
          <a:xfrm flipH="1">
            <a:off x="5620866" y="5656012"/>
            <a:ext cx="303474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(Cute Pictures, 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39A23F-D57E-458F-BD54-516363C8BFF0}"/>
              </a:ext>
            </a:extLst>
          </p:cNvPr>
          <p:cNvSpPr txBox="1"/>
          <p:nvPr/>
        </p:nvSpPr>
        <p:spPr>
          <a:xfrm>
            <a:off x="-1" y="6596390"/>
            <a:ext cx="70624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(Care Council Wales,2015)( Advocacy Codes of Practice, 2014.)( The Advocacy Charter, 2002)( Government 1998) </a:t>
            </a:r>
          </a:p>
        </p:txBody>
      </p:sp>
    </p:spTree>
    <p:extLst>
      <p:ext uri="{BB962C8B-B14F-4D97-AF65-F5344CB8AC3E}">
        <p14:creationId xmlns:p14="http://schemas.microsoft.com/office/powerpoint/2010/main" val="33530195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wearing a suit and tie&#10;&#10;Description generated with very high confidence">
            <a:extLst>
              <a:ext uri="{FF2B5EF4-FFF2-40B4-BE49-F238E27FC236}">
                <a16:creationId xmlns:a16="http://schemas.microsoft.com/office/drawing/2014/main" id="{7F34588F-B549-49D1-B00C-C2DF08263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826" y="1196008"/>
            <a:ext cx="6692347" cy="48204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CA15F6-5F8E-48E2-944F-26F00B6350C3}"/>
              </a:ext>
            </a:extLst>
          </p:cNvPr>
          <p:cNvSpPr txBox="1"/>
          <p:nvPr/>
        </p:nvSpPr>
        <p:spPr>
          <a:xfrm>
            <a:off x="344556" y="6016487"/>
            <a:ext cx="37238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2">
                    <a:lumMod val="50000"/>
                  </a:schemeClr>
                </a:solidFill>
              </a:rPr>
              <a:t>(King, No Date)</a:t>
            </a:r>
          </a:p>
        </p:txBody>
      </p:sp>
    </p:spTree>
    <p:extLst>
      <p:ext uri="{BB962C8B-B14F-4D97-AF65-F5344CB8AC3E}">
        <p14:creationId xmlns:p14="http://schemas.microsoft.com/office/powerpoint/2010/main" val="1558297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20915-B0C3-4E10-A974-B5919138F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AFF5E-328A-4178-A984-B346E23DA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48627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4000" dirty="0"/>
              <a:t>Advocacy Charter </a:t>
            </a:r>
            <a:r>
              <a:rPr lang="en-GB" sz="4000" u="sng" dirty="0">
                <a:hlinkClick r:id="rId2"/>
              </a:rPr>
              <a:t>http://www.aqvx59.dsl.pipex.com/Advocacy%20Charter2004.pdf</a:t>
            </a:r>
            <a:r>
              <a:rPr lang="en-GB" sz="4000" dirty="0"/>
              <a:t> </a:t>
            </a:r>
          </a:p>
          <a:p>
            <a:pPr marL="0" indent="0">
              <a:buNone/>
            </a:pPr>
            <a:r>
              <a:rPr lang="en-GB" sz="4000" dirty="0"/>
              <a:t>Advocacy Codes of Practise (2014) </a:t>
            </a:r>
            <a:r>
              <a:rPr lang="en-GB" sz="4000" i="1" dirty="0"/>
              <a:t>Code of Practice</a:t>
            </a:r>
            <a:r>
              <a:rPr lang="en-GB" sz="4000" dirty="0"/>
              <a:t> Available at: </a:t>
            </a:r>
            <a:r>
              <a:rPr lang="en-GB" sz="4000" u="sng" dirty="0">
                <a:hlinkClick r:id="rId3"/>
              </a:rPr>
              <a:t>http://www.qualityadvocacy.org.uk/wp-content/uploads/2014/03/Code-of-Practice.pdf</a:t>
            </a:r>
            <a:r>
              <a:rPr lang="en-GB" sz="4000" dirty="0"/>
              <a:t>  (Accessed: 21</a:t>
            </a:r>
            <a:r>
              <a:rPr lang="en-GB" sz="4000" baseline="30000" dirty="0"/>
              <a:t>st</a:t>
            </a:r>
            <a:r>
              <a:rPr lang="en-GB" sz="4000" dirty="0"/>
              <a:t> March 2018).  </a:t>
            </a:r>
          </a:p>
          <a:p>
            <a:pPr marL="0" indent="0">
              <a:buNone/>
            </a:pPr>
            <a:r>
              <a:rPr lang="en-GB" sz="4000" dirty="0"/>
              <a:t>BBC, </a:t>
            </a:r>
            <a:r>
              <a:rPr lang="en-GB" sz="4000" i="1" dirty="0"/>
              <a:t>Panorama </a:t>
            </a:r>
            <a:r>
              <a:rPr lang="en-GB" sz="4000" dirty="0"/>
              <a:t>(2009) Available at: </a:t>
            </a:r>
            <a:r>
              <a:rPr lang="en-GB" sz="4000" u="sng" dirty="0">
                <a:hlinkClick r:id="rId4"/>
              </a:rPr>
              <a:t>http://news.bbc.co.uk/panorama/hi/front_page/newsid_8029000/8029257.stm</a:t>
            </a:r>
            <a:r>
              <a:rPr lang="en-GB" sz="4000" dirty="0"/>
              <a:t> (Accessed 24th March 2018). </a:t>
            </a:r>
          </a:p>
          <a:p>
            <a:pPr marL="0" indent="0">
              <a:buNone/>
            </a:pPr>
            <a:r>
              <a:rPr lang="en-GB" sz="4000" dirty="0"/>
              <a:t>Cameron, C. (2014) Disability Studies, A students Guide. London, UK: Sage.</a:t>
            </a:r>
          </a:p>
          <a:p>
            <a:pPr marL="0" indent="0">
              <a:buNone/>
            </a:pPr>
            <a:r>
              <a:rPr lang="en-GB" sz="4000" dirty="0"/>
              <a:t>Centre for Public Health (2016) Available at: Proceshttp://www.cph.org.uk/wp-content/uploads/2012/08/alcohol-brief-intervention.pdfs (Accessed: 21</a:t>
            </a:r>
            <a:r>
              <a:rPr lang="en-GB" sz="4000" baseline="30000" dirty="0"/>
              <a:t>st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r>
              <a:rPr lang="en-GB" sz="4000" dirty="0"/>
              <a:t>Clay Behavioural Health Centre (2017) </a:t>
            </a:r>
            <a:r>
              <a:rPr lang="en-GB" sz="4000" i="1" dirty="0"/>
              <a:t>Mental Health service.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5"/>
              </a:rPr>
              <a:t>http://ccbhc.org/adult-mental-health-services/</a:t>
            </a:r>
            <a:r>
              <a:rPr lang="en-GB" sz="4000" dirty="0"/>
              <a:t> (Accessed: 23</a:t>
            </a:r>
            <a:r>
              <a:rPr lang="en-GB" sz="4000" baseline="30000" dirty="0"/>
              <a:t>rd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r>
              <a:rPr lang="en-GB" sz="4000" dirty="0"/>
              <a:t>Cute Pictures (2006) </a:t>
            </a:r>
            <a:r>
              <a:rPr lang="en-GB" sz="4000" i="1" dirty="0"/>
              <a:t>Image</a:t>
            </a:r>
            <a:r>
              <a:rPr lang="en-GB" sz="4000" dirty="0"/>
              <a:t>. Available at: </a:t>
            </a:r>
            <a:r>
              <a:rPr lang="en-GB" sz="4000" u="sng" dirty="0">
                <a:hlinkClick r:id="rId6"/>
              </a:rPr>
              <a:t>http://cute-pictures.blogspot.co.uk/2011/08/75-free-stock-images-3d-human-character.html</a:t>
            </a:r>
            <a:r>
              <a:rPr lang="en-GB" sz="4000" dirty="0"/>
              <a:t> (Accesses: 21</a:t>
            </a:r>
            <a:r>
              <a:rPr lang="en-GB" sz="4000" baseline="30000" dirty="0"/>
              <a:t>st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r>
              <a:rPr lang="en-GB" sz="4000" dirty="0"/>
              <a:t>Dalrymple J &amp; Burke B (2003) </a:t>
            </a:r>
            <a:r>
              <a:rPr lang="en-GB" sz="4000" i="1" dirty="0"/>
              <a:t>Anti-Oppressive Practice: Social Care and the Law, </a:t>
            </a:r>
            <a:r>
              <a:rPr lang="en-GB" sz="4000" dirty="0"/>
              <a:t>Maidenhead: Open University Press</a:t>
            </a:r>
          </a:p>
          <a:p>
            <a:pPr marL="0" indent="0">
              <a:buNone/>
            </a:pPr>
            <a:r>
              <a:rPr lang="en-GB" sz="4000" dirty="0"/>
              <a:t>Department of Health (2010) </a:t>
            </a:r>
            <a:r>
              <a:rPr lang="en-GB" sz="4000" i="1" dirty="0"/>
              <a:t>Personalisation through Person-Centred Planning,</a:t>
            </a:r>
            <a:r>
              <a:rPr lang="en-GB" sz="4000" dirty="0"/>
              <a:t> Available at:  </a:t>
            </a:r>
            <a:r>
              <a:rPr lang="en-GB" sz="4000" u="sng" dirty="0">
                <a:hlinkClick r:id="rId7"/>
              </a:rPr>
              <a:t>https://www.thinklocalactpersonal.org.uk/_assets/Resources/Personalisation/EastMidlands/Workstreams/PCP/Personalisation_through_Person_Centred_Planning.pdf</a:t>
            </a:r>
            <a:r>
              <a:rPr lang="en-GB" sz="4000" dirty="0"/>
              <a:t> (Accessed: 21</a:t>
            </a:r>
            <a:r>
              <a:rPr lang="en-GB" sz="4000" baseline="30000" dirty="0"/>
              <a:t>st</a:t>
            </a:r>
            <a:r>
              <a:rPr lang="en-GB" sz="4000" dirty="0"/>
              <a:t> March 2018).</a:t>
            </a:r>
          </a:p>
          <a:p>
            <a:pPr marL="0" indent="0">
              <a:buNone/>
            </a:pPr>
            <a:r>
              <a:rPr lang="en-GB" sz="4000" dirty="0"/>
              <a:t>Fox, N. (2018) Advocacy West Wales, Working within a Legislative Framework as an Independent Advocate, Power Point. (Accessed: 21</a:t>
            </a:r>
            <a:r>
              <a:rPr lang="en-GB" sz="4000" baseline="30000" dirty="0"/>
              <a:t>st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r>
              <a:rPr lang="en-GB" sz="4000" dirty="0"/>
              <a:t>Gingerich, W., &amp; </a:t>
            </a:r>
            <a:r>
              <a:rPr lang="en-GB" sz="4000" dirty="0" err="1"/>
              <a:t>Eisengrat</a:t>
            </a:r>
            <a:r>
              <a:rPr lang="en-GB" sz="4000" dirty="0"/>
              <a:t>, S.  (2000) </a:t>
            </a:r>
            <a:r>
              <a:rPr lang="en-GB" sz="4000" i="1" dirty="0"/>
              <a:t>Solution-Focused brief therapy: A review of the outcome research. </a:t>
            </a:r>
            <a:endParaRPr lang="en-GB" sz="4000" dirty="0"/>
          </a:p>
          <a:p>
            <a:pPr marL="0" indent="0">
              <a:buNone/>
            </a:pPr>
            <a:r>
              <a:rPr lang="en-GB" sz="4000" i="1" dirty="0"/>
              <a:t>Health and Disability Advocacy (2009) Available at: </a:t>
            </a:r>
            <a:r>
              <a:rPr lang="en-GB" sz="4000" i="1" u="sng" dirty="0">
                <a:hlinkClick r:id="rId8"/>
              </a:rPr>
              <a:t>http</a:t>
            </a:r>
            <a:r>
              <a:rPr lang="en-GB" sz="4000" u="sng" dirty="0">
                <a:hlinkClick r:id="rId8"/>
              </a:rPr>
              <a:t>://advocacy.hdc.org.nz/resources/models-of-advocacy</a:t>
            </a:r>
            <a:r>
              <a:rPr lang="en-GB" sz="4000" dirty="0"/>
              <a:t> (Accessed: 22</a:t>
            </a:r>
            <a:r>
              <a:rPr lang="en-GB" sz="4000" baseline="30000" dirty="0"/>
              <a:t>nd</a:t>
            </a:r>
            <a:r>
              <a:rPr lang="en-GB" sz="4000" dirty="0"/>
              <a:t> February 2018). </a:t>
            </a:r>
          </a:p>
          <a:p>
            <a:pPr marL="0" indent="0">
              <a:buNone/>
            </a:pPr>
            <a:r>
              <a:rPr lang="en-GB" sz="4000" dirty="0"/>
              <a:t>Johnston, L. (2013) </a:t>
            </a:r>
            <a:r>
              <a:rPr lang="en-GB" sz="4000" i="1" dirty="0"/>
              <a:t>Image of </a:t>
            </a:r>
            <a:r>
              <a:rPr lang="en-GB" sz="4000" i="1" dirty="0" err="1"/>
              <a:t>Arnstein</a:t>
            </a:r>
            <a:r>
              <a:rPr lang="en-GB" sz="4000" i="1" dirty="0"/>
              <a:t> ladder. Available at: </a:t>
            </a:r>
            <a:r>
              <a:rPr lang="en-GB" sz="4000" u="sng" dirty="0">
                <a:hlinkClick r:id="rId9"/>
              </a:rPr>
              <a:t>http://www.lymedisease.org/cdc-outreach-2/</a:t>
            </a:r>
            <a:r>
              <a:rPr lang="en-GB" sz="4000" dirty="0"/>
              <a:t> (Accessed: 14</a:t>
            </a:r>
            <a:r>
              <a:rPr lang="en-GB" sz="4000" baseline="30000" dirty="0"/>
              <a:t>th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r>
              <a:rPr lang="en-GB" sz="4000" dirty="0"/>
              <a:t>King, M, Jr. ()Available at: </a:t>
            </a:r>
            <a:r>
              <a:rPr lang="en-GB" sz="4000" u="sng" dirty="0">
                <a:hlinkClick r:id="rId10"/>
              </a:rPr>
              <a:t>http://www.freespeach.Berkeley.edu</a:t>
            </a:r>
            <a:r>
              <a:rPr lang="en-GB" sz="4000" dirty="0"/>
              <a:t>  (Accessed: 23</a:t>
            </a:r>
            <a:r>
              <a:rPr lang="en-GB" sz="4000" baseline="30000" dirty="0"/>
              <a:t>rd</a:t>
            </a:r>
            <a:r>
              <a:rPr lang="en-GB" sz="4000" dirty="0"/>
              <a:t> March 2018).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5734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2111A-4BDA-4102-BFFE-67376A7B7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83096"/>
            <a:ext cx="10515600" cy="559386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100" dirty="0" err="1"/>
              <a:t>Laydon</a:t>
            </a:r>
            <a:r>
              <a:rPr lang="en-GB" sz="2100" dirty="0"/>
              <a:t>, C. (2018) </a:t>
            </a:r>
            <a:r>
              <a:rPr lang="en-GB" sz="2100" i="1" dirty="0"/>
              <a:t>Nursing Times. Available at: </a:t>
            </a:r>
            <a:r>
              <a:rPr lang="en-GB" sz="2100" dirty="0"/>
              <a:t>20https://www.nursingtimes.net/ (Accessed: 21</a:t>
            </a:r>
            <a:r>
              <a:rPr lang="en-GB" sz="2100" baseline="30000" dirty="0"/>
              <a:t>st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No Name (2018) </a:t>
            </a:r>
            <a:r>
              <a:rPr lang="en-GB" sz="2100" i="1" dirty="0"/>
              <a:t>Hierarchy of people. Structure, manager,</a:t>
            </a:r>
            <a:r>
              <a:rPr lang="en-GB" sz="2100" dirty="0"/>
              <a:t> Available at: </a:t>
            </a:r>
            <a:r>
              <a:rPr lang="en-GB" sz="2100" u="sng" dirty="0">
                <a:hlinkClick r:id="rId2"/>
              </a:rPr>
              <a:t>https://www.dreamstime.com/stock-photo-hierarchy-people-d-concept-graphic-depicting-rendered-against-white-background-soft-shadow-reflection-to-image31905110</a:t>
            </a:r>
            <a:r>
              <a:rPr lang="en-GB" sz="2100" dirty="0"/>
              <a:t> (Accessed: 21</a:t>
            </a:r>
            <a:r>
              <a:rPr lang="en-GB" sz="2100" baseline="30000" dirty="0"/>
              <a:t>st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North West </a:t>
            </a:r>
            <a:r>
              <a:rPr lang="en-GB" sz="2100" dirty="0" err="1"/>
              <a:t>Lhin</a:t>
            </a:r>
            <a:r>
              <a:rPr lang="en-GB" sz="2100" dirty="0"/>
              <a:t> (2004) Palliative </a:t>
            </a:r>
            <a:r>
              <a:rPr lang="en-GB" sz="2100" i="1" dirty="0"/>
              <a:t>Care. </a:t>
            </a:r>
            <a:r>
              <a:rPr lang="en-GB" sz="2100" dirty="0"/>
              <a:t>Available at</a:t>
            </a:r>
            <a:r>
              <a:rPr lang="en-GB" sz="2100" i="1" dirty="0"/>
              <a:t>: </a:t>
            </a:r>
            <a:r>
              <a:rPr lang="en-GB" sz="2100" i="1" u="sng" dirty="0">
                <a:hlinkClick r:id="rId3"/>
              </a:rPr>
              <a:t>http</a:t>
            </a:r>
            <a:r>
              <a:rPr lang="en-GB" sz="2100" u="sng" dirty="0">
                <a:hlinkClick r:id="rId3"/>
              </a:rPr>
              <a:t>://www.northwestlhin.on.ca/goalsandachievements/Palliative%20Care.aspx</a:t>
            </a:r>
            <a:r>
              <a:rPr lang="en-GB" sz="2100" dirty="0"/>
              <a:t> (Accessed: 22</a:t>
            </a:r>
            <a:r>
              <a:rPr lang="en-GB" sz="2100" baseline="30000" dirty="0"/>
              <a:t>nd</a:t>
            </a:r>
            <a:r>
              <a:rPr lang="en-GB" sz="2100" dirty="0"/>
              <a:t>  March 2018). </a:t>
            </a:r>
          </a:p>
          <a:p>
            <a:pPr marL="0" indent="0">
              <a:buNone/>
            </a:pPr>
            <a:r>
              <a:rPr lang="en-GB" sz="2100" dirty="0"/>
              <a:t>PINSDADDY.COM (2018) </a:t>
            </a:r>
            <a:r>
              <a:rPr lang="en-GB" sz="2100" i="1" dirty="0"/>
              <a:t>Person Centred Care,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4"/>
              </a:rPr>
              <a:t>http://www.pinsdaddy.com/person-centered-care_HbliO%7Cg7DXkAFcXv0pFXuIHVgrgAQLyNtOTWiigf3io/2</a:t>
            </a:r>
            <a:r>
              <a:rPr lang="en-GB" sz="2100" dirty="0"/>
              <a:t> (Accessed: 21</a:t>
            </a:r>
            <a:r>
              <a:rPr lang="en-GB" sz="2100" baseline="30000" dirty="0"/>
              <a:t>st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Sillars, A. (2015) </a:t>
            </a:r>
            <a:r>
              <a:rPr lang="en-GB" sz="2100" i="1" dirty="0"/>
              <a:t>Medical Model vs. Person-</a:t>
            </a:r>
            <a:r>
              <a:rPr lang="en-GB" sz="2100" i="1" dirty="0" err="1"/>
              <a:t>Centered</a:t>
            </a:r>
            <a:r>
              <a:rPr lang="en-GB" sz="2100" i="1" dirty="0"/>
              <a:t> Care Model. Available at: </a:t>
            </a:r>
            <a:r>
              <a:rPr lang="en-GB" sz="2100" u="sng" dirty="0">
                <a:hlinkClick r:id="rId5"/>
              </a:rPr>
              <a:t>https://www.aging.ca.gov/ProgramsProviders/ADHC-CBAS/HCB_Settings_Stakeholder_Activities/Workgroups/Docs/Medical_Model.pdf</a:t>
            </a:r>
            <a:r>
              <a:rPr lang="en-GB" sz="2100" dirty="0"/>
              <a:t> ( Accessed: 14</a:t>
            </a:r>
            <a:r>
              <a:rPr lang="en-GB" sz="2100" baseline="30000" dirty="0"/>
              <a:t>th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Action for Advocacy (2002) </a:t>
            </a:r>
            <a:r>
              <a:rPr lang="en-GB" sz="2100" i="1" dirty="0"/>
              <a:t>The Advocacy Charter,</a:t>
            </a:r>
            <a:r>
              <a:rPr lang="en-GB" sz="2100" dirty="0"/>
              <a:t> Available at: </a:t>
            </a:r>
            <a:r>
              <a:rPr lang="en-GB" sz="2100" u="sng" dirty="0">
                <a:hlinkClick r:id="rId6"/>
              </a:rPr>
              <a:t>https://www.ndti.org.uk/uploads/files/Advocacy_Charter.pdf</a:t>
            </a:r>
            <a:r>
              <a:rPr lang="en-GB" sz="2100" dirty="0"/>
              <a:t> (Accessed: 14</a:t>
            </a:r>
            <a:r>
              <a:rPr lang="en-GB" sz="2100" baseline="30000" dirty="0"/>
              <a:t>th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UK Government (1998) </a:t>
            </a:r>
            <a:r>
              <a:rPr lang="en-GB" sz="2100" i="1" dirty="0"/>
              <a:t>Data Protection Act,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7"/>
              </a:rPr>
              <a:t>http://www.legislation.gov.uk/ukpga/1998/29/contents </a:t>
            </a:r>
            <a:r>
              <a:rPr lang="en-GB" sz="2100" dirty="0"/>
              <a:t>(Assessed: 21st March 2018). </a:t>
            </a:r>
          </a:p>
          <a:p>
            <a:pPr marL="0" indent="0">
              <a:buNone/>
            </a:pPr>
            <a:r>
              <a:rPr lang="en-GB" sz="2100" dirty="0"/>
              <a:t> The National Development Team For Inclusion (2016</a:t>
            </a:r>
            <a:r>
              <a:rPr lang="en-GB" sz="2100" i="1" dirty="0"/>
              <a:t>) Advocacy Outcomes Framework</a:t>
            </a:r>
            <a:r>
              <a:rPr lang="en-GB" sz="2100" dirty="0"/>
              <a:t>, Available at:   </a:t>
            </a:r>
            <a:r>
              <a:rPr lang="en-GB" sz="2100" u="sng" dirty="0">
                <a:hlinkClick r:id="rId8"/>
              </a:rPr>
              <a:t>file:///G:/Values/Advocacy%20frame%20work.pdf</a:t>
            </a:r>
            <a:r>
              <a:rPr lang="en-GB" sz="2100" dirty="0"/>
              <a:t>    (Accessed: 23</a:t>
            </a:r>
            <a:r>
              <a:rPr lang="en-GB" sz="2100" baseline="30000" dirty="0"/>
              <a:t>rd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The Open University (2018) </a:t>
            </a:r>
            <a:r>
              <a:rPr lang="en-GB" sz="2100" i="1" dirty="0"/>
              <a:t>Introduction to Social Work in Wales,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9"/>
              </a:rPr>
              <a:t>http://www.open.edu/openlearncreate/mod/oucontent/view.php?id=55164&amp;section=6.2</a:t>
            </a:r>
            <a:r>
              <a:rPr lang="en-GB" sz="2100" dirty="0"/>
              <a:t> (Accessed: 21</a:t>
            </a:r>
            <a:r>
              <a:rPr lang="en-GB" sz="2100" baseline="30000" dirty="0"/>
              <a:t>st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Tilford, R. (2014) </a:t>
            </a:r>
            <a:r>
              <a:rPr lang="en-GB" sz="2100" i="1" dirty="0"/>
              <a:t>Peer Support Specialists look at people as the solution to their problems not as the problems themselves,</a:t>
            </a:r>
            <a:r>
              <a:rPr lang="en-GB" sz="2100" dirty="0"/>
              <a:t> Available at: </a:t>
            </a:r>
            <a:r>
              <a:rPr lang="en-GB" sz="2100" u="sng" dirty="0">
                <a:hlinkClick r:id="rId10"/>
              </a:rPr>
              <a:t>https://www.groundreport.com/peer-support-specialists-look-at-people-as-the-solution-to-their-problems-not-as-the-problems-themselves/</a:t>
            </a:r>
            <a:r>
              <a:rPr lang="en-GB" sz="2100" dirty="0"/>
              <a:t>  (Accessed: 21</a:t>
            </a:r>
            <a:r>
              <a:rPr lang="en-GB" sz="2100" baseline="30000" dirty="0"/>
              <a:t>st</a:t>
            </a:r>
            <a:r>
              <a:rPr lang="en-GB" sz="2100" dirty="0"/>
              <a:t> March 2018). </a:t>
            </a:r>
          </a:p>
          <a:p>
            <a:pPr marL="0" indent="0">
              <a:buNone/>
            </a:pPr>
            <a:r>
              <a:rPr lang="en-GB" sz="2100" dirty="0"/>
              <a:t>Unknown, (2015)</a:t>
            </a:r>
            <a:r>
              <a:rPr lang="en-GB" sz="2100" i="1" dirty="0"/>
              <a:t> Diversity Rainbow Hand. </a:t>
            </a:r>
            <a:r>
              <a:rPr lang="en-GB" sz="2100" dirty="0"/>
              <a:t>Available at: </a:t>
            </a:r>
            <a:r>
              <a:rPr lang="en-GB" sz="2100" u="sng" dirty="0">
                <a:hlinkClick r:id="rId11"/>
              </a:rPr>
              <a:t>https://carolahand.wordpress.com/2015/01/06/context-matters-when-teaching-diversity/</a:t>
            </a:r>
            <a:r>
              <a:rPr lang="en-GB" sz="2100" dirty="0"/>
              <a:t>  (Accessed: 23</a:t>
            </a:r>
            <a:r>
              <a:rPr lang="en-GB" sz="2100" baseline="30000" dirty="0"/>
              <a:t>rd</a:t>
            </a:r>
            <a:r>
              <a:rPr lang="en-GB" sz="2100" dirty="0"/>
              <a:t> February 2018).   </a:t>
            </a:r>
          </a:p>
          <a:p>
            <a:pPr marL="0" indent="0">
              <a:buNone/>
            </a:pPr>
            <a:r>
              <a:rPr lang="en-GB" sz="2100" dirty="0"/>
              <a:t>Wright, A.C. and Jaffe, K.J. (2008) Six Steps to Successful Child Advocacy. London, UK: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307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1986</TotalTime>
  <Words>1080</Words>
  <Application>Microsoft Office PowerPoint</Application>
  <PresentationFormat>Widescreen</PresentationFormat>
  <Paragraphs>100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Black</vt:lpstr>
      <vt:lpstr>Calibri</vt:lpstr>
      <vt:lpstr>Calibri Light</vt:lpstr>
      <vt:lpstr>Times New Roman</vt:lpstr>
      <vt:lpstr>Office Theme</vt:lpstr>
      <vt:lpstr>Professional Practice in Advocacy</vt:lpstr>
      <vt:lpstr>Introduction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Independent Advocacy service</vt:lpstr>
      <vt:lpstr>                 Professional                         Boundaries 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 in Advocacy</dc:title>
  <dc:creator>Elaine Lewis-mcnally (1602450)</dc:creator>
  <cp:lastModifiedBy>Elaine Lewis-mcnally (1602450)</cp:lastModifiedBy>
  <cp:revision>131</cp:revision>
  <cp:lastPrinted>2018-03-22T20:51:25Z</cp:lastPrinted>
  <dcterms:created xsi:type="dcterms:W3CDTF">2018-02-21T11:07:20Z</dcterms:created>
  <dcterms:modified xsi:type="dcterms:W3CDTF">2018-03-26T12:12:12Z</dcterms:modified>
</cp:coreProperties>
</file>