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6"/>
  </p:notesMasterIdLst>
  <p:sldIdLst>
    <p:sldId id="304" r:id="rId2"/>
    <p:sldId id="413" r:id="rId3"/>
    <p:sldId id="415" r:id="rId4"/>
    <p:sldId id="376" r:id="rId5"/>
    <p:sldId id="281" r:id="rId6"/>
    <p:sldId id="345" r:id="rId7"/>
    <p:sldId id="346" r:id="rId8"/>
    <p:sldId id="347" r:id="rId9"/>
    <p:sldId id="350" r:id="rId10"/>
    <p:sldId id="348" r:id="rId11"/>
    <p:sldId id="351" r:id="rId12"/>
    <p:sldId id="352" r:id="rId13"/>
    <p:sldId id="353" r:id="rId14"/>
    <p:sldId id="354" r:id="rId15"/>
    <p:sldId id="355" r:id="rId16"/>
    <p:sldId id="356" r:id="rId17"/>
    <p:sldId id="357" r:id="rId18"/>
    <p:sldId id="417" r:id="rId19"/>
    <p:sldId id="416" r:id="rId20"/>
    <p:sldId id="360" r:id="rId21"/>
    <p:sldId id="362" r:id="rId22"/>
    <p:sldId id="365" r:id="rId23"/>
    <p:sldId id="366" r:id="rId24"/>
    <p:sldId id="367" r:id="rId25"/>
    <p:sldId id="369" r:id="rId26"/>
    <p:sldId id="370" r:id="rId27"/>
    <p:sldId id="372" r:id="rId28"/>
    <p:sldId id="454" r:id="rId29"/>
    <p:sldId id="546" r:id="rId30"/>
    <p:sldId id="452" r:id="rId31"/>
    <p:sldId id="513" r:id="rId32"/>
    <p:sldId id="514" r:id="rId33"/>
    <p:sldId id="473" r:id="rId34"/>
    <p:sldId id="472" r:id="rId35"/>
    <p:sldId id="543" r:id="rId36"/>
    <p:sldId id="536" r:id="rId37"/>
    <p:sldId id="539" r:id="rId38"/>
    <p:sldId id="443" r:id="rId39"/>
    <p:sldId id="541" r:id="rId40"/>
    <p:sldId id="334" r:id="rId41"/>
    <p:sldId id="397" r:id="rId42"/>
    <p:sldId id="544" r:id="rId43"/>
    <p:sldId id="545" r:id="rId44"/>
    <p:sldId id="373"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9A6291-45F3-4E94-8337-E62EFD864AEB}" v="14" dt="2026-09-06T17:52:30.2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44" autoAdjust="0"/>
    <p:restoredTop sz="95050" autoAdjust="0"/>
  </p:normalViewPr>
  <p:slideViewPr>
    <p:cSldViewPr snapToGrid="0">
      <p:cViewPr varScale="1">
        <p:scale>
          <a:sx n="111" d="100"/>
          <a:sy n="111" d="100"/>
        </p:scale>
        <p:origin x="1704" y="-48"/>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BFD6EC-FBAB-FC43-BA09-365765A4BBD7}" type="doc">
      <dgm:prSet loTypeId="urn:microsoft.com/office/officeart/2008/layout/RadialCluster" loCatId="" qsTypeId="urn:microsoft.com/office/officeart/2005/8/quickstyle/simple4#1" qsCatId="simple" csTypeId="urn:microsoft.com/office/officeart/2005/8/colors/accent1_2#1" csCatId="accent1" phldr="1"/>
      <dgm:spPr/>
      <dgm:t>
        <a:bodyPr/>
        <a:lstStyle/>
        <a:p>
          <a:endParaRPr lang="en-US"/>
        </a:p>
      </dgm:t>
    </dgm:pt>
    <dgm:pt modelId="{FF119EA8-6D1F-784B-B73F-9FA254FEA24C}">
      <dgm:prSet phldrT="[Text]"/>
      <dgm:spPr/>
      <dgm:t>
        <a:bodyPr/>
        <a:lstStyle/>
        <a:p>
          <a:r>
            <a:rPr lang="en-US" dirty="0"/>
            <a:t>HR Leader</a:t>
          </a:r>
        </a:p>
      </dgm:t>
    </dgm:pt>
    <dgm:pt modelId="{F40968CF-3C79-6547-B21B-3BC842DF0D72}" type="parTrans" cxnId="{728B2C66-AD3A-B44A-B1C3-AFC6D524EEE0}">
      <dgm:prSet/>
      <dgm:spPr/>
      <dgm:t>
        <a:bodyPr/>
        <a:lstStyle/>
        <a:p>
          <a:endParaRPr lang="en-US"/>
        </a:p>
      </dgm:t>
    </dgm:pt>
    <dgm:pt modelId="{99A942BF-18DB-304F-88DF-F7556DF61B86}" type="sibTrans" cxnId="{728B2C66-AD3A-B44A-B1C3-AFC6D524EEE0}">
      <dgm:prSet/>
      <dgm:spPr/>
      <dgm:t>
        <a:bodyPr/>
        <a:lstStyle/>
        <a:p>
          <a:endParaRPr lang="en-US"/>
        </a:p>
      </dgm:t>
    </dgm:pt>
    <dgm:pt modelId="{1B7D2AD1-C030-B048-A0B6-7B89DA1EFF03}">
      <dgm:prSet phldrT="[Text]"/>
      <dgm:spPr/>
      <dgm:t>
        <a:bodyPr/>
        <a:lstStyle/>
        <a:p>
          <a:r>
            <a:rPr lang="en-US" dirty="0"/>
            <a:t>Human Capital Developer</a:t>
          </a:r>
        </a:p>
      </dgm:t>
    </dgm:pt>
    <dgm:pt modelId="{B28B2755-5717-4E45-98C2-E0B9CE803D8B}" type="parTrans" cxnId="{976F0726-C4F7-B140-899E-913724FF8ADC}">
      <dgm:prSet/>
      <dgm:spPr/>
      <dgm:t>
        <a:bodyPr/>
        <a:lstStyle/>
        <a:p>
          <a:endParaRPr lang="en-US"/>
        </a:p>
      </dgm:t>
    </dgm:pt>
    <dgm:pt modelId="{660069B3-0B40-3F44-8A71-5957FE148D36}" type="sibTrans" cxnId="{976F0726-C4F7-B140-899E-913724FF8ADC}">
      <dgm:prSet/>
      <dgm:spPr/>
      <dgm:t>
        <a:bodyPr/>
        <a:lstStyle/>
        <a:p>
          <a:endParaRPr lang="en-US"/>
        </a:p>
      </dgm:t>
    </dgm:pt>
    <dgm:pt modelId="{4287D660-6EF5-2B49-85EC-F7FFE0B82910}">
      <dgm:prSet phldrT="[Text]"/>
      <dgm:spPr/>
      <dgm:t>
        <a:bodyPr/>
        <a:lstStyle/>
        <a:p>
          <a:r>
            <a:rPr lang="en-US" dirty="0"/>
            <a:t>Strategic partner</a:t>
          </a:r>
        </a:p>
      </dgm:t>
    </dgm:pt>
    <dgm:pt modelId="{2A364872-B4A7-494C-B343-0F26B2C89FBC}" type="parTrans" cxnId="{16710AE1-28CB-3449-9343-A1334DABB612}">
      <dgm:prSet/>
      <dgm:spPr/>
      <dgm:t>
        <a:bodyPr/>
        <a:lstStyle/>
        <a:p>
          <a:endParaRPr lang="en-US"/>
        </a:p>
      </dgm:t>
    </dgm:pt>
    <dgm:pt modelId="{4962AEAA-CE09-E548-BAC0-66821A6BEB94}" type="sibTrans" cxnId="{16710AE1-28CB-3449-9343-A1334DABB612}">
      <dgm:prSet/>
      <dgm:spPr/>
      <dgm:t>
        <a:bodyPr/>
        <a:lstStyle/>
        <a:p>
          <a:endParaRPr lang="en-US"/>
        </a:p>
      </dgm:t>
    </dgm:pt>
    <dgm:pt modelId="{460AEA20-2A1F-0849-8DA1-CC17ABD6D3C7}">
      <dgm:prSet phldrT="[Text]"/>
      <dgm:spPr/>
      <dgm:t>
        <a:bodyPr/>
        <a:lstStyle/>
        <a:p>
          <a:r>
            <a:rPr lang="en-US" dirty="0"/>
            <a:t>Employee Advocate</a:t>
          </a:r>
        </a:p>
      </dgm:t>
    </dgm:pt>
    <dgm:pt modelId="{A0B6E2B8-9F45-C34C-84BB-0A12D1D9F6AD}" type="parTrans" cxnId="{8A187A43-DAAC-CC45-B9D6-A2E5E01A2B1B}">
      <dgm:prSet/>
      <dgm:spPr/>
      <dgm:t>
        <a:bodyPr/>
        <a:lstStyle/>
        <a:p>
          <a:endParaRPr lang="en-US"/>
        </a:p>
      </dgm:t>
    </dgm:pt>
    <dgm:pt modelId="{21466AB2-F09B-B14E-A40F-78A8A39369BB}" type="sibTrans" cxnId="{8A187A43-DAAC-CC45-B9D6-A2E5E01A2B1B}">
      <dgm:prSet/>
      <dgm:spPr/>
      <dgm:t>
        <a:bodyPr/>
        <a:lstStyle/>
        <a:p>
          <a:endParaRPr lang="en-US"/>
        </a:p>
      </dgm:t>
    </dgm:pt>
    <dgm:pt modelId="{43A98476-B4CD-E84D-85FA-80ABF58B1D39}">
      <dgm:prSet phldrT="[Text]" custRadScaleRad="117030" custRadScaleInc="51840"/>
      <dgm:spPr/>
      <dgm:t>
        <a:bodyPr/>
        <a:lstStyle/>
        <a:p>
          <a:endParaRPr lang="en-GB"/>
        </a:p>
      </dgm:t>
    </dgm:pt>
    <dgm:pt modelId="{8107DB56-A078-E246-A500-3911318337E8}" type="parTrans" cxnId="{5CC9A630-BED2-D841-9835-B776050F95DE}">
      <dgm:prSet/>
      <dgm:spPr/>
      <dgm:t>
        <a:bodyPr/>
        <a:lstStyle/>
        <a:p>
          <a:endParaRPr lang="en-US"/>
        </a:p>
      </dgm:t>
    </dgm:pt>
    <dgm:pt modelId="{FC7454D5-4DF6-A549-8D9B-E39E427A4175}" type="sibTrans" cxnId="{5CC9A630-BED2-D841-9835-B776050F95DE}">
      <dgm:prSet/>
      <dgm:spPr/>
      <dgm:t>
        <a:bodyPr/>
        <a:lstStyle/>
        <a:p>
          <a:endParaRPr lang="en-US"/>
        </a:p>
      </dgm:t>
    </dgm:pt>
    <dgm:pt modelId="{FEF11BC1-0355-F247-9E41-8395C1ED8D86}">
      <dgm:prSet phldrT="[Text]" custRadScaleRad="117030" custRadScaleInc="51840"/>
      <dgm:spPr/>
      <dgm:t>
        <a:bodyPr/>
        <a:lstStyle/>
        <a:p>
          <a:endParaRPr lang="en-GB"/>
        </a:p>
      </dgm:t>
    </dgm:pt>
    <dgm:pt modelId="{2E47B4CF-5D09-B043-9C21-2C3DC7B924CD}" type="parTrans" cxnId="{01066C02-ADA4-A24A-8311-D7CE9D31902B}">
      <dgm:prSet/>
      <dgm:spPr/>
      <dgm:t>
        <a:bodyPr/>
        <a:lstStyle/>
        <a:p>
          <a:endParaRPr lang="en-US"/>
        </a:p>
      </dgm:t>
    </dgm:pt>
    <dgm:pt modelId="{1E7A1735-1EF2-6B48-BA31-FA973D58D31E}" type="sibTrans" cxnId="{01066C02-ADA4-A24A-8311-D7CE9D31902B}">
      <dgm:prSet/>
      <dgm:spPr/>
      <dgm:t>
        <a:bodyPr/>
        <a:lstStyle/>
        <a:p>
          <a:endParaRPr lang="en-US"/>
        </a:p>
      </dgm:t>
    </dgm:pt>
    <dgm:pt modelId="{E6A0468F-5A5B-CE40-9052-EA69AC4C8618}">
      <dgm:prSet/>
      <dgm:spPr/>
      <dgm:t>
        <a:bodyPr/>
        <a:lstStyle/>
        <a:p>
          <a:r>
            <a:rPr lang="en-US" dirty="0"/>
            <a:t>Functional Expert</a:t>
          </a:r>
        </a:p>
      </dgm:t>
    </dgm:pt>
    <dgm:pt modelId="{824C879D-972E-DC4B-8E20-7D5681ED2C0B}" type="parTrans" cxnId="{A98696A0-BF6D-9940-8A23-0869C8A02D68}">
      <dgm:prSet/>
      <dgm:spPr/>
      <dgm:t>
        <a:bodyPr/>
        <a:lstStyle/>
        <a:p>
          <a:endParaRPr lang="en-US"/>
        </a:p>
      </dgm:t>
    </dgm:pt>
    <dgm:pt modelId="{24859337-718E-EE42-94E6-48300F698398}" type="sibTrans" cxnId="{A98696A0-BF6D-9940-8A23-0869C8A02D68}">
      <dgm:prSet/>
      <dgm:spPr/>
      <dgm:t>
        <a:bodyPr/>
        <a:lstStyle/>
        <a:p>
          <a:endParaRPr lang="en-US"/>
        </a:p>
      </dgm:t>
    </dgm:pt>
    <dgm:pt modelId="{04593B50-BA2C-C242-B564-14E84B1DB3DF}" type="pres">
      <dgm:prSet presAssocID="{85BFD6EC-FBAB-FC43-BA09-365765A4BBD7}" presName="Name0" presStyleCnt="0">
        <dgm:presLayoutVars>
          <dgm:chMax val="1"/>
          <dgm:chPref val="1"/>
          <dgm:dir/>
          <dgm:animOne val="branch"/>
          <dgm:animLvl val="lvl"/>
        </dgm:presLayoutVars>
      </dgm:prSet>
      <dgm:spPr/>
    </dgm:pt>
    <dgm:pt modelId="{A9209E62-0607-8A4E-87C7-307BFF3A787E}" type="pres">
      <dgm:prSet presAssocID="{FF119EA8-6D1F-784B-B73F-9FA254FEA24C}" presName="singleCycle" presStyleCnt="0"/>
      <dgm:spPr/>
    </dgm:pt>
    <dgm:pt modelId="{2EC861AD-C948-2241-8743-C92D35A6DA17}" type="pres">
      <dgm:prSet presAssocID="{FF119EA8-6D1F-784B-B73F-9FA254FEA24C}" presName="singleCenter" presStyleLbl="node1" presStyleIdx="0" presStyleCnt="5" custLinFactNeighborX="254" custLinFactNeighborY="-1097">
        <dgm:presLayoutVars>
          <dgm:chMax val="7"/>
          <dgm:chPref val="7"/>
        </dgm:presLayoutVars>
      </dgm:prSet>
      <dgm:spPr/>
    </dgm:pt>
    <dgm:pt modelId="{B61D27B6-E4B3-684F-9C1F-6F0218E86A4E}" type="pres">
      <dgm:prSet presAssocID="{B28B2755-5717-4E45-98C2-E0B9CE803D8B}" presName="Name56" presStyleLbl="parChTrans1D2" presStyleIdx="0" presStyleCnt="4"/>
      <dgm:spPr/>
    </dgm:pt>
    <dgm:pt modelId="{A60F69C1-A054-D346-92C7-0161B87545FF}" type="pres">
      <dgm:prSet presAssocID="{1B7D2AD1-C030-B048-A0B6-7B89DA1EFF03}" presName="text0" presStyleLbl="node1" presStyleIdx="1" presStyleCnt="5">
        <dgm:presLayoutVars>
          <dgm:bulletEnabled val="1"/>
        </dgm:presLayoutVars>
      </dgm:prSet>
      <dgm:spPr/>
    </dgm:pt>
    <dgm:pt modelId="{0D442DFE-B50C-B548-A3B2-9E517584A15A}" type="pres">
      <dgm:prSet presAssocID="{2A364872-B4A7-494C-B343-0F26B2C89FBC}" presName="Name56" presStyleLbl="parChTrans1D2" presStyleIdx="1" presStyleCnt="4"/>
      <dgm:spPr/>
    </dgm:pt>
    <dgm:pt modelId="{D4F24FA8-4476-3D43-AA83-F8F4287F2137}" type="pres">
      <dgm:prSet presAssocID="{4287D660-6EF5-2B49-85EC-F7FFE0B82910}" presName="text0" presStyleLbl="node1" presStyleIdx="2" presStyleCnt="5" custScaleY="70145" custRadScaleRad="127863" custRadScaleInc="-1794">
        <dgm:presLayoutVars>
          <dgm:bulletEnabled val="1"/>
        </dgm:presLayoutVars>
      </dgm:prSet>
      <dgm:spPr/>
    </dgm:pt>
    <dgm:pt modelId="{479CE421-8BAC-DC47-A317-594368FA9DB1}" type="pres">
      <dgm:prSet presAssocID="{A0B6E2B8-9F45-C34C-84BB-0A12D1D9F6AD}" presName="Name56" presStyleLbl="parChTrans1D2" presStyleIdx="2" presStyleCnt="4"/>
      <dgm:spPr/>
    </dgm:pt>
    <dgm:pt modelId="{37D26819-207D-9343-94E1-05457F9DE444}" type="pres">
      <dgm:prSet presAssocID="{460AEA20-2A1F-0849-8DA1-CC17ABD6D3C7}" presName="text0" presStyleLbl="node1" presStyleIdx="3" presStyleCnt="5" custRadScaleRad="130948" custRadScaleInc="202435">
        <dgm:presLayoutVars>
          <dgm:bulletEnabled val="1"/>
        </dgm:presLayoutVars>
      </dgm:prSet>
      <dgm:spPr/>
    </dgm:pt>
    <dgm:pt modelId="{60B80749-77B9-C241-808C-993A8CA34B01}" type="pres">
      <dgm:prSet presAssocID="{824C879D-972E-DC4B-8E20-7D5681ED2C0B}" presName="Name56" presStyleLbl="parChTrans1D2" presStyleIdx="3" presStyleCnt="4"/>
      <dgm:spPr/>
    </dgm:pt>
    <dgm:pt modelId="{393E9A05-D482-7C49-B1ED-8B540DD6A134}" type="pres">
      <dgm:prSet presAssocID="{E6A0468F-5A5B-CE40-9052-EA69AC4C8618}" presName="text0" presStyleLbl="node1" presStyleIdx="4" presStyleCnt="5" custRadScaleRad="87982" custRadScaleInc="-206695">
        <dgm:presLayoutVars>
          <dgm:bulletEnabled val="1"/>
        </dgm:presLayoutVars>
      </dgm:prSet>
      <dgm:spPr/>
    </dgm:pt>
  </dgm:ptLst>
  <dgm:cxnLst>
    <dgm:cxn modelId="{01066C02-ADA4-A24A-8311-D7CE9D31902B}" srcId="{85BFD6EC-FBAB-FC43-BA09-365765A4BBD7}" destId="{FEF11BC1-0355-F247-9E41-8395C1ED8D86}" srcOrd="2" destOrd="0" parTransId="{2E47B4CF-5D09-B043-9C21-2C3DC7B924CD}" sibTransId="{1E7A1735-1EF2-6B48-BA31-FA973D58D31E}"/>
    <dgm:cxn modelId="{C8408F18-8FAE-3A42-80AD-13D543154BA1}" type="presOf" srcId="{460AEA20-2A1F-0849-8DA1-CC17ABD6D3C7}" destId="{37D26819-207D-9343-94E1-05457F9DE444}" srcOrd="0" destOrd="0" presId="urn:microsoft.com/office/officeart/2008/layout/RadialCluster"/>
    <dgm:cxn modelId="{976F0726-C4F7-B140-899E-913724FF8ADC}" srcId="{FF119EA8-6D1F-784B-B73F-9FA254FEA24C}" destId="{1B7D2AD1-C030-B048-A0B6-7B89DA1EFF03}" srcOrd="0" destOrd="0" parTransId="{B28B2755-5717-4E45-98C2-E0B9CE803D8B}" sibTransId="{660069B3-0B40-3F44-8A71-5957FE148D36}"/>
    <dgm:cxn modelId="{5CC9A630-BED2-D841-9835-B776050F95DE}" srcId="{85BFD6EC-FBAB-FC43-BA09-365765A4BBD7}" destId="{43A98476-B4CD-E84D-85FA-80ABF58B1D39}" srcOrd="1" destOrd="0" parTransId="{8107DB56-A078-E246-A500-3911318337E8}" sibTransId="{FC7454D5-4DF6-A549-8D9B-E39E427A4175}"/>
    <dgm:cxn modelId="{8A187A43-DAAC-CC45-B9D6-A2E5E01A2B1B}" srcId="{FF119EA8-6D1F-784B-B73F-9FA254FEA24C}" destId="{460AEA20-2A1F-0849-8DA1-CC17ABD6D3C7}" srcOrd="2" destOrd="0" parTransId="{A0B6E2B8-9F45-C34C-84BB-0A12D1D9F6AD}" sibTransId="{21466AB2-F09B-B14E-A40F-78A8A39369BB}"/>
    <dgm:cxn modelId="{728B2C66-AD3A-B44A-B1C3-AFC6D524EEE0}" srcId="{85BFD6EC-FBAB-FC43-BA09-365765A4BBD7}" destId="{FF119EA8-6D1F-784B-B73F-9FA254FEA24C}" srcOrd="0" destOrd="0" parTransId="{F40968CF-3C79-6547-B21B-3BC842DF0D72}" sibTransId="{99A942BF-18DB-304F-88DF-F7556DF61B86}"/>
    <dgm:cxn modelId="{DF271779-3A1E-4544-AF45-72396DC42A4B}" type="presOf" srcId="{4287D660-6EF5-2B49-85EC-F7FFE0B82910}" destId="{D4F24FA8-4476-3D43-AA83-F8F4287F2137}" srcOrd="0" destOrd="0" presId="urn:microsoft.com/office/officeart/2008/layout/RadialCluster"/>
    <dgm:cxn modelId="{E976C28E-DD20-9E45-8558-291DE5F2BF43}" type="presOf" srcId="{B28B2755-5717-4E45-98C2-E0B9CE803D8B}" destId="{B61D27B6-E4B3-684F-9C1F-6F0218E86A4E}" srcOrd="0" destOrd="0" presId="urn:microsoft.com/office/officeart/2008/layout/RadialCluster"/>
    <dgm:cxn modelId="{11EFEC98-566C-924D-95B6-843136C5F356}" type="presOf" srcId="{FF119EA8-6D1F-784B-B73F-9FA254FEA24C}" destId="{2EC861AD-C948-2241-8743-C92D35A6DA17}" srcOrd="0" destOrd="0" presId="urn:microsoft.com/office/officeart/2008/layout/RadialCluster"/>
    <dgm:cxn modelId="{AE25A79A-7323-C54A-8DF0-82AB1468E6A3}" type="presOf" srcId="{A0B6E2B8-9F45-C34C-84BB-0A12D1D9F6AD}" destId="{479CE421-8BAC-DC47-A317-594368FA9DB1}" srcOrd="0" destOrd="0" presId="urn:microsoft.com/office/officeart/2008/layout/RadialCluster"/>
    <dgm:cxn modelId="{A98696A0-BF6D-9940-8A23-0869C8A02D68}" srcId="{FF119EA8-6D1F-784B-B73F-9FA254FEA24C}" destId="{E6A0468F-5A5B-CE40-9052-EA69AC4C8618}" srcOrd="3" destOrd="0" parTransId="{824C879D-972E-DC4B-8E20-7D5681ED2C0B}" sibTransId="{24859337-718E-EE42-94E6-48300F698398}"/>
    <dgm:cxn modelId="{39580BB0-6D2D-714B-8104-84979D453F06}" type="presOf" srcId="{1B7D2AD1-C030-B048-A0B6-7B89DA1EFF03}" destId="{A60F69C1-A054-D346-92C7-0161B87545FF}" srcOrd="0" destOrd="0" presId="urn:microsoft.com/office/officeart/2008/layout/RadialCluster"/>
    <dgm:cxn modelId="{76D690B1-E838-CB41-8710-AD5B6BD24A23}" type="presOf" srcId="{E6A0468F-5A5B-CE40-9052-EA69AC4C8618}" destId="{393E9A05-D482-7C49-B1ED-8B540DD6A134}" srcOrd="0" destOrd="0" presId="urn:microsoft.com/office/officeart/2008/layout/RadialCluster"/>
    <dgm:cxn modelId="{03C52BCD-453E-5848-98A3-9D6C1A4E4618}" type="presOf" srcId="{85BFD6EC-FBAB-FC43-BA09-365765A4BBD7}" destId="{04593B50-BA2C-C242-B564-14E84B1DB3DF}" srcOrd="0" destOrd="0" presId="urn:microsoft.com/office/officeart/2008/layout/RadialCluster"/>
    <dgm:cxn modelId="{2B874BD4-FBB3-5A43-9960-6621C219504B}" type="presOf" srcId="{824C879D-972E-DC4B-8E20-7D5681ED2C0B}" destId="{60B80749-77B9-C241-808C-993A8CA34B01}" srcOrd="0" destOrd="0" presId="urn:microsoft.com/office/officeart/2008/layout/RadialCluster"/>
    <dgm:cxn modelId="{66A154D5-FABC-EC44-A8F7-71DB3DDE72D6}" type="presOf" srcId="{2A364872-B4A7-494C-B343-0F26B2C89FBC}" destId="{0D442DFE-B50C-B548-A3B2-9E517584A15A}" srcOrd="0" destOrd="0" presId="urn:microsoft.com/office/officeart/2008/layout/RadialCluster"/>
    <dgm:cxn modelId="{16710AE1-28CB-3449-9343-A1334DABB612}" srcId="{FF119EA8-6D1F-784B-B73F-9FA254FEA24C}" destId="{4287D660-6EF5-2B49-85EC-F7FFE0B82910}" srcOrd="1" destOrd="0" parTransId="{2A364872-B4A7-494C-B343-0F26B2C89FBC}" sibTransId="{4962AEAA-CE09-E548-BAC0-66821A6BEB94}"/>
    <dgm:cxn modelId="{236316E1-1A97-6F42-BF7B-187C29289611}" type="presParOf" srcId="{04593B50-BA2C-C242-B564-14E84B1DB3DF}" destId="{A9209E62-0607-8A4E-87C7-307BFF3A787E}" srcOrd="0" destOrd="0" presId="urn:microsoft.com/office/officeart/2008/layout/RadialCluster"/>
    <dgm:cxn modelId="{4BDAFD86-3EB1-2E49-8A92-C9BC2BE220A7}" type="presParOf" srcId="{A9209E62-0607-8A4E-87C7-307BFF3A787E}" destId="{2EC861AD-C948-2241-8743-C92D35A6DA17}" srcOrd="0" destOrd="0" presId="urn:microsoft.com/office/officeart/2008/layout/RadialCluster"/>
    <dgm:cxn modelId="{27A8BA0D-36BB-4842-AA7E-D3D7D4238EE3}" type="presParOf" srcId="{A9209E62-0607-8A4E-87C7-307BFF3A787E}" destId="{B61D27B6-E4B3-684F-9C1F-6F0218E86A4E}" srcOrd="1" destOrd="0" presId="urn:microsoft.com/office/officeart/2008/layout/RadialCluster"/>
    <dgm:cxn modelId="{8CC207E1-CDEF-7B41-B6FE-8EAA94D90EA8}" type="presParOf" srcId="{A9209E62-0607-8A4E-87C7-307BFF3A787E}" destId="{A60F69C1-A054-D346-92C7-0161B87545FF}" srcOrd="2" destOrd="0" presId="urn:microsoft.com/office/officeart/2008/layout/RadialCluster"/>
    <dgm:cxn modelId="{4F72B264-D203-6D4C-B3E4-0BD709732881}" type="presParOf" srcId="{A9209E62-0607-8A4E-87C7-307BFF3A787E}" destId="{0D442DFE-B50C-B548-A3B2-9E517584A15A}" srcOrd="3" destOrd="0" presId="urn:microsoft.com/office/officeart/2008/layout/RadialCluster"/>
    <dgm:cxn modelId="{B6758FDA-8C37-0042-B76A-5E2397CC407C}" type="presParOf" srcId="{A9209E62-0607-8A4E-87C7-307BFF3A787E}" destId="{D4F24FA8-4476-3D43-AA83-F8F4287F2137}" srcOrd="4" destOrd="0" presId="urn:microsoft.com/office/officeart/2008/layout/RadialCluster"/>
    <dgm:cxn modelId="{1074411A-0861-C443-993E-B67FBED49309}" type="presParOf" srcId="{A9209E62-0607-8A4E-87C7-307BFF3A787E}" destId="{479CE421-8BAC-DC47-A317-594368FA9DB1}" srcOrd="5" destOrd="0" presId="urn:microsoft.com/office/officeart/2008/layout/RadialCluster"/>
    <dgm:cxn modelId="{9077A9DE-7396-6440-8ACF-C69825EB261B}" type="presParOf" srcId="{A9209E62-0607-8A4E-87C7-307BFF3A787E}" destId="{37D26819-207D-9343-94E1-05457F9DE444}" srcOrd="6" destOrd="0" presId="urn:microsoft.com/office/officeart/2008/layout/RadialCluster"/>
    <dgm:cxn modelId="{539DA942-8ED3-1F43-8A50-90CB4C7726CF}" type="presParOf" srcId="{A9209E62-0607-8A4E-87C7-307BFF3A787E}" destId="{60B80749-77B9-C241-808C-993A8CA34B01}" srcOrd="7" destOrd="0" presId="urn:microsoft.com/office/officeart/2008/layout/RadialCluster"/>
    <dgm:cxn modelId="{580F1704-5FB8-8C46-BD45-C60B7235FCBC}" type="presParOf" srcId="{A9209E62-0607-8A4E-87C7-307BFF3A787E}" destId="{393E9A05-D482-7C49-B1ED-8B540DD6A134}" srcOrd="8"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861AD-C948-2241-8743-C92D35A6DA17}">
      <dsp:nvSpPr>
        <dsp:cNvPr id="0" name=""/>
        <dsp:cNvSpPr/>
      </dsp:nvSpPr>
      <dsp:spPr>
        <a:xfrm>
          <a:off x="1664529" y="1497729"/>
          <a:ext cx="1316736" cy="131673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200150">
            <a:lnSpc>
              <a:spcPct val="90000"/>
            </a:lnSpc>
            <a:spcBef>
              <a:spcPct val="0"/>
            </a:spcBef>
            <a:spcAft>
              <a:spcPct val="35000"/>
            </a:spcAft>
            <a:buNone/>
          </a:pPr>
          <a:r>
            <a:rPr lang="en-US" sz="2700" kern="1200" dirty="0"/>
            <a:t>HR Leader</a:t>
          </a:r>
        </a:p>
      </dsp:txBody>
      <dsp:txXfrm>
        <a:off x="1728807" y="1562007"/>
        <a:ext cx="1188180" cy="1188180"/>
      </dsp:txXfrm>
    </dsp:sp>
    <dsp:sp modelId="{B61D27B6-E4B3-684F-9C1F-6F0218E86A4E}">
      <dsp:nvSpPr>
        <dsp:cNvPr id="0" name=""/>
        <dsp:cNvSpPr/>
      </dsp:nvSpPr>
      <dsp:spPr>
        <a:xfrm rot="16182145">
          <a:off x="2010306" y="1190159"/>
          <a:ext cx="615147" cy="0"/>
        </a:xfrm>
        <a:custGeom>
          <a:avLst/>
          <a:gdLst/>
          <a:ahLst/>
          <a:cxnLst/>
          <a:rect l="0" t="0" r="0" b="0"/>
          <a:pathLst>
            <a:path>
              <a:moveTo>
                <a:pt x="0" y="0"/>
              </a:moveTo>
              <a:lnTo>
                <a:pt x="615147"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60F69C1-A054-D346-92C7-0161B87545FF}">
      <dsp:nvSpPr>
        <dsp:cNvPr id="0" name=""/>
        <dsp:cNvSpPr/>
      </dsp:nvSpPr>
      <dsp:spPr>
        <a:xfrm>
          <a:off x="1872885" y="377"/>
          <a:ext cx="882213" cy="882213"/>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dirty="0"/>
            <a:t>Human Capital Developer</a:t>
          </a:r>
        </a:p>
      </dsp:txBody>
      <dsp:txXfrm>
        <a:off x="1915951" y="43443"/>
        <a:ext cx="796081" cy="796081"/>
      </dsp:txXfrm>
    </dsp:sp>
    <dsp:sp modelId="{0D442DFE-B50C-B548-A3B2-9E517584A15A}">
      <dsp:nvSpPr>
        <dsp:cNvPr id="0" name=""/>
        <dsp:cNvSpPr/>
      </dsp:nvSpPr>
      <dsp:spPr>
        <a:xfrm rot="12689">
          <a:off x="2981263" y="2159938"/>
          <a:ext cx="764510" cy="0"/>
        </a:xfrm>
        <a:custGeom>
          <a:avLst/>
          <a:gdLst/>
          <a:ahLst/>
          <a:cxnLst/>
          <a:rect l="0" t="0" r="0" b="0"/>
          <a:pathLst>
            <a:path>
              <a:moveTo>
                <a:pt x="0" y="0"/>
              </a:moveTo>
              <a:lnTo>
                <a:pt x="764510"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D4F24FA8-4476-3D43-AA83-F8F4287F2137}">
      <dsp:nvSpPr>
        <dsp:cNvPr id="0" name=""/>
        <dsp:cNvSpPr/>
      </dsp:nvSpPr>
      <dsp:spPr>
        <a:xfrm>
          <a:off x="3745770" y="1853563"/>
          <a:ext cx="882213" cy="618828"/>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en-US" sz="1500" kern="1200" dirty="0"/>
            <a:t>Strategic partner</a:t>
          </a:r>
        </a:p>
      </dsp:txBody>
      <dsp:txXfrm>
        <a:off x="3775979" y="1883772"/>
        <a:ext cx="821795" cy="558410"/>
      </dsp:txXfrm>
    </dsp:sp>
    <dsp:sp modelId="{479CE421-8BAC-DC47-A317-594368FA9DB1}">
      <dsp:nvSpPr>
        <dsp:cNvPr id="0" name=""/>
        <dsp:cNvSpPr/>
      </dsp:nvSpPr>
      <dsp:spPr>
        <a:xfrm rot="10809933">
          <a:off x="882211" y="2153065"/>
          <a:ext cx="782319" cy="0"/>
        </a:xfrm>
        <a:custGeom>
          <a:avLst/>
          <a:gdLst/>
          <a:ahLst/>
          <a:cxnLst/>
          <a:rect l="0" t="0" r="0" b="0"/>
          <a:pathLst>
            <a:path>
              <a:moveTo>
                <a:pt x="0" y="0"/>
              </a:moveTo>
              <a:lnTo>
                <a:pt x="782319"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7D26819-207D-9343-94E1-05457F9DE444}">
      <dsp:nvSpPr>
        <dsp:cNvPr id="0" name=""/>
        <dsp:cNvSpPr/>
      </dsp:nvSpPr>
      <dsp:spPr>
        <a:xfrm>
          <a:off x="0" y="1709553"/>
          <a:ext cx="882213" cy="882213"/>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en-US" sz="1300" kern="1200" dirty="0"/>
            <a:t>Employee Advocate</a:t>
          </a:r>
        </a:p>
      </dsp:txBody>
      <dsp:txXfrm>
        <a:off x="43066" y="1752619"/>
        <a:ext cx="796081" cy="796081"/>
      </dsp:txXfrm>
    </dsp:sp>
    <dsp:sp modelId="{60B80749-77B9-C241-808C-993A8CA34B01}">
      <dsp:nvSpPr>
        <dsp:cNvPr id="0" name=""/>
        <dsp:cNvSpPr/>
      </dsp:nvSpPr>
      <dsp:spPr>
        <a:xfrm rot="5242978">
          <a:off x="2124068" y="3054089"/>
          <a:ext cx="479748" cy="0"/>
        </a:xfrm>
        <a:custGeom>
          <a:avLst/>
          <a:gdLst/>
          <a:ahLst/>
          <a:cxnLst/>
          <a:rect l="0" t="0" r="0" b="0"/>
          <a:pathLst>
            <a:path>
              <a:moveTo>
                <a:pt x="0" y="0"/>
              </a:moveTo>
              <a:lnTo>
                <a:pt x="479748" y="0"/>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93E9A05-D482-7C49-B1ED-8B540DD6A134}">
      <dsp:nvSpPr>
        <dsp:cNvPr id="0" name=""/>
        <dsp:cNvSpPr/>
      </dsp:nvSpPr>
      <dsp:spPr>
        <a:xfrm>
          <a:off x="1953950" y="3293713"/>
          <a:ext cx="882213" cy="882213"/>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dirty="0"/>
            <a:t>Functional Expert</a:t>
          </a:r>
        </a:p>
      </dsp:txBody>
      <dsp:txXfrm>
        <a:off x="1997016" y="3336779"/>
        <a:ext cx="796081" cy="796081"/>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28/09/2026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Begin the session by outlining key housekeeping points to ensure a smooth and comfortable workshop experience. Remind participants about mobile phone etiquette, location of emergency exits and restrooms, break times, and availability of staff support. This sets a professional tone and helps attendees focus on the workshop content.</a:t>
            </a:r>
          </a:p>
        </p:txBody>
      </p:sp>
      <p:sp>
        <p:nvSpPr>
          <p:cNvPr id="4" name="Slide Number Placeholder 3"/>
          <p:cNvSpPr>
            <a:spLocks noGrp="1"/>
          </p:cNvSpPr>
          <p:nvPr>
            <p:ph type="sldNum" sz="quarter" idx="5"/>
          </p:nvPr>
        </p:nvSpPr>
        <p:spPr/>
        <p:txBody>
          <a:bodyPr/>
          <a:lstStyle/>
          <a:p>
            <a:fld id="{20A3501A-B147-441D-A673-6FD5C7A662F4}" type="slidenum">
              <a:rPr lang="en-GB" smtClean="0"/>
              <a:t>2</a:t>
            </a:fld>
            <a:endParaRPr lang="en-GB"/>
          </a:p>
        </p:txBody>
      </p:sp>
    </p:spTree>
    <p:extLst>
      <p:ext uri="{BB962C8B-B14F-4D97-AF65-F5344CB8AC3E}">
        <p14:creationId xmlns:p14="http://schemas.microsoft.com/office/powerpoint/2010/main" val="2352219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B35D15-6553-F9AB-1A22-3A93C99384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45B8D5-490B-1281-30C4-21D9205A83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A57264-F577-32F4-0DE2-2F316F4C7F4E}"/>
              </a:ext>
            </a:extLst>
          </p:cNvPr>
          <p:cNvSpPr>
            <a:spLocks noGrp="1"/>
          </p:cNvSpPr>
          <p:nvPr>
            <p:ph type="body" idx="1"/>
          </p:nvPr>
        </p:nvSpPr>
        <p:spPr/>
        <p:txBody>
          <a:bodyPr/>
          <a:lstStyle/>
          <a:p>
            <a:r>
              <a:rPr lang="en-GB"/>
              <a:t>Begin the session by outlining key housekeeping points to ensure a smooth and comfortable workshop experience. Remind participants about mobile phone etiquette, location of emergency exits and restrooms, break times, and availability of staff support. This sets a professional tone and helps attendees focus on the workshop content.</a:t>
            </a:r>
          </a:p>
        </p:txBody>
      </p:sp>
      <p:sp>
        <p:nvSpPr>
          <p:cNvPr id="4" name="Slide Number Placeholder 3">
            <a:extLst>
              <a:ext uri="{FF2B5EF4-FFF2-40B4-BE49-F238E27FC236}">
                <a16:creationId xmlns:a16="http://schemas.microsoft.com/office/drawing/2014/main" id="{87CA5F7C-5E43-BB42-2F1F-490623237C3C}"/>
              </a:ext>
            </a:extLst>
          </p:cNvPr>
          <p:cNvSpPr>
            <a:spLocks noGrp="1"/>
          </p:cNvSpPr>
          <p:nvPr>
            <p:ph type="sldNum" sz="quarter" idx="5"/>
          </p:nvPr>
        </p:nvSpPr>
        <p:spPr/>
        <p:txBody>
          <a:bodyPr/>
          <a:lstStyle/>
          <a:p>
            <a:fld id="{20A3501A-B147-441D-A673-6FD5C7A662F4}" type="slidenum">
              <a:rPr lang="en-GB" smtClean="0"/>
              <a:t>3</a:t>
            </a:fld>
            <a:endParaRPr lang="en-GB"/>
          </a:p>
        </p:txBody>
      </p:sp>
    </p:spTree>
    <p:extLst>
      <p:ext uri="{BB962C8B-B14F-4D97-AF65-F5344CB8AC3E}">
        <p14:creationId xmlns:p14="http://schemas.microsoft.com/office/powerpoint/2010/main" val="2410992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EEE0D841-6CDA-F74D-B12A-81A94E171C5B}"/>
              </a:ext>
            </a:extLst>
          </p:cNvPr>
          <p:cNvSpPr>
            <a:spLocks noGrp="1" noRot="1" noChangeAspect="1" noTextEdit="1"/>
          </p:cNvSpPr>
          <p:nvPr>
            <p:ph type="sldImg"/>
          </p:nvPr>
        </p:nvSpPr>
        <p:spPr>
          <a:ln/>
        </p:spPr>
      </p:sp>
      <p:sp>
        <p:nvSpPr>
          <p:cNvPr id="34819" name="Notes Placeholder 2">
            <a:extLst>
              <a:ext uri="{FF2B5EF4-FFF2-40B4-BE49-F238E27FC236}">
                <a16:creationId xmlns:a16="http://schemas.microsoft.com/office/drawing/2014/main" id="{DC961BF4-B2A4-E544-98D0-3447CA3770A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34820" name="Slide Number Placeholder 3">
            <a:extLst>
              <a:ext uri="{FF2B5EF4-FFF2-40B4-BE49-F238E27FC236}">
                <a16:creationId xmlns:a16="http://schemas.microsoft.com/office/drawing/2014/main" id="{EAA68425-8F5C-4C48-96DE-4FC551E829C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22AFDAC-3CB2-6349-9147-AB40C31D8650}" type="slidenum">
              <a:rPr lang="en-US" altLang="en-US" sz="1200"/>
              <a:pPr/>
              <a:t>40</a:t>
            </a:fld>
            <a:endParaRPr lang="en-US" altLang="en-US" sz="1200"/>
          </a:p>
        </p:txBody>
      </p:sp>
    </p:spTree>
    <p:extLst>
      <p:ext uri="{BB962C8B-B14F-4D97-AF65-F5344CB8AC3E}">
        <p14:creationId xmlns:p14="http://schemas.microsoft.com/office/powerpoint/2010/main" val="22987650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C81930F8-E944-9B43-967D-B06457CF943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E3E1C1AF-EF2A-A24C-A12E-20C389BEF80C}" type="slidenum">
              <a:rPr lang="en-US" altLang="en-US" sz="1200"/>
              <a:pPr/>
              <a:t>41</a:t>
            </a:fld>
            <a:endParaRPr lang="en-US" altLang="en-US" sz="1200"/>
          </a:p>
        </p:txBody>
      </p:sp>
      <p:sp>
        <p:nvSpPr>
          <p:cNvPr id="36867" name="Rectangle 2">
            <a:extLst>
              <a:ext uri="{FF2B5EF4-FFF2-40B4-BE49-F238E27FC236}">
                <a16:creationId xmlns:a16="http://schemas.microsoft.com/office/drawing/2014/main" id="{7EEB5EB7-1294-4242-A30B-9169625ADF67}"/>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19BCC7AF-8E58-6841-8305-77225712AFF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839430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A45143E3-68BB-4148-B021-842E51B4AEF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A52FCCC-DDBB-6C4B-8053-F95719A3547C}" type="slidenum">
              <a:rPr lang="en-US" altLang="en-US" sz="1200"/>
              <a:pPr/>
              <a:t>42</a:t>
            </a:fld>
            <a:endParaRPr lang="en-US" altLang="en-US" sz="1200"/>
          </a:p>
        </p:txBody>
      </p:sp>
      <p:sp>
        <p:nvSpPr>
          <p:cNvPr id="37891" name="Rectangle 2">
            <a:extLst>
              <a:ext uri="{FF2B5EF4-FFF2-40B4-BE49-F238E27FC236}">
                <a16:creationId xmlns:a16="http://schemas.microsoft.com/office/drawing/2014/main" id="{7B59AE40-6987-F342-B7F5-C57D15BFA847}"/>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B1233121-5B0C-3D48-84DC-FDF2E033AF4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67836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D2645DCC-CC2E-244C-B7B5-6AC1D616A63A}"/>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D6587029-23E2-184F-9508-E3216217F84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
        <p:nvSpPr>
          <p:cNvPr id="39940" name="Slide Number Placeholder 3">
            <a:extLst>
              <a:ext uri="{FF2B5EF4-FFF2-40B4-BE49-F238E27FC236}">
                <a16:creationId xmlns:a16="http://schemas.microsoft.com/office/drawing/2014/main" id="{DE3E866E-D54F-8E4C-94F3-9876FA63BD1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D830A95-5FD7-D34B-8372-CE6BADB9C4CD}" type="slidenum">
              <a:rPr lang="en-US" altLang="en-US" sz="1200"/>
              <a:pPr/>
              <a:t>43</a:t>
            </a:fld>
            <a:endParaRPr lang="en-US" altLang="en-US" sz="1200"/>
          </a:p>
        </p:txBody>
      </p:sp>
    </p:spTree>
    <p:extLst>
      <p:ext uri="{BB962C8B-B14F-4D97-AF65-F5344CB8AC3E}">
        <p14:creationId xmlns:p14="http://schemas.microsoft.com/office/powerpoint/2010/main" val="34851238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9/28/2026</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9/28/2026</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9/28/2026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9/28/2026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9/28/2026</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9/28/2026</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9/28/2026</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9/28/2026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9/28/2026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9/28/2026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9/28/2026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9/28/2026</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cipd.org/uk/the-people-profession/the-profession-map/explore-the-profession-map/professional-values-purpos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a:t>Master of Business Administration</a:t>
            </a:r>
            <a:br>
              <a:rPr lang="en-GB" altLang="en-US" sz="2400" dirty="0"/>
            </a:br>
            <a:br>
              <a:rPr lang="en-GB" altLang="en-US" dirty="0"/>
            </a:br>
            <a:r>
              <a:rPr lang="en-GB" dirty="0"/>
              <a:t> </a:t>
            </a:r>
            <a:r>
              <a:rPr lang="en-GB" sz="3600" b="1" dirty="0">
                <a:solidFill>
                  <a:schemeClr val="accent2">
                    <a:lumMod val="20000"/>
                    <a:lumOff val="80000"/>
                  </a:schemeClr>
                </a:solidFill>
              </a:rPr>
              <a:t>Human Capital Management </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b="1" dirty="0">
                <a:solidFill>
                  <a:schemeClr val="accent2">
                    <a:lumMod val="60000"/>
                    <a:lumOff val="40000"/>
                  </a:schemeClr>
                </a:solidFill>
              </a:rPr>
              <a:t>Introduction, HRP and Overview</a:t>
            </a:r>
            <a:endParaRPr lang="en-GB" altLang="en-US" b="1" dirty="0">
              <a:solidFill>
                <a:schemeClr val="accent2">
                  <a:lumMod val="60000"/>
                  <a:lumOff val="4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88E44-8039-5A6F-6413-CB8C254404F1}"/>
              </a:ext>
            </a:extLst>
          </p:cNvPr>
          <p:cNvSpPr>
            <a:spLocks noGrp="1"/>
          </p:cNvSpPr>
          <p:nvPr>
            <p:ph type="title"/>
          </p:nvPr>
        </p:nvSpPr>
        <p:spPr>
          <a:xfrm>
            <a:off x="0" y="15586"/>
            <a:ext cx="9144000" cy="498022"/>
          </a:xfrm>
        </p:spPr>
        <p:txBody>
          <a:bodyPr vert="horz" lIns="68580" tIns="34290" rIns="68580" bIns="34290" rtlCol="0" anchor="b">
            <a:noAutofit/>
          </a:bodyPr>
          <a:lstStyle/>
          <a:p>
            <a:pPr defTabSz="571478">
              <a:lnSpc>
                <a:spcPts val="1781"/>
              </a:lnSpc>
              <a:defRPr/>
            </a:pPr>
            <a:r>
              <a:rPr lang="en-GB" sz="3600" b="1" dirty="0">
                <a:solidFill>
                  <a:prstClr val="black"/>
                </a:solidFill>
                <a:latin typeface="Aptos" panose="020B0004020202020204" pitchFamily="34" charset="0"/>
              </a:rPr>
              <a:t>Icebreaker: Getting to Know Each Other</a:t>
            </a:r>
          </a:p>
        </p:txBody>
      </p:sp>
      <p:sp>
        <p:nvSpPr>
          <p:cNvPr id="4" name="Content Placeholder 3">
            <a:extLst>
              <a:ext uri="{FF2B5EF4-FFF2-40B4-BE49-F238E27FC236}">
                <a16:creationId xmlns:a16="http://schemas.microsoft.com/office/drawing/2014/main" id="{7D629DAA-0803-4455-E1EE-CFF82EF3EBAB}"/>
              </a:ext>
            </a:extLst>
          </p:cNvPr>
          <p:cNvSpPr>
            <a:spLocks noGrp="1"/>
          </p:cNvSpPr>
          <p:nvPr>
            <p:ph sz="half" idx="2"/>
          </p:nvPr>
        </p:nvSpPr>
        <p:spPr>
          <a:xfrm>
            <a:off x="0" y="665018"/>
            <a:ext cx="9144000" cy="5335732"/>
          </a:xfrm>
        </p:spPr>
        <p:txBody>
          <a:bodyPr vert="horz" lIns="68580" tIns="34290" rIns="68580" bIns="34290" rtlCol="0">
            <a:normAutofit lnSpcReduction="10000"/>
          </a:bodyPr>
          <a:lstStyle/>
          <a:p>
            <a:pPr defTabSz="571478"/>
            <a:r>
              <a:rPr lang="en-GB" sz="2800" dirty="0">
                <a:solidFill>
                  <a:prstClr val="black"/>
                </a:solidFill>
                <a:latin typeface="Aptos" panose="020B0004020202020204" pitchFamily="34" charset="0"/>
              </a:rPr>
              <a:t>Please pair up with someone you don’t know well. Take 1 minute each to introduce yourself, and what you hope to gain from this module.</a:t>
            </a:r>
          </a:p>
          <a:p>
            <a:pPr defTabSz="571478"/>
            <a:endParaRPr lang="en-GB" sz="2800" b="1" dirty="0">
              <a:solidFill>
                <a:prstClr val="black"/>
              </a:solidFill>
              <a:latin typeface="Aptos" panose="020B0004020202020204" pitchFamily="34" charset="0"/>
            </a:endParaRPr>
          </a:p>
          <a:p>
            <a:pPr defTabSz="571478"/>
            <a:r>
              <a:rPr lang="en-GB" sz="2800" b="1" dirty="0">
                <a:solidFill>
                  <a:prstClr val="black"/>
                </a:solidFill>
                <a:latin typeface="Aptos" panose="020B0004020202020204" pitchFamily="34" charset="0"/>
              </a:rPr>
              <a:t>Fun Prompt: One Unusual Thing About You</a:t>
            </a:r>
            <a:endParaRPr lang="en-GB" sz="2800" dirty="0">
              <a:solidFill>
                <a:prstClr val="black"/>
              </a:solidFill>
              <a:latin typeface="Aptos" panose="020B0004020202020204" pitchFamily="34" charset="0"/>
            </a:endParaRPr>
          </a:p>
          <a:p>
            <a:pPr defTabSz="571478"/>
            <a:r>
              <a:rPr lang="en-GB" sz="2800" i="1" dirty="0">
                <a:solidFill>
                  <a:prstClr val="black"/>
                </a:solidFill>
                <a:latin typeface="Aptos" panose="020B0004020202020204" pitchFamily="34" charset="0"/>
              </a:rPr>
              <a:t>Instruction:</a:t>
            </a:r>
            <a:r>
              <a:rPr lang="en-GB" sz="2800" dirty="0">
                <a:solidFill>
                  <a:prstClr val="black"/>
                </a:solidFill>
                <a:latin typeface="Aptos" panose="020B0004020202020204" pitchFamily="34" charset="0"/>
              </a:rPr>
              <a:t> Share one unusual or surprising thing about yourself that others may not expect. It could be a hobby, your last job, a past experience, or a fun fact.</a:t>
            </a:r>
          </a:p>
          <a:p>
            <a:pPr defTabSz="571478"/>
            <a:endParaRPr lang="en-GB" sz="2800" b="1" dirty="0">
              <a:solidFill>
                <a:prstClr val="black"/>
              </a:solidFill>
              <a:latin typeface="Aptos" panose="020B0004020202020204" pitchFamily="34" charset="0"/>
            </a:endParaRPr>
          </a:p>
          <a:p>
            <a:pPr defTabSz="571478"/>
            <a:r>
              <a:rPr lang="en-GB" sz="2800" b="1" dirty="0">
                <a:solidFill>
                  <a:prstClr val="black"/>
                </a:solidFill>
                <a:latin typeface="Aptos" panose="020B0004020202020204" pitchFamily="34" charset="0"/>
              </a:rPr>
              <a:t>Group Sharing</a:t>
            </a:r>
            <a:endParaRPr lang="en-GB" sz="2800" dirty="0">
              <a:solidFill>
                <a:prstClr val="black"/>
              </a:solidFill>
              <a:latin typeface="Aptos" panose="020B0004020202020204" pitchFamily="34" charset="0"/>
            </a:endParaRPr>
          </a:p>
          <a:p>
            <a:pPr defTabSz="571478"/>
            <a:r>
              <a:rPr lang="en-GB" sz="2800" dirty="0">
                <a:solidFill>
                  <a:prstClr val="black"/>
                </a:solidFill>
                <a:latin typeface="Aptos" panose="020B0004020202020204" pitchFamily="34" charset="0"/>
              </a:rPr>
              <a:t>Volunteers share their partner’s “unusual thing” with the group.</a:t>
            </a:r>
          </a:p>
          <a:p>
            <a:pPr>
              <a:lnSpc>
                <a:spcPct val="110000"/>
              </a:lnSpc>
            </a:pPr>
            <a:endParaRPr lang="en-US" sz="2000" dirty="0">
              <a:latin typeface="Aptos" panose="020B0004020202020204" pitchFamily="34" charset="0"/>
            </a:endParaRPr>
          </a:p>
        </p:txBody>
      </p:sp>
    </p:spTree>
    <p:extLst>
      <p:ext uri="{BB962C8B-B14F-4D97-AF65-F5344CB8AC3E}">
        <p14:creationId xmlns:p14="http://schemas.microsoft.com/office/powerpoint/2010/main" val="2367234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D0A709-7659-98AD-9194-CC8359101C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3BCEA5-B7E4-FB26-8E39-C6D3F508E6F3}"/>
              </a:ext>
            </a:extLst>
          </p:cNvPr>
          <p:cNvSpPr>
            <a:spLocks noGrp="1"/>
          </p:cNvSpPr>
          <p:nvPr>
            <p:ph type="title"/>
          </p:nvPr>
        </p:nvSpPr>
        <p:spPr>
          <a:xfrm>
            <a:off x="290945" y="15586"/>
            <a:ext cx="8177646" cy="498022"/>
          </a:xfrm>
        </p:spPr>
        <p:txBody>
          <a:bodyPr vert="horz" lIns="68580" tIns="34290" rIns="68580" bIns="34290" rtlCol="0" anchor="b">
            <a:noAutofit/>
          </a:bodyPr>
          <a:lstStyle/>
          <a:p>
            <a:r>
              <a:rPr lang="en-US" sz="3600" b="1" kern="1200" dirty="0">
                <a:solidFill>
                  <a:schemeClr val="tx1"/>
                </a:solidFill>
                <a:latin typeface="Aptos" panose="020B0004020202020204" pitchFamily="34" charset="0"/>
              </a:rPr>
              <a:t>Housekeeping Guidelines</a:t>
            </a:r>
          </a:p>
        </p:txBody>
      </p:sp>
      <p:sp>
        <p:nvSpPr>
          <p:cNvPr id="4" name="Content Placeholder 3">
            <a:extLst>
              <a:ext uri="{FF2B5EF4-FFF2-40B4-BE49-F238E27FC236}">
                <a16:creationId xmlns:a16="http://schemas.microsoft.com/office/drawing/2014/main" id="{EEE2ABC2-0CB4-A4C1-CEE8-9F40EB112595}"/>
              </a:ext>
            </a:extLst>
          </p:cNvPr>
          <p:cNvSpPr>
            <a:spLocks noGrp="1"/>
          </p:cNvSpPr>
          <p:nvPr>
            <p:ph sz="half" idx="2"/>
          </p:nvPr>
        </p:nvSpPr>
        <p:spPr>
          <a:xfrm>
            <a:off x="0" y="342900"/>
            <a:ext cx="9144000" cy="5657850"/>
          </a:xfrm>
        </p:spPr>
        <p:txBody>
          <a:bodyPr vert="horz" lIns="68580" tIns="34290" rIns="68580" bIns="34290" rtlCol="0">
            <a:normAutofit/>
          </a:bodyPr>
          <a:lstStyle/>
          <a:p>
            <a:pPr>
              <a:lnSpc>
                <a:spcPct val="110000"/>
              </a:lnSpc>
            </a:pPr>
            <a:r>
              <a:rPr lang="en-US" sz="2400" dirty="0">
                <a:latin typeface="Aptos" panose="020B0004020202020204" pitchFamily="34" charset="0"/>
              </a:rPr>
              <a:t>Please silence mobile phones and other devices during sessions. Emergency calls can be taken outside.</a:t>
            </a:r>
          </a:p>
          <a:p>
            <a:pPr>
              <a:lnSpc>
                <a:spcPct val="110000"/>
              </a:lnSpc>
            </a:pPr>
            <a:r>
              <a:rPr lang="en-US" sz="2400" dirty="0">
                <a:latin typeface="Aptos" panose="020B0004020202020204" pitchFamily="34" charset="0"/>
              </a:rPr>
              <a:t>Restrooms are available down the hall to the left, if unsure please ask at the reception desk.</a:t>
            </a:r>
          </a:p>
          <a:p>
            <a:pPr>
              <a:lnSpc>
                <a:spcPct val="110000"/>
              </a:lnSpc>
            </a:pPr>
            <a:r>
              <a:rPr lang="en-US" sz="2400" dirty="0">
                <a:latin typeface="Aptos" panose="020B0004020202020204" pitchFamily="34" charset="0"/>
              </a:rPr>
              <a:t>We will have 2 breaks will during the session, which would last 20 minutes each.</a:t>
            </a:r>
          </a:p>
          <a:p>
            <a:pPr>
              <a:lnSpc>
                <a:spcPct val="110000"/>
              </a:lnSpc>
            </a:pPr>
            <a:r>
              <a:rPr lang="en-US" sz="2400" dirty="0">
                <a:latin typeface="Aptos" panose="020B0004020202020204" pitchFamily="34" charset="0"/>
              </a:rPr>
              <a:t>Please participate in all activities.</a:t>
            </a:r>
          </a:p>
          <a:p>
            <a:pPr>
              <a:lnSpc>
                <a:spcPct val="110000"/>
              </a:lnSpc>
            </a:pPr>
            <a:r>
              <a:rPr lang="en-GB" sz="2400" dirty="0">
                <a:latin typeface="Aptos" panose="020B0004020202020204" pitchFamily="34" charset="0"/>
              </a:rPr>
              <a:t>Please be respectful to each other at all times. </a:t>
            </a:r>
            <a:r>
              <a:rPr lang="en-US" sz="2400" dirty="0">
                <a:latin typeface="Aptos" panose="020B0004020202020204" pitchFamily="34" charset="0"/>
              </a:rPr>
              <a:t>We want </a:t>
            </a:r>
            <a:r>
              <a:rPr lang="en-GB" sz="2400" dirty="0">
                <a:latin typeface="Aptos" panose="020B0004020202020204" pitchFamily="34" charset="0"/>
              </a:rPr>
              <a:t>all students feel safe to speak freely without fear.</a:t>
            </a:r>
            <a:endParaRPr lang="en-US" sz="2400" dirty="0">
              <a:latin typeface="Aptos" panose="020B0004020202020204" pitchFamily="34" charset="0"/>
            </a:endParaRPr>
          </a:p>
          <a:p>
            <a:pPr>
              <a:lnSpc>
                <a:spcPct val="110000"/>
              </a:lnSpc>
            </a:pPr>
            <a:r>
              <a:rPr lang="en-US" sz="2400" dirty="0">
                <a:latin typeface="Aptos" panose="020B0004020202020204" pitchFamily="34" charset="0"/>
              </a:rPr>
              <a:t>Feel free to ask staff if you need assistance at any time.</a:t>
            </a:r>
          </a:p>
          <a:p>
            <a:pPr>
              <a:lnSpc>
                <a:spcPct val="110000"/>
              </a:lnSpc>
            </a:pPr>
            <a:endParaRPr lang="en-US" sz="2400" dirty="0">
              <a:latin typeface="Aptos" panose="020B0004020202020204" pitchFamily="34" charset="0"/>
            </a:endParaRPr>
          </a:p>
          <a:p>
            <a:pPr>
              <a:lnSpc>
                <a:spcPct val="110000"/>
              </a:lnSpc>
            </a:pPr>
            <a:r>
              <a:rPr lang="en-US" sz="2800" dirty="0">
                <a:solidFill>
                  <a:srgbClr val="FF0000"/>
                </a:solidFill>
                <a:latin typeface="Aptos" panose="020B0004020202020204" pitchFamily="34" charset="0"/>
              </a:rPr>
              <a:t>Would you like to add to these?</a:t>
            </a:r>
          </a:p>
        </p:txBody>
      </p:sp>
    </p:spTree>
    <p:extLst>
      <p:ext uri="{BB962C8B-B14F-4D97-AF65-F5344CB8AC3E}">
        <p14:creationId xmlns:p14="http://schemas.microsoft.com/office/powerpoint/2010/main" val="4193189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98A89-AC50-EF19-DFE9-4584A47756C7}"/>
              </a:ext>
            </a:extLst>
          </p:cNvPr>
          <p:cNvSpPr>
            <a:spLocks noGrp="1"/>
          </p:cNvSpPr>
          <p:nvPr>
            <p:ph type="title"/>
          </p:nvPr>
        </p:nvSpPr>
        <p:spPr>
          <a:xfrm>
            <a:off x="457200" y="0"/>
            <a:ext cx="8229600" cy="509155"/>
          </a:xfrm>
        </p:spPr>
        <p:txBody>
          <a:bodyPr>
            <a:noAutofit/>
          </a:bodyPr>
          <a:lstStyle/>
          <a:p>
            <a:r>
              <a:rPr lang="en-GB" sz="4000" b="1" dirty="0">
                <a:latin typeface="Aptos" panose="020B0004020202020204" pitchFamily="34" charset="0"/>
              </a:rPr>
              <a:t>Introduction to the Module</a:t>
            </a:r>
          </a:p>
        </p:txBody>
      </p:sp>
      <p:sp>
        <p:nvSpPr>
          <p:cNvPr id="3" name="Content Placeholder 2">
            <a:extLst>
              <a:ext uri="{FF2B5EF4-FFF2-40B4-BE49-F238E27FC236}">
                <a16:creationId xmlns:a16="http://schemas.microsoft.com/office/drawing/2014/main" id="{23A263CE-EBF2-C754-25CA-CCFDB2D33B17}"/>
              </a:ext>
            </a:extLst>
          </p:cNvPr>
          <p:cNvSpPr>
            <a:spLocks noGrp="1"/>
          </p:cNvSpPr>
          <p:nvPr>
            <p:ph idx="1"/>
          </p:nvPr>
        </p:nvSpPr>
        <p:spPr>
          <a:xfrm>
            <a:off x="0" y="509155"/>
            <a:ext cx="9144000" cy="5444836"/>
          </a:xfrm>
        </p:spPr>
        <p:txBody>
          <a:bodyPr>
            <a:normAutofit fontScale="92500"/>
          </a:bodyPr>
          <a:lstStyle/>
          <a:p>
            <a:r>
              <a:rPr lang="en-GB" dirty="0">
                <a:latin typeface="Aptos" panose="020B0004020202020204" pitchFamily="34" charset="0"/>
              </a:rPr>
              <a:t>This module will introduce to the changing nature of Human Capital Management in a global context, from a primary focus on supporting line managers to manage their people well, to a more specialised and professional one of delivering sustainable organisation capability and performance.</a:t>
            </a:r>
          </a:p>
          <a:p>
            <a:endParaRPr lang="en-GB" dirty="0">
              <a:latin typeface="Aptos" panose="020B0004020202020204" pitchFamily="34" charset="0"/>
            </a:endParaRPr>
          </a:p>
          <a:p>
            <a:pPr marL="0" indent="0">
              <a:buNone/>
            </a:pPr>
            <a:r>
              <a:rPr lang="en-GB" dirty="0">
                <a:latin typeface="Aptos" panose="020B0004020202020204" pitchFamily="34" charset="0"/>
              </a:rPr>
              <a:t>Upon the successful completion of this module, you should be able to:  </a:t>
            </a:r>
          </a:p>
          <a:p>
            <a:r>
              <a:rPr lang="en-GB" dirty="0">
                <a:latin typeface="Aptos" panose="020B0004020202020204" pitchFamily="34" charset="0"/>
              </a:rPr>
              <a:t>Critically review &amp; appraise current research and advanced scholarship so to enable them to evaluate managerial and business environments.    </a:t>
            </a:r>
          </a:p>
          <a:p>
            <a:r>
              <a:rPr lang="en-GB" dirty="0">
                <a:latin typeface="Aptos" panose="020B0004020202020204" pitchFamily="34" charset="0"/>
              </a:rPr>
              <a:t>Demonstrate a systematic understanding of current issues in HRM &amp; IHRM within a variety of organisations so to enable them to manage effectively the design and implementation of fair, efficient &amp; effective policies &amp; procedures that serve to deliver upon the strategic aims of the organisation.  </a:t>
            </a:r>
          </a:p>
          <a:p>
            <a:endParaRPr lang="en-GB" dirty="0"/>
          </a:p>
        </p:txBody>
      </p:sp>
    </p:spTree>
    <p:extLst>
      <p:ext uri="{BB962C8B-B14F-4D97-AF65-F5344CB8AC3E}">
        <p14:creationId xmlns:p14="http://schemas.microsoft.com/office/powerpoint/2010/main" val="1910320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CA11A-6A9E-FE3F-CCDB-399EE622592F}"/>
              </a:ext>
            </a:extLst>
          </p:cNvPr>
          <p:cNvSpPr>
            <a:spLocks noGrp="1"/>
          </p:cNvSpPr>
          <p:nvPr>
            <p:ph type="title"/>
          </p:nvPr>
        </p:nvSpPr>
        <p:spPr>
          <a:xfrm>
            <a:off x="457200" y="38418"/>
            <a:ext cx="8229600" cy="362798"/>
          </a:xfrm>
        </p:spPr>
        <p:txBody>
          <a:bodyPr>
            <a:normAutofit fontScale="90000"/>
          </a:bodyPr>
          <a:lstStyle/>
          <a:p>
            <a:r>
              <a:rPr lang="en-GB" sz="3600" b="1" dirty="0">
                <a:latin typeface="Aptos" panose="020B0004020202020204" pitchFamily="34" charset="0"/>
              </a:rPr>
              <a:t>Teaching Schedule for the term</a:t>
            </a:r>
          </a:p>
        </p:txBody>
      </p:sp>
      <p:graphicFrame>
        <p:nvGraphicFramePr>
          <p:cNvPr id="5" name="Content Placeholder 4">
            <a:extLst>
              <a:ext uri="{FF2B5EF4-FFF2-40B4-BE49-F238E27FC236}">
                <a16:creationId xmlns:a16="http://schemas.microsoft.com/office/drawing/2014/main" id="{73721475-70C2-D34E-C109-18F42CC75EBD}"/>
              </a:ext>
            </a:extLst>
          </p:cNvPr>
          <p:cNvGraphicFramePr>
            <a:graphicFrameLocks noGrp="1"/>
          </p:cNvGraphicFramePr>
          <p:nvPr>
            <p:ph idx="1"/>
            <p:extLst>
              <p:ext uri="{D42A27DB-BD31-4B8C-83A1-F6EECF244321}">
                <p14:modId xmlns:p14="http://schemas.microsoft.com/office/powerpoint/2010/main" val="4141513363"/>
              </p:ext>
            </p:extLst>
          </p:nvPr>
        </p:nvGraphicFramePr>
        <p:xfrm>
          <a:off x="0" y="511939"/>
          <a:ext cx="9151620" cy="6446652"/>
        </p:xfrm>
        <a:graphic>
          <a:graphicData uri="http://schemas.openxmlformats.org/drawingml/2006/table">
            <a:tbl>
              <a:tblPr firstRow="1" bandRow="1">
                <a:tableStyleId>{5C22544A-7EE6-4342-B048-85BDC9FD1C3A}</a:tableStyleId>
              </a:tblPr>
              <a:tblGrid>
                <a:gridCol w="1463196">
                  <a:extLst>
                    <a:ext uri="{9D8B030D-6E8A-4147-A177-3AD203B41FA5}">
                      <a16:colId xmlns:a16="http://schemas.microsoft.com/office/drawing/2014/main" val="3465092494"/>
                    </a:ext>
                  </a:extLst>
                </a:gridCol>
                <a:gridCol w="7688424">
                  <a:extLst>
                    <a:ext uri="{9D8B030D-6E8A-4147-A177-3AD203B41FA5}">
                      <a16:colId xmlns:a16="http://schemas.microsoft.com/office/drawing/2014/main" val="635010727"/>
                    </a:ext>
                  </a:extLst>
                </a:gridCol>
              </a:tblGrid>
              <a:tr h="396108">
                <a:tc>
                  <a:txBody>
                    <a:bodyPr/>
                    <a:lstStyle/>
                    <a:p>
                      <a:r>
                        <a:rPr lang="en-GB" sz="2400" dirty="0">
                          <a:latin typeface="Aptos" panose="020B0004020202020204" pitchFamily="34" charset="0"/>
                        </a:rPr>
                        <a:t>Teaching Week</a:t>
                      </a:r>
                    </a:p>
                  </a:txBody>
                  <a:tcPr/>
                </a:tc>
                <a:tc>
                  <a:txBody>
                    <a:bodyPr/>
                    <a:lstStyle/>
                    <a:p>
                      <a:r>
                        <a:rPr lang="en-GB" sz="2400" dirty="0">
                          <a:latin typeface="Aptos" panose="020B0004020202020204" pitchFamily="34" charset="0"/>
                        </a:rPr>
                        <a:t>Topic</a:t>
                      </a:r>
                    </a:p>
                  </a:txBody>
                  <a:tcPr/>
                </a:tc>
                <a:extLst>
                  <a:ext uri="{0D108BD9-81ED-4DB2-BD59-A6C34878D82A}">
                    <a16:rowId xmlns:a16="http://schemas.microsoft.com/office/drawing/2014/main" val="3651937418"/>
                  </a:ext>
                </a:extLst>
              </a:tr>
              <a:tr h="0">
                <a:tc>
                  <a:txBody>
                    <a:bodyPr/>
                    <a:lstStyle/>
                    <a:p>
                      <a:r>
                        <a:rPr lang="en-GB" sz="2000" dirty="0">
                          <a:latin typeface="Aptos" panose="020B0004020202020204" pitchFamily="34" charset="0"/>
                        </a:rPr>
                        <a:t>Week 1</a:t>
                      </a:r>
                    </a:p>
                  </a:txBody>
                  <a:tcPr/>
                </a:tc>
                <a:tc>
                  <a:txBody>
                    <a:bodyPr/>
                    <a:lstStyle/>
                    <a:p>
                      <a:r>
                        <a:rPr lang="en-GB" sz="2000" kern="1200" dirty="0">
                          <a:solidFill>
                            <a:schemeClr val="dk1"/>
                          </a:solidFill>
                          <a:effectLst/>
                          <a:latin typeface="Aptos" panose="020B0004020202020204" pitchFamily="34" charset="0"/>
                          <a:ea typeface="+mn-ea"/>
                          <a:cs typeface="+mn-cs"/>
                        </a:rPr>
                        <a:t>Module Introduction to Human Capital Management &amp; Human Resource Planning</a:t>
                      </a:r>
                    </a:p>
                  </a:txBody>
                  <a:tcPr/>
                </a:tc>
                <a:extLst>
                  <a:ext uri="{0D108BD9-81ED-4DB2-BD59-A6C34878D82A}">
                    <a16:rowId xmlns:a16="http://schemas.microsoft.com/office/drawing/2014/main" val="385475397"/>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2</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000" kern="1200" dirty="0">
                          <a:solidFill>
                            <a:schemeClr val="dk1"/>
                          </a:solidFill>
                          <a:effectLst/>
                          <a:latin typeface="Aptos" panose="020B0004020202020204" pitchFamily="34" charset="0"/>
                          <a:ea typeface="+mn-ea"/>
                          <a:cs typeface="+mn-cs"/>
                        </a:rPr>
                        <a:t>Understanding the Nature of Work </a:t>
                      </a:r>
                      <a:endParaRPr lang="en-GB" sz="2000" dirty="0">
                        <a:latin typeface="Aptos" panose="020B0004020202020204" pitchFamily="34" charset="0"/>
                      </a:endParaRPr>
                    </a:p>
                  </a:txBody>
                  <a:tcPr/>
                </a:tc>
                <a:extLst>
                  <a:ext uri="{0D108BD9-81ED-4DB2-BD59-A6C34878D82A}">
                    <a16:rowId xmlns:a16="http://schemas.microsoft.com/office/drawing/2014/main" val="3317625759"/>
                  </a:ext>
                </a:extLst>
              </a:tr>
              <a:tr h="44209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3</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000" dirty="0">
                          <a:latin typeface="Aptos" panose="020B0004020202020204" pitchFamily="34" charset="0"/>
                        </a:rPr>
                        <a:t>Recruitment, Talent Management and Succession Planning</a:t>
                      </a:r>
                      <a:endParaRPr lang="en-GB" sz="1400" dirty="0">
                        <a:latin typeface="Aptos" panose="020B0004020202020204" pitchFamily="34" charset="0"/>
                      </a:endParaRPr>
                    </a:p>
                  </a:txBody>
                  <a:tcPr/>
                </a:tc>
                <a:extLst>
                  <a:ext uri="{0D108BD9-81ED-4DB2-BD59-A6C34878D82A}">
                    <a16:rowId xmlns:a16="http://schemas.microsoft.com/office/drawing/2014/main" val="3913845859"/>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4</a:t>
                      </a:r>
                    </a:p>
                  </a:txBody>
                  <a:tcPr/>
                </a:tc>
                <a:tc>
                  <a:txBody>
                    <a:bodyPr/>
                    <a:lstStyle/>
                    <a:p>
                      <a:r>
                        <a:rPr lang="en-GB" sz="2000" dirty="0">
                          <a:latin typeface="Aptos" panose="020B0004020202020204" pitchFamily="34" charset="0"/>
                        </a:rPr>
                        <a:t>Training and Development</a:t>
                      </a:r>
                    </a:p>
                  </a:txBody>
                  <a:tcPr/>
                </a:tc>
                <a:extLst>
                  <a:ext uri="{0D108BD9-81ED-4DB2-BD59-A6C34878D82A}">
                    <a16:rowId xmlns:a16="http://schemas.microsoft.com/office/drawing/2014/main" val="2454153765"/>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B050"/>
                          </a:solidFill>
                          <a:effectLst/>
                          <a:uLnTx/>
                          <a:uFillTx/>
                          <a:latin typeface="Aptos" panose="020B0004020202020204" pitchFamily="34" charset="0"/>
                          <a:ea typeface="+mn-ea"/>
                          <a:cs typeface="+mn-cs"/>
                        </a:rPr>
                        <a:t>Week 5</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000" kern="1200" dirty="0">
                          <a:solidFill>
                            <a:srgbClr val="00B050"/>
                          </a:solidFill>
                          <a:effectLst/>
                          <a:latin typeface="Aptos" panose="020B0004020202020204" pitchFamily="34" charset="0"/>
                          <a:ea typeface="+mn-ea"/>
                          <a:cs typeface="+mn-cs"/>
                        </a:rPr>
                        <a:t>Coursework 1 Revision, Practice Session &amp; Looking through Drafts</a:t>
                      </a:r>
                      <a:endParaRPr lang="en-GB" sz="2000" dirty="0">
                        <a:solidFill>
                          <a:srgbClr val="00B050"/>
                        </a:solidFill>
                        <a:latin typeface="Aptos" panose="020B0004020202020204" pitchFamily="34" charset="0"/>
                      </a:endParaRPr>
                    </a:p>
                  </a:txBody>
                  <a:tcPr/>
                </a:tc>
                <a:extLst>
                  <a:ext uri="{0D108BD9-81ED-4DB2-BD59-A6C34878D82A}">
                    <a16:rowId xmlns:a16="http://schemas.microsoft.com/office/drawing/2014/main" val="2385963782"/>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6</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000" kern="1200">
                          <a:solidFill>
                            <a:schemeClr val="dk1"/>
                          </a:solidFill>
                          <a:effectLst/>
                          <a:latin typeface="Aptos" panose="020B0004020202020204" pitchFamily="34" charset="0"/>
                          <a:ea typeface="+mn-ea"/>
                          <a:cs typeface="+mn-cs"/>
                        </a:rPr>
                        <a:t>Performance Management </a:t>
                      </a:r>
                      <a:r>
                        <a:rPr lang="en-GB" sz="2000" kern="1200">
                          <a:solidFill>
                            <a:srgbClr val="FF0000"/>
                          </a:solidFill>
                          <a:effectLst/>
                          <a:latin typeface="Aptos" panose="020B0004020202020204" pitchFamily="34" charset="0"/>
                          <a:ea typeface="+mn-ea"/>
                          <a:cs typeface="+mn-cs"/>
                        </a:rPr>
                        <a:t>(</a:t>
                      </a:r>
                      <a:r>
                        <a:rPr lang="en-GB" sz="2000" kern="1200" dirty="0">
                          <a:solidFill>
                            <a:srgbClr val="FF0000"/>
                          </a:solidFill>
                          <a:effectLst/>
                          <a:latin typeface="Aptos" panose="020B0004020202020204" pitchFamily="34" charset="0"/>
                          <a:ea typeface="+mn-ea"/>
                          <a:cs typeface="+mn-cs"/>
                        </a:rPr>
                        <a:t>Assessment 1 Submitted – Individual Written Report. Thursday 15th October 2026, By 2 PM)</a:t>
                      </a:r>
                      <a:endParaRPr lang="en-GB" sz="1400" dirty="0">
                        <a:solidFill>
                          <a:srgbClr val="FF0000"/>
                        </a:solidFill>
                        <a:latin typeface="Aptos" panose="020B0004020202020204" pitchFamily="34" charset="0"/>
                      </a:endParaRPr>
                    </a:p>
                  </a:txBody>
                  <a:tcPr/>
                </a:tc>
                <a:extLst>
                  <a:ext uri="{0D108BD9-81ED-4DB2-BD59-A6C34878D82A}">
                    <a16:rowId xmlns:a16="http://schemas.microsoft.com/office/drawing/2014/main" val="994414953"/>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7</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000" kern="1200" dirty="0">
                          <a:solidFill>
                            <a:schemeClr val="dk1"/>
                          </a:solidFill>
                          <a:effectLst/>
                          <a:latin typeface="Aptos" panose="020B0004020202020204" pitchFamily="34" charset="0"/>
                          <a:ea typeface="+mn-ea"/>
                          <a:cs typeface="+mn-cs"/>
                        </a:rPr>
                        <a:t>International Team Management </a:t>
                      </a:r>
                      <a:endParaRPr lang="en-GB" sz="2000" dirty="0">
                        <a:latin typeface="Aptos" panose="020B0004020202020204" pitchFamily="34" charset="0"/>
                      </a:endParaRPr>
                    </a:p>
                  </a:txBody>
                  <a:tcPr/>
                </a:tc>
                <a:extLst>
                  <a:ext uri="{0D108BD9-81ED-4DB2-BD59-A6C34878D82A}">
                    <a16:rowId xmlns:a16="http://schemas.microsoft.com/office/drawing/2014/main" val="3535408755"/>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8</a:t>
                      </a:r>
                    </a:p>
                  </a:txBody>
                  <a:tcPr/>
                </a:tc>
                <a:tc>
                  <a:txBody>
                    <a:bodyPr/>
                    <a:lstStyle/>
                    <a:p>
                      <a:r>
                        <a:rPr lang="en-GB" sz="2000" dirty="0">
                          <a:latin typeface="Aptos" panose="020B0004020202020204" pitchFamily="34" charset="0"/>
                        </a:rPr>
                        <a:t>Global Cultures and Working Abroad</a:t>
                      </a:r>
                    </a:p>
                  </a:txBody>
                  <a:tcPr/>
                </a:tc>
                <a:extLst>
                  <a:ext uri="{0D108BD9-81ED-4DB2-BD59-A6C34878D82A}">
                    <a16:rowId xmlns:a16="http://schemas.microsoft.com/office/drawing/2014/main" val="3241546610"/>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B050"/>
                          </a:solidFill>
                          <a:effectLst/>
                          <a:uLnTx/>
                          <a:uFillTx/>
                          <a:latin typeface="Aptos" panose="020B0004020202020204" pitchFamily="34" charset="0"/>
                          <a:ea typeface="+mn-ea"/>
                          <a:cs typeface="+mn-cs"/>
                        </a:rPr>
                        <a:t>Week 9</a:t>
                      </a:r>
                    </a:p>
                  </a:txBody>
                  <a:tcPr/>
                </a:tc>
                <a:tc>
                  <a:txBody>
                    <a:bodyPr/>
                    <a:lstStyle/>
                    <a:p>
                      <a:r>
                        <a:rPr lang="en-GB" sz="2000" kern="1200" dirty="0">
                          <a:solidFill>
                            <a:srgbClr val="00B050"/>
                          </a:solidFill>
                          <a:effectLst/>
                          <a:latin typeface="Aptos" panose="020B0004020202020204" pitchFamily="34" charset="0"/>
                          <a:ea typeface="+mn-ea"/>
                          <a:cs typeface="+mn-cs"/>
                        </a:rPr>
                        <a:t>Coursework 2 Revision, Practice Session and Looking through Drafts</a:t>
                      </a:r>
                      <a:endParaRPr lang="en-GB" sz="1400" dirty="0">
                        <a:solidFill>
                          <a:srgbClr val="00B050"/>
                        </a:solidFill>
                        <a:latin typeface="Aptos" panose="020B0004020202020204" pitchFamily="34" charset="0"/>
                      </a:endParaRPr>
                    </a:p>
                  </a:txBody>
                  <a:tcPr/>
                </a:tc>
                <a:extLst>
                  <a:ext uri="{0D108BD9-81ED-4DB2-BD59-A6C34878D82A}">
                    <a16:rowId xmlns:a16="http://schemas.microsoft.com/office/drawing/2014/main" val="662144047"/>
                  </a:ext>
                </a:extLst>
              </a:tr>
              <a:tr h="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10</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Contemporary Issues in HRM </a:t>
                      </a:r>
                      <a:r>
                        <a:rPr kumimoji="0" lang="en-GB" sz="2000" b="0" i="0" u="none" strike="noStrike" kern="1200" cap="none" spc="0" normalizeH="0" baseline="0" noProof="0" dirty="0">
                          <a:ln>
                            <a:noFill/>
                          </a:ln>
                          <a:solidFill>
                            <a:srgbClr val="FF0000"/>
                          </a:solidFill>
                          <a:effectLst/>
                          <a:uLnTx/>
                          <a:uFillTx/>
                          <a:latin typeface="Aptos" panose="020B0004020202020204" pitchFamily="34" charset="0"/>
                          <a:ea typeface="+mn-ea"/>
                          <a:cs typeface="+mn-cs"/>
                        </a:rPr>
                        <a:t>(Assessment 2 PowerPoint Submission. Thursday 12th November 2026. By 2 PM)</a:t>
                      </a:r>
                    </a:p>
                  </a:txBody>
                  <a:tcPr/>
                </a:tc>
                <a:extLst>
                  <a:ext uri="{0D108BD9-81ED-4DB2-BD59-A6C34878D82A}">
                    <a16:rowId xmlns:a16="http://schemas.microsoft.com/office/drawing/2014/main" val="2566332569"/>
                  </a:ext>
                </a:extLst>
              </a:tr>
              <a:tr h="39610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0B0004020202020204" pitchFamily="34" charset="0"/>
                          <a:ea typeface="+mn-ea"/>
                          <a:cs typeface="+mn-cs"/>
                        </a:rPr>
                        <a:t>Week 11</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2000" kern="1200" dirty="0">
                          <a:solidFill>
                            <a:schemeClr val="dk1"/>
                          </a:solidFill>
                          <a:effectLst/>
                          <a:latin typeface="Aptos" panose="020B0004020202020204" pitchFamily="34" charset="0"/>
                          <a:ea typeface="+mn-ea"/>
                          <a:cs typeface="+mn-cs"/>
                        </a:rPr>
                        <a:t>Group Presentation (Over 2 days) </a:t>
                      </a:r>
                      <a:r>
                        <a:rPr kumimoji="0" lang="en-GB" sz="2000" b="0" i="0" u="none" strike="noStrike" kern="1200" cap="none" spc="0" normalizeH="0" baseline="0" noProof="0" dirty="0">
                          <a:ln>
                            <a:noFill/>
                          </a:ln>
                          <a:solidFill>
                            <a:srgbClr val="FF0000"/>
                          </a:solidFill>
                          <a:effectLst/>
                          <a:uLnTx/>
                          <a:uFillTx/>
                          <a:latin typeface="Aptos" panose="020B0004020202020204" pitchFamily="34" charset="0"/>
                          <a:ea typeface="+mn-ea"/>
                          <a:cs typeface="+mn-cs"/>
                        </a:rPr>
                        <a:t>Presentation: Week 11. 16</a:t>
                      </a:r>
                      <a:r>
                        <a:rPr kumimoji="0" lang="en-GB" sz="2000" b="0" i="0" u="none" strike="noStrike" kern="1200" cap="none" spc="0" normalizeH="0" baseline="30000" noProof="0" dirty="0">
                          <a:ln>
                            <a:noFill/>
                          </a:ln>
                          <a:solidFill>
                            <a:srgbClr val="FF0000"/>
                          </a:solidFill>
                          <a:effectLst/>
                          <a:uLnTx/>
                          <a:uFillTx/>
                          <a:latin typeface="Aptos" panose="020B0004020202020204" pitchFamily="34" charset="0"/>
                          <a:ea typeface="+mn-ea"/>
                          <a:cs typeface="+mn-cs"/>
                        </a:rPr>
                        <a:t>th</a:t>
                      </a:r>
                      <a:r>
                        <a:rPr kumimoji="0" lang="en-GB" sz="2000" b="0" i="0" u="none" strike="noStrike" kern="1200" cap="none" spc="0" normalizeH="0" baseline="0" noProof="0" dirty="0">
                          <a:ln>
                            <a:noFill/>
                          </a:ln>
                          <a:solidFill>
                            <a:srgbClr val="FF0000"/>
                          </a:solidFill>
                          <a:effectLst/>
                          <a:uLnTx/>
                          <a:uFillTx/>
                          <a:latin typeface="Aptos" panose="020B0004020202020204" pitchFamily="34" charset="0"/>
                          <a:ea typeface="+mn-ea"/>
                          <a:cs typeface="+mn-cs"/>
                        </a:rPr>
                        <a:t> </a:t>
                      </a:r>
                      <a:r>
                        <a:rPr kumimoji="0" lang="en-GB" sz="2000" b="0" i="0" u="none" strike="noStrike" kern="1200" cap="none" spc="0" normalizeH="0" baseline="0" noProof="0">
                          <a:ln>
                            <a:noFill/>
                          </a:ln>
                          <a:solidFill>
                            <a:srgbClr val="FF0000"/>
                          </a:solidFill>
                          <a:effectLst/>
                          <a:uLnTx/>
                          <a:uFillTx/>
                          <a:latin typeface="Aptos" panose="020B0004020202020204" pitchFamily="34" charset="0"/>
                          <a:ea typeface="+mn-ea"/>
                          <a:cs typeface="+mn-cs"/>
                        </a:rPr>
                        <a:t>(Monday) </a:t>
                      </a:r>
                      <a:r>
                        <a:rPr kumimoji="0" lang="en-GB" sz="2000" b="0" i="0" u="none" strike="noStrike" kern="1200" cap="none" spc="0" normalizeH="0" baseline="0" noProof="0" dirty="0">
                          <a:ln>
                            <a:noFill/>
                          </a:ln>
                          <a:solidFill>
                            <a:srgbClr val="FF0000"/>
                          </a:solidFill>
                          <a:effectLst/>
                          <a:uLnTx/>
                          <a:uFillTx/>
                          <a:latin typeface="Aptos" panose="020B0004020202020204" pitchFamily="34" charset="0"/>
                          <a:ea typeface="+mn-ea"/>
                          <a:cs typeface="+mn-cs"/>
                        </a:rPr>
                        <a:t>&amp; 17</a:t>
                      </a:r>
                      <a:r>
                        <a:rPr kumimoji="0" lang="en-GB" sz="2000" b="0" i="0" u="none" strike="noStrike" kern="1200" cap="none" spc="0" normalizeH="0" baseline="30000" noProof="0" dirty="0">
                          <a:ln>
                            <a:noFill/>
                          </a:ln>
                          <a:solidFill>
                            <a:srgbClr val="FF0000"/>
                          </a:solidFill>
                          <a:effectLst/>
                          <a:uLnTx/>
                          <a:uFillTx/>
                          <a:latin typeface="Aptos" panose="020B0004020202020204" pitchFamily="34" charset="0"/>
                          <a:ea typeface="+mn-ea"/>
                          <a:cs typeface="+mn-cs"/>
                        </a:rPr>
                        <a:t>th</a:t>
                      </a:r>
                      <a:r>
                        <a:rPr kumimoji="0" lang="en-GB" sz="2000" b="0" i="0" u="none" strike="noStrike" kern="1200" cap="none" spc="0" normalizeH="0" baseline="0" noProof="0" dirty="0">
                          <a:ln>
                            <a:noFill/>
                          </a:ln>
                          <a:solidFill>
                            <a:srgbClr val="FF0000"/>
                          </a:solidFill>
                          <a:effectLst/>
                          <a:uLnTx/>
                          <a:uFillTx/>
                          <a:latin typeface="Aptos" panose="020B0004020202020204" pitchFamily="34" charset="0"/>
                          <a:ea typeface="+mn-ea"/>
                          <a:cs typeface="+mn-cs"/>
                        </a:rPr>
                        <a:t> </a:t>
                      </a:r>
                      <a:r>
                        <a:rPr kumimoji="0" lang="en-GB" sz="2000" b="0" i="0" u="none" strike="noStrike" kern="1200" cap="none" spc="0" normalizeH="0" baseline="0" noProof="0">
                          <a:ln>
                            <a:noFill/>
                          </a:ln>
                          <a:solidFill>
                            <a:srgbClr val="FF0000"/>
                          </a:solidFill>
                          <a:effectLst/>
                          <a:uLnTx/>
                          <a:uFillTx/>
                          <a:latin typeface="Aptos" panose="020B0004020202020204" pitchFamily="34" charset="0"/>
                          <a:ea typeface="+mn-ea"/>
                          <a:cs typeface="+mn-cs"/>
                        </a:rPr>
                        <a:t>(Tuesday) November </a:t>
                      </a:r>
                      <a:r>
                        <a:rPr kumimoji="0" lang="en-GB" sz="2000" b="0" i="0" u="none" strike="noStrike" kern="1200" cap="none" spc="0" normalizeH="0" baseline="0" noProof="0" dirty="0">
                          <a:ln>
                            <a:noFill/>
                          </a:ln>
                          <a:solidFill>
                            <a:srgbClr val="FF0000"/>
                          </a:solidFill>
                          <a:effectLst/>
                          <a:uLnTx/>
                          <a:uFillTx/>
                          <a:latin typeface="Aptos" panose="020B0004020202020204" pitchFamily="34" charset="0"/>
                          <a:ea typeface="+mn-ea"/>
                          <a:cs typeface="+mn-cs"/>
                        </a:rPr>
                        <a:t>2026 </a:t>
                      </a:r>
                      <a:endParaRPr lang="en-GB" dirty="0"/>
                    </a:p>
                  </a:txBody>
                  <a:tcPr/>
                </a:tc>
                <a:extLst>
                  <a:ext uri="{0D108BD9-81ED-4DB2-BD59-A6C34878D82A}">
                    <a16:rowId xmlns:a16="http://schemas.microsoft.com/office/drawing/2014/main" val="151150895"/>
                  </a:ext>
                </a:extLst>
              </a:tr>
            </a:tbl>
          </a:graphicData>
        </a:graphic>
      </p:graphicFrame>
    </p:spTree>
    <p:extLst>
      <p:ext uri="{BB962C8B-B14F-4D97-AF65-F5344CB8AC3E}">
        <p14:creationId xmlns:p14="http://schemas.microsoft.com/office/powerpoint/2010/main" val="1756232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457200" y="0"/>
            <a:ext cx="8229600" cy="675409"/>
          </a:xfrm>
        </p:spPr>
        <p:txBody>
          <a:bodyPr/>
          <a:lstStyle/>
          <a:p>
            <a:pPr eaLnBrk="1" hangingPunct="1"/>
            <a:r>
              <a:rPr lang="en-GB" b="1" dirty="0" err="1"/>
              <a:t>i</a:t>
            </a:r>
            <a:r>
              <a:rPr lang="en-GB" b="1" dirty="0"/>
              <a:t>) Some Key Themes</a:t>
            </a:r>
          </a:p>
        </p:txBody>
      </p:sp>
      <p:sp>
        <p:nvSpPr>
          <p:cNvPr id="8195" name="Content Placeholder 2"/>
          <p:cNvSpPr>
            <a:spLocks noGrp="1"/>
          </p:cNvSpPr>
          <p:nvPr>
            <p:ph idx="1"/>
          </p:nvPr>
        </p:nvSpPr>
        <p:spPr>
          <a:xfrm>
            <a:off x="0" y="675410"/>
            <a:ext cx="9144000" cy="5091546"/>
          </a:xfrm>
        </p:spPr>
        <p:txBody>
          <a:bodyPr>
            <a:normAutofit fontScale="92500" lnSpcReduction="10000"/>
          </a:bodyPr>
          <a:lstStyle/>
          <a:p>
            <a:r>
              <a:rPr lang="en-GB" dirty="0"/>
              <a:t>Strategy and strategic thinking: </a:t>
            </a:r>
            <a:r>
              <a:rPr lang="en-US" dirty="0"/>
              <a:t>HRM as a contributor to </a:t>
            </a:r>
            <a:r>
              <a:rPr lang="en-US" dirty="0" err="1"/>
              <a:t>organisational</a:t>
            </a:r>
            <a:r>
              <a:rPr lang="en-US" dirty="0"/>
              <a:t> goals</a:t>
            </a:r>
            <a:endParaRPr lang="en-GB" dirty="0"/>
          </a:p>
          <a:p>
            <a:pPr eaLnBrk="1" hangingPunct="1"/>
            <a:r>
              <a:rPr lang="en-GB" dirty="0"/>
              <a:t>Criticality</a:t>
            </a:r>
          </a:p>
          <a:p>
            <a:pPr eaLnBrk="1" hangingPunct="1"/>
            <a:r>
              <a:rPr lang="en-GB" dirty="0"/>
              <a:t>Application (of theory to practice)</a:t>
            </a:r>
          </a:p>
          <a:p>
            <a:r>
              <a:rPr lang="en-GB" dirty="0"/>
              <a:t>Rhetoric and reality: </a:t>
            </a:r>
            <a:r>
              <a:rPr lang="en-US" dirty="0"/>
              <a:t>What </a:t>
            </a:r>
            <a:r>
              <a:rPr lang="en-US" dirty="0" err="1"/>
              <a:t>organisations</a:t>
            </a:r>
            <a:r>
              <a:rPr lang="en-US" dirty="0"/>
              <a:t> say vs what they practice</a:t>
            </a:r>
            <a:endParaRPr lang="en-GB" dirty="0"/>
          </a:p>
          <a:p>
            <a:r>
              <a:rPr lang="en-GB" dirty="0"/>
              <a:t>Context and Change: </a:t>
            </a:r>
            <a:r>
              <a:rPr lang="en-US" dirty="0"/>
              <a:t>HR as both </a:t>
            </a:r>
            <a:r>
              <a:rPr lang="en-US" dirty="0" err="1"/>
              <a:t>stabiliser</a:t>
            </a:r>
            <a:r>
              <a:rPr lang="en-US" dirty="0"/>
              <a:t> and disruptor</a:t>
            </a:r>
            <a:endParaRPr lang="en-GB" dirty="0"/>
          </a:p>
          <a:p>
            <a:pPr eaLnBrk="1" hangingPunct="1"/>
            <a:endParaRPr lang="en-GB" dirty="0"/>
          </a:p>
          <a:p>
            <a:pPr eaLnBrk="1" hangingPunct="1"/>
            <a:endParaRPr lang="en-GB" dirty="0"/>
          </a:p>
          <a:p>
            <a:r>
              <a:rPr lang="en-US" i="1" dirty="0"/>
              <a:t>Human Capital Management (HCM)</a:t>
            </a:r>
            <a:r>
              <a:rPr lang="en-US" dirty="0"/>
              <a:t> goes beyond HR administration and focuses on how </a:t>
            </a:r>
            <a:r>
              <a:rPr lang="en-US" dirty="0" err="1"/>
              <a:t>organisations</a:t>
            </a:r>
            <a:r>
              <a:rPr lang="en-US" dirty="0"/>
              <a:t> </a:t>
            </a:r>
            <a:r>
              <a:rPr lang="en-US" b="1" dirty="0"/>
              <a:t>extract, manage, and leverage value from people</a:t>
            </a:r>
            <a:r>
              <a:rPr lang="en-US" dirty="0"/>
              <a:t>.</a:t>
            </a:r>
            <a:endParaRPr lang="en-GB" dirty="0"/>
          </a:p>
          <a:p>
            <a:r>
              <a:rPr lang="en-US" dirty="0"/>
              <a:t>This module will challenge assumptions. </a:t>
            </a:r>
          </a:p>
          <a:p>
            <a:r>
              <a:rPr lang="en-US" dirty="0"/>
              <a:t>There are </a:t>
            </a:r>
            <a:r>
              <a:rPr lang="en-US" i="1" dirty="0"/>
              <a:t>no simple answers</a:t>
            </a:r>
            <a:r>
              <a:rPr lang="en-US" dirty="0"/>
              <a:t> - Students are expected to </a:t>
            </a:r>
            <a:r>
              <a:rPr lang="en-US" dirty="0" err="1"/>
              <a:t>analyse</a:t>
            </a:r>
            <a:r>
              <a:rPr lang="en-US" dirty="0"/>
              <a:t>, present, discuss, critique not </a:t>
            </a:r>
            <a:r>
              <a:rPr lang="en-US" dirty="0" err="1"/>
              <a:t>memorise</a:t>
            </a:r>
            <a:endParaRPr lang="en-GB" dirty="0"/>
          </a:p>
          <a:p>
            <a:pPr eaLnBrk="1" hangingPunct="1"/>
            <a:endParaRPr lang="en-GB" dirty="0"/>
          </a:p>
        </p:txBody>
      </p:sp>
    </p:spTree>
    <p:extLst>
      <p:ext uri="{BB962C8B-B14F-4D97-AF65-F5344CB8AC3E}">
        <p14:creationId xmlns:p14="http://schemas.microsoft.com/office/powerpoint/2010/main" val="1187629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332509" y="0"/>
            <a:ext cx="8229600" cy="644236"/>
          </a:xfrm>
        </p:spPr>
        <p:txBody>
          <a:bodyPr/>
          <a:lstStyle/>
          <a:p>
            <a:pPr eaLnBrk="1" hangingPunct="1"/>
            <a:r>
              <a:rPr lang="en-GB" dirty="0"/>
              <a:t>ii) HRM History and Development </a:t>
            </a:r>
          </a:p>
        </p:txBody>
      </p:sp>
      <p:sp>
        <p:nvSpPr>
          <p:cNvPr id="3" name="Content Placeholder 2"/>
          <p:cNvSpPr>
            <a:spLocks noGrp="1"/>
          </p:cNvSpPr>
          <p:nvPr>
            <p:ph idx="1"/>
          </p:nvPr>
        </p:nvSpPr>
        <p:spPr>
          <a:xfrm>
            <a:off x="0" y="820882"/>
            <a:ext cx="9144000" cy="4914900"/>
          </a:xfrm>
        </p:spPr>
        <p:txBody>
          <a:bodyPr>
            <a:normAutofit fontScale="92500" lnSpcReduction="20000"/>
          </a:bodyPr>
          <a:lstStyle/>
          <a:p>
            <a:pPr marL="274320" indent="-274320" eaLnBrk="1" fontAlgn="auto" hangingPunct="1">
              <a:spcAft>
                <a:spcPts val="0"/>
              </a:spcAft>
              <a:buClr>
                <a:schemeClr val="accent3"/>
              </a:buClr>
              <a:buFont typeface="Wingdings 2"/>
              <a:buNone/>
              <a:defRPr/>
            </a:pPr>
            <a:r>
              <a:rPr lang="en-GB" dirty="0"/>
              <a:t>Historical stages/transitions (Torrington et al 2020):</a:t>
            </a:r>
          </a:p>
          <a:p>
            <a:pPr marL="514350" indent="-514350">
              <a:buClr>
                <a:schemeClr val="accent3"/>
              </a:buClr>
              <a:buFont typeface="+mj-lt"/>
              <a:buAutoNum type="arabicPeriod"/>
              <a:defRPr/>
            </a:pPr>
            <a:r>
              <a:rPr lang="en-GB" dirty="0"/>
              <a:t>Social justice/welfare – </a:t>
            </a:r>
            <a:r>
              <a:rPr lang="en-GB" i="1" dirty="0"/>
              <a:t>welfare phase. </a:t>
            </a:r>
            <a:r>
              <a:rPr lang="en-US" dirty="0"/>
              <a:t>Employee wellbeing as moral responsibility</a:t>
            </a:r>
            <a:endParaRPr lang="en-GB" dirty="0"/>
          </a:p>
          <a:p>
            <a:pPr marL="514350" indent="-514350">
              <a:buClr>
                <a:schemeClr val="accent3"/>
              </a:buClr>
              <a:buFont typeface="+mj-lt"/>
              <a:buAutoNum type="arabicPeriod"/>
              <a:defRPr/>
            </a:pPr>
            <a:r>
              <a:rPr lang="en-GB" dirty="0"/>
              <a:t>Humane bureaucracy – </a:t>
            </a:r>
            <a:r>
              <a:rPr lang="en-GB" i="1" dirty="0"/>
              <a:t>emergence of personnel management. </a:t>
            </a:r>
            <a:r>
              <a:rPr lang="en-US" dirty="0"/>
              <a:t>Rules, procedures, consistency.</a:t>
            </a:r>
            <a:endParaRPr lang="en-GB" i="1" dirty="0"/>
          </a:p>
          <a:p>
            <a:pPr marL="514350" indent="-514350">
              <a:buClr>
                <a:schemeClr val="accent3"/>
              </a:buClr>
              <a:buFont typeface="+mj-lt"/>
              <a:buAutoNum type="arabicPeriod"/>
              <a:defRPr/>
            </a:pPr>
            <a:r>
              <a:rPr lang="en-GB" dirty="0"/>
              <a:t>Negotiated consent – </a:t>
            </a:r>
            <a:r>
              <a:rPr lang="en-GB" i="1" dirty="0"/>
              <a:t>industrial relations. </a:t>
            </a:r>
            <a:r>
              <a:rPr lang="en-US" dirty="0"/>
              <a:t>Managing conflict and collective bargaining</a:t>
            </a:r>
            <a:endParaRPr lang="en-GB" i="1" dirty="0"/>
          </a:p>
          <a:p>
            <a:pPr marL="514350" indent="-514350">
              <a:buClr>
                <a:schemeClr val="accent3"/>
              </a:buClr>
              <a:buFont typeface="+mj-lt"/>
              <a:buAutoNum type="arabicPeriod"/>
              <a:defRPr/>
            </a:pPr>
            <a:r>
              <a:rPr lang="en-GB" dirty="0"/>
              <a:t>Organisation – </a:t>
            </a:r>
            <a:r>
              <a:rPr lang="en-GB" i="1" dirty="0"/>
              <a:t>statistics and planning. </a:t>
            </a:r>
            <a:r>
              <a:rPr lang="en-US" dirty="0"/>
              <a:t>Efficiency, forecasting, control</a:t>
            </a:r>
            <a:endParaRPr lang="en-GB" i="1" dirty="0"/>
          </a:p>
          <a:p>
            <a:pPr marL="514350" indent="-514350" eaLnBrk="1" fontAlgn="auto" hangingPunct="1">
              <a:spcAft>
                <a:spcPts val="0"/>
              </a:spcAft>
              <a:buClr>
                <a:schemeClr val="accent3"/>
              </a:buClr>
              <a:buFont typeface="+mj-lt"/>
              <a:buAutoNum type="arabicPeriod"/>
              <a:defRPr/>
            </a:pPr>
            <a:r>
              <a:rPr lang="en-GB" dirty="0"/>
              <a:t>Human Resource Management.    And now ………</a:t>
            </a:r>
          </a:p>
          <a:p>
            <a:pPr marL="514350" indent="-514350" eaLnBrk="1" fontAlgn="auto" hangingPunct="1">
              <a:spcAft>
                <a:spcPts val="0"/>
              </a:spcAft>
              <a:buClr>
                <a:schemeClr val="accent3"/>
              </a:buClr>
              <a:buFont typeface="+mj-lt"/>
              <a:buAutoNum type="arabicPeriod"/>
              <a:defRPr/>
            </a:pPr>
            <a:endParaRPr lang="en-GB" dirty="0"/>
          </a:p>
          <a:p>
            <a:pPr marL="514350" indent="-514350">
              <a:buClr>
                <a:schemeClr val="accent3"/>
              </a:buClr>
              <a:buFont typeface="+mj-lt"/>
              <a:buAutoNum type="arabicPeriod"/>
              <a:defRPr/>
            </a:pPr>
            <a:r>
              <a:rPr lang="en-GB" dirty="0"/>
              <a:t>A ‘new HR’? </a:t>
            </a:r>
            <a:r>
              <a:rPr lang="en-US" dirty="0"/>
              <a:t>Strategic alignment and performance focus.</a:t>
            </a:r>
          </a:p>
          <a:p>
            <a:pPr marL="0" indent="0">
              <a:buClr>
                <a:schemeClr val="accent3"/>
              </a:buClr>
              <a:buNone/>
              <a:defRPr/>
            </a:pPr>
            <a:endParaRPr lang="en-US" dirty="0"/>
          </a:p>
          <a:p>
            <a:pPr marL="0" indent="0">
              <a:buClr>
                <a:schemeClr val="accent3"/>
              </a:buClr>
              <a:buNone/>
              <a:defRPr/>
            </a:pPr>
            <a:r>
              <a:rPr lang="en-US" dirty="0"/>
              <a:t>Remember, </a:t>
            </a:r>
            <a:r>
              <a:rPr lang="en-US" dirty="0" err="1"/>
              <a:t>organisations</a:t>
            </a:r>
            <a:r>
              <a:rPr lang="en-US" dirty="0"/>
              <a:t> often operate </a:t>
            </a:r>
            <a:r>
              <a:rPr lang="en-US" b="1" dirty="0"/>
              <a:t>multiple stages simultaneously</a:t>
            </a:r>
            <a:r>
              <a:rPr lang="en-US" dirty="0"/>
              <a:t> — HRM is not linear.</a:t>
            </a:r>
            <a:endParaRPr lang="en-GB" dirty="0"/>
          </a:p>
          <a:p>
            <a:pPr marL="514350" indent="-514350">
              <a:buClr>
                <a:schemeClr val="accent3"/>
              </a:buClr>
              <a:buFont typeface="+mj-lt"/>
              <a:buAutoNum type="arabicPeriod"/>
              <a:defRPr/>
            </a:pPr>
            <a:endParaRPr lang="en-GB" dirty="0"/>
          </a:p>
          <a:p>
            <a:pPr marL="274320" indent="-274320" eaLnBrk="1" fontAlgn="auto" hangingPunct="1">
              <a:spcAft>
                <a:spcPts val="0"/>
              </a:spcAft>
              <a:buClr>
                <a:schemeClr val="accent3"/>
              </a:buClr>
              <a:buFont typeface="Wingdings 2"/>
              <a:buNone/>
              <a:defRPr/>
            </a:pPr>
            <a:endParaRPr lang="en-GB" dirty="0"/>
          </a:p>
        </p:txBody>
      </p:sp>
    </p:spTree>
    <p:extLst>
      <p:ext uri="{BB962C8B-B14F-4D97-AF65-F5344CB8AC3E}">
        <p14:creationId xmlns:p14="http://schemas.microsoft.com/office/powerpoint/2010/main" val="779869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592282"/>
          </a:xfrm>
        </p:spPr>
        <p:txBody>
          <a:bodyPr>
            <a:normAutofit fontScale="90000"/>
          </a:bodyPr>
          <a:lstStyle/>
          <a:p>
            <a:pPr algn="ctr" eaLnBrk="1" fontAlgn="auto" hangingPunct="1">
              <a:spcAft>
                <a:spcPts val="0"/>
              </a:spcAft>
              <a:defRPr/>
            </a:pPr>
            <a:r>
              <a:rPr lang="en-GB" dirty="0"/>
              <a:t> From Personnel Management to HRM</a:t>
            </a:r>
          </a:p>
        </p:txBody>
      </p:sp>
      <p:sp>
        <p:nvSpPr>
          <p:cNvPr id="3" name="Content Placeholder 2"/>
          <p:cNvSpPr>
            <a:spLocks noGrp="1"/>
          </p:cNvSpPr>
          <p:nvPr>
            <p:ph idx="1"/>
          </p:nvPr>
        </p:nvSpPr>
        <p:spPr>
          <a:xfrm>
            <a:off x="0" y="592282"/>
            <a:ext cx="9144000" cy="5340927"/>
          </a:xfrm>
        </p:spPr>
        <p:txBody>
          <a:bodyPr>
            <a:normAutofit fontScale="92500" lnSpcReduction="20000"/>
          </a:bodyPr>
          <a:lstStyle/>
          <a:p>
            <a:pPr marL="274320" indent="-274320" eaLnBrk="1" fontAlgn="auto" hangingPunct="1">
              <a:spcAft>
                <a:spcPts val="0"/>
              </a:spcAft>
              <a:buClr>
                <a:schemeClr val="accent3"/>
              </a:buClr>
              <a:buFont typeface="Wingdings 2"/>
              <a:buNone/>
              <a:defRPr/>
            </a:pPr>
            <a:r>
              <a:rPr lang="en-GB" dirty="0"/>
              <a:t> Importance of Context (1980’s)</a:t>
            </a:r>
          </a:p>
          <a:p>
            <a:pPr lvl="0"/>
            <a:r>
              <a:rPr lang="en-US" b="1" dirty="0"/>
              <a:t>Personnel Management:</a:t>
            </a:r>
            <a:r>
              <a:rPr lang="en-US" dirty="0"/>
              <a:t> Reactive, administrative, compliance-driven. </a:t>
            </a:r>
            <a:endParaRPr lang="en-GB" dirty="0"/>
          </a:p>
          <a:p>
            <a:pPr lvl="0"/>
            <a:r>
              <a:rPr lang="en-US" b="1" dirty="0"/>
              <a:t>HRM:</a:t>
            </a:r>
            <a:r>
              <a:rPr lang="en-US" dirty="0"/>
              <a:t> Proactive, strategic, performance-driven</a:t>
            </a:r>
            <a:endParaRPr lang="en-GB" dirty="0"/>
          </a:p>
          <a:p>
            <a:pPr marL="274320" indent="-274320" eaLnBrk="1" fontAlgn="auto" hangingPunct="1">
              <a:spcAft>
                <a:spcPts val="0"/>
              </a:spcAft>
              <a:buClr>
                <a:schemeClr val="accent3"/>
              </a:buClr>
              <a:buFont typeface="Wingdings 2"/>
              <a:buNone/>
              <a:defRPr/>
            </a:pPr>
            <a:endParaRPr lang="en-GB" dirty="0"/>
          </a:p>
          <a:p>
            <a:pPr marL="274320" indent="-274320" eaLnBrk="1" fontAlgn="auto" hangingPunct="1">
              <a:spcAft>
                <a:spcPts val="0"/>
              </a:spcAft>
              <a:buClr>
                <a:schemeClr val="accent3"/>
              </a:buClr>
              <a:buFont typeface="Wingdings 2"/>
              <a:buNone/>
              <a:defRPr/>
            </a:pPr>
            <a:r>
              <a:rPr lang="en-GB" dirty="0"/>
              <a:t>Differing views:</a:t>
            </a:r>
          </a:p>
          <a:p>
            <a:pPr marL="514350" indent="-514350" eaLnBrk="1" fontAlgn="auto" hangingPunct="1">
              <a:spcAft>
                <a:spcPts val="0"/>
              </a:spcAft>
              <a:buClr>
                <a:schemeClr val="accent3"/>
              </a:buClr>
              <a:buFont typeface="+mj-lt"/>
              <a:buAutoNum type="arabicPeriod"/>
              <a:defRPr/>
            </a:pPr>
            <a:r>
              <a:rPr lang="en-GB" dirty="0"/>
              <a:t>No real difference between the two (</a:t>
            </a:r>
            <a:r>
              <a:rPr lang="en-GB" dirty="0" err="1"/>
              <a:t>eg</a:t>
            </a:r>
            <a:r>
              <a:rPr lang="en-GB" dirty="0"/>
              <a:t> Armstrong’s ‘old wine in new bottles)</a:t>
            </a:r>
          </a:p>
          <a:p>
            <a:pPr marL="514350" indent="-514350" eaLnBrk="1" fontAlgn="auto" hangingPunct="1">
              <a:spcAft>
                <a:spcPts val="0"/>
              </a:spcAft>
              <a:buClr>
                <a:schemeClr val="accent3"/>
              </a:buClr>
              <a:buFont typeface="+mj-lt"/>
              <a:buAutoNum type="arabicPeriod"/>
              <a:defRPr/>
            </a:pPr>
            <a:r>
              <a:rPr lang="en-GB" dirty="0"/>
              <a:t>HRM as a further transition stage  (</a:t>
            </a:r>
            <a:r>
              <a:rPr lang="en-GB" dirty="0" err="1"/>
              <a:t>eg</a:t>
            </a:r>
            <a:r>
              <a:rPr lang="en-GB" dirty="0"/>
              <a:t> Torrington)</a:t>
            </a:r>
          </a:p>
          <a:p>
            <a:pPr marL="514350" indent="-514350" eaLnBrk="1" fontAlgn="auto" hangingPunct="1">
              <a:spcAft>
                <a:spcPts val="0"/>
              </a:spcAft>
              <a:buClr>
                <a:schemeClr val="accent3"/>
              </a:buClr>
              <a:buFont typeface="+mj-lt"/>
              <a:buAutoNum type="arabicPeriod"/>
              <a:defRPr/>
            </a:pPr>
            <a:r>
              <a:rPr lang="en-GB" dirty="0"/>
              <a:t>HRM as a fundamentally new approach to people management (</a:t>
            </a:r>
            <a:r>
              <a:rPr lang="en-GB" dirty="0" err="1"/>
              <a:t>eg</a:t>
            </a:r>
            <a:r>
              <a:rPr lang="en-GB" dirty="0"/>
              <a:t> Storey, Guest). </a:t>
            </a:r>
          </a:p>
          <a:p>
            <a:pPr marL="0" indent="0">
              <a:buNone/>
            </a:pPr>
            <a:r>
              <a:rPr lang="en-US" dirty="0" err="1"/>
              <a:t>Storey’s</a:t>
            </a:r>
            <a:r>
              <a:rPr lang="en-US" dirty="0"/>
              <a:t> definition of HRM explained, which focuses on employer interests.</a:t>
            </a:r>
            <a:endParaRPr lang="en-GB" dirty="0"/>
          </a:p>
          <a:p>
            <a:pPr lvl="0"/>
            <a:r>
              <a:rPr lang="en-US" i="1" dirty="0"/>
              <a:t>Competitive advantage</a:t>
            </a:r>
            <a:r>
              <a:rPr lang="en-US" dirty="0"/>
              <a:t> → </a:t>
            </a:r>
            <a:r>
              <a:rPr lang="en-US" dirty="0" err="1"/>
              <a:t>organisational</a:t>
            </a:r>
            <a:r>
              <a:rPr lang="en-US" dirty="0"/>
              <a:t> priority</a:t>
            </a:r>
            <a:endParaRPr lang="en-GB" dirty="0"/>
          </a:p>
          <a:p>
            <a:pPr lvl="0"/>
            <a:r>
              <a:rPr lang="en-US" i="1" dirty="0"/>
              <a:t>Strategic integration</a:t>
            </a:r>
            <a:r>
              <a:rPr lang="en-US" dirty="0"/>
              <a:t> → alignment with business goals</a:t>
            </a:r>
            <a:endParaRPr lang="en-GB" dirty="0"/>
          </a:p>
          <a:p>
            <a:pPr lvl="0"/>
            <a:r>
              <a:rPr lang="en-US" i="1" dirty="0"/>
              <a:t>Commitment</a:t>
            </a:r>
            <a:r>
              <a:rPr lang="en-US" dirty="0"/>
              <a:t> → </a:t>
            </a:r>
            <a:r>
              <a:rPr lang="en-US" dirty="0" err="1"/>
              <a:t>behavioural</a:t>
            </a:r>
            <a:r>
              <a:rPr lang="en-US" dirty="0"/>
              <a:t> control framed positively</a:t>
            </a:r>
            <a:endParaRPr lang="en-GB" dirty="0"/>
          </a:p>
        </p:txBody>
      </p:sp>
    </p:spTree>
    <p:extLst>
      <p:ext uri="{BB962C8B-B14F-4D97-AF65-F5344CB8AC3E}">
        <p14:creationId xmlns:p14="http://schemas.microsoft.com/office/powerpoint/2010/main" val="3837288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2736"/>
            <a:ext cx="8229600" cy="602673"/>
          </a:xfrm>
        </p:spPr>
        <p:txBody>
          <a:bodyPr>
            <a:normAutofit/>
          </a:bodyPr>
          <a:lstStyle/>
          <a:p>
            <a:r>
              <a:rPr lang="en-GB" dirty="0"/>
              <a:t>Models of HRM</a:t>
            </a:r>
          </a:p>
        </p:txBody>
      </p:sp>
      <p:sp>
        <p:nvSpPr>
          <p:cNvPr id="3" name="Content Placeholder 2"/>
          <p:cNvSpPr>
            <a:spLocks noGrp="1"/>
          </p:cNvSpPr>
          <p:nvPr>
            <p:ph idx="1"/>
          </p:nvPr>
        </p:nvSpPr>
        <p:spPr>
          <a:xfrm>
            <a:off x="0" y="561109"/>
            <a:ext cx="9144000" cy="5008418"/>
          </a:xfrm>
        </p:spPr>
        <p:txBody>
          <a:bodyPr/>
          <a:lstStyle/>
          <a:p>
            <a:r>
              <a:rPr lang="en-GB" dirty="0" err="1"/>
              <a:t>Devanna</a:t>
            </a:r>
            <a:r>
              <a:rPr lang="en-GB" dirty="0"/>
              <a:t> et al (1984) – the ‘Michigan’ or ‘matching model’</a:t>
            </a:r>
          </a:p>
          <a:p>
            <a:endParaRPr lang="en-GB" dirty="0"/>
          </a:p>
          <a:p>
            <a:r>
              <a:rPr lang="en-GB" dirty="0"/>
              <a:t>Beer et al (1985) – the ‘Harvard model’, map of HRM territory</a:t>
            </a:r>
          </a:p>
          <a:p>
            <a:endParaRPr lang="en-GB" dirty="0"/>
          </a:p>
          <a:p>
            <a:r>
              <a:rPr lang="en-GB" dirty="0"/>
              <a:t>Guest (1987, 1989, 1997) – the Guest model</a:t>
            </a:r>
          </a:p>
          <a:p>
            <a:endParaRPr lang="en-GB" dirty="0"/>
          </a:p>
        </p:txBody>
      </p:sp>
    </p:spTree>
    <p:extLst>
      <p:ext uri="{BB962C8B-B14F-4D97-AF65-F5344CB8AC3E}">
        <p14:creationId xmlns:p14="http://schemas.microsoft.com/office/powerpoint/2010/main" val="1912920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Definitions - HRM</a:t>
            </a:r>
          </a:p>
        </p:txBody>
      </p:sp>
      <p:sp>
        <p:nvSpPr>
          <p:cNvPr id="3" name="Content Placeholder 2"/>
          <p:cNvSpPr>
            <a:spLocks noGrp="1"/>
          </p:cNvSpPr>
          <p:nvPr>
            <p:ph idx="1"/>
          </p:nvPr>
        </p:nvSpPr>
        <p:spPr/>
        <p:txBody>
          <a:bodyPr/>
          <a:lstStyle/>
          <a:p>
            <a:endParaRPr lang="en-GB" dirty="0"/>
          </a:p>
          <a:p>
            <a:r>
              <a:rPr lang="en-GB" dirty="0"/>
              <a:t>‘A distinctive approach to employment management which seeks to achieve</a:t>
            </a:r>
            <a:r>
              <a:rPr lang="en-GB" i="1" dirty="0"/>
              <a:t> competitive advantage </a:t>
            </a:r>
            <a:r>
              <a:rPr lang="en-GB" dirty="0"/>
              <a:t>through the </a:t>
            </a:r>
            <a:r>
              <a:rPr lang="en-GB" i="1" dirty="0"/>
              <a:t>strategic</a:t>
            </a:r>
            <a:r>
              <a:rPr lang="en-GB" dirty="0"/>
              <a:t> development of a highly </a:t>
            </a:r>
            <a:r>
              <a:rPr lang="en-GB" i="1" dirty="0"/>
              <a:t>committed</a:t>
            </a:r>
            <a:r>
              <a:rPr lang="en-GB" dirty="0"/>
              <a:t> and </a:t>
            </a:r>
            <a:r>
              <a:rPr lang="en-GB" i="1" dirty="0"/>
              <a:t>capable</a:t>
            </a:r>
            <a:r>
              <a:rPr lang="en-GB" dirty="0"/>
              <a:t> workforce, using an </a:t>
            </a:r>
            <a:r>
              <a:rPr lang="en-GB" i="1" dirty="0"/>
              <a:t>integrated</a:t>
            </a:r>
            <a:r>
              <a:rPr lang="en-GB" dirty="0"/>
              <a:t> array of cultural, structural and personnel techniques’.</a:t>
            </a:r>
          </a:p>
          <a:p>
            <a:endParaRPr lang="en-GB" dirty="0"/>
          </a:p>
          <a:p>
            <a:pPr>
              <a:buNone/>
            </a:pPr>
            <a:r>
              <a:rPr lang="en-GB" dirty="0"/>
              <a:t>(Storey 1995: 5)</a:t>
            </a:r>
          </a:p>
        </p:txBody>
      </p:sp>
    </p:spTree>
    <p:extLst>
      <p:ext uri="{BB962C8B-B14F-4D97-AF65-F5344CB8AC3E}">
        <p14:creationId xmlns:p14="http://schemas.microsoft.com/office/powerpoint/2010/main" val="3001855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96191"/>
          </a:xfrm>
        </p:spPr>
        <p:txBody>
          <a:bodyPr/>
          <a:lstStyle/>
          <a:p>
            <a:r>
              <a:rPr lang="en-GB" dirty="0"/>
              <a:t> </a:t>
            </a:r>
            <a:r>
              <a:rPr lang="en-GB" dirty="0" err="1"/>
              <a:t>Devanna</a:t>
            </a:r>
            <a:r>
              <a:rPr lang="en-GB" dirty="0"/>
              <a:t> et al      </a:t>
            </a:r>
            <a:r>
              <a:rPr lang="en-GB" sz="1400" dirty="0"/>
              <a:t>(from </a:t>
            </a:r>
            <a:r>
              <a:rPr lang="en-GB" sz="1400" dirty="0" err="1"/>
              <a:t>Beardwell</a:t>
            </a:r>
            <a:r>
              <a:rPr lang="en-GB" sz="1400" dirty="0"/>
              <a:t> &amp; </a:t>
            </a:r>
            <a:r>
              <a:rPr lang="en-GB" sz="1400" dirty="0" err="1"/>
              <a:t>Claydon</a:t>
            </a:r>
            <a:r>
              <a:rPr lang="en-GB" sz="1400" dirty="0"/>
              <a:t> 2007, p8)  </a:t>
            </a:r>
          </a:p>
        </p:txBody>
      </p:sp>
      <p:pic>
        <p:nvPicPr>
          <p:cNvPr id="1026" name="Picture 2"/>
          <p:cNvPicPr>
            <a:picLocks noGrp="1" noChangeAspect="1" noChangeArrowheads="1"/>
          </p:cNvPicPr>
          <p:nvPr>
            <p:ph idx="1"/>
          </p:nvPr>
        </p:nvPicPr>
        <p:blipFill>
          <a:blip r:embed="rId2" cstate="print"/>
          <a:srcRect/>
          <a:stretch>
            <a:fillRect/>
          </a:stretch>
        </p:blipFill>
        <p:spPr bwMode="auto">
          <a:xfrm>
            <a:off x="0" y="1234281"/>
            <a:ext cx="4920908" cy="4389437"/>
          </a:xfrm>
          <a:prstGeom prst="rect">
            <a:avLst/>
          </a:prstGeom>
          <a:noFill/>
          <a:ln w="9525">
            <a:noFill/>
            <a:miter lim="800000"/>
            <a:headEnd/>
            <a:tailEnd/>
          </a:ln>
          <a:effectLst/>
        </p:spPr>
      </p:pic>
      <p:sp>
        <p:nvSpPr>
          <p:cNvPr id="4" name="TextBox 3">
            <a:extLst>
              <a:ext uri="{FF2B5EF4-FFF2-40B4-BE49-F238E27FC236}">
                <a16:creationId xmlns:a16="http://schemas.microsoft.com/office/drawing/2014/main" id="{1D6490B3-817D-1719-7974-84E07CC5D20D}"/>
              </a:ext>
            </a:extLst>
          </p:cNvPr>
          <p:cNvSpPr txBox="1"/>
          <p:nvPr/>
        </p:nvSpPr>
        <p:spPr>
          <a:xfrm>
            <a:off x="4920908" y="1506838"/>
            <a:ext cx="4223092" cy="3539430"/>
          </a:xfrm>
          <a:prstGeom prst="rect">
            <a:avLst/>
          </a:prstGeom>
          <a:noFill/>
        </p:spPr>
        <p:txBody>
          <a:bodyPr wrap="square">
            <a:spAutoFit/>
          </a:bodyPr>
          <a:lstStyle/>
          <a:p>
            <a:pPr marL="342900" lvl="0" indent="-342900">
              <a:spcBef>
                <a:spcPts val="180"/>
              </a:spcBef>
              <a:spcAft>
                <a:spcPts val="180"/>
              </a:spcAft>
              <a:buFont typeface="Symbol" panose="05050102010706020507" pitchFamily="18" charset="2"/>
              <a:buChar char=""/>
            </a:pPr>
            <a:r>
              <a:rPr lang="en-US" sz="1800" dirty="0">
                <a:effectLst/>
                <a:latin typeface="Aptos" panose="020B0004020202020204" pitchFamily="34" charset="0"/>
                <a:ea typeface="Aptos" panose="020B0004020202020204" pitchFamily="34" charset="0"/>
                <a:cs typeface="Symbol" panose="05050102010706020507" pitchFamily="18" charset="2"/>
              </a:rPr>
              <a:t>Strategy determines HR practices</a:t>
            </a:r>
            <a:endParaRPr lang="en-GB" sz="1800" dirty="0">
              <a:effectLst/>
              <a:latin typeface="Aptos" panose="020B0004020202020204" pitchFamily="34" charset="0"/>
              <a:ea typeface="Aptos" panose="020B0004020202020204" pitchFamily="34" charset="0"/>
              <a:cs typeface="Symbol" panose="05050102010706020507" pitchFamily="18" charset="2"/>
            </a:endParaRPr>
          </a:p>
          <a:p>
            <a:pPr marL="342900" lvl="0" indent="-342900">
              <a:spcBef>
                <a:spcPts val="180"/>
              </a:spcBef>
              <a:spcAft>
                <a:spcPts val="180"/>
              </a:spcAft>
              <a:buFont typeface="Symbol" panose="05050102010706020507" pitchFamily="18" charset="2"/>
              <a:buChar char=""/>
            </a:pPr>
            <a:r>
              <a:rPr lang="en-US" sz="1800" dirty="0">
                <a:effectLst/>
                <a:latin typeface="Aptos" panose="020B0004020202020204" pitchFamily="34" charset="0"/>
                <a:ea typeface="Aptos" panose="020B0004020202020204" pitchFamily="34" charset="0"/>
                <a:cs typeface="Symbol" panose="05050102010706020507" pitchFamily="18" charset="2"/>
              </a:rPr>
              <a:t>Employees are resources to be deployed</a:t>
            </a:r>
            <a:endParaRPr lang="en-GB" sz="1800" dirty="0">
              <a:effectLst/>
              <a:latin typeface="Aptos" panose="020B0004020202020204" pitchFamily="34" charset="0"/>
              <a:ea typeface="Aptos" panose="020B0004020202020204" pitchFamily="34" charset="0"/>
              <a:cs typeface="Symbol" panose="05050102010706020507" pitchFamily="18" charset="2"/>
            </a:endParaRPr>
          </a:p>
          <a:p>
            <a:pPr marL="342900" lvl="0" indent="-342900">
              <a:spcBef>
                <a:spcPts val="180"/>
              </a:spcBef>
              <a:spcAft>
                <a:spcPts val="180"/>
              </a:spcAft>
              <a:buFont typeface="Symbol" panose="05050102010706020507" pitchFamily="18" charset="2"/>
              <a:buChar char=""/>
            </a:pPr>
            <a:r>
              <a:rPr lang="en-US" sz="1800" dirty="0">
                <a:effectLst/>
                <a:latin typeface="Aptos" panose="020B0004020202020204" pitchFamily="34" charset="0"/>
                <a:ea typeface="Aptos" panose="020B0004020202020204" pitchFamily="34" charset="0"/>
                <a:cs typeface="Symbol" panose="05050102010706020507" pitchFamily="18" charset="2"/>
              </a:rPr>
              <a:t>Performance is the central outcome</a:t>
            </a:r>
            <a:endParaRPr lang="en-GB" sz="1800" dirty="0">
              <a:effectLst/>
              <a:latin typeface="Aptos" panose="020B0004020202020204" pitchFamily="34" charset="0"/>
              <a:ea typeface="Aptos" panose="020B0004020202020204" pitchFamily="34" charset="0"/>
              <a:cs typeface="Symbol" panose="05050102010706020507" pitchFamily="18" charset="2"/>
            </a:endParaRPr>
          </a:p>
          <a:p>
            <a:pPr>
              <a:spcBef>
                <a:spcPts val="800"/>
              </a:spcBef>
              <a:spcAft>
                <a:spcPts val="400"/>
              </a:spcAft>
              <a:buNone/>
            </a:pPr>
            <a:r>
              <a:rPr lang="en-US" sz="2000" b="1"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rPr>
              <a:t>Strengths</a:t>
            </a:r>
            <a:endParaRPr lang="en-GB" sz="2000" b="1"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spcBef>
                <a:spcPts val="180"/>
              </a:spcBef>
              <a:spcAft>
                <a:spcPts val="180"/>
              </a:spcAft>
              <a:buFont typeface="Symbol" panose="05050102010706020507" pitchFamily="18" charset="2"/>
              <a:buChar char=""/>
            </a:pPr>
            <a:r>
              <a:rPr lang="en-US" sz="1800" dirty="0">
                <a:effectLst/>
                <a:latin typeface="Aptos" panose="020B0004020202020204" pitchFamily="34" charset="0"/>
                <a:ea typeface="Aptos" panose="020B0004020202020204" pitchFamily="34" charset="0"/>
                <a:cs typeface="Symbol" panose="05050102010706020507" pitchFamily="18" charset="2"/>
              </a:rPr>
              <a:t>Clear strategic logic</a:t>
            </a:r>
            <a:endParaRPr lang="en-GB" sz="1800" dirty="0">
              <a:effectLst/>
              <a:latin typeface="Aptos" panose="020B0004020202020204" pitchFamily="34" charset="0"/>
              <a:ea typeface="Aptos" panose="020B0004020202020204" pitchFamily="34" charset="0"/>
              <a:cs typeface="Symbol" panose="05050102010706020507" pitchFamily="18" charset="2"/>
            </a:endParaRPr>
          </a:p>
          <a:p>
            <a:pPr marL="342900" lvl="0" indent="-342900">
              <a:spcBef>
                <a:spcPts val="180"/>
              </a:spcBef>
              <a:spcAft>
                <a:spcPts val="180"/>
              </a:spcAft>
              <a:buFont typeface="Symbol" panose="05050102010706020507" pitchFamily="18" charset="2"/>
              <a:buChar char=""/>
            </a:pPr>
            <a:r>
              <a:rPr lang="en-US" sz="1800" dirty="0">
                <a:effectLst/>
                <a:latin typeface="Aptos" panose="020B0004020202020204" pitchFamily="34" charset="0"/>
                <a:ea typeface="Aptos" panose="020B0004020202020204" pitchFamily="34" charset="0"/>
                <a:cs typeface="Symbol" panose="05050102010706020507" pitchFamily="18" charset="2"/>
              </a:rPr>
              <a:t>Appeals to senior leadership</a:t>
            </a:r>
            <a:endParaRPr lang="en-GB" sz="1800" dirty="0">
              <a:effectLst/>
              <a:latin typeface="Aptos" panose="020B0004020202020204" pitchFamily="34" charset="0"/>
              <a:ea typeface="Aptos" panose="020B0004020202020204" pitchFamily="34" charset="0"/>
              <a:cs typeface="Symbol" panose="05050102010706020507" pitchFamily="18" charset="2"/>
            </a:endParaRPr>
          </a:p>
          <a:p>
            <a:pPr>
              <a:spcBef>
                <a:spcPts val="800"/>
              </a:spcBef>
              <a:spcAft>
                <a:spcPts val="400"/>
              </a:spcAft>
              <a:buNone/>
            </a:pPr>
            <a:r>
              <a:rPr lang="en-US" sz="2000" b="1"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rPr>
              <a:t>Limitations</a:t>
            </a:r>
            <a:endParaRPr lang="en-GB" sz="2000" b="1"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spcBef>
                <a:spcPts val="180"/>
              </a:spcBef>
              <a:spcAft>
                <a:spcPts val="180"/>
              </a:spcAft>
              <a:buFont typeface="Symbol" panose="05050102010706020507" pitchFamily="18" charset="2"/>
              <a:buChar char=""/>
            </a:pPr>
            <a:r>
              <a:rPr lang="en-US" sz="1800" dirty="0">
                <a:effectLst/>
                <a:latin typeface="Aptos" panose="020B0004020202020204" pitchFamily="34" charset="0"/>
                <a:ea typeface="Aptos" panose="020B0004020202020204" pitchFamily="34" charset="0"/>
                <a:cs typeface="Symbol" panose="05050102010706020507" pitchFamily="18" charset="2"/>
              </a:rPr>
              <a:t>Ignores employee voice</a:t>
            </a:r>
            <a:endParaRPr lang="en-GB" sz="1800" dirty="0">
              <a:effectLst/>
              <a:latin typeface="Aptos" panose="020B0004020202020204" pitchFamily="34" charset="0"/>
              <a:ea typeface="Aptos" panose="020B0004020202020204" pitchFamily="34" charset="0"/>
              <a:cs typeface="Symbol" panose="05050102010706020507" pitchFamily="18" charset="2"/>
            </a:endParaRPr>
          </a:p>
          <a:p>
            <a:pPr marL="342900" lvl="0" indent="-342900">
              <a:spcBef>
                <a:spcPts val="180"/>
              </a:spcBef>
              <a:spcAft>
                <a:spcPts val="180"/>
              </a:spcAft>
              <a:buFont typeface="Symbol" panose="05050102010706020507" pitchFamily="18" charset="2"/>
              <a:buChar char=""/>
            </a:pPr>
            <a:r>
              <a:rPr lang="en-US" sz="1800" dirty="0">
                <a:effectLst/>
                <a:latin typeface="Aptos" panose="020B0004020202020204" pitchFamily="34" charset="0"/>
                <a:ea typeface="Aptos" panose="020B0004020202020204" pitchFamily="34" charset="0"/>
                <a:cs typeface="Symbol" panose="05050102010706020507" pitchFamily="18" charset="2"/>
              </a:rPr>
              <a:t>Reduces people to costs</a:t>
            </a:r>
            <a:endParaRPr lang="en-GB" sz="1800" dirty="0">
              <a:effectLst/>
              <a:latin typeface="Aptos" panose="020B0004020202020204" pitchFamily="34" charset="0"/>
              <a:ea typeface="Aptos" panose="020B0004020202020204" pitchFamily="34" charset="0"/>
              <a:cs typeface="Symbol" panose="05050102010706020507" pitchFamily="18" charset="2"/>
            </a:endParaRPr>
          </a:p>
        </p:txBody>
      </p:sp>
    </p:spTree>
    <p:extLst>
      <p:ext uri="{BB962C8B-B14F-4D97-AF65-F5344CB8AC3E}">
        <p14:creationId xmlns:p14="http://schemas.microsoft.com/office/powerpoint/2010/main" val="2308708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427" y="81396"/>
            <a:ext cx="8229600" cy="779934"/>
          </a:xfrm>
        </p:spPr>
        <p:txBody>
          <a:bodyPr/>
          <a:lstStyle/>
          <a:p>
            <a:r>
              <a:rPr lang="en-GB" dirty="0"/>
              <a:t> Beer et al        </a:t>
            </a:r>
            <a:r>
              <a:rPr lang="en-GB" sz="1400" dirty="0">
                <a:solidFill>
                  <a:srgbClr val="04617B"/>
                </a:solidFill>
              </a:rPr>
              <a:t>(from </a:t>
            </a:r>
            <a:r>
              <a:rPr lang="en-GB" sz="1400" dirty="0" err="1">
                <a:solidFill>
                  <a:srgbClr val="04617B"/>
                </a:solidFill>
              </a:rPr>
              <a:t>Beardwell</a:t>
            </a:r>
            <a:r>
              <a:rPr lang="en-GB" sz="1400" dirty="0">
                <a:solidFill>
                  <a:srgbClr val="04617B"/>
                </a:solidFill>
              </a:rPr>
              <a:t> &amp; </a:t>
            </a:r>
            <a:r>
              <a:rPr lang="en-GB" sz="1400" dirty="0" err="1">
                <a:solidFill>
                  <a:srgbClr val="04617B"/>
                </a:solidFill>
              </a:rPr>
              <a:t>Claydon</a:t>
            </a:r>
            <a:r>
              <a:rPr lang="en-GB" sz="1400" dirty="0">
                <a:solidFill>
                  <a:srgbClr val="04617B"/>
                </a:solidFill>
              </a:rPr>
              <a:t> 2007, p9) </a:t>
            </a:r>
            <a:endParaRPr lang="en-GB" dirty="0"/>
          </a:p>
        </p:txBody>
      </p:sp>
      <p:pic>
        <p:nvPicPr>
          <p:cNvPr id="2050" name="Picture 2"/>
          <p:cNvPicPr>
            <a:picLocks noGrp="1" noChangeAspect="1" noChangeArrowheads="1"/>
          </p:cNvPicPr>
          <p:nvPr>
            <p:ph idx="1"/>
          </p:nvPr>
        </p:nvPicPr>
        <p:blipFill>
          <a:blip r:embed="rId2" cstate="print"/>
          <a:srcRect/>
          <a:stretch>
            <a:fillRect/>
          </a:stretch>
        </p:blipFill>
        <p:spPr bwMode="auto">
          <a:xfrm>
            <a:off x="0" y="861330"/>
            <a:ext cx="5305625" cy="4797847"/>
          </a:xfrm>
          <a:prstGeom prst="rect">
            <a:avLst/>
          </a:prstGeom>
          <a:noFill/>
          <a:ln w="9525">
            <a:noFill/>
            <a:miter lim="800000"/>
            <a:headEnd/>
            <a:tailEnd/>
          </a:ln>
          <a:effectLst/>
        </p:spPr>
      </p:pic>
      <p:sp>
        <p:nvSpPr>
          <p:cNvPr id="4" name="TextBox 3">
            <a:extLst>
              <a:ext uri="{FF2B5EF4-FFF2-40B4-BE49-F238E27FC236}">
                <a16:creationId xmlns:a16="http://schemas.microsoft.com/office/drawing/2014/main" id="{EA09755D-6182-EA2F-F983-1146840CA5E9}"/>
              </a:ext>
            </a:extLst>
          </p:cNvPr>
          <p:cNvSpPr txBox="1"/>
          <p:nvPr/>
        </p:nvSpPr>
        <p:spPr>
          <a:xfrm>
            <a:off x="5226627" y="1428579"/>
            <a:ext cx="3917373" cy="3211135"/>
          </a:xfrm>
          <a:prstGeom prst="rect">
            <a:avLst/>
          </a:prstGeom>
          <a:noFill/>
        </p:spPr>
        <p:txBody>
          <a:bodyPr wrap="square">
            <a:spAutoFit/>
          </a:bodyPr>
          <a:lstStyle/>
          <a:p>
            <a:pPr marL="342900" lvl="0" indent="-342900">
              <a:spcBef>
                <a:spcPts val="180"/>
              </a:spcBef>
              <a:spcAft>
                <a:spcPts val="180"/>
              </a:spcAft>
              <a:buFont typeface="Symbol" panose="05050102010706020507" pitchFamily="18" charset="2"/>
              <a:buChar char=""/>
            </a:pPr>
            <a:r>
              <a:rPr lang="en-US" sz="1800" dirty="0">
                <a:effectLst/>
                <a:latin typeface="Aptos" panose="020B0004020202020204" pitchFamily="34" charset="0"/>
                <a:ea typeface="Aptos" panose="020B0004020202020204" pitchFamily="34" charset="0"/>
                <a:cs typeface="Symbol" panose="05050102010706020507" pitchFamily="18" charset="2"/>
              </a:rPr>
              <a:t>Multiple stakeholders</a:t>
            </a:r>
            <a:endParaRPr lang="en-GB" sz="1800" dirty="0">
              <a:effectLst/>
              <a:latin typeface="Aptos" panose="020B0004020202020204" pitchFamily="34" charset="0"/>
              <a:ea typeface="Aptos" panose="020B0004020202020204" pitchFamily="34" charset="0"/>
              <a:cs typeface="Symbol" panose="05050102010706020507" pitchFamily="18" charset="2"/>
            </a:endParaRPr>
          </a:p>
          <a:p>
            <a:pPr marL="342900" lvl="0" indent="-342900">
              <a:spcBef>
                <a:spcPts val="180"/>
              </a:spcBef>
              <a:spcAft>
                <a:spcPts val="180"/>
              </a:spcAft>
              <a:buFont typeface="Symbol" panose="05050102010706020507" pitchFamily="18" charset="2"/>
              <a:buChar char=""/>
            </a:pPr>
            <a:r>
              <a:rPr lang="en-US" sz="1800" dirty="0">
                <a:effectLst/>
                <a:latin typeface="Aptos" panose="020B0004020202020204" pitchFamily="34" charset="0"/>
                <a:ea typeface="Aptos" panose="020B0004020202020204" pitchFamily="34" charset="0"/>
                <a:cs typeface="Symbol" panose="05050102010706020507" pitchFamily="18" charset="2"/>
              </a:rPr>
              <a:t>Long-term outcomes</a:t>
            </a:r>
            <a:endParaRPr lang="en-GB" sz="1800" dirty="0">
              <a:effectLst/>
              <a:latin typeface="Aptos" panose="020B0004020202020204" pitchFamily="34" charset="0"/>
              <a:ea typeface="Aptos" panose="020B0004020202020204" pitchFamily="34" charset="0"/>
              <a:cs typeface="Symbol" panose="05050102010706020507" pitchFamily="18" charset="2"/>
            </a:endParaRPr>
          </a:p>
          <a:p>
            <a:pPr marL="342900" lvl="0" indent="-342900">
              <a:spcBef>
                <a:spcPts val="180"/>
              </a:spcBef>
              <a:spcAft>
                <a:spcPts val="180"/>
              </a:spcAft>
              <a:buFont typeface="Symbol" panose="05050102010706020507" pitchFamily="18" charset="2"/>
              <a:buChar char=""/>
            </a:pPr>
            <a:r>
              <a:rPr lang="en-US" sz="1800" dirty="0">
                <a:effectLst/>
                <a:latin typeface="Aptos" panose="020B0004020202020204" pitchFamily="34" charset="0"/>
                <a:ea typeface="Aptos" panose="020B0004020202020204" pitchFamily="34" charset="0"/>
                <a:cs typeface="Symbol" panose="05050102010706020507" pitchFamily="18" charset="2"/>
              </a:rPr>
              <a:t>Emphasis on commitment and competence</a:t>
            </a:r>
            <a:endParaRPr lang="en-GB" sz="1800" dirty="0">
              <a:effectLst/>
              <a:latin typeface="Aptos" panose="020B0004020202020204" pitchFamily="34" charset="0"/>
              <a:ea typeface="Aptos" panose="020B0004020202020204" pitchFamily="34" charset="0"/>
              <a:cs typeface="Symbol" panose="05050102010706020507" pitchFamily="18" charset="2"/>
            </a:endParaRPr>
          </a:p>
          <a:p>
            <a:pPr>
              <a:spcBef>
                <a:spcPts val="800"/>
              </a:spcBef>
              <a:spcAft>
                <a:spcPts val="400"/>
              </a:spcAft>
              <a:buNone/>
            </a:pPr>
            <a:r>
              <a:rPr lang="en-US" sz="2000" b="1"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rPr>
              <a:t>Strengths</a:t>
            </a:r>
            <a:endParaRPr lang="en-GB" sz="2000" b="1"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spcBef>
                <a:spcPts val="180"/>
              </a:spcBef>
              <a:spcAft>
                <a:spcPts val="180"/>
              </a:spcAft>
              <a:buFont typeface="Symbol" panose="05050102010706020507" pitchFamily="18" charset="2"/>
              <a:buChar char=""/>
            </a:pPr>
            <a:r>
              <a:rPr lang="en-US" sz="1800" dirty="0">
                <a:effectLst/>
                <a:latin typeface="Aptos" panose="020B0004020202020204" pitchFamily="34" charset="0"/>
                <a:ea typeface="Aptos" panose="020B0004020202020204" pitchFamily="34" charset="0"/>
                <a:cs typeface="Symbol" panose="05050102010706020507" pitchFamily="18" charset="2"/>
              </a:rPr>
              <a:t>Ethical and holistic</a:t>
            </a:r>
            <a:endParaRPr lang="en-GB" sz="1800" dirty="0">
              <a:effectLst/>
              <a:latin typeface="Aptos" panose="020B0004020202020204" pitchFamily="34" charset="0"/>
              <a:ea typeface="Aptos" panose="020B0004020202020204" pitchFamily="34" charset="0"/>
              <a:cs typeface="Symbol" panose="05050102010706020507" pitchFamily="18" charset="2"/>
            </a:endParaRPr>
          </a:p>
          <a:p>
            <a:pPr>
              <a:spcBef>
                <a:spcPts val="800"/>
              </a:spcBef>
              <a:spcAft>
                <a:spcPts val="400"/>
              </a:spcAft>
              <a:buNone/>
            </a:pPr>
            <a:r>
              <a:rPr lang="en-US" sz="2000" b="1"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rPr>
              <a:t>Limitations</a:t>
            </a:r>
            <a:endParaRPr lang="en-GB" sz="2000" b="1"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spcBef>
                <a:spcPts val="180"/>
              </a:spcBef>
              <a:spcAft>
                <a:spcPts val="180"/>
              </a:spcAft>
              <a:buFont typeface="Symbol" panose="05050102010706020507" pitchFamily="18" charset="2"/>
              <a:buChar char=""/>
            </a:pPr>
            <a:r>
              <a:rPr lang="en-US" sz="1800" dirty="0">
                <a:effectLst/>
                <a:latin typeface="Aptos" panose="020B0004020202020204" pitchFamily="34" charset="0"/>
                <a:ea typeface="Aptos" panose="020B0004020202020204" pitchFamily="34" charset="0"/>
                <a:cs typeface="Symbol" panose="05050102010706020507" pitchFamily="18" charset="2"/>
              </a:rPr>
              <a:t>Difficult to implement</a:t>
            </a:r>
            <a:endParaRPr lang="en-GB" sz="1800" dirty="0">
              <a:effectLst/>
              <a:latin typeface="Aptos" panose="020B0004020202020204" pitchFamily="34" charset="0"/>
              <a:ea typeface="Aptos" panose="020B0004020202020204" pitchFamily="34" charset="0"/>
              <a:cs typeface="Symbol" panose="05050102010706020507" pitchFamily="18" charset="2"/>
            </a:endParaRPr>
          </a:p>
          <a:p>
            <a:pPr marL="342900" lvl="0" indent="-342900">
              <a:spcBef>
                <a:spcPts val="180"/>
              </a:spcBef>
              <a:spcAft>
                <a:spcPts val="180"/>
              </a:spcAft>
              <a:buFont typeface="Symbol" panose="05050102010706020507" pitchFamily="18" charset="2"/>
              <a:buChar char=""/>
            </a:pPr>
            <a:r>
              <a:rPr lang="en-US" sz="1800" dirty="0">
                <a:effectLst/>
                <a:latin typeface="Aptos" panose="020B0004020202020204" pitchFamily="34" charset="0"/>
                <a:ea typeface="Aptos" panose="020B0004020202020204" pitchFamily="34" charset="0"/>
                <a:cs typeface="Symbol" panose="05050102010706020507" pitchFamily="18" charset="2"/>
              </a:rPr>
              <a:t>Assumes </a:t>
            </a:r>
            <a:r>
              <a:rPr lang="en-US" sz="1800" dirty="0" err="1">
                <a:effectLst/>
                <a:latin typeface="Aptos" panose="020B0004020202020204" pitchFamily="34" charset="0"/>
                <a:ea typeface="Aptos" panose="020B0004020202020204" pitchFamily="34" charset="0"/>
                <a:cs typeface="Symbol" panose="05050102010706020507" pitchFamily="18" charset="2"/>
              </a:rPr>
              <a:t>organisational</a:t>
            </a:r>
            <a:r>
              <a:rPr lang="en-US" sz="1800" dirty="0">
                <a:effectLst/>
                <a:latin typeface="Aptos" panose="020B0004020202020204" pitchFamily="34" charset="0"/>
                <a:ea typeface="Aptos" panose="020B0004020202020204" pitchFamily="34" charset="0"/>
                <a:cs typeface="Symbol" panose="05050102010706020507" pitchFamily="18" charset="2"/>
              </a:rPr>
              <a:t> goodwill</a:t>
            </a:r>
            <a:endParaRPr lang="en-GB" sz="1800" dirty="0">
              <a:effectLst/>
              <a:latin typeface="Aptos" panose="020B0004020202020204" pitchFamily="34" charset="0"/>
              <a:ea typeface="Aptos" panose="020B0004020202020204" pitchFamily="34" charset="0"/>
              <a:cs typeface="Symbol" panose="05050102010706020507" pitchFamily="18" charset="2"/>
            </a:endParaRPr>
          </a:p>
        </p:txBody>
      </p:sp>
    </p:spTree>
    <p:extLst>
      <p:ext uri="{BB962C8B-B14F-4D97-AF65-F5344CB8AC3E}">
        <p14:creationId xmlns:p14="http://schemas.microsoft.com/office/powerpoint/2010/main" val="512908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48145"/>
          </a:xfrm>
        </p:spPr>
        <p:txBody>
          <a:bodyPr>
            <a:noAutofit/>
          </a:bodyPr>
          <a:lstStyle/>
          <a:p>
            <a:r>
              <a:rPr lang="en-GB" sz="3600" b="1" dirty="0"/>
              <a:t>The Guest model: HRM and Performance</a:t>
            </a:r>
            <a:endParaRPr lang="en-GB" sz="1800"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43198556"/>
              </p:ext>
            </p:extLst>
          </p:nvPr>
        </p:nvGraphicFramePr>
        <p:xfrm>
          <a:off x="46855" y="1196752"/>
          <a:ext cx="5792835" cy="2232248"/>
        </p:xfrm>
        <a:graphic>
          <a:graphicData uri="http://schemas.openxmlformats.org/drawingml/2006/table">
            <a:tbl>
              <a:tblPr firstRow="1" bandRow="1">
                <a:tableStyleId>{9D7B26C5-4107-4FEC-AEDC-1716B250A1EF}</a:tableStyleId>
              </a:tblPr>
              <a:tblGrid>
                <a:gridCol w="1930945">
                  <a:extLst>
                    <a:ext uri="{9D8B030D-6E8A-4147-A177-3AD203B41FA5}">
                      <a16:colId xmlns:a16="http://schemas.microsoft.com/office/drawing/2014/main" val="20000"/>
                    </a:ext>
                  </a:extLst>
                </a:gridCol>
                <a:gridCol w="1930945">
                  <a:extLst>
                    <a:ext uri="{9D8B030D-6E8A-4147-A177-3AD203B41FA5}">
                      <a16:colId xmlns:a16="http://schemas.microsoft.com/office/drawing/2014/main" val="20001"/>
                    </a:ext>
                  </a:extLst>
                </a:gridCol>
                <a:gridCol w="1930945">
                  <a:extLst>
                    <a:ext uri="{9D8B030D-6E8A-4147-A177-3AD203B41FA5}">
                      <a16:colId xmlns:a16="http://schemas.microsoft.com/office/drawing/2014/main" val="20002"/>
                    </a:ext>
                  </a:extLst>
                </a:gridCol>
              </a:tblGrid>
              <a:tr h="2232248">
                <a:tc>
                  <a:txBody>
                    <a:bodyPr/>
                    <a:lstStyle/>
                    <a:p>
                      <a:r>
                        <a:rPr lang="en-GB" dirty="0"/>
                        <a:t>HR Practices </a:t>
                      </a:r>
                    </a:p>
                  </a:txBody>
                  <a:tcPr/>
                </a:tc>
                <a:tc>
                  <a:txBody>
                    <a:bodyPr/>
                    <a:lstStyle/>
                    <a:p>
                      <a:r>
                        <a:rPr lang="en-GB" dirty="0"/>
                        <a:t>+ </a:t>
                      </a:r>
                      <a:r>
                        <a:rPr lang="en-GB" dirty="0" err="1"/>
                        <a:t>ive</a:t>
                      </a:r>
                      <a:r>
                        <a:rPr lang="en-GB" dirty="0"/>
                        <a:t> individual  </a:t>
                      </a:r>
                    </a:p>
                    <a:p>
                      <a:r>
                        <a:rPr lang="en-GB" dirty="0"/>
                        <a:t>outcomes </a:t>
                      </a:r>
                    </a:p>
                  </a:txBody>
                  <a:tcPr/>
                </a:tc>
                <a:tc>
                  <a:txBody>
                    <a:bodyPr/>
                    <a:lstStyle/>
                    <a:p>
                      <a:r>
                        <a:rPr lang="en-GB" dirty="0"/>
                        <a:t>Improved organisational performance</a:t>
                      </a:r>
                    </a:p>
                  </a:txBody>
                  <a:tcPr/>
                </a:tc>
                <a:extLst>
                  <a:ext uri="{0D108BD9-81ED-4DB2-BD59-A6C34878D82A}">
                    <a16:rowId xmlns:a16="http://schemas.microsoft.com/office/drawing/2014/main" val="10000"/>
                  </a:ext>
                </a:extLst>
              </a:tr>
            </a:tbl>
          </a:graphicData>
        </a:graphic>
      </p:graphicFrame>
      <p:cxnSp>
        <p:nvCxnSpPr>
          <p:cNvPr id="6" name="Straight Arrow Connector 5"/>
          <p:cNvCxnSpPr>
            <a:cxnSpLocks/>
          </p:cNvCxnSpPr>
          <p:nvPr/>
        </p:nvCxnSpPr>
        <p:spPr>
          <a:xfrm>
            <a:off x="1375582" y="1364124"/>
            <a:ext cx="49478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cxnSpLocks/>
          </p:cNvCxnSpPr>
          <p:nvPr/>
        </p:nvCxnSpPr>
        <p:spPr>
          <a:xfrm>
            <a:off x="3351165" y="1541496"/>
            <a:ext cx="52464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89EFC8A9-B1DC-9285-B6A3-03E8A612639D}"/>
              </a:ext>
            </a:extLst>
          </p:cNvPr>
          <p:cNvSpPr txBox="1"/>
          <p:nvPr/>
        </p:nvSpPr>
        <p:spPr>
          <a:xfrm>
            <a:off x="5590309" y="1356648"/>
            <a:ext cx="3647208" cy="4085734"/>
          </a:xfrm>
          <a:prstGeom prst="rect">
            <a:avLst/>
          </a:prstGeom>
          <a:noFill/>
        </p:spPr>
        <p:txBody>
          <a:bodyPr wrap="square">
            <a:spAutoFit/>
          </a:bodyPr>
          <a:lstStyle/>
          <a:p>
            <a:pPr>
              <a:spcBef>
                <a:spcPts val="900"/>
              </a:spcBef>
              <a:spcAft>
                <a:spcPts val="900"/>
              </a:spcAft>
              <a:buNone/>
            </a:pPr>
            <a:r>
              <a:rPr lang="en-US" sz="1800" dirty="0">
                <a:effectLst/>
                <a:latin typeface="Aptos" panose="020B0004020202020204" pitchFamily="34" charset="0"/>
                <a:ea typeface="Aptos" panose="020B0004020202020204" pitchFamily="34" charset="0"/>
                <a:cs typeface="Times New Roman" panose="02020603050405020304" pitchFamily="18" charset="0"/>
              </a:rPr>
              <a:t>HR practices → Commitment → Quality → Performance → Financial outcomes</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spcBef>
                <a:spcPts val="800"/>
              </a:spcBef>
              <a:spcAft>
                <a:spcPts val="400"/>
              </a:spcAft>
              <a:buNone/>
            </a:pPr>
            <a:r>
              <a:rPr lang="en-GB" sz="2000" b="1" dirty="0" err="1">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rPr>
              <a:t>Strenghts</a:t>
            </a:r>
            <a:endParaRPr lang="en-GB" sz="2000" b="1"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endParaRPr>
          </a:p>
          <a:p>
            <a:pPr>
              <a:spcBef>
                <a:spcPts val="900"/>
              </a:spcBef>
              <a:spcAft>
                <a:spcPts val="900"/>
              </a:spcAft>
              <a:buNone/>
            </a:pPr>
            <a:r>
              <a:rPr lang="en-US" sz="1800" dirty="0">
                <a:effectLst/>
                <a:latin typeface="Aptos" panose="020B0004020202020204" pitchFamily="34" charset="0"/>
                <a:ea typeface="Aptos" panose="020B0004020202020204" pitchFamily="34" charset="0"/>
                <a:cs typeface="Times New Roman" panose="02020603050405020304" pitchFamily="18" charset="0"/>
              </a:rPr>
              <a:t>It links HR directly to measurable performance.</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spcBef>
                <a:spcPts val="800"/>
              </a:spcBef>
              <a:spcAft>
                <a:spcPts val="400"/>
              </a:spcAft>
              <a:buNone/>
            </a:pPr>
            <a:r>
              <a:rPr lang="en-GB" sz="2000" b="1" dirty="0">
                <a:solidFill>
                  <a:srgbClr val="0F4761"/>
                </a:solidFill>
                <a:effectLst/>
                <a:latin typeface="Aptos" panose="020B0004020202020204" pitchFamily="34" charset="0"/>
                <a:ea typeface="Times New Roman" panose="02020603050405020304" pitchFamily="18" charset="0"/>
                <a:cs typeface="Times New Roman" panose="02020603050405020304" pitchFamily="18" charset="0"/>
              </a:rPr>
              <a:t>Limitations</a:t>
            </a:r>
          </a:p>
          <a:p>
            <a:pPr>
              <a:spcBef>
                <a:spcPts val="900"/>
              </a:spcBef>
              <a:spcAft>
                <a:spcPts val="900"/>
              </a:spcAft>
              <a:buNone/>
            </a:pPr>
            <a:r>
              <a:rPr lang="en-US" sz="1800" dirty="0">
                <a:effectLst/>
                <a:latin typeface="Aptos" panose="020B0004020202020204" pitchFamily="34" charset="0"/>
                <a:ea typeface="Aptos" panose="020B0004020202020204" pitchFamily="34" charset="0"/>
                <a:cs typeface="Times New Roman" panose="02020603050405020304" pitchFamily="18" charset="0"/>
              </a:rPr>
              <a:t>Assumes HR practices automatically generate commitment.</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1000"/>
              </a:spcAft>
              <a:buNone/>
            </a:pPr>
            <a:r>
              <a:rPr lang="en-US" sz="18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30913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85800"/>
          </a:xfrm>
        </p:spPr>
        <p:txBody>
          <a:bodyPr/>
          <a:lstStyle/>
          <a:p>
            <a:r>
              <a:rPr lang="en-GB" dirty="0"/>
              <a:t>Hard &amp; Soft Models of HRM</a:t>
            </a:r>
          </a:p>
        </p:txBody>
      </p:sp>
      <p:sp>
        <p:nvSpPr>
          <p:cNvPr id="3" name="Content Placeholder 2"/>
          <p:cNvSpPr>
            <a:spLocks noGrp="1"/>
          </p:cNvSpPr>
          <p:nvPr>
            <p:ph idx="1"/>
          </p:nvPr>
        </p:nvSpPr>
        <p:spPr>
          <a:xfrm>
            <a:off x="0" y="613065"/>
            <a:ext cx="9144000" cy="2407574"/>
          </a:xfrm>
        </p:spPr>
        <p:txBody>
          <a:bodyPr/>
          <a:lstStyle/>
          <a:p>
            <a:r>
              <a:rPr lang="en-GB" dirty="0"/>
              <a:t>‘Hard’ HRM: emphasis on the strategic, quantitative aspects of managing human resources as an economic factor of production.</a:t>
            </a:r>
          </a:p>
          <a:p>
            <a:r>
              <a:rPr lang="en-GB" dirty="0"/>
              <a:t>‘Soft’ HRM: rooted in Human Relations School and emphasising communication, motivation  and leadership (Storey, 1989)</a:t>
            </a:r>
          </a:p>
        </p:txBody>
      </p:sp>
      <p:sp>
        <p:nvSpPr>
          <p:cNvPr id="5" name="TextBox 4">
            <a:extLst>
              <a:ext uri="{FF2B5EF4-FFF2-40B4-BE49-F238E27FC236}">
                <a16:creationId xmlns:a16="http://schemas.microsoft.com/office/drawing/2014/main" id="{BC629DB1-0E64-1862-A71F-258D396AC766}"/>
              </a:ext>
            </a:extLst>
          </p:cNvPr>
          <p:cNvSpPr txBox="1"/>
          <p:nvPr/>
        </p:nvSpPr>
        <p:spPr>
          <a:xfrm>
            <a:off x="0" y="3020639"/>
            <a:ext cx="9143999" cy="1277273"/>
          </a:xfrm>
          <a:prstGeom prst="rect">
            <a:avLst/>
          </a:prstGeom>
          <a:noFill/>
        </p:spPr>
        <p:txBody>
          <a:bodyPr wrap="square">
            <a:spAutoFit/>
          </a:bodyPr>
          <a:lstStyle/>
          <a:p>
            <a:pPr marL="342900" lvl="0" indent="-342900">
              <a:spcBef>
                <a:spcPts val="180"/>
              </a:spcBef>
              <a:spcAft>
                <a:spcPts val="180"/>
              </a:spcAft>
              <a:buFont typeface="Symbol" panose="05050102010706020507" pitchFamily="18" charset="2"/>
              <a:buChar char=""/>
            </a:pPr>
            <a:r>
              <a:rPr lang="en-US" sz="2400" b="1" dirty="0">
                <a:effectLst/>
                <a:latin typeface="Aptos" panose="020B0004020202020204" pitchFamily="34" charset="0"/>
                <a:ea typeface="Aptos" panose="020B0004020202020204" pitchFamily="34" charset="0"/>
                <a:cs typeface="Symbol" panose="05050102010706020507" pitchFamily="18" charset="2"/>
              </a:rPr>
              <a:t>Hard HRM:</a:t>
            </a:r>
            <a:r>
              <a:rPr lang="en-US" sz="2400" dirty="0">
                <a:effectLst/>
                <a:latin typeface="Aptos" panose="020B0004020202020204" pitchFamily="34" charset="0"/>
                <a:ea typeface="Aptos" panose="020B0004020202020204" pitchFamily="34" charset="0"/>
                <a:cs typeface="Symbol" panose="05050102010706020507" pitchFamily="18" charset="2"/>
              </a:rPr>
              <a:t> Control, efficiency, headcount management</a:t>
            </a:r>
            <a:endParaRPr lang="en-GB" sz="2400" dirty="0">
              <a:effectLst/>
              <a:latin typeface="Aptos" panose="020B0004020202020204" pitchFamily="34" charset="0"/>
              <a:ea typeface="Aptos" panose="020B0004020202020204" pitchFamily="34" charset="0"/>
              <a:cs typeface="Symbol" panose="05050102010706020507" pitchFamily="18" charset="2"/>
            </a:endParaRPr>
          </a:p>
          <a:p>
            <a:pPr marL="342900" lvl="0" indent="-342900">
              <a:spcBef>
                <a:spcPts val="180"/>
              </a:spcBef>
              <a:spcAft>
                <a:spcPts val="180"/>
              </a:spcAft>
              <a:buFont typeface="Symbol" panose="05050102010706020507" pitchFamily="18" charset="2"/>
              <a:buChar char=""/>
            </a:pPr>
            <a:r>
              <a:rPr lang="en-US" sz="2400" b="1" dirty="0">
                <a:effectLst/>
                <a:latin typeface="Aptos" panose="020B0004020202020204" pitchFamily="34" charset="0"/>
                <a:ea typeface="Aptos" panose="020B0004020202020204" pitchFamily="34" charset="0"/>
                <a:cs typeface="Symbol" panose="05050102010706020507" pitchFamily="18" charset="2"/>
              </a:rPr>
              <a:t>Soft HRM:</a:t>
            </a:r>
            <a:r>
              <a:rPr lang="en-US" sz="2400" dirty="0">
                <a:effectLst/>
                <a:latin typeface="Aptos" panose="020B0004020202020204" pitchFamily="34" charset="0"/>
                <a:ea typeface="Aptos" panose="020B0004020202020204" pitchFamily="34" charset="0"/>
                <a:cs typeface="Symbol" panose="05050102010706020507" pitchFamily="18" charset="2"/>
              </a:rPr>
              <a:t> Engagement, leadership, culture</a:t>
            </a:r>
            <a:endParaRPr lang="en-GB" sz="2400" dirty="0">
              <a:effectLst/>
              <a:latin typeface="Aptos" panose="020B0004020202020204" pitchFamily="34" charset="0"/>
              <a:ea typeface="Aptos" panose="020B0004020202020204" pitchFamily="34" charset="0"/>
              <a:cs typeface="Symbol" panose="05050102010706020507" pitchFamily="18" charset="2"/>
            </a:endParaRPr>
          </a:p>
          <a:p>
            <a:pPr>
              <a:buNone/>
            </a:pPr>
            <a:r>
              <a:rPr lang="en-US" sz="2400" dirty="0">
                <a:effectLst/>
                <a:latin typeface="Aptos" panose="020B0004020202020204" pitchFamily="34" charset="0"/>
                <a:ea typeface="Aptos" panose="020B0004020202020204" pitchFamily="34" charset="0"/>
                <a:cs typeface="Times New Roman" panose="02020603050405020304" pitchFamily="18" charset="0"/>
              </a:rPr>
              <a:t>Most </a:t>
            </a:r>
            <a:r>
              <a:rPr lang="en-US" sz="2400" dirty="0" err="1">
                <a:effectLst/>
                <a:latin typeface="Aptos" panose="020B0004020202020204" pitchFamily="34" charset="0"/>
                <a:ea typeface="Aptos" panose="020B0004020202020204" pitchFamily="34" charset="0"/>
                <a:cs typeface="Times New Roman" panose="02020603050405020304" pitchFamily="18" charset="0"/>
              </a:rPr>
              <a:t>organisations</a:t>
            </a:r>
            <a:r>
              <a:rPr lang="en-US" sz="2400" dirty="0">
                <a:effectLst/>
                <a:latin typeface="Aptos" panose="020B0004020202020204" pitchFamily="34" charset="0"/>
                <a:ea typeface="Aptos" panose="020B0004020202020204" pitchFamily="34" charset="0"/>
                <a:cs typeface="Times New Roman" panose="02020603050405020304" pitchFamily="18" charset="0"/>
              </a:rPr>
              <a:t> combine both, often inconsistently</a:t>
            </a:r>
            <a:endParaRPr lang="en-GB" sz="2400" dirty="0"/>
          </a:p>
        </p:txBody>
      </p:sp>
    </p:spTree>
    <p:extLst>
      <p:ext uri="{BB962C8B-B14F-4D97-AF65-F5344CB8AC3E}">
        <p14:creationId xmlns:p14="http://schemas.microsoft.com/office/powerpoint/2010/main" val="770569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02673"/>
          </a:xfrm>
        </p:spPr>
        <p:txBody>
          <a:bodyPr/>
          <a:lstStyle/>
          <a:p>
            <a:r>
              <a:rPr lang="en-US" dirty="0"/>
              <a:t>Models continued</a:t>
            </a:r>
            <a:endParaRPr lang="en-GB" dirty="0"/>
          </a:p>
        </p:txBody>
      </p:sp>
      <p:sp>
        <p:nvSpPr>
          <p:cNvPr id="3" name="Content Placeholder 2"/>
          <p:cNvSpPr>
            <a:spLocks noGrp="1"/>
          </p:cNvSpPr>
          <p:nvPr>
            <p:ph idx="1"/>
          </p:nvPr>
        </p:nvSpPr>
        <p:spPr>
          <a:xfrm>
            <a:off x="0" y="602673"/>
            <a:ext cx="9144000" cy="4914560"/>
          </a:xfrm>
        </p:spPr>
        <p:txBody>
          <a:bodyPr/>
          <a:lstStyle/>
          <a:p>
            <a:r>
              <a:rPr lang="en-GB" dirty="0"/>
              <a:t>All models of HRM are concerned with strategic issues, but ‘hard’ models typically have a stronger focus on ensuring that the HRM strategy ‘fits’ and is driven by the overall corporate strategy (Keenan, 2005).</a:t>
            </a:r>
          </a:p>
          <a:p>
            <a:endParaRPr lang="en-GB" dirty="0"/>
          </a:p>
          <a:p>
            <a:r>
              <a:rPr lang="en-US" dirty="0"/>
              <a:t>HR is reshaped by: - </a:t>
            </a:r>
            <a:r>
              <a:rPr lang="en-US" dirty="0" err="1"/>
              <a:t>Digitalisation</a:t>
            </a:r>
            <a:r>
              <a:rPr lang="en-US" dirty="0"/>
              <a:t> - Global competition - Cost pressures - Workforce diversity</a:t>
            </a:r>
            <a:endParaRPr lang="en-GB" dirty="0"/>
          </a:p>
          <a:p>
            <a:endParaRPr lang="en-GB" dirty="0"/>
          </a:p>
        </p:txBody>
      </p:sp>
    </p:spTree>
    <p:extLst>
      <p:ext uri="{BB962C8B-B14F-4D97-AF65-F5344CB8AC3E}">
        <p14:creationId xmlns:p14="http://schemas.microsoft.com/office/powerpoint/2010/main" val="8795153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404664"/>
            <a:ext cx="7851648" cy="4968552"/>
          </a:xfrm>
        </p:spPr>
        <p:txBody>
          <a:bodyPr>
            <a:normAutofit/>
          </a:bodyPr>
          <a:lstStyle/>
          <a:p>
            <a:pPr algn="ctr"/>
            <a:br>
              <a:rPr lang="en-GB" sz="6000" dirty="0"/>
            </a:br>
            <a:r>
              <a:rPr lang="en-GB" sz="6000" dirty="0"/>
              <a:t>Intro Part 2-   The HR Function in Changing Times.</a:t>
            </a:r>
            <a:br>
              <a:rPr lang="en-GB" dirty="0"/>
            </a:br>
            <a:r>
              <a:rPr lang="en-GB" dirty="0"/>
              <a:t> </a:t>
            </a:r>
            <a:br>
              <a:rPr lang="en-GB" dirty="0"/>
            </a:br>
            <a:endParaRPr lang="en-GB" dirty="0"/>
          </a:p>
        </p:txBody>
      </p:sp>
      <p:sp>
        <p:nvSpPr>
          <p:cNvPr id="3" name="Subtitle 2"/>
          <p:cNvSpPr>
            <a:spLocks noGrp="1"/>
          </p:cNvSpPr>
          <p:nvPr>
            <p:ph type="subTitle" idx="1"/>
          </p:nvPr>
        </p:nvSpPr>
        <p:spPr>
          <a:xfrm>
            <a:off x="533400" y="3933056"/>
            <a:ext cx="7854696" cy="1944216"/>
          </a:xfrm>
        </p:spPr>
        <p:txBody>
          <a:bodyPr>
            <a:normAutofit/>
          </a:bodyPr>
          <a:lstStyle/>
          <a:p>
            <a:endParaRPr lang="en-GB" sz="4000" dirty="0"/>
          </a:p>
        </p:txBody>
      </p:sp>
    </p:spTree>
    <p:extLst>
      <p:ext uri="{BB962C8B-B14F-4D97-AF65-F5344CB8AC3E}">
        <p14:creationId xmlns:p14="http://schemas.microsoft.com/office/powerpoint/2010/main" val="3331575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96086"/>
          </a:xfrm>
        </p:spPr>
        <p:txBody>
          <a:bodyPr>
            <a:normAutofit/>
          </a:bodyPr>
          <a:lstStyle/>
          <a:p>
            <a:r>
              <a:rPr lang="en-GB" dirty="0"/>
              <a:t> </a:t>
            </a:r>
            <a:endParaRPr lang="en-GB" b="1" dirty="0"/>
          </a:p>
        </p:txBody>
      </p:sp>
      <p:sp>
        <p:nvSpPr>
          <p:cNvPr id="3" name="Content Placeholder 2"/>
          <p:cNvSpPr>
            <a:spLocks noGrp="1"/>
          </p:cNvSpPr>
          <p:nvPr>
            <p:ph idx="1"/>
          </p:nvPr>
        </p:nvSpPr>
        <p:spPr>
          <a:xfrm>
            <a:off x="0" y="0"/>
            <a:ext cx="3573624" cy="6324600"/>
          </a:xfrm>
        </p:spPr>
        <p:txBody>
          <a:bodyPr/>
          <a:lstStyle/>
          <a:p>
            <a:pPr marL="514350" indent="-514350">
              <a:buFont typeface="+mj-lt"/>
              <a:buAutoNum type="arabicPeriod"/>
            </a:pPr>
            <a:r>
              <a:rPr lang="en-GB" b="1" dirty="0"/>
              <a:t>The scope of the HR Function </a:t>
            </a:r>
          </a:p>
          <a:p>
            <a:pPr marL="514350" indent="-514350">
              <a:buFont typeface="+mj-lt"/>
              <a:buAutoNum type="arabicPeriod"/>
            </a:pPr>
            <a:r>
              <a:rPr lang="en-GB" b="1" dirty="0"/>
              <a:t>HR functional roles </a:t>
            </a:r>
          </a:p>
          <a:p>
            <a:pPr marL="708660" lvl="1" indent="-342900">
              <a:buFont typeface="Wingdings" panose="05000000000000000000" pitchFamily="2" charset="2"/>
              <a:buChar char="Ø"/>
            </a:pPr>
            <a:r>
              <a:rPr lang="en-GB" dirty="0"/>
              <a:t>David Ulrich </a:t>
            </a:r>
          </a:p>
          <a:p>
            <a:pPr marL="514350" indent="-514350">
              <a:buFont typeface="+mj-lt"/>
              <a:buAutoNum type="arabicPeriod"/>
            </a:pPr>
            <a:r>
              <a:rPr lang="en-GB" b="1" dirty="0"/>
              <a:t>Structuring the HR department</a:t>
            </a:r>
          </a:p>
          <a:p>
            <a:pPr lvl="1">
              <a:buFont typeface="Wingdings" panose="05000000000000000000" pitchFamily="2" charset="2"/>
              <a:buChar char="Ø"/>
            </a:pPr>
            <a:r>
              <a:rPr lang="en-GB" dirty="0"/>
              <a:t>HR department structural choices</a:t>
            </a:r>
          </a:p>
          <a:p>
            <a:pPr lvl="1">
              <a:buFont typeface="Wingdings" panose="05000000000000000000" pitchFamily="2" charset="2"/>
              <a:buChar char="Ø"/>
            </a:pPr>
            <a:r>
              <a:rPr lang="en-GB" dirty="0"/>
              <a:t>Outsourcing &amp; shared services</a:t>
            </a:r>
          </a:p>
          <a:p>
            <a:pPr marL="541782" indent="-514350">
              <a:buFont typeface="+mj-lt"/>
              <a:buAutoNum type="arabicPeriod"/>
            </a:pPr>
            <a:r>
              <a:rPr lang="en-GB" b="1" dirty="0"/>
              <a:t>The role of line managers</a:t>
            </a:r>
          </a:p>
          <a:p>
            <a:pPr lvl="1">
              <a:buFont typeface="Wingdings" panose="05000000000000000000" pitchFamily="2" charset="2"/>
              <a:buChar char="Ø"/>
            </a:pPr>
            <a:endParaRPr lang="en-GB" dirty="0"/>
          </a:p>
          <a:p>
            <a:pPr lvl="1">
              <a:buFont typeface="Wingdings" panose="05000000000000000000" pitchFamily="2" charset="2"/>
              <a:buChar char="Ø"/>
            </a:pPr>
            <a:endParaRPr lang="en-GB" dirty="0"/>
          </a:p>
          <a:p>
            <a:pPr marL="880110" lvl="1" indent="-514350">
              <a:buFont typeface="+mj-lt"/>
              <a:buAutoNum type="arabicPeriod"/>
            </a:pPr>
            <a:endParaRPr lang="en-GB" dirty="0"/>
          </a:p>
          <a:p>
            <a:pPr marL="880110" lvl="1" indent="-514350">
              <a:buFont typeface="+mj-lt"/>
              <a:buAutoNum type="arabicPeriod"/>
            </a:pPr>
            <a:endParaRPr lang="en-GB" dirty="0"/>
          </a:p>
          <a:p>
            <a:pPr marL="365760" lvl="1" indent="0">
              <a:buNone/>
            </a:pPr>
            <a:endParaRPr lang="en-GB" dirty="0"/>
          </a:p>
        </p:txBody>
      </p:sp>
      <p:sp>
        <p:nvSpPr>
          <p:cNvPr id="4" name="Content Placeholder 2">
            <a:extLst>
              <a:ext uri="{FF2B5EF4-FFF2-40B4-BE49-F238E27FC236}">
                <a16:creationId xmlns:a16="http://schemas.microsoft.com/office/drawing/2014/main" id="{47B893BB-C6AC-5D1B-FC9A-EED5ED0D8079}"/>
              </a:ext>
            </a:extLst>
          </p:cNvPr>
          <p:cNvSpPr txBox="1">
            <a:spLocks/>
          </p:cNvSpPr>
          <p:nvPr/>
        </p:nvSpPr>
        <p:spPr>
          <a:xfrm>
            <a:off x="3862872" y="0"/>
            <a:ext cx="5281128" cy="5701004"/>
          </a:xfrm>
          <a:prstGeom prst="rect">
            <a:avLst/>
          </a:prstGeom>
        </p:spPr>
        <p:txBody>
          <a:bodyPr vert="horz" lIns="91440" tIns="45720" rIns="91440" bIns="45720" rtlCol="0">
            <a:normAutofit fontScale="92500"/>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itchFamily="34" charset="0"/>
              <a:buNone/>
            </a:pPr>
            <a:r>
              <a:rPr lang="en-US" dirty="0"/>
              <a:t>The Scope of HR activities: Referring to the previous CIPD Profession Map  detailing 10 areas HR managers should demonstrate expertise in:</a:t>
            </a:r>
          </a:p>
          <a:p>
            <a:pPr marL="800100" lvl="1" indent="-457200">
              <a:buFont typeface="+mj-lt"/>
              <a:buAutoNum type="arabicPeriod"/>
            </a:pPr>
            <a:r>
              <a:rPr lang="en-US" dirty="0"/>
              <a:t>Organizational Design – job design &amp; Org structure &amp; change</a:t>
            </a:r>
          </a:p>
          <a:p>
            <a:pPr marL="800100" lvl="1" indent="-457200">
              <a:buFont typeface="+mj-lt"/>
              <a:buAutoNum type="arabicPeriod"/>
            </a:pPr>
            <a:r>
              <a:rPr lang="en-US" dirty="0"/>
              <a:t>Organizational Development- culture management and development</a:t>
            </a:r>
          </a:p>
          <a:p>
            <a:pPr marL="800100" lvl="1" indent="-457200">
              <a:buFont typeface="+mj-lt"/>
              <a:buAutoNum type="arabicPeriod"/>
            </a:pPr>
            <a:r>
              <a:rPr lang="en-US" dirty="0"/>
              <a:t>Resourcing and Talent Management</a:t>
            </a:r>
          </a:p>
          <a:p>
            <a:pPr marL="800100" lvl="1" indent="-457200">
              <a:buFont typeface="+mj-lt"/>
              <a:buAutoNum type="arabicPeriod"/>
            </a:pPr>
            <a:r>
              <a:rPr lang="en-US" dirty="0"/>
              <a:t>Learning and Talent Development</a:t>
            </a:r>
          </a:p>
          <a:p>
            <a:pPr marL="800100" lvl="1" indent="-457200">
              <a:buFont typeface="+mj-lt"/>
              <a:buAutoNum type="arabicPeriod"/>
            </a:pPr>
            <a:r>
              <a:rPr lang="en-US" dirty="0"/>
              <a:t>Performance &amp; Reward</a:t>
            </a:r>
          </a:p>
          <a:p>
            <a:pPr marL="800100" lvl="1" indent="-457200">
              <a:buFont typeface="+mj-lt"/>
              <a:buAutoNum type="arabicPeriod"/>
            </a:pPr>
            <a:r>
              <a:rPr lang="en-US" dirty="0"/>
              <a:t>Employee Engagement</a:t>
            </a:r>
          </a:p>
          <a:p>
            <a:pPr marL="800100" lvl="1" indent="-457200">
              <a:buFont typeface="+mj-lt"/>
              <a:buAutoNum type="arabicPeriod"/>
            </a:pPr>
            <a:r>
              <a:rPr lang="en-US" dirty="0"/>
              <a:t>Employee relations</a:t>
            </a:r>
          </a:p>
          <a:p>
            <a:pPr marL="800100" lvl="1" indent="-457200">
              <a:buFont typeface="+mj-lt"/>
              <a:buAutoNum type="arabicPeriod"/>
            </a:pPr>
            <a:r>
              <a:rPr lang="en-US" dirty="0"/>
              <a:t>Service &amp; Delivery Information</a:t>
            </a:r>
          </a:p>
          <a:p>
            <a:pPr marL="800100" lvl="1" indent="-457200">
              <a:buFont typeface="+mj-lt"/>
              <a:buAutoNum type="arabicPeriod"/>
            </a:pPr>
            <a:r>
              <a:rPr lang="en-US" dirty="0">
                <a:solidFill>
                  <a:srgbClr val="FF0000"/>
                </a:solidFill>
              </a:rPr>
              <a:t>Strategy insights &amp; solutions</a:t>
            </a:r>
          </a:p>
          <a:p>
            <a:pPr marL="800100" lvl="1" indent="-457200">
              <a:buFont typeface="+mj-lt"/>
              <a:buAutoNum type="arabicPeriod"/>
            </a:pPr>
            <a:r>
              <a:rPr lang="en-US" dirty="0"/>
              <a:t>Leading &amp; Managing the HR function</a:t>
            </a:r>
          </a:p>
          <a:p>
            <a:pPr>
              <a:buFont typeface="Arial" pitchFamily="34" charset="0"/>
              <a:buNone/>
            </a:pPr>
            <a:endParaRPr lang="en-US" dirty="0"/>
          </a:p>
          <a:p>
            <a:pPr>
              <a:buFont typeface="Arial" pitchFamily="34" charset="0"/>
              <a:buNone/>
            </a:pPr>
            <a:endParaRPr lang="en-US" sz="3200" dirty="0"/>
          </a:p>
        </p:txBody>
      </p:sp>
    </p:spTree>
    <p:extLst>
      <p:ext uri="{BB962C8B-B14F-4D97-AF65-F5344CB8AC3E}">
        <p14:creationId xmlns:p14="http://schemas.microsoft.com/office/powerpoint/2010/main" val="40128579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7882-20B4-B0A8-DF9C-8414EAB34A6F}"/>
              </a:ext>
            </a:extLst>
          </p:cNvPr>
          <p:cNvSpPr>
            <a:spLocks noGrp="1"/>
          </p:cNvSpPr>
          <p:nvPr>
            <p:ph type="title"/>
          </p:nvPr>
        </p:nvSpPr>
        <p:spPr>
          <a:xfrm>
            <a:off x="0" y="0"/>
            <a:ext cx="9144000" cy="587829"/>
          </a:xfrm>
        </p:spPr>
        <p:txBody>
          <a:bodyPr>
            <a:normAutofit fontScale="90000"/>
          </a:bodyPr>
          <a:lstStyle/>
          <a:p>
            <a:r>
              <a:rPr lang="en-GB" dirty="0"/>
              <a:t>CIPD Profession Map</a:t>
            </a:r>
          </a:p>
        </p:txBody>
      </p:sp>
      <p:sp>
        <p:nvSpPr>
          <p:cNvPr id="3" name="Content Placeholder 2">
            <a:extLst>
              <a:ext uri="{FF2B5EF4-FFF2-40B4-BE49-F238E27FC236}">
                <a16:creationId xmlns:a16="http://schemas.microsoft.com/office/drawing/2014/main" id="{46228D75-0B42-91F8-680F-C1DF8B6502FC}"/>
              </a:ext>
            </a:extLst>
          </p:cNvPr>
          <p:cNvSpPr>
            <a:spLocks noGrp="1"/>
          </p:cNvSpPr>
          <p:nvPr>
            <p:ph idx="1"/>
          </p:nvPr>
        </p:nvSpPr>
        <p:spPr>
          <a:xfrm>
            <a:off x="-1" y="457200"/>
            <a:ext cx="9143999" cy="5645020"/>
          </a:xfrm>
        </p:spPr>
        <p:txBody>
          <a:bodyPr>
            <a:normAutofit fontScale="77500" lnSpcReduction="20000"/>
          </a:bodyPr>
          <a:lstStyle/>
          <a:p>
            <a:pPr marL="0" indent="0">
              <a:buNone/>
            </a:pPr>
            <a:r>
              <a:rPr lang="en-GB" dirty="0"/>
              <a:t>Everything in the Profession Map is designed to contribute to the purpose of our profession, to champion better work and working lives. </a:t>
            </a:r>
          </a:p>
          <a:p>
            <a:pPr marL="0" indent="0">
              <a:buNone/>
            </a:pPr>
            <a:r>
              <a:rPr lang="en-GB" dirty="0"/>
              <a:t>Around it you’ll find our three </a:t>
            </a:r>
            <a:r>
              <a:rPr lang="en-GB" b="1" dirty="0"/>
              <a:t>values:</a:t>
            </a:r>
            <a:endParaRPr lang="en-GB" dirty="0"/>
          </a:p>
          <a:p>
            <a:pPr marL="457200" lvl="0" indent="-457200">
              <a:buFont typeface="+mj-lt"/>
              <a:buAutoNum type="arabicPeriod"/>
            </a:pPr>
            <a:r>
              <a:rPr lang="en-GB" dirty="0"/>
              <a:t>principles-led – going beyond policy and process to do what’s right</a:t>
            </a:r>
          </a:p>
          <a:p>
            <a:pPr marL="457200" lvl="0" indent="-457200">
              <a:buFont typeface="+mj-lt"/>
              <a:buAutoNum type="arabicPeriod"/>
            </a:pPr>
            <a:r>
              <a:rPr lang="en-GB" dirty="0"/>
              <a:t>evidence-based – using a range of evidence and expertise to make decisions</a:t>
            </a:r>
          </a:p>
          <a:p>
            <a:pPr marL="457200" lvl="0" indent="-457200">
              <a:buFont typeface="+mj-lt"/>
              <a:buAutoNum type="arabicPeriod"/>
            </a:pPr>
            <a:r>
              <a:rPr lang="en-GB" dirty="0"/>
              <a:t>outcomes-driven – focusing on work which creates value for people and organisations.</a:t>
            </a:r>
          </a:p>
          <a:p>
            <a:pPr marL="0" indent="0">
              <a:buNone/>
            </a:pPr>
            <a:r>
              <a:rPr lang="en-GB" b="1" dirty="0">
                <a:hlinkClick r:id="rId2"/>
              </a:rPr>
              <a:t>Purpose and values</a:t>
            </a:r>
            <a:endParaRPr lang="en-GB" dirty="0"/>
          </a:p>
          <a:p>
            <a:r>
              <a:rPr lang="en-GB" dirty="0"/>
              <a:t>The </a:t>
            </a:r>
            <a:r>
              <a:rPr lang="en-GB" b="1" dirty="0"/>
              <a:t>core knowledge</a:t>
            </a:r>
            <a:r>
              <a:rPr lang="en-GB" dirty="0"/>
              <a:t> standards describe the knowledge you need to be an expert in people, an expert in work, and an expert in change. They are ‘core’ because they apply to all people professionals, regardless of your role, your specialism, your sector, or where you are in your career.</a:t>
            </a:r>
          </a:p>
          <a:p>
            <a:r>
              <a:rPr lang="en-GB" dirty="0"/>
              <a:t>The </a:t>
            </a:r>
            <a:r>
              <a:rPr lang="en-GB" b="1" dirty="0"/>
              <a:t>core behaviour</a:t>
            </a:r>
            <a:r>
              <a:rPr lang="en-GB" dirty="0"/>
              <a:t> standards describe consistent ways of working to best live the values of being principles-led, evidence-based and outcomes-driven. Like the core knowledge standards, they are also ‘core’ because they apply to all people professionals.</a:t>
            </a:r>
          </a:p>
          <a:p>
            <a:r>
              <a:rPr lang="en-GB" dirty="0"/>
              <a:t>The </a:t>
            </a:r>
            <a:r>
              <a:rPr lang="en-GB" b="1" dirty="0"/>
              <a:t>specialist knowledge</a:t>
            </a:r>
            <a:r>
              <a:rPr lang="en-GB" dirty="0"/>
              <a:t> standards describe the knowledge you need to be an expert in a particular specialism. Depending on your role, you may want to use one or two of these specialisms. If you are a generalist or HR business partner, you may not need to use any of them at all. </a:t>
            </a:r>
          </a:p>
        </p:txBody>
      </p:sp>
    </p:spTree>
    <p:extLst>
      <p:ext uri="{BB962C8B-B14F-4D97-AF65-F5344CB8AC3E}">
        <p14:creationId xmlns:p14="http://schemas.microsoft.com/office/powerpoint/2010/main" val="32514084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0AE5C-19DB-3F72-9F10-DFB8092D45CA}"/>
              </a:ext>
            </a:extLst>
          </p:cNvPr>
          <p:cNvSpPr>
            <a:spLocks noGrp="1"/>
          </p:cNvSpPr>
          <p:nvPr>
            <p:ph type="title"/>
          </p:nvPr>
        </p:nvSpPr>
        <p:spPr>
          <a:xfrm>
            <a:off x="0" y="0"/>
            <a:ext cx="9144000" cy="457200"/>
          </a:xfrm>
        </p:spPr>
        <p:txBody>
          <a:bodyPr>
            <a:noAutofit/>
          </a:bodyPr>
          <a:lstStyle/>
          <a:p>
            <a:r>
              <a:rPr lang="en-GB" sz="3200" b="1" dirty="0"/>
              <a:t>CIPD Profession Map</a:t>
            </a:r>
          </a:p>
        </p:txBody>
      </p:sp>
      <p:pic>
        <p:nvPicPr>
          <p:cNvPr id="5" name="Content Placeholder 4">
            <a:extLst>
              <a:ext uri="{FF2B5EF4-FFF2-40B4-BE49-F238E27FC236}">
                <a16:creationId xmlns:a16="http://schemas.microsoft.com/office/drawing/2014/main" id="{08616CE7-ACBA-90BD-C836-B877425994B9}"/>
              </a:ext>
            </a:extLst>
          </p:cNvPr>
          <p:cNvPicPr>
            <a:picLocks noGrp="1" noChangeAspect="1"/>
          </p:cNvPicPr>
          <p:nvPr>
            <p:ph idx="1"/>
          </p:nvPr>
        </p:nvPicPr>
        <p:blipFill>
          <a:blip r:embed="rId2"/>
          <a:stretch>
            <a:fillRect/>
          </a:stretch>
        </p:blipFill>
        <p:spPr>
          <a:xfrm>
            <a:off x="0" y="389460"/>
            <a:ext cx="9144000" cy="6468540"/>
          </a:xfrm>
          <a:prstGeom prst="rect">
            <a:avLst/>
          </a:prstGeom>
        </p:spPr>
      </p:pic>
    </p:spTree>
    <p:extLst>
      <p:ext uri="{BB962C8B-B14F-4D97-AF65-F5344CB8AC3E}">
        <p14:creationId xmlns:p14="http://schemas.microsoft.com/office/powerpoint/2010/main" val="30979773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0" y="0"/>
            <a:ext cx="9144000" cy="662473"/>
          </a:xfrm>
        </p:spPr>
        <p:txBody>
          <a:bodyPr/>
          <a:lstStyle/>
          <a:p>
            <a:r>
              <a:rPr lang="en-US" b="1" dirty="0"/>
              <a:t>2.	Roles in HR</a:t>
            </a:r>
          </a:p>
        </p:txBody>
      </p:sp>
      <p:sp>
        <p:nvSpPr>
          <p:cNvPr id="7" name="Content Placeholder 6"/>
          <p:cNvSpPr>
            <a:spLocks noGrp="1"/>
          </p:cNvSpPr>
          <p:nvPr>
            <p:ph idx="1"/>
          </p:nvPr>
        </p:nvSpPr>
        <p:spPr>
          <a:xfrm>
            <a:off x="-1" y="662473"/>
            <a:ext cx="9143999" cy="4854760"/>
          </a:xfrm>
        </p:spPr>
        <p:txBody>
          <a:bodyPr/>
          <a:lstStyle/>
          <a:p>
            <a:pPr>
              <a:buNone/>
            </a:pPr>
            <a:r>
              <a:rPr lang="en-US" dirty="0"/>
              <a:t>The roles that HR can play: how the different activities/tasks listed above combine into different role orientations.</a:t>
            </a:r>
          </a:p>
          <a:p>
            <a:pPr marL="0" indent="0">
              <a:buNone/>
            </a:pPr>
            <a:r>
              <a:rPr lang="en-US" dirty="0"/>
              <a:t>Remember, HR roles vary by </a:t>
            </a:r>
            <a:r>
              <a:rPr lang="en-US" dirty="0" err="1"/>
              <a:t>organisational</a:t>
            </a:r>
            <a:r>
              <a:rPr lang="en-US" dirty="0"/>
              <a:t> context and maturity.</a:t>
            </a:r>
            <a:endParaRPr lang="en-GB" dirty="0"/>
          </a:p>
          <a:p>
            <a:pPr>
              <a:buNone/>
            </a:pPr>
            <a:r>
              <a:rPr lang="en-US" dirty="0"/>
              <a:t>David Ulrich, </a:t>
            </a:r>
            <a:r>
              <a:rPr lang="en-GB" dirty="0"/>
              <a:t>Argued that there was good reason for HR’s sometimes poor reputation: ‘It is often ineffective, incompetent and costly: in a phrase, it is value-sapping’ (Ulrich 1998: 124). He highlighted that HR had to change, had to deliver value. </a:t>
            </a:r>
          </a:p>
          <a:p>
            <a:pPr marL="0" indent="0">
              <a:buNone/>
            </a:pPr>
            <a:endParaRPr lang="en-GB" dirty="0"/>
          </a:p>
          <a:p>
            <a:pPr>
              <a:buNone/>
            </a:pPr>
            <a:endParaRPr lang="en-US" dirty="0"/>
          </a:p>
        </p:txBody>
      </p:sp>
    </p:spTree>
    <p:extLst>
      <p:ext uri="{BB962C8B-B14F-4D97-AF65-F5344CB8AC3E}">
        <p14:creationId xmlns:p14="http://schemas.microsoft.com/office/powerpoint/2010/main" val="16823209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615820"/>
          </a:xfrm>
        </p:spPr>
        <p:txBody>
          <a:bodyPr>
            <a:normAutofit fontScale="90000"/>
          </a:bodyPr>
          <a:lstStyle/>
          <a:p>
            <a:r>
              <a:rPr lang="en-GB" dirty="0"/>
              <a:t> </a:t>
            </a:r>
            <a:r>
              <a:rPr lang="en-GB" sz="4400" b="1" dirty="0"/>
              <a:t>Ulrich’s 1997 ‘HR Champion’ Model</a:t>
            </a:r>
          </a:p>
        </p:txBody>
      </p:sp>
      <p:sp>
        <p:nvSpPr>
          <p:cNvPr id="3" name="Content Placeholder 2"/>
          <p:cNvSpPr>
            <a:spLocks noGrp="1"/>
          </p:cNvSpPr>
          <p:nvPr>
            <p:ph idx="1"/>
          </p:nvPr>
        </p:nvSpPr>
        <p:spPr>
          <a:xfrm>
            <a:off x="0" y="503853"/>
            <a:ext cx="4814596" cy="5271796"/>
          </a:xfrm>
        </p:spPr>
        <p:txBody>
          <a:bodyPr>
            <a:normAutofit lnSpcReduction="10000"/>
          </a:bodyPr>
          <a:lstStyle/>
          <a:p>
            <a:pPr marL="0" indent="0">
              <a:buNone/>
            </a:pPr>
            <a:r>
              <a:rPr lang="en-GB" dirty="0"/>
              <a:t>Based on his view of the roles the HR department </a:t>
            </a:r>
            <a:r>
              <a:rPr lang="en-GB" i="1" dirty="0"/>
              <a:t>should </a:t>
            </a:r>
            <a:r>
              <a:rPr lang="en-GB" dirty="0"/>
              <a:t> be playing:</a:t>
            </a:r>
          </a:p>
          <a:p>
            <a:r>
              <a:rPr lang="en-GB" dirty="0"/>
              <a:t>Strategic partner</a:t>
            </a:r>
          </a:p>
          <a:p>
            <a:r>
              <a:rPr lang="en-GB" dirty="0"/>
              <a:t>Change agent</a:t>
            </a:r>
          </a:p>
          <a:p>
            <a:r>
              <a:rPr lang="en-GB" dirty="0"/>
              <a:t>Employee champion</a:t>
            </a:r>
          </a:p>
          <a:p>
            <a:r>
              <a:rPr lang="en-GB" dirty="0"/>
              <a:t>Admin expert</a:t>
            </a:r>
          </a:p>
          <a:p>
            <a:endParaRPr lang="en-US" b="1" dirty="0"/>
          </a:p>
          <a:p>
            <a:r>
              <a:rPr lang="en-US" b="1" dirty="0"/>
              <a:t>2005 Update - </a:t>
            </a:r>
            <a:r>
              <a:rPr lang="en-US" dirty="0"/>
              <a:t>Greater emphasis on leadership and credibility.</a:t>
            </a:r>
            <a:endParaRPr lang="en-GB" dirty="0"/>
          </a:p>
          <a:p>
            <a:r>
              <a:rPr lang="en-US" b="1" dirty="0"/>
              <a:t>Critique - </a:t>
            </a:r>
            <a:r>
              <a:rPr lang="en-US" dirty="0"/>
              <a:t>Aspirational without </a:t>
            </a:r>
            <a:r>
              <a:rPr lang="en-US" dirty="0" err="1"/>
              <a:t>organisational</a:t>
            </a:r>
            <a:r>
              <a:rPr lang="en-US" dirty="0"/>
              <a:t> support.</a:t>
            </a:r>
            <a:endParaRPr lang="en-GB" dirty="0"/>
          </a:p>
          <a:p>
            <a:endParaRPr lang="en-GB" dirty="0"/>
          </a:p>
        </p:txBody>
      </p:sp>
      <p:graphicFrame>
        <p:nvGraphicFramePr>
          <p:cNvPr id="4" name="Content Placeholder 3">
            <a:extLst>
              <a:ext uri="{FF2B5EF4-FFF2-40B4-BE49-F238E27FC236}">
                <a16:creationId xmlns:a16="http://schemas.microsoft.com/office/drawing/2014/main" id="{B59CB9A8-4342-3C44-56BC-896EC09E344E}"/>
              </a:ext>
            </a:extLst>
          </p:cNvPr>
          <p:cNvGraphicFramePr>
            <a:graphicFrameLocks/>
          </p:cNvGraphicFramePr>
          <p:nvPr>
            <p:extLst>
              <p:ext uri="{D42A27DB-BD31-4B8C-83A1-F6EECF244321}">
                <p14:modId xmlns:p14="http://schemas.microsoft.com/office/powerpoint/2010/main" val="1615981115"/>
              </p:ext>
            </p:extLst>
          </p:nvPr>
        </p:nvGraphicFramePr>
        <p:xfrm>
          <a:off x="4292082" y="945191"/>
          <a:ext cx="4627984" cy="4389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12126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457200"/>
          </a:xfrm>
        </p:spPr>
        <p:txBody>
          <a:bodyPr>
            <a:normAutofit fontScale="90000"/>
          </a:bodyPr>
          <a:lstStyle/>
          <a:p>
            <a:r>
              <a:rPr lang="en-US" dirty="0"/>
              <a:t>HR Department Structural Choices</a:t>
            </a:r>
          </a:p>
        </p:txBody>
      </p:sp>
      <p:graphicFrame>
        <p:nvGraphicFramePr>
          <p:cNvPr id="5" name="Table 4"/>
          <p:cNvGraphicFramePr>
            <a:graphicFrameLocks noGrp="1"/>
          </p:cNvGraphicFramePr>
          <p:nvPr/>
        </p:nvGraphicFramePr>
        <p:xfrm>
          <a:off x="1331640" y="2924944"/>
          <a:ext cx="6096000" cy="185420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000"/>
                  </a:ext>
                </a:extLst>
              </a:tr>
              <a:tr h="37084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001"/>
                  </a:ext>
                </a:extLst>
              </a:tr>
              <a:tr h="37084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002"/>
                  </a:ext>
                </a:extLst>
              </a:tr>
              <a:tr h="37084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003"/>
                  </a:ext>
                </a:extLst>
              </a:tr>
              <a:tr h="370840">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0004"/>
                  </a:ext>
                </a:extLst>
              </a:tr>
            </a:tbl>
          </a:graphicData>
        </a:graphic>
      </p:graphicFrame>
      <p:sp>
        <p:nvSpPr>
          <p:cNvPr id="6" name="Content Placeholder 5"/>
          <p:cNvSpPr>
            <a:spLocks noGrp="1"/>
          </p:cNvSpPr>
          <p:nvPr>
            <p:ph idx="1"/>
          </p:nvPr>
        </p:nvSpPr>
        <p:spPr>
          <a:xfrm>
            <a:off x="0" y="457201"/>
            <a:ext cx="9144000" cy="737117"/>
          </a:xfrm>
        </p:spPr>
        <p:txBody>
          <a:bodyPr>
            <a:normAutofit fontScale="70000" lnSpcReduction="20000"/>
          </a:bodyPr>
          <a:lstStyle/>
          <a:p>
            <a:pPr marL="0" indent="0">
              <a:buNone/>
            </a:pPr>
            <a:r>
              <a:rPr lang="en-US" sz="2900" dirty="0"/>
              <a:t>It is generally suggested that the best structure for any HR department is one that fits with the needs of the organisation. (Ulrich &amp; Brockbank, 2005).</a:t>
            </a:r>
          </a:p>
          <a:p>
            <a:endParaRPr lang="en-US" dirty="0"/>
          </a:p>
          <a:p>
            <a:pPr marL="0" indent="0">
              <a:buNone/>
            </a:pPr>
            <a:endParaRPr lang="en-US" dirty="0"/>
          </a:p>
          <a:p>
            <a:endParaRPr lang="en-US" dirty="0"/>
          </a:p>
          <a:p>
            <a:endParaRPr lang="en-US" dirty="0"/>
          </a:p>
          <a:p>
            <a:endParaRPr lang="en-US" dirty="0"/>
          </a:p>
        </p:txBody>
      </p:sp>
      <p:graphicFrame>
        <p:nvGraphicFramePr>
          <p:cNvPr id="7" name="Table 6"/>
          <p:cNvGraphicFramePr>
            <a:graphicFrameLocks noGrp="1"/>
          </p:cNvGraphicFramePr>
          <p:nvPr>
            <p:extLst>
              <p:ext uri="{D42A27DB-BD31-4B8C-83A1-F6EECF244321}">
                <p14:modId xmlns:p14="http://schemas.microsoft.com/office/powerpoint/2010/main" val="2108118533"/>
              </p:ext>
            </p:extLst>
          </p:nvPr>
        </p:nvGraphicFramePr>
        <p:xfrm>
          <a:off x="0" y="1194318"/>
          <a:ext cx="9144000" cy="4916539"/>
        </p:xfrm>
        <a:graphic>
          <a:graphicData uri="http://schemas.openxmlformats.org/drawingml/2006/table">
            <a:tbl>
              <a:tblPr firstRow="1" bandRow="1">
                <a:tableStyleId>{5C22544A-7EE6-4342-B048-85BDC9FD1C3A}</a:tableStyleId>
              </a:tblPr>
              <a:tblGrid>
                <a:gridCol w="2668555">
                  <a:extLst>
                    <a:ext uri="{9D8B030D-6E8A-4147-A177-3AD203B41FA5}">
                      <a16:colId xmlns:a16="http://schemas.microsoft.com/office/drawing/2014/main" val="20000"/>
                    </a:ext>
                  </a:extLst>
                </a:gridCol>
                <a:gridCol w="6475445">
                  <a:extLst>
                    <a:ext uri="{9D8B030D-6E8A-4147-A177-3AD203B41FA5}">
                      <a16:colId xmlns:a16="http://schemas.microsoft.com/office/drawing/2014/main" val="20001"/>
                    </a:ext>
                  </a:extLst>
                </a:gridCol>
              </a:tblGrid>
              <a:tr h="650524">
                <a:tc>
                  <a:txBody>
                    <a:bodyPr/>
                    <a:lstStyle/>
                    <a:p>
                      <a:r>
                        <a:rPr lang="en-US" sz="2000" dirty="0"/>
                        <a:t>HR</a:t>
                      </a:r>
                      <a:r>
                        <a:rPr lang="en-US" sz="2000" baseline="0" dirty="0"/>
                        <a:t> Department Structural Choices</a:t>
                      </a:r>
                      <a:endParaRPr lang="en-US" sz="2000" dirty="0"/>
                    </a:p>
                  </a:txBody>
                  <a:tcPr/>
                </a:tc>
                <a:tc>
                  <a:txBody>
                    <a:bodyPr/>
                    <a:lstStyle/>
                    <a:p>
                      <a:endParaRPr lang="en-US" sz="2000" dirty="0"/>
                    </a:p>
                  </a:txBody>
                  <a:tcPr/>
                </a:tc>
                <a:extLst>
                  <a:ext uri="{0D108BD9-81ED-4DB2-BD59-A6C34878D82A}">
                    <a16:rowId xmlns:a16="http://schemas.microsoft.com/office/drawing/2014/main" val="10000"/>
                  </a:ext>
                </a:extLst>
              </a:tr>
              <a:tr h="801739">
                <a:tc>
                  <a:txBody>
                    <a:bodyPr/>
                    <a:lstStyle/>
                    <a:p>
                      <a:r>
                        <a:rPr lang="en-US" sz="2000" dirty="0"/>
                        <a:t>Functional</a:t>
                      </a:r>
                    </a:p>
                  </a:txBody>
                  <a:tcPr/>
                </a:tc>
                <a:tc>
                  <a:txBody>
                    <a:bodyPr/>
                    <a:lstStyle/>
                    <a:p>
                      <a:r>
                        <a:rPr lang="en-US" sz="2000" dirty="0"/>
                        <a:t>HR can be organized along functional</a:t>
                      </a:r>
                      <a:r>
                        <a:rPr lang="en-US" sz="2000" baseline="0" dirty="0"/>
                        <a:t> lines e.g. recruitment, training, with teams responsible for discrete areas of activity.</a:t>
                      </a:r>
                      <a:endParaRPr lang="en-US" sz="2000" dirty="0"/>
                    </a:p>
                  </a:txBody>
                  <a:tcPr/>
                </a:tc>
                <a:extLst>
                  <a:ext uri="{0D108BD9-81ED-4DB2-BD59-A6C34878D82A}">
                    <a16:rowId xmlns:a16="http://schemas.microsoft.com/office/drawing/2014/main" val="10001"/>
                  </a:ext>
                </a:extLst>
              </a:tr>
              <a:tr h="561217">
                <a:tc>
                  <a:txBody>
                    <a:bodyPr/>
                    <a:lstStyle/>
                    <a:p>
                      <a:r>
                        <a:rPr lang="en-US" sz="2000" dirty="0"/>
                        <a:t>Geographical</a:t>
                      </a:r>
                    </a:p>
                  </a:txBody>
                  <a:tcPr/>
                </a:tc>
                <a:tc>
                  <a:txBody>
                    <a:bodyPr/>
                    <a:lstStyle/>
                    <a:p>
                      <a:r>
                        <a:rPr lang="en-US" sz="2000" dirty="0"/>
                        <a:t>HR responsibility for particular locations, countries or regions</a:t>
                      </a:r>
                    </a:p>
                  </a:txBody>
                  <a:tcPr/>
                </a:tc>
                <a:extLst>
                  <a:ext uri="{0D108BD9-81ED-4DB2-BD59-A6C34878D82A}">
                    <a16:rowId xmlns:a16="http://schemas.microsoft.com/office/drawing/2014/main" val="10002"/>
                  </a:ext>
                </a:extLst>
              </a:tr>
              <a:tr h="801739">
                <a:tc>
                  <a:txBody>
                    <a:bodyPr/>
                    <a:lstStyle/>
                    <a:p>
                      <a:r>
                        <a:rPr lang="en-US" sz="2000" dirty="0"/>
                        <a:t>Shared Services</a:t>
                      </a:r>
                    </a:p>
                  </a:txBody>
                  <a:tcPr/>
                </a:tc>
                <a:tc>
                  <a:txBody>
                    <a:bodyPr/>
                    <a:lstStyle/>
                    <a:p>
                      <a:r>
                        <a:rPr lang="en-US" sz="2000" dirty="0"/>
                        <a:t>Shared Service Centres</a:t>
                      </a:r>
                      <a:r>
                        <a:rPr lang="en-US" sz="2000" baseline="0" dirty="0"/>
                        <a:t> – often around a call centre or intranet that is accessible to everyone in the organisation.</a:t>
                      </a:r>
                      <a:endParaRPr lang="en-US" sz="2000" dirty="0"/>
                    </a:p>
                  </a:txBody>
                  <a:tcPr/>
                </a:tc>
                <a:extLst>
                  <a:ext uri="{0D108BD9-81ED-4DB2-BD59-A6C34878D82A}">
                    <a16:rowId xmlns:a16="http://schemas.microsoft.com/office/drawing/2014/main" val="10003"/>
                  </a:ext>
                </a:extLst>
              </a:tr>
              <a:tr h="561217">
                <a:tc>
                  <a:txBody>
                    <a:bodyPr/>
                    <a:lstStyle/>
                    <a:p>
                      <a:r>
                        <a:rPr lang="en-US" sz="2000" dirty="0"/>
                        <a:t>Embedded</a:t>
                      </a:r>
                    </a:p>
                  </a:txBody>
                  <a:tcPr/>
                </a:tc>
                <a:tc>
                  <a:txBody>
                    <a:bodyPr/>
                    <a:lstStyle/>
                    <a:p>
                      <a:r>
                        <a:rPr lang="en-US" sz="2000" dirty="0"/>
                        <a:t>Dedicated business-unit</a:t>
                      </a:r>
                      <a:r>
                        <a:rPr lang="en-US" sz="2000" baseline="0" dirty="0"/>
                        <a:t> HR reporting to the business unit</a:t>
                      </a:r>
                      <a:endParaRPr lang="en-US" sz="2000" dirty="0"/>
                    </a:p>
                  </a:txBody>
                  <a:tcPr/>
                </a:tc>
                <a:extLst>
                  <a:ext uri="{0D108BD9-81ED-4DB2-BD59-A6C34878D82A}">
                    <a16:rowId xmlns:a16="http://schemas.microsoft.com/office/drawing/2014/main" val="10004"/>
                  </a:ext>
                </a:extLst>
              </a:tr>
              <a:tr h="801739">
                <a:tc>
                  <a:txBody>
                    <a:bodyPr/>
                    <a:lstStyle/>
                    <a:p>
                      <a:r>
                        <a:rPr lang="en-US" sz="2000" dirty="0"/>
                        <a:t>Hybrid</a:t>
                      </a:r>
                    </a:p>
                  </a:txBody>
                  <a:tcPr/>
                </a:tc>
                <a:tc>
                  <a:txBody>
                    <a:bodyPr/>
                    <a:lstStyle/>
                    <a:p>
                      <a:r>
                        <a:rPr lang="en-US" sz="2000" dirty="0"/>
                        <a:t>A variation/combination of any of the above.  Most HR functions in large corporates fall in the hybrid</a:t>
                      </a:r>
                      <a:r>
                        <a:rPr lang="en-US" sz="2000" baseline="0" dirty="0"/>
                        <a:t> category</a:t>
                      </a:r>
                      <a:endParaRPr lang="en-US" sz="2000"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35670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
            <a:ext cx="9143999" cy="634482"/>
          </a:xfrm>
        </p:spPr>
        <p:txBody>
          <a:bodyPr>
            <a:normAutofit fontScale="90000"/>
          </a:bodyPr>
          <a:lstStyle/>
          <a:p>
            <a:r>
              <a:rPr lang="en-GB" dirty="0"/>
              <a:t> Ulrich’s influence on structure of the HR department</a:t>
            </a:r>
            <a:endParaRPr lang="en-GB" b="1" dirty="0"/>
          </a:p>
        </p:txBody>
      </p:sp>
      <p:sp>
        <p:nvSpPr>
          <p:cNvPr id="3" name="Content Placeholder 2"/>
          <p:cNvSpPr>
            <a:spLocks noGrp="1"/>
          </p:cNvSpPr>
          <p:nvPr>
            <p:ph idx="1"/>
          </p:nvPr>
        </p:nvSpPr>
        <p:spPr>
          <a:xfrm>
            <a:off x="-1" y="634483"/>
            <a:ext cx="9144001" cy="4893481"/>
          </a:xfrm>
        </p:spPr>
        <p:txBody>
          <a:bodyPr>
            <a:normAutofit fontScale="92500"/>
          </a:bodyPr>
          <a:lstStyle/>
          <a:p>
            <a:pPr marL="880110" lvl="1" indent="-514350">
              <a:buNone/>
            </a:pPr>
            <a:endParaRPr lang="en-GB" dirty="0"/>
          </a:p>
          <a:p>
            <a:pPr marL="880110" lvl="1" indent="-514350">
              <a:buNone/>
            </a:pPr>
            <a:r>
              <a:rPr lang="en-GB" sz="2800" dirty="0"/>
              <a:t>Three-legged stool:</a:t>
            </a:r>
          </a:p>
          <a:p>
            <a:pPr marL="880110" lvl="1" indent="-514350"/>
            <a:r>
              <a:rPr lang="en-GB" sz="2800" dirty="0"/>
              <a:t>Shared services</a:t>
            </a:r>
          </a:p>
          <a:p>
            <a:pPr marL="880110" lvl="1" indent="-514350"/>
            <a:r>
              <a:rPr lang="en-GB" sz="2800" dirty="0"/>
              <a:t>Centres of excellence</a:t>
            </a:r>
          </a:p>
          <a:p>
            <a:pPr marL="880110" lvl="1" indent="-514350"/>
            <a:r>
              <a:rPr lang="en-GB" sz="2800" dirty="0"/>
              <a:t>Strategic business partners</a:t>
            </a:r>
          </a:p>
          <a:p>
            <a:pPr marL="880110" lvl="1" indent="-514350"/>
            <a:endParaRPr lang="en-GB" sz="2800" dirty="0"/>
          </a:p>
          <a:p>
            <a:pPr marL="880110" lvl="1" indent="-514350">
              <a:buNone/>
            </a:pPr>
            <a:r>
              <a:rPr lang="en-GB" sz="2800" dirty="0"/>
              <a:t>Also, implications for outsourcing some of the activities of HR function, and for role of line managers </a:t>
            </a:r>
          </a:p>
          <a:p>
            <a:pPr marL="880110" lvl="1" indent="-514350">
              <a:buNone/>
            </a:pPr>
            <a:endParaRPr lang="en-GB" sz="2800" dirty="0"/>
          </a:p>
          <a:p>
            <a:r>
              <a:rPr lang="en-US" sz="2800" b="1" dirty="0"/>
              <a:t>Risks - </a:t>
            </a:r>
            <a:r>
              <a:rPr lang="en-US" sz="2800" dirty="0"/>
              <a:t>Distance from employees, fragmentation</a:t>
            </a:r>
            <a:endParaRPr lang="en-GB" sz="2800" dirty="0"/>
          </a:p>
          <a:p>
            <a:pPr marL="880110" lvl="1" indent="-514350">
              <a:buFont typeface="+mj-lt"/>
              <a:buAutoNum type="arabicPeriod"/>
            </a:pPr>
            <a:endParaRPr lang="en-GB" dirty="0"/>
          </a:p>
          <a:p>
            <a:pPr marL="365760" lvl="1" indent="0">
              <a:buNone/>
            </a:pPr>
            <a:endParaRPr lang="en-GB" dirty="0"/>
          </a:p>
        </p:txBody>
      </p:sp>
    </p:spTree>
    <p:extLst>
      <p:ext uri="{BB962C8B-B14F-4D97-AF65-F5344CB8AC3E}">
        <p14:creationId xmlns:p14="http://schemas.microsoft.com/office/powerpoint/2010/main" val="2261668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79318"/>
          </a:xfrm>
        </p:spPr>
        <p:txBody>
          <a:bodyPr>
            <a:normAutofit/>
          </a:bodyPr>
          <a:lstStyle/>
          <a:p>
            <a:r>
              <a:rPr lang="en-GB" dirty="0"/>
              <a:t> Outsourcing and shared service centres</a:t>
            </a:r>
          </a:p>
        </p:txBody>
      </p:sp>
      <p:sp>
        <p:nvSpPr>
          <p:cNvPr id="3" name="Content Placeholder 2"/>
          <p:cNvSpPr>
            <a:spLocks noGrp="1"/>
          </p:cNvSpPr>
          <p:nvPr>
            <p:ph idx="1"/>
          </p:nvPr>
        </p:nvSpPr>
        <p:spPr>
          <a:xfrm>
            <a:off x="0" y="1091045"/>
            <a:ext cx="9144000" cy="4426188"/>
          </a:xfrm>
        </p:spPr>
        <p:txBody>
          <a:bodyPr>
            <a:normAutofit fontScale="92500" lnSpcReduction="10000"/>
          </a:bodyPr>
          <a:lstStyle/>
          <a:p>
            <a:r>
              <a:rPr lang="en-GB" dirty="0"/>
              <a:t>Large organisations such as Centrica, Unilever, BT, IBM, Shell, Standard Charter Bank and BP have outsourced significant aspects of their HR activity, or set up shared service centres (</a:t>
            </a:r>
            <a:r>
              <a:rPr lang="en-GB" dirty="0" err="1"/>
              <a:t>Tamkin</a:t>
            </a:r>
            <a:r>
              <a:rPr lang="en-GB" dirty="0"/>
              <a:t> et al 2006, CIPD 2008)</a:t>
            </a:r>
          </a:p>
          <a:p>
            <a:r>
              <a:rPr lang="en-GB" dirty="0"/>
              <a:t>However, has been argued that most outsourcing is for discrete tasks and functions and is relatively limited in scope and scale (Forth et al 2006, Pass 2006)</a:t>
            </a:r>
          </a:p>
          <a:p>
            <a:r>
              <a:rPr lang="en-GB" dirty="0"/>
              <a:t>According to Truss et. al (2012), HR activities most often outsourced include Payroll, Administration, Training &amp; Development, Communication, HR information systems, Succession planning and Recruitment</a:t>
            </a:r>
          </a:p>
          <a:p>
            <a:endParaRPr lang="en-GB" dirty="0"/>
          </a:p>
          <a:p>
            <a:r>
              <a:rPr lang="en-US" b="1" dirty="0"/>
              <a:t>Benefits - </a:t>
            </a:r>
            <a:r>
              <a:rPr lang="en-US" dirty="0"/>
              <a:t>Cost reduction, efficiency</a:t>
            </a:r>
            <a:endParaRPr lang="en-GB" dirty="0"/>
          </a:p>
          <a:p>
            <a:r>
              <a:rPr lang="en-US" b="1" dirty="0"/>
              <a:t>Risks - </a:t>
            </a:r>
            <a:r>
              <a:rPr lang="en-US" dirty="0"/>
              <a:t>Loss of control, employee experience decline</a:t>
            </a:r>
            <a:endParaRPr lang="en-GB" dirty="0"/>
          </a:p>
          <a:p>
            <a:endParaRPr lang="en-GB" dirty="0"/>
          </a:p>
        </p:txBody>
      </p:sp>
    </p:spTree>
    <p:extLst>
      <p:ext uri="{BB962C8B-B14F-4D97-AF65-F5344CB8AC3E}">
        <p14:creationId xmlns:p14="http://schemas.microsoft.com/office/powerpoint/2010/main" val="710150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43705"/>
            <a:ext cx="9144000" cy="4797857"/>
          </a:xfrm>
        </p:spPr>
        <p:txBody>
          <a:bodyPr>
            <a:noAutofit/>
          </a:bodyPr>
          <a:lstStyle/>
          <a:p>
            <a:r>
              <a:rPr lang="en-GB" sz="2600" dirty="0"/>
              <a:t>Line managers increasingly responsible for delivery of HR over the last few decades and now play critical role in people management in most organisations.</a:t>
            </a:r>
          </a:p>
          <a:p>
            <a:r>
              <a:rPr lang="en-GB" sz="2600" dirty="0"/>
              <a:t>The way line managers implement these practices influences employee attitudes and behaviour.</a:t>
            </a:r>
          </a:p>
          <a:p>
            <a:r>
              <a:rPr lang="en-GB" sz="2600" dirty="0"/>
              <a:t>Line managers are very important link between employee experiences of HRM and the formation of their attitudes towards their job and the organisation.</a:t>
            </a:r>
          </a:p>
          <a:p>
            <a:r>
              <a:rPr lang="en-GB" sz="2600" dirty="0"/>
              <a:t>Line mangers are ‘HR agents’ of the organisation because they mediate between individual and HR practices (Truss 2001).</a:t>
            </a:r>
          </a:p>
        </p:txBody>
      </p:sp>
      <p:sp>
        <p:nvSpPr>
          <p:cNvPr id="4" name="Slide Number Placeholder 3"/>
          <p:cNvSpPr>
            <a:spLocks noGrp="1"/>
          </p:cNvSpPr>
          <p:nvPr>
            <p:ph type="sldNum" sz="quarter" idx="12"/>
          </p:nvPr>
        </p:nvSpPr>
        <p:spPr/>
        <p:txBody>
          <a:bodyPr/>
          <a:lstStyle/>
          <a:p>
            <a:pPr>
              <a:defRPr/>
            </a:pPr>
            <a:fld id="{7F90F656-0E74-41FB-B1EC-21912C65262E}" type="slidenum">
              <a:rPr lang="en-GB" smtClean="0"/>
              <a:pPr>
                <a:defRPr/>
              </a:pPr>
              <a:t>25</a:t>
            </a:fld>
            <a:endParaRPr lang="en-GB"/>
          </a:p>
        </p:txBody>
      </p:sp>
      <p:sp>
        <p:nvSpPr>
          <p:cNvPr id="5" name="Rectangle 2"/>
          <p:cNvSpPr>
            <a:spLocks noGrp="1" noChangeArrowheads="1"/>
          </p:cNvSpPr>
          <p:nvPr>
            <p:ph type="title"/>
          </p:nvPr>
        </p:nvSpPr>
        <p:spPr>
          <a:xfrm>
            <a:off x="369573" y="0"/>
            <a:ext cx="8229600" cy="943705"/>
          </a:xfrm>
        </p:spPr>
        <p:txBody>
          <a:bodyPr>
            <a:normAutofit fontScale="90000"/>
          </a:bodyPr>
          <a:lstStyle/>
          <a:p>
            <a:pPr eaLnBrk="1" hangingPunct="1">
              <a:defRPr/>
            </a:pPr>
            <a:r>
              <a:rPr lang="en-GB" altLang="en-US" sz="4000" b="1" dirty="0">
                <a:effectLst>
                  <a:outerShdw blurRad="38100" dist="38100" dir="2700000" algn="tl">
                    <a:srgbClr val="C0C0C0"/>
                  </a:outerShdw>
                </a:effectLst>
                <a:latin typeface="Arial" charset="0"/>
              </a:rPr>
              <a:t>4. Delivery of HR by Line Managers</a:t>
            </a:r>
            <a:endParaRPr lang="en-GB" altLang="en-US" sz="4000" b="1" dirty="0"/>
          </a:p>
        </p:txBody>
      </p:sp>
    </p:spTree>
    <p:extLst>
      <p:ext uri="{BB962C8B-B14F-4D97-AF65-F5344CB8AC3E}">
        <p14:creationId xmlns:p14="http://schemas.microsoft.com/office/powerpoint/2010/main" val="927293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027584"/>
          </a:xfrm>
        </p:spPr>
        <p:txBody>
          <a:bodyPr>
            <a:noAutofit/>
          </a:bodyPr>
          <a:lstStyle/>
          <a:p>
            <a:r>
              <a:rPr lang="en-GB" sz="3600" b="1" dirty="0"/>
              <a:t>Problems with Devolving HRM to Line Managers</a:t>
            </a:r>
          </a:p>
        </p:txBody>
      </p:sp>
      <p:sp>
        <p:nvSpPr>
          <p:cNvPr id="3" name="Content Placeholder 2"/>
          <p:cNvSpPr>
            <a:spLocks noGrp="1"/>
          </p:cNvSpPr>
          <p:nvPr>
            <p:ph idx="1"/>
          </p:nvPr>
        </p:nvSpPr>
        <p:spPr>
          <a:xfrm>
            <a:off x="0" y="1184564"/>
            <a:ext cx="9143999" cy="4707081"/>
          </a:xfrm>
        </p:spPr>
        <p:txBody>
          <a:bodyPr>
            <a:normAutofit fontScale="85000" lnSpcReduction="20000"/>
          </a:bodyPr>
          <a:lstStyle/>
          <a:p>
            <a:pPr marL="514350" indent="-514350">
              <a:buFont typeface="+mj-lt"/>
              <a:buAutoNum type="arabicPeriod"/>
            </a:pPr>
            <a:r>
              <a:rPr lang="en-GB" dirty="0"/>
              <a:t>Conflicting goals and do not automatically identify with organisational goals</a:t>
            </a:r>
          </a:p>
          <a:p>
            <a:pPr marL="514350" indent="-514350">
              <a:buFont typeface="+mj-lt"/>
              <a:buAutoNum type="arabicPeriod"/>
            </a:pPr>
            <a:endParaRPr lang="en-GB" dirty="0"/>
          </a:p>
          <a:p>
            <a:pPr marL="514350" indent="-514350">
              <a:buFont typeface="+mj-lt"/>
              <a:buAutoNum type="arabicPeriod"/>
            </a:pPr>
            <a:r>
              <a:rPr lang="en-GB" dirty="0"/>
              <a:t>Competing priorities and suffer from work overload when they are asked to take on HR responsibilities in addition to existing jobs</a:t>
            </a:r>
          </a:p>
          <a:p>
            <a:pPr marL="514350" indent="-514350">
              <a:buFont typeface="+mj-lt"/>
              <a:buAutoNum type="arabicPeriod"/>
            </a:pPr>
            <a:endParaRPr lang="en-GB" dirty="0"/>
          </a:p>
          <a:p>
            <a:pPr marL="514350" indent="-514350">
              <a:buFont typeface="+mj-lt"/>
              <a:buAutoNum type="arabicPeriod"/>
            </a:pPr>
            <a:r>
              <a:rPr lang="en-GB" dirty="0"/>
              <a:t>Lack of knowledge and skills to undertake HR duties when appointed, and find organisations rarely provide them with sufficient training and support to do HRM effectively.</a:t>
            </a:r>
          </a:p>
          <a:p>
            <a:pPr marL="514350" indent="-514350">
              <a:buFont typeface="+mj-lt"/>
              <a:buAutoNum type="arabicPeriod"/>
            </a:pPr>
            <a:endParaRPr lang="en-GB" dirty="0"/>
          </a:p>
          <a:p>
            <a:pPr marL="514350" indent="-514350">
              <a:buFont typeface="+mj-lt"/>
              <a:buAutoNum type="arabicPeriod"/>
            </a:pPr>
            <a:r>
              <a:rPr lang="en-GB" dirty="0"/>
              <a:t>Little respect for HR work, regarding it as ‘soft’ and value-sapping, and they view HR professionals with disdain</a:t>
            </a:r>
          </a:p>
          <a:p>
            <a:pPr marL="514350" indent="-514350">
              <a:buFont typeface="+mj-lt"/>
              <a:buAutoNum type="arabicPeriod"/>
            </a:pPr>
            <a:endParaRPr lang="en-GB" dirty="0"/>
          </a:p>
          <a:p>
            <a:pPr marL="514350" indent="-514350">
              <a:buFont typeface="+mj-lt"/>
              <a:buAutoNum type="arabicPeriod"/>
            </a:pPr>
            <a:r>
              <a:rPr lang="en-GB" dirty="0"/>
              <a:t>Behave inconsistently when implementing HR policies because they wish to retain flexibility in dealing with employees and are not always full aware what they are is expected to do.</a:t>
            </a:r>
          </a:p>
        </p:txBody>
      </p:sp>
      <p:sp>
        <p:nvSpPr>
          <p:cNvPr id="4" name="Slide Number Placeholder 3"/>
          <p:cNvSpPr>
            <a:spLocks noGrp="1"/>
          </p:cNvSpPr>
          <p:nvPr>
            <p:ph type="sldNum" sz="quarter" idx="12"/>
          </p:nvPr>
        </p:nvSpPr>
        <p:spPr>
          <a:xfrm>
            <a:off x="395536" y="6356350"/>
            <a:ext cx="8291264" cy="365125"/>
          </a:xfrm>
        </p:spPr>
        <p:txBody>
          <a:bodyPr/>
          <a:lstStyle/>
          <a:p>
            <a:r>
              <a:rPr lang="en-GB" dirty="0" err="1">
                <a:solidFill>
                  <a:schemeClr val="tx1"/>
                </a:solidFill>
              </a:rPr>
              <a:t>Marchington</a:t>
            </a:r>
            <a:r>
              <a:rPr lang="en-GB" dirty="0">
                <a:solidFill>
                  <a:schemeClr val="tx1"/>
                </a:solidFill>
              </a:rPr>
              <a:t> and Wilkinson (2012) </a:t>
            </a:r>
            <a:r>
              <a:rPr lang="en-GB" i="1" dirty="0">
                <a:solidFill>
                  <a:schemeClr val="tx1"/>
                </a:solidFill>
              </a:rPr>
              <a:t>Human Resources Management at Work  </a:t>
            </a:r>
            <a:r>
              <a:rPr lang="en-GB" dirty="0">
                <a:solidFill>
                  <a:schemeClr val="tx1"/>
                </a:solidFill>
              </a:rPr>
              <a:t>5</a:t>
            </a:r>
            <a:r>
              <a:rPr lang="en-GB" baseline="30000" dirty="0">
                <a:solidFill>
                  <a:schemeClr val="tx1"/>
                </a:solidFill>
              </a:rPr>
              <a:t>th</a:t>
            </a:r>
            <a:r>
              <a:rPr lang="en-GB" dirty="0">
                <a:solidFill>
                  <a:schemeClr val="tx1"/>
                </a:solidFill>
              </a:rPr>
              <a:t> Ed. London, CIPD. Chapter 7</a:t>
            </a:r>
          </a:p>
        </p:txBody>
      </p:sp>
    </p:spTree>
    <p:extLst>
      <p:ext uri="{BB962C8B-B14F-4D97-AF65-F5344CB8AC3E}">
        <p14:creationId xmlns:p14="http://schemas.microsoft.com/office/powerpoint/2010/main" val="1283439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74173"/>
          </a:xfrm>
        </p:spPr>
        <p:txBody>
          <a:bodyPr/>
          <a:lstStyle/>
          <a:p>
            <a:r>
              <a:rPr dirty="0"/>
              <a:t>Class Activity: Debate on Outsourcing HR Functions</a:t>
            </a:r>
          </a:p>
        </p:txBody>
      </p:sp>
      <p:sp>
        <p:nvSpPr>
          <p:cNvPr id="3" name="Content Placeholder 2"/>
          <p:cNvSpPr>
            <a:spLocks noGrp="1"/>
          </p:cNvSpPr>
          <p:nvPr>
            <p:ph idx="1"/>
          </p:nvPr>
        </p:nvSpPr>
        <p:spPr>
          <a:xfrm>
            <a:off x="-1" y="1174173"/>
            <a:ext cx="9143999" cy="4281054"/>
          </a:xfrm>
        </p:spPr>
        <p:txBody>
          <a:bodyPr>
            <a:normAutofit fontScale="92500" lnSpcReduction="20000"/>
          </a:bodyPr>
          <a:lstStyle/>
          <a:p>
            <a:r>
              <a:rPr dirty="0"/>
              <a:t>Split into two groups:</a:t>
            </a:r>
          </a:p>
          <a:p>
            <a:r>
              <a:rPr dirty="0"/>
              <a:t>Group A will argue *for* outsourcing key HR functions to external vendors.</a:t>
            </a:r>
          </a:p>
          <a:p>
            <a:r>
              <a:rPr dirty="0"/>
              <a:t>Group B will argue *against* outsourcing, advocating for building internal HR capabilities.</a:t>
            </a:r>
          </a:p>
          <a:p>
            <a:endParaRPr dirty="0"/>
          </a:p>
          <a:p>
            <a:r>
              <a:rPr dirty="0"/>
              <a:t>Each group should:</a:t>
            </a:r>
          </a:p>
          <a:p>
            <a:r>
              <a:rPr dirty="0"/>
              <a:t>- Use examples from real companies to support your arguments.</a:t>
            </a:r>
          </a:p>
          <a:p>
            <a:r>
              <a:rPr dirty="0"/>
              <a:t>- Address cost, control, quality, and employee experience.</a:t>
            </a:r>
          </a:p>
          <a:p>
            <a:r>
              <a:rPr dirty="0"/>
              <a:t>- Prepare a 5-minute pitch and respond to one rebuttal.</a:t>
            </a:r>
          </a:p>
          <a:p>
            <a:endParaRPr dirty="0"/>
          </a:p>
          <a:p>
            <a:r>
              <a:rPr dirty="0"/>
              <a:t>Facilitator will moderate and highlight critical points for reflection.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rmAutofit/>
          </a:bodyPr>
          <a:lstStyle/>
          <a:p>
            <a:r>
              <a:rPr lang="en-GB" b="1" dirty="0">
                <a:solidFill>
                  <a:srgbClr val="0070C0"/>
                </a:solidFill>
              </a:rPr>
              <a:t>Differentiating operational from strategic activity</a:t>
            </a:r>
          </a:p>
        </p:txBody>
      </p:sp>
      <p:sp>
        <p:nvSpPr>
          <p:cNvPr id="3" name="Content Placeholder 2"/>
          <p:cNvSpPr>
            <a:spLocks noGrp="1"/>
          </p:cNvSpPr>
          <p:nvPr>
            <p:ph idx="1"/>
          </p:nvPr>
        </p:nvSpPr>
        <p:spPr>
          <a:xfrm>
            <a:off x="0" y="1143000"/>
            <a:ext cx="9144000" cy="4587240"/>
          </a:xfrm>
        </p:spPr>
        <p:txBody>
          <a:bodyPr>
            <a:normAutofit/>
          </a:bodyPr>
          <a:lstStyle/>
          <a:p>
            <a:r>
              <a:rPr lang="en-GB" dirty="0"/>
              <a:t>Operational activity – day by day activity</a:t>
            </a:r>
          </a:p>
          <a:p>
            <a:endParaRPr lang="en-GB" dirty="0"/>
          </a:p>
          <a:p>
            <a:r>
              <a:rPr lang="en-GB" dirty="0"/>
              <a:t>Strategic activity – planning for the future</a:t>
            </a:r>
          </a:p>
          <a:p>
            <a:endParaRPr lang="en-GB" dirty="0"/>
          </a:p>
          <a:p>
            <a:r>
              <a:rPr lang="en-GB" b="1" dirty="0">
                <a:solidFill>
                  <a:srgbClr val="0070C0"/>
                </a:solidFill>
                <a:latin typeface="Arial" charset="0"/>
              </a:rPr>
              <a:t>According to Foot &amp; Hook (2005) strategy is defined </a:t>
            </a:r>
            <a:r>
              <a:rPr lang="en-GB" dirty="0">
                <a:latin typeface="Arial" charset="0"/>
              </a:rPr>
              <a:t>“as a plan of action for the future, answering the questions, first of </a:t>
            </a:r>
            <a:r>
              <a:rPr lang="en-GB" dirty="0">
                <a:solidFill>
                  <a:srgbClr val="FF0000"/>
                </a:solidFill>
                <a:latin typeface="Arial" charset="0"/>
              </a:rPr>
              <a:t>what to do</a:t>
            </a:r>
            <a:r>
              <a:rPr lang="en-GB" dirty="0">
                <a:latin typeface="Arial" charset="0"/>
              </a:rPr>
              <a:t>, then of </a:t>
            </a:r>
            <a:r>
              <a:rPr lang="en-GB" dirty="0">
                <a:solidFill>
                  <a:srgbClr val="FF0000"/>
                </a:solidFill>
                <a:latin typeface="Arial" charset="0"/>
              </a:rPr>
              <a:t>how to do it</a:t>
            </a:r>
            <a:r>
              <a:rPr lang="en-GB" dirty="0">
                <a:latin typeface="Arial" charset="0"/>
              </a:rPr>
              <a:t>.  A strategic plan should have a long term focus”.</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D7006-F5F4-A47A-515B-993555BE0A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6A247C2-53EA-814B-7527-BFA38033150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41118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01012"/>
          </a:xfrm>
        </p:spPr>
        <p:txBody>
          <a:bodyPr>
            <a:noAutofit/>
          </a:bodyPr>
          <a:lstStyle/>
          <a:p>
            <a:r>
              <a:rPr lang="en-GB" sz="4000" b="1" dirty="0">
                <a:solidFill>
                  <a:srgbClr val="0070C0"/>
                </a:solidFill>
              </a:rPr>
              <a:t>Introducing Human Resource Planning</a:t>
            </a:r>
          </a:p>
        </p:txBody>
      </p:sp>
      <p:sp>
        <p:nvSpPr>
          <p:cNvPr id="3" name="Content Placeholder 2"/>
          <p:cNvSpPr>
            <a:spLocks noGrp="1"/>
          </p:cNvSpPr>
          <p:nvPr>
            <p:ph idx="1"/>
          </p:nvPr>
        </p:nvSpPr>
        <p:spPr>
          <a:xfrm>
            <a:off x="-95235" y="1447872"/>
            <a:ext cx="6804248" cy="3962255"/>
          </a:xfrm>
        </p:spPr>
        <p:txBody>
          <a:bodyPr>
            <a:normAutofit fontScale="92500"/>
          </a:bodyPr>
          <a:lstStyle/>
          <a:p>
            <a:pPr>
              <a:buNone/>
            </a:pPr>
            <a:r>
              <a:rPr lang="en-GB" sz="3400" dirty="0"/>
              <a:t>Strategy can exist at varying levels</a:t>
            </a:r>
          </a:p>
          <a:p>
            <a:r>
              <a:rPr lang="en-GB" sz="3400" b="1" dirty="0"/>
              <a:t>Corporate</a:t>
            </a:r>
            <a:r>
              <a:rPr lang="en-GB" sz="3400" dirty="0"/>
              <a:t> – company wide</a:t>
            </a:r>
          </a:p>
          <a:p>
            <a:r>
              <a:rPr lang="en-GB" sz="3400" b="1" dirty="0"/>
              <a:t>Functional</a:t>
            </a:r>
            <a:r>
              <a:rPr lang="en-GB" sz="3400" dirty="0"/>
              <a:t> – for a certain company 	function e.g. IT support, marketing, sales, HRM, etc.</a:t>
            </a:r>
          </a:p>
          <a:p>
            <a:r>
              <a:rPr lang="en-GB" sz="3400" b="1" dirty="0"/>
              <a:t>Department</a:t>
            </a:r>
            <a:r>
              <a:rPr lang="en-GB" sz="3400" dirty="0"/>
              <a:t> – a specific </a:t>
            </a:r>
          </a:p>
          <a:p>
            <a:pPr marL="0" indent="0">
              <a:buNone/>
            </a:pPr>
            <a:r>
              <a:rPr lang="en-GB" sz="3400" dirty="0"/>
              <a:t>	department’s activities </a:t>
            </a:r>
          </a:p>
          <a:p>
            <a:endParaRPr lang="en-GB" dirty="0"/>
          </a:p>
        </p:txBody>
      </p:sp>
      <p:pic>
        <p:nvPicPr>
          <p:cNvPr id="4099" name="Picture 3"/>
          <p:cNvPicPr>
            <a:picLocks noChangeAspect="1" noChangeArrowheads="1"/>
          </p:cNvPicPr>
          <p:nvPr/>
        </p:nvPicPr>
        <p:blipFill>
          <a:blip r:embed="rId2" cstate="print"/>
          <a:srcRect/>
          <a:stretch>
            <a:fillRect/>
          </a:stretch>
        </p:blipFill>
        <p:spPr bwMode="auto">
          <a:xfrm>
            <a:off x="5837112" y="3284984"/>
            <a:ext cx="3306888" cy="2574404"/>
          </a:xfrm>
          <a:prstGeom prst="rect">
            <a:avLst/>
          </a:prstGeom>
          <a:noFill/>
          <a:ln w="9525">
            <a:noFill/>
            <a:miter lim="800000"/>
            <a:headEnd/>
            <a:tailEnd/>
          </a:ln>
          <a:effec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AA3E5-39A4-4C4F-B7BA-EB30C620AD85}"/>
              </a:ext>
            </a:extLst>
          </p:cNvPr>
          <p:cNvSpPr>
            <a:spLocks noGrp="1"/>
          </p:cNvSpPr>
          <p:nvPr>
            <p:ph type="title"/>
          </p:nvPr>
        </p:nvSpPr>
        <p:spPr>
          <a:xfrm>
            <a:off x="0" y="33718"/>
            <a:ext cx="9144000" cy="697802"/>
          </a:xfrm>
        </p:spPr>
        <p:txBody>
          <a:bodyPr>
            <a:normAutofit fontScale="90000"/>
          </a:bodyPr>
          <a:lstStyle/>
          <a:p>
            <a:pPr eaLnBrk="1" fontAlgn="auto" hangingPunct="1">
              <a:spcAft>
                <a:spcPts val="0"/>
              </a:spcAft>
              <a:defRPr/>
            </a:pPr>
            <a:r>
              <a:rPr lang="en-US" sz="3600" b="1" dirty="0">
                <a:solidFill>
                  <a:srgbClr val="0070C0"/>
                </a:solidFill>
              </a:rPr>
              <a:t>Strategy-linked to Human Resource Planning</a:t>
            </a:r>
          </a:p>
        </p:txBody>
      </p:sp>
      <p:sp>
        <p:nvSpPr>
          <p:cNvPr id="12291" name="Content Placeholder 2">
            <a:extLst>
              <a:ext uri="{FF2B5EF4-FFF2-40B4-BE49-F238E27FC236}">
                <a16:creationId xmlns:a16="http://schemas.microsoft.com/office/drawing/2014/main" id="{F08A18F2-A61B-BB48-BD04-DE8917ED2A7A}"/>
              </a:ext>
            </a:extLst>
          </p:cNvPr>
          <p:cNvSpPr>
            <a:spLocks noGrp="1"/>
          </p:cNvSpPr>
          <p:nvPr>
            <p:ph idx="1"/>
          </p:nvPr>
        </p:nvSpPr>
        <p:spPr>
          <a:xfrm>
            <a:off x="0" y="731520"/>
            <a:ext cx="9144000" cy="5039360"/>
          </a:xfrm>
        </p:spPr>
        <p:txBody>
          <a:bodyPr>
            <a:normAutofit fontScale="92500" lnSpcReduction="10000"/>
          </a:bodyPr>
          <a:lstStyle/>
          <a:p>
            <a:pPr marL="0" indent="0">
              <a:buNone/>
            </a:pPr>
            <a:r>
              <a:rPr lang="en-GB" dirty="0"/>
              <a:t>Human Resource Planning (HRP) is the strategic process of forecasting an organization's future workforce needs to ensure it has the </a:t>
            </a:r>
            <a:r>
              <a:rPr lang="en-GB" b="1" dirty="0"/>
              <a:t>right people with the right skills in the right places at the right time</a:t>
            </a:r>
            <a:r>
              <a:rPr lang="en-GB" dirty="0"/>
              <a:t>, aligning staff with overall business goals by bridging current HR supply with future demand through hiring, training, or redeployment. </a:t>
            </a:r>
          </a:p>
          <a:p>
            <a:pPr marL="0" indent="0">
              <a:buNone/>
            </a:pPr>
            <a:endParaRPr lang="en-GB" dirty="0"/>
          </a:p>
          <a:p>
            <a:pPr marL="0" indent="0">
              <a:buNone/>
            </a:pPr>
            <a:r>
              <a:rPr lang="en-GB" dirty="0"/>
              <a:t>It is a proactive, data-driven process that avoids </a:t>
            </a:r>
            <a:r>
              <a:rPr lang="en-GB" dirty="0" err="1"/>
              <a:t>labor</a:t>
            </a:r>
            <a:r>
              <a:rPr lang="en-GB" dirty="0"/>
              <a:t> surpluses or shortages, focusing on optimal use of human capital. </a:t>
            </a:r>
          </a:p>
          <a:p>
            <a:pPr algn="just" eaLnBrk="1" hangingPunct="1"/>
            <a:endParaRPr lang="en-US" altLang="en-US" dirty="0"/>
          </a:p>
          <a:p>
            <a:pPr algn="just" eaLnBrk="1" hangingPunct="1"/>
            <a:endParaRPr lang="en-US" altLang="en-US" dirty="0"/>
          </a:p>
          <a:p>
            <a:pPr algn="just" eaLnBrk="1" hangingPunct="1"/>
            <a:r>
              <a:rPr lang="en-US" altLang="en-US" dirty="0"/>
              <a:t>HRP is not the responsibility of HR managers only</a:t>
            </a:r>
          </a:p>
          <a:p>
            <a:pPr algn="just" eaLnBrk="1" hangingPunct="1"/>
            <a:r>
              <a:rPr lang="en-US" altLang="en-US" dirty="0"/>
              <a:t>Has to be do done together with operating managers</a:t>
            </a:r>
          </a:p>
          <a:p>
            <a:pPr algn="just" eaLnBrk="1" hangingPunct="1"/>
            <a:r>
              <a:rPr lang="en-US" altLang="en-US" dirty="0"/>
              <a:t>HR managers provide with the structure and support</a:t>
            </a:r>
          </a:p>
          <a:p>
            <a:pPr algn="just" eaLnBrk="1" hangingPunct="1"/>
            <a:r>
              <a:rPr lang="en-US" altLang="en-US" dirty="0"/>
              <a:t>Top Management support should be there</a:t>
            </a:r>
          </a:p>
        </p:txBody>
      </p:sp>
    </p:spTree>
    <p:extLst>
      <p:ext uri="{BB962C8B-B14F-4D97-AF65-F5344CB8AC3E}">
        <p14:creationId xmlns:p14="http://schemas.microsoft.com/office/powerpoint/2010/main" val="16330583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532B2B07-CA1B-4E93-8009-08ACCBC2DCD7}" type="slidenum">
              <a:rPr lang="en-GB"/>
              <a:pPr>
                <a:defRPr/>
              </a:pPr>
              <a:t>32</a:t>
            </a:fld>
            <a:endParaRPr lang="en-GB"/>
          </a:p>
        </p:txBody>
      </p:sp>
      <p:sp>
        <p:nvSpPr>
          <p:cNvPr id="9218" name="Rectangle 2"/>
          <p:cNvSpPr>
            <a:spLocks noGrp="1" noChangeArrowheads="1"/>
          </p:cNvSpPr>
          <p:nvPr>
            <p:ph type="title"/>
          </p:nvPr>
        </p:nvSpPr>
        <p:spPr>
          <a:xfrm>
            <a:off x="0" y="1"/>
            <a:ext cx="9144000" cy="589280"/>
          </a:xfrm>
        </p:spPr>
        <p:txBody>
          <a:bodyPr>
            <a:normAutofit fontScale="90000"/>
          </a:bodyPr>
          <a:lstStyle/>
          <a:p>
            <a:pPr algn="ctr" eaLnBrk="1" hangingPunct="1">
              <a:defRPr/>
            </a:pPr>
            <a:r>
              <a:rPr lang="en-GB" sz="4000" b="1" dirty="0">
                <a:solidFill>
                  <a:srgbClr val="0070C0"/>
                </a:solidFill>
              </a:rPr>
              <a:t>Aims of HRP</a:t>
            </a:r>
          </a:p>
        </p:txBody>
      </p:sp>
      <p:sp>
        <p:nvSpPr>
          <p:cNvPr id="9219" name="Rectangle 3"/>
          <p:cNvSpPr>
            <a:spLocks noGrp="1" noChangeArrowheads="1"/>
          </p:cNvSpPr>
          <p:nvPr>
            <p:ph type="body" idx="1"/>
          </p:nvPr>
        </p:nvSpPr>
        <p:spPr>
          <a:xfrm>
            <a:off x="0" y="741680"/>
            <a:ext cx="9144000" cy="5384483"/>
          </a:xfrm>
        </p:spPr>
        <p:txBody>
          <a:bodyPr>
            <a:normAutofit/>
          </a:bodyPr>
          <a:lstStyle/>
          <a:p>
            <a:pPr algn="just" eaLnBrk="1" hangingPunct="1">
              <a:lnSpc>
                <a:spcPct val="80000"/>
              </a:lnSpc>
              <a:defRPr/>
            </a:pPr>
            <a:r>
              <a:rPr lang="en-GB" sz="2800" dirty="0"/>
              <a:t>Obtain and retain the number of people it needs with the skills, expertise &amp; competencies required</a:t>
            </a:r>
          </a:p>
          <a:p>
            <a:pPr algn="just" eaLnBrk="1" hangingPunct="1">
              <a:lnSpc>
                <a:spcPct val="80000"/>
              </a:lnSpc>
              <a:defRPr/>
            </a:pPr>
            <a:r>
              <a:rPr lang="en-GB" sz="2800" dirty="0"/>
              <a:t>Make best use of its human resources</a:t>
            </a:r>
          </a:p>
          <a:p>
            <a:pPr algn="just" eaLnBrk="1" hangingPunct="1">
              <a:lnSpc>
                <a:spcPct val="80000"/>
              </a:lnSpc>
              <a:defRPr/>
            </a:pPr>
            <a:r>
              <a:rPr lang="en-GB" sz="2800" dirty="0"/>
              <a:t>Anticipate problems of potential surplus or deficits</a:t>
            </a:r>
          </a:p>
          <a:p>
            <a:pPr algn="just" eaLnBrk="1" hangingPunct="1">
              <a:lnSpc>
                <a:spcPct val="80000"/>
              </a:lnSpc>
              <a:defRPr/>
            </a:pPr>
            <a:r>
              <a:rPr lang="en-GB" sz="2800" dirty="0"/>
              <a:t>Develop a well trained &amp; flexible workforce</a:t>
            </a:r>
          </a:p>
          <a:p>
            <a:pPr algn="just" eaLnBrk="1" hangingPunct="1">
              <a:lnSpc>
                <a:spcPct val="80000"/>
              </a:lnSpc>
              <a:defRPr/>
            </a:pPr>
            <a:r>
              <a:rPr lang="en-GB" sz="2800" dirty="0"/>
              <a:t>Reduce dependence on external sources when key skills are in short supply.</a:t>
            </a:r>
            <a:r>
              <a:rPr lang="en-GB" sz="2800" i="1" dirty="0"/>
              <a:t>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40442"/>
          </a:xfrm>
        </p:spPr>
        <p:txBody>
          <a:bodyPr>
            <a:noAutofit/>
          </a:bodyPr>
          <a:lstStyle/>
          <a:p>
            <a:pPr algn="l"/>
            <a:br>
              <a:rPr lang="en-GB" sz="3200" dirty="0"/>
            </a:br>
            <a:r>
              <a:rPr lang="en-GB" sz="4000" b="1" dirty="0">
                <a:solidFill>
                  <a:srgbClr val="0070C0"/>
                </a:solidFill>
              </a:rPr>
              <a:t>What can we know about the future?</a:t>
            </a:r>
            <a:br>
              <a:rPr lang="en-GB" sz="4000" b="1" dirty="0">
                <a:solidFill>
                  <a:srgbClr val="0070C0"/>
                </a:solidFill>
              </a:rPr>
            </a:br>
            <a:endParaRPr lang="en-GB" sz="3200" b="1" dirty="0">
              <a:solidFill>
                <a:srgbClr val="0070C0"/>
              </a:solidFill>
            </a:endParaRPr>
          </a:p>
        </p:txBody>
      </p:sp>
      <p:sp>
        <p:nvSpPr>
          <p:cNvPr id="3" name="Content Placeholder 2"/>
          <p:cNvSpPr>
            <a:spLocks noGrp="1"/>
          </p:cNvSpPr>
          <p:nvPr>
            <p:ph idx="1"/>
          </p:nvPr>
        </p:nvSpPr>
        <p:spPr>
          <a:xfrm>
            <a:off x="0" y="640443"/>
            <a:ext cx="9144000" cy="5272677"/>
          </a:xfrm>
        </p:spPr>
        <p:txBody>
          <a:bodyPr>
            <a:normAutofit/>
          </a:bodyPr>
          <a:lstStyle/>
          <a:p>
            <a:pPr algn="just"/>
            <a:r>
              <a:rPr lang="en-GB" b="1" dirty="0">
                <a:solidFill>
                  <a:srgbClr val="0070C0"/>
                </a:solidFill>
              </a:rPr>
              <a:t>Vision and strategy</a:t>
            </a:r>
            <a:r>
              <a:rPr lang="en-GB" dirty="0">
                <a:solidFill>
                  <a:srgbClr val="0070C0"/>
                </a:solidFill>
              </a:rPr>
              <a:t>: </a:t>
            </a:r>
            <a:r>
              <a:rPr lang="en-GB" dirty="0"/>
              <a:t>Where is the organisation heading? Is it on a strong growth path? Expanding? Restructuring? Outsourcing?</a:t>
            </a:r>
          </a:p>
          <a:p>
            <a:pPr algn="just"/>
            <a:r>
              <a:rPr lang="en-GB" b="1" dirty="0">
                <a:solidFill>
                  <a:srgbClr val="0070C0"/>
                </a:solidFill>
              </a:rPr>
              <a:t>People policies</a:t>
            </a:r>
            <a:r>
              <a:rPr lang="en-GB" dirty="0">
                <a:solidFill>
                  <a:srgbClr val="0070C0"/>
                </a:solidFill>
              </a:rPr>
              <a:t>: </a:t>
            </a:r>
            <a:r>
              <a:rPr lang="en-GB" dirty="0"/>
              <a:t>Diversity goals? Career progression?</a:t>
            </a:r>
          </a:p>
          <a:p>
            <a:pPr algn="just"/>
            <a:r>
              <a:rPr lang="en-GB" b="1" dirty="0">
                <a:solidFill>
                  <a:srgbClr val="0070C0"/>
                </a:solidFill>
              </a:rPr>
              <a:t>Technology</a:t>
            </a:r>
            <a:r>
              <a:rPr lang="en-GB" dirty="0">
                <a:solidFill>
                  <a:srgbClr val="0070C0"/>
                </a:solidFill>
              </a:rPr>
              <a:t>:</a:t>
            </a:r>
            <a:r>
              <a:rPr lang="en-GB" dirty="0"/>
              <a:t> new skills needed? Old ones redundant? Re-training?</a:t>
            </a:r>
          </a:p>
          <a:p>
            <a:pPr algn="just"/>
            <a:r>
              <a:rPr lang="en-GB" b="1" dirty="0">
                <a:solidFill>
                  <a:srgbClr val="0070C0"/>
                </a:solidFill>
              </a:rPr>
              <a:t>Financial resources</a:t>
            </a:r>
            <a:r>
              <a:rPr lang="en-GB" dirty="0">
                <a:solidFill>
                  <a:srgbClr val="0070C0"/>
                </a:solidFill>
              </a:rPr>
              <a:t>: </a:t>
            </a:r>
            <a:r>
              <a:rPr lang="en-GB" dirty="0"/>
              <a:t>Budget cuts?</a:t>
            </a:r>
          </a:p>
          <a:p>
            <a:pPr algn="just"/>
            <a:r>
              <a:rPr lang="en-GB" b="1" dirty="0">
                <a:solidFill>
                  <a:srgbClr val="0070C0"/>
                </a:solidFill>
              </a:rPr>
              <a:t>Stakeholder expectations and legal demands</a:t>
            </a:r>
            <a:r>
              <a:rPr lang="en-GB" dirty="0">
                <a:solidFill>
                  <a:srgbClr val="0070C0"/>
                </a:solidFill>
              </a:rPr>
              <a:t>: </a:t>
            </a:r>
            <a:r>
              <a:rPr lang="en-GB" dirty="0"/>
              <a:t>legal changes? Customer demands?</a:t>
            </a:r>
          </a:p>
          <a:p>
            <a:pPr algn="just"/>
            <a:r>
              <a:rPr lang="en-GB" b="1" dirty="0">
                <a:solidFill>
                  <a:srgbClr val="0070C0"/>
                </a:solidFill>
              </a:rPr>
              <a:t>People and potential</a:t>
            </a:r>
            <a:r>
              <a:rPr lang="en-GB" dirty="0">
                <a:solidFill>
                  <a:srgbClr val="0070C0"/>
                </a:solidFill>
              </a:rPr>
              <a:t>: </a:t>
            </a:r>
            <a:r>
              <a:rPr lang="en-GB" dirty="0"/>
              <a:t>what potential do our current people have to grow and do different jobs in the future?</a:t>
            </a:r>
          </a:p>
        </p:txBody>
      </p:sp>
    </p:spTree>
    <p:extLst>
      <p:ext uri="{BB962C8B-B14F-4D97-AF65-F5344CB8AC3E}">
        <p14:creationId xmlns:p14="http://schemas.microsoft.com/office/powerpoint/2010/main" val="42798827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1333" y="50831"/>
            <a:ext cx="8229600" cy="715962"/>
          </a:xfrm>
        </p:spPr>
        <p:txBody>
          <a:bodyPr>
            <a:normAutofit/>
          </a:bodyPr>
          <a:lstStyle/>
          <a:p>
            <a:r>
              <a:rPr lang="en-GB" b="1" dirty="0">
                <a:solidFill>
                  <a:srgbClr val="0070C0"/>
                </a:solidFill>
              </a:rPr>
              <a:t>What can we know about the future?</a:t>
            </a:r>
            <a:endParaRPr lang="en-US" dirty="0"/>
          </a:p>
        </p:txBody>
      </p:sp>
      <p:sp>
        <p:nvSpPr>
          <p:cNvPr id="18" name="Rectangle 17"/>
          <p:cNvSpPr/>
          <p:nvPr/>
        </p:nvSpPr>
        <p:spPr>
          <a:xfrm>
            <a:off x="457200" y="1524000"/>
            <a:ext cx="1584960" cy="822960"/>
          </a:xfrm>
          <a:prstGeom prst="rect">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r>
              <a:rPr lang="en-US" dirty="0">
                <a:solidFill>
                  <a:srgbClr val="0000FF"/>
                </a:solidFill>
              </a:rPr>
              <a:t>Technological change</a:t>
            </a:r>
          </a:p>
        </p:txBody>
      </p:sp>
      <p:sp>
        <p:nvSpPr>
          <p:cNvPr id="19" name="Rectangle 18"/>
          <p:cNvSpPr/>
          <p:nvPr/>
        </p:nvSpPr>
        <p:spPr>
          <a:xfrm>
            <a:off x="2286000" y="1524000"/>
            <a:ext cx="1127760" cy="1051560"/>
          </a:xfrm>
          <a:prstGeom prst="rect">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r>
              <a:rPr lang="en-US" dirty="0">
                <a:solidFill>
                  <a:srgbClr val="0000FF"/>
                </a:solidFill>
              </a:rPr>
              <a:t>Vision and strategy</a:t>
            </a:r>
          </a:p>
        </p:txBody>
      </p:sp>
      <p:sp>
        <p:nvSpPr>
          <p:cNvPr id="20" name="Rectangle 19"/>
          <p:cNvSpPr/>
          <p:nvPr/>
        </p:nvSpPr>
        <p:spPr>
          <a:xfrm>
            <a:off x="3733800" y="1524000"/>
            <a:ext cx="1280160" cy="975360"/>
          </a:xfrm>
          <a:prstGeom prst="rect">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r>
              <a:rPr lang="en-US" dirty="0">
                <a:solidFill>
                  <a:srgbClr val="0000FF"/>
                </a:solidFill>
              </a:rPr>
              <a:t>Financial resources available</a:t>
            </a:r>
          </a:p>
        </p:txBody>
      </p:sp>
      <p:sp>
        <p:nvSpPr>
          <p:cNvPr id="21" name="Rectangle 20"/>
          <p:cNvSpPr/>
          <p:nvPr/>
        </p:nvSpPr>
        <p:spPr>
          <a:xfrm>
            <a:off x="5257800" y="1828800"/>
            <a:ext cx="1447800" cy="685800"/>
          </a:xfrm>
          <a:prstGeom prst="rect">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r>
              <a:rPr lang="en-US" dirty="0">
                <a:solidFill>
                  <a:srgbClr val="0000FF"/>
                </a:solidFill>
              </a:rPr>
              <a:t>Demographic change</a:t>
            </a:r>
          </a:p>
        </p:txBody>
      </p:sp>
      <p:sp>
        <p:nvSpPr>
          <p:cNvPr id="22" name="Rectangle 21"/>
          <p:cNvSpPr/>
          <p:nvPr/>
        </p:nvSpPr>
        <p:spPr>
          <a:xfrm>
            <a:off x="6934200" y="1371600"/>
            <a:ext cx="1981200" cy="1051560"/>
          </a:xfrm>
          <a:prstGeom prst="rect">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r>
              <a:rPr lang="en-US" dirty="0">
                <a:solidFill>
                  <a:srgbClr val="0000FF"/>
                </a:solidFill>
              </a:rPr>
              <a:t>Stakeholder expectation, legal demands</a:t>
            </a:r>
          </a:p>
        </p:txBody>
      </p:sp>
      <p:sp>
        <p:nvSpPr>
          <p:cNvPr id="23" name="Rectangle 22"/>
          <p:cNvSpPr/>
          <p:nvPr/>
        </p:nvSpPr>
        <p:spPr>
          <a:xfrm>
            <a:off x="1447800" y="3124200"/>
            <a:ext cx="6324599" cy="760018"/>
          </a:xfrm>
          <a:prstGeom prst="rect">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nchor="ctr" anchorCtr="0"/>
          <a:lstStyle/>
          <a:p>
            <a:pPr algn="ctr"/>
            <a:r>
              <a:rPr lang="en-US" sz="2000" dirty="0" err="1">
                <a:solidFill>
                  <a:srgbClr val="0000FF"/>
                </a:solidFill>
              </a:rPr>
              <a:t>Organisation</a:t>
            </a:r>
            <a:r>
              <a:rPr lang="en-US" sz="2000" dirty="0">
                <a:solidFill>
                  <a:srgbClr val="0000FF"/>
                </a:solidFill>
              </a:rPr>
              <a:t>, numbers and capabilities needed</a:t>
            </a:r>
          </a:p>
        </p:txBody>
      </p:sp>
      <p:sp>
        <p:nvSpPr>
          <p:cNvPr id="24" name="Rectangle 23"/>
          <p:cNvSpPr/>
          <p:nvPr/>
        </p:nvSpPr>
        <p:spPr>
          <a:xfrm>
            <a:off x="685800" y="4562413"/>
            <a:ext cx="1524000" cy="771587"/>
          </a:xfrm>
          <a:prstGeom prst="rect">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r>
              <a:rPr lang="en-US" dirty="0">
                <a:solidFill>
                  <a:srgbClr val="0000FF"/>
                </a:solidFill>
              </a:rPr>
              <a:t>Job flows</a:t>
            </a:r>
          </a:p>
        </p:txBody>
      </p:sp>
      <p:sp>
        <p:nvSpPr>
          <p:cNvPr id="25" name="Rectangle 24"/>
          <p:cNvSpPr/>
          <p:nvPr/>
        </p:nvSpPr>
        <p:spPr>
          <a:xfrm>
            <a:off x="6710180" y="4335638"/>
            <a:ext cx="1671820" cy="998362"/>
          </a:xfrm>
          <a:prstGeom prst="rect">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r>
              <a:rPr lang="en-US" dirty="0">
                <a:solidFill>
                  <a:srgbClr val="0000FF"/>
                </a:solidFill>
              </a:rPr>
              <a:t>People: potential to grow</a:t>
            </a:r>
          </a:p>
        </p:txBody>
      </p:sp>
      <p:sp>
        <p:nvSpPr>
          <p:cNvPr id="26" name="Cloud Callout 25"/>
          <p:cNvSpPr/>
          <p:nvPr/>
        </p:nvSpPr>
        <p:spPr>
          <a:xfrm>
            <a:off x="3200400" y="4572000"/>
            <a:ext cx="2438400" cy="990600"/>
          </a:xfrm>
          <a:prstGeom prst="cloudCallout">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pPr algn="ctr"/>
            <a:r>
              <a:rPr lang="en-US" b="1" dirty="0">
                <a:solidFill>
                  <a:srgbClr val="0000FF"/>
                </a:solidFill>
              </a:rPr>
              <a:t>RESOURCNG PLAN</a:t>
            </a:r>
          </a:p>
        </p:txBody>
      </p:sp>
      <p:sp>
        <p:nvSpPr>
          <p:cNvPr id="27" name="Down Arrow 26"/>
          <p:cNvSpPr/>
          <p:nvPr/>
        </p:nvSpPr>
        <p:spPr>
          <a:xfrm>
            <a:off x="1371600" y="2362200"/>
            <a:ext cx="381000" cy="685799"/>
          </a:xfrm>
          <a:prstGeom prst="downArrow">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 name="Down Arrow 27"/>
          <p:cNvSpPr/>
          <p:nvPr/>
        </p:nvSpPr>
        <p:spPr>
          <a:xfrm>
            <a:off x="2514600" y="2590800"/>
            <a:ext cx="361615" cy="572510"/>
          </a:xfrm>
          <a:prstGeom prst="downArrow">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Down Arrow 28"/>
          <p:cNvSpPr/>
          <p:nvPr/>
        </p:nvSpPr>
        <p:spPr>
          <a:xfrm>
            <a:off x="4267200" y="2514600"/>
            <a:ext cx="357866" cy="587019"/>
          </a:xfrm>
          <a:prstGeom prst="downArrow">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Down Arrow 29"/>
          <p:cNvSpPr/>
          <p:nvPr/>
        </p:nvSpPr>
        <p:spPr>
          <a:xfrm>
            <a:off x="5867400" y="2514600"/>
            <a:ext cx="381000" cy="609600"/>
          </a:xfrm>
          <a:prstGeom prst="downArrow">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Down Arrow 30"/>
          <p:cNvSpPr/>
          <p:nvPr/>
        </p:nvSpPr>
        <p:spPr>
          <a:xfrm>
            <a:off x="7467600" y="2438400"/>
            <a:ext cx="350967" cy="617256"/>
          </a:xfrm>
          <a:prstGeom prst="downArrow">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2" name="Down Arrow 31"/>
          <p:cNvSpPr/>
          <p:nvPr/>
        </p:nvSpPr>
        <p:spPr>
          <a:xfrm>
            <a:off x="4191000" y="3962400"/>
            <a:ext cx="797552" cy="446798"/>
          </a:xfrm>
          <a:prstGeom prst="downArrow">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ight Arrow 32"/>
          <p:cNvSpPr/>
          <p:nvPr/>
        </p:nvSpPr>
        <p:spPr>
          <a:xfrm>
            <a:off x="2438400" y="4648200"/>
            <a:ext cx="339312" cy="664542"/>
          </a:xfrm>
          <a:prstGeom prst="rightArrow">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4" name="Left Arrow 33"/>
          <p:cNvSpPr/>
          <p:nvPr/>
        </p:nvSpPr>
        <p:spPr>
          <a:xfrm>
            <a:off x="6248400" y="4572000"/>
            <a:ext cx="347282" cy="693561"/>
          </a:xfrm>
          <a:prstGeom prst="leftArrow">
            <a:avLst/>
          </a:prstGeom>
          <a:gradFill>
            <a:gsLst>
              <a:gs pos="30000">
                <a:srgbClr val="92D050">
                  <a:alpha val="75000"/>
                </a:srgbClr>
              </a:gs>
              <a:gs pos="50000">
                <a:schemeClr val="accent1">
                  <a:tint val="44500"/>
                  <a:satMod val="160000"/>
                </a:schemeClr>
              </a:gs>
              <a:gs pos="100000">
                <a:schemeClr val="accent1">
                  <a:tint val="23500"/>
                  <a:satMod val="160000"/>
                </a:schemeClr>
              </a:gs>
            </a:gsLst>
            <a:lin ang="2700000" scaled="1"/>
          </a:gra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211281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269D7-B533-C004-0D7E-EAC17AE1C4F3}"/>
              </a:ext>
            </a:extLst>
          </p:cNvPr>
          <p:cNvSpPr>
            <a:spLocks noGrp="1"/>
          </p:cNvSpPr>
          <p:nvPr>
            <p:ph type="title"/>
          </p:nvPr>
        </p:nvSpPr>
        <p:spPr>
          <a:xfrm>
            <a:off x="-2" y="4878012"/>
            <a:ext cx="9062721" cy="811588"/>
          </a:xfrm>
        </p:spPr>
        <p:txBody>
          <a:bodyPr anchor="ctr">
            <a:noAutofit/>
          </a:bodyPr>
          <a:lstStyle/>
          <a:p>
            <a:r>
              <a:rPr lang="en-GB" sz="2400" dirty="0"/>
              <a:t>HRP moves HR from reactive problem-solving to proactive workforce design, ensuring a company has the human resources necessary for sustained success</a:t>
            </a:r>
          </a:p>
        </p:txBody>
      </p:sp>
      <p:sp>
        <p:nvSpPr>
          <p:cNvPr id="9" name="Text Placeholder 2">
            <a:extLst>
              <a:ext uri="{FF2B5EF4-FFF2-40B4-BE49-F238E27FC236}">
                <a16:creationId xmlns:a16="http://schemas.microsoft.com/office/drawing/2014/main" id="{DCDD898B-4B17-901E-9137-4140F7F0DF38}"/>
              </a:ext>
            </a:extLst>
          </p:cNvPr>
          <p:cNvSpPr>
            <a:spLocks noGrp="1"/>
          </p:cNvSpPr>
          <p:nvPr>
            <p:ph type="body" idx="1"/>
          </p:nvPr>
        </p:nvSpPr>
        <p:spPr>
          <a:xfrm>
            <a:off x="1589" y="10536"/>
            <a:ext cx="4040188" cy="639762"/>
          </a:xfrm>
        </p:spPr>
        <p:txBody>
          <a:bodyPr>
            <a:normAutofit fontScale="92500"/>
          </a:bodyPr>
          <a:lstStyle/>
          <a:p>
            <a:r>
              <a:rPr lang="en-GB" sz="2800" dirty="0"/>
              <a:t>Key Components of HRP</a:t>
            </a:r>
            <a:endParaRPr lang="en-US" sz="2800" dirty="0"/>
          </a:p>
        </p:txBody>
      </p:sp>
      <p:sp>
        <p:nvSpPr>
          <p:cNvPr id="4" name="Rectangle 1">
            <a:extLst>
              <a:ext uri="{FF2B5EF4-FFF2-40B4-BE49-F238E27FC236}">
                <a16:creationId xmlns:a16="http://schemas.microsoft.com/office/drawing/2014/main" id="{A317883E-E605-F4BF-2367-6DCB9C27FB6A}"/>
              </a:ext>
            </a:extLst>
          </p:cNvPr>
          <p:cNvSpPr>
            <a:spLocks noGrp="1" noChangeArrowheads="1"/>
          </p:cNvSpPr>
          <p:nvPr>
            <p:ph sz="half" idx="2"/>
          </p:nvPr>
        </p:nvSpPr>
        <p:spPr bwMode="auto">
          <a:xfrm>
            <a:off x="-1" y="741739"/>
            <a:ext cx="4572001" cy="4237903"/>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76176" numCol="1" anchorCtr="0" compatLnSpc="1">
            <a:prstTxWarp prst="textNoShape">
              <a:avLst/>
            </a:prstTxWarp>
            <a:normAutofit fontScale="925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90000"/>
              </a:lnSpc>
              <a:spcBef>
                <a:spcPct val="0"/>
              </a:spcBef>
              <a:spcAft>
                <a:spcPts val="600"/>
              </a:spcAft>
              <a:buClrTx/>
              <a:buSzTx/>
              <a:buNone/>
              <a:tabLst/>
            </a:pPr>
            <a:r>
              <a:rPr kumimoji="0" lang="en-US" altLang="en-US" sz="2200" b="1" i="0" u="none" strike="noStrike" cap="none" normalizeH="0" baseline="0" dirty="0">
                <a:ln>
                  <a:noFill/>
                </a:ln>
                <a:effectLst/>
              </a:rPr>
              <a:t>Analyze Current Workforce:</a:t>
            </a:r>
            <a:r>
              <a:rPr kumimoji="0" lang="en-US" altLang="en-US" sz="2200" b="0" i="0" u="none" strike="noStrike" cap="none" normalizeH="0" baseline="0" dirty="0">
                <a:ln>
                  <a:noFill/>
                </a:ln>
                <a:effectLst/>
              </a:rPr>
              <a:t> Assessing existing employees' skills, performance, and potential.</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200" b="1" i="0" u="none" strike="noStrike" cap="none" normalizeH="0" baseline="0" dirty="0">
                <a:ln>
                  <a:noFill/>
                </a:ln>
                <a:effectLst/>
              </a:rPr>
              <a:t>Forecast Future Needs:</a:t>
            </a:r>
            <a:r>
              <a:rPr kumimoji="0" lang="en-US" altLang="en-US" sz="2200" b="0" i="0" u="none" strike="noStrike" cap="none" normalizeH="0" baseline="0" dirty="0">
                <a:ln>
                  <a:noFill/>
                </a:ln>
                <a:effectLst/>
              </a:rPr>
              <a:t> Predicting the number and types of employees required for future goals.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200" b="1" i="0" u="none" strike="noStrike" cap="none" normalizeH="0" baseline="0" dirty="0">
                <a:ln>
                  <a:noFill/>
                </a:ln>
                <a:effectLst/>
              </a:rPr>
              <a:t>Identify Gaps:</a:t>
            </a:r>
            <a:r>
              <a:rPr kumimoji="0" lang="en-US" altLang="en-US" sz="2200" b="0" i="0" u="none" strike="noStrike" cap="none" normalizeH="0" baseline="0" dirty="0">
                <a:ln>
                  <a:noFill/>
                </a:ln>
                <a:effectLst/>
              </a:rPr>
              <a:t> Determining the difference between current staff and future requirements.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2200" b="1" i="0" u="none" strike="noStrike" cap="none" normalizeH="0" baseline="0" dirty="0">
                <a:ln>
                  <a:noFill/>
                </a:ln>
                <a:effectLst/>
              </a:rPr>
              <a:t>Develop Strategies:</a:t>
            </a:r>
            <a:r>
              <a:rPr kumimoji="0" lang="en-US" altLang="en-US" sz="2200" b="0" i="0" u="none" strike="noStrike" cap="none" normalizeH="0" baseline="0" dirty="0">
                <a:ln>
                  <a:noFill/>
                </a:ln>
                <a:effectLst/>
              </a:rPr>
              <a:t> Creating plans for recruitment, training, succession, or retention to fill gaps</a:t>
            </a:r>
            <a:r>
              <a:rPr kumimoji="0" lang="en-US" altLang="en-US" sz="2000" b="0" i="0" u="none" strike="noStrike" cap="none" normalizeH="0" baseline="0" dirty="0">
                <a:ln>
                  <a:noFill/>
                </a:ln>
                <a:effectLst/>
              </a:rPr>
              <a:t>. </a:t>
            </a:r>
          </a:p>
        </p:txBody>
      </p:sp>
      <p:sp>
        <p:nvSpPr>
          <p:cNvPr id="11" name="Text Placeholder 4">
            <a:extLst>
              <a:ext uri="{FF2B5EF4-FFF2-40B4-BE49-F238E27FC236}">
                <a16:creationId xmlns:a16="http://schemas.microsoft.com/office/drawing/2014/main" id="{62BF489C-0EDB-4455-1199-579683AF14B7}"/>
              </a:ext>
            </a:extLst>
          </p:cNvPr>
          <p:cNvSpPr>
            <a:spLocks noGrp="1"/>
          </p:cNvSpPr>
          <p:nvPr>
            <p:ph type="body" sz="quarter" idx="3"/>
          </p:nvPr>
        </p:nvSpPr>
        <p:spPr>
          <a:xfrm>
            <a:off x="5102225" y="347"/>
            <a:ext cx="4041775" cy="639762"/>
          </a:xfrm>
        </p:spPr>
        <p:txBody>
          <a:bodyPr>
            <a:normAutofit fontScale="92500"/>
          </a:bodyPr>
          <a:lstStyle/>
          <a:p>
            <a:r>
              <a:rPr lang="en-US" sz="3200" dirty="0"/>
              <a:t>Goal of HRP</a:t>
            </a:r>
          </a:p>
        </p:txBody>
      </p:sp>
      <p:sp>
        <p:nvSpPr>
          <p:cNvPr id="13" name="Content Placeholder 5">
            <a:extLst>
              <a:ext uri="{FF2B5EF4-FFF2-40B4-BE49-F238E27FC236}">
                <a16:creationId xmlns:a16="http://schemas.microsoft.com/office/drawing/2014/main" id="{D1CDD6FB-C6C4-B5C6-ABB7-9968E65115C3}"/>
              </a:ext>
            </a:extLst>
          </p:cNvPr>
          <p:cNvSpPr>
            <a:spLocks noGrp="1"/>
          </p:cNvSpPr>
          <p:nvPr>
            <p:ph sz="quarter" idx="4"/>
          </p:nvPr>
        </p:nvSpPr>
        <p:spPr>
          <a:xfrm>
            <a:off x="5102224" y="640109"/>
            <a:ext cx="4041775" cy="4237902"/>
          </a:xfrm>
        </p:spPr>
        <p:txBody>
          <a:bodyPr>
            <a:normAutofit fontScale="92500"/>
          </a:bodyPr>
          <a:lstStyle/>
          <a:p>
            <a:r>
              <a:rPr lang="en-GB" sz="2200" b="1" dirty="0"/>
              <a:t>Strategic Alignment:</a:t>
            </a:r>
            <a:r>
              <a:rPr lang="en-GB" sz="2200" dirty="0"/>
              <a:t> Linking HR activities to overall business objectives.</a:t>
            </a:r>
          </a:p>
          <a:p>
            <a:r>
              <a:rPr lang="en-GB" sz="2200" b="1" dirty="0"/>
              <a:t>Optimize Workforce:</a:t>
            </a:r>
            <a:r>
              <a:rPr lang="en-GB" sz="2200" dirty="0"/>
              <a:t> Ensuring efficient use of employees.</a:t>
            </a:r>
          </a:p>
          <a:p>
            <a:r>
              <a:rPr lang="en-GB" sz="2200" b="1" dirty="0"/>
              <a:t>Proactive Management:</a:t>
            </a:r>
            <a:r>
              <a:rPr lang="en-GB" sz="2200" dirty="0"/>
              <a:t> Preventing costly hiring rushes or talent gaps.</a:t>
            </a:r>
          </a:p>
          <a:p>
            <a:r>
              <a:rPr lang="en-GB" sz="2200" b="1" dirty="0"/>
              <a:t>Talent Management:</a:t>
            </a:r>
            <a:r>
              <a:rPr lang="en-GB" sz="2200" dirty="0"/>
              <a:t> Building a skilled, capable, and ready workforce. </a:t>
            </a:r>
          </a:p>
          <a:p>
            <a:endParaRPr lang="en-US" b="1" dirty="0"/>
          </a:p>
        </p:txBody>
      </p:sp>
    </p:spTree>
    <p:extLst>
      <p:ext uri="{BB962C8B-B14F-4D97-AF65-F5344CB8AC3E}">
        <p14:creationId xmlns:p14="http://schemas.microsoft.com/office/powerpoint/2010/main" val="31471163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DE2B7-2E8B-C9E9-2556-A4EBEA1E21C8}"/>
              </a:ext>
            </a:extLst>
          </p:cNvPr>
          <p:cNvSpPr>
            <a:spLocks noGrp="1"/>
          </p:cNvSpPr>
          <p:nvPr>
            <p:ph type="title"/>
          </p:nvPr>
        </p:nvSpPr>
        <p:spPr>
          <a:xfrm>
            <a:off x="382588" y="0"/>
            <a:ext cx="8229600" cy="639762"/>
          </a:xfrm>
        </p:spPr>
        <p:txBody>
          <a:bodyPr>
            <a:noAutofit/>
          </a:bodyPr>
          <a:lstStyle/>
          <a:p>
            <a:r>
              <a:rPr lang="en-GB" sz="4000" b="1" dirty="0"/>
              <a:t>Human Resource Planning</a:t>
            </a:r>
          </a:p>
        </p:txBody>
      </p:sp>
      <p:sp>
        <p:nvSpPr>
          <p:cNvPr id="3" name="Text Placeholder 2">
            <a:extLst>
              <a:ext uri="{FF2B5EF4-FFF2-40B4-BE49-F238E27FC236}">
                <a16:creationId xmlns:a16="http://schemas.microsoft.com/office/drawing/2014/main" id="{7CC427B9-2711-C68D-1EF4-64B7F2D3DCF8}"/>
              </a:ext>
            </a:extLst>
          </p:cNvPr>
          <p:cNvSpPr>
            <a:spLocks noGrp="1"/>
          </p:cNvSpPr>
          <p:nvPr>
            <p:ph type="body" idx="1"/>
          </p:nvPr>
        </p:nvSpPr>
        <p:spPr>
          <a:xfrm>
            <a:off x="0" y="830954"/>
            <a:ext cx="4040188" cy="437804"/>
          </a:xfrm>
        </p:spPr>
        <p:txBody>
          <a:bodyPr>
            <a:noAutofit/>
          </a:bodyPr>
          <a:lstStyle/>
          <a:p>
            <a:r>
              <a:rPr lang="en-GB" sz="2800" dirty="0"/>
              <a:t>Benefits of HRP</a:t>
            </a:r>
          </a:p>
        </p:txBody>
      </p:sp>
      <p:sp>
        <p:nvSpPr>
          <p:cNvPr id="4" name="Content Placeholder 3">
            <a:extLst>
              <a:ext uri="{FF2B5EF4-FFF2-40B4-BE49-F238E27FC236}">
                <a16:creationId xmlns:a16="http://schemas.microsoft.com/office/drawing/2014/main" id="{1EE7BAEF-C7D3-FF20-BDC2-EABAEB887308}"/>
              </a:ext>
            </a:extLst>
          </p:cNvPr>
          <p:cNvSpPr>
            <a:spLocks noGrp="1"/>
          </p:cNvSpPr>
          <p:nvPr>
            <p:ph sz="half" idx="2"/>
          </p:nvPr>
        </p:nvSpPr>
        <p:spPr>
          <a:xfrm>
            <a:off x="0" y="1351281"/>
            <a:ext cx="3718560" cy="4237962"/>
          </a:xfrm>
        </p:spPr>
        <p:txBody>
          <a:bodyPr>
            <a:normAutofit/>
          </a:bodyPr>
          <a:lstStyle/>
          <a:p>
            <a:pPr marL="609600" indent="-609600">
              <a:buFontTx/>
              <a:buAutoNum type="arabicPeriod"/>
            </a:pPr>
            <a:r>
              <a:rPr lang="en-US" altLang="en-US" sz="2400" dirty="0"/>
              <a:t>Reduced costs</a:t>
            </a:r>
          </a:p>
          <a:p>
            <a:pPr marL="609600" indent="-609600">
              <a:buFontTx/>
              <a:buAutoNum type="arabicPeriod"/>
            </a:pPr>
            <a:r>
              <a:rPr lang="en-US" altLang="en-US" sz="2400" dirty="0"/>
              <a:t>Improved planning of employee development</a:t>
            </a:r>
          </a:p>
          <a:p>
            <a:pPr marL="609600" indent="-609600">
              <a:buFontTx/>
              <a:buAutoNum type="arabicPeriod"/>
            </a:pPr>
            <a:r>
              <a:rPr lang="en-US" altLang="en-US" sz="2400" dirty="0"/>
              <a:t>Improved business planning</a:t>
            </a:r>
          </a:p>
          <a:p>
            <a:pPr marL="609600" indent="-609600">
              <a:buFontTx/>
              <a:buAutoNum type="arabicPeriod"/>
            </a:pPr>
            <a:r>
              <a:rPr lang="en-US" altLang="en-US" sz="2400" dirty="0"/>
              <a:t>Equality improvements</a:t>
            </a:r>
            <a:endParaRPr lang="en-GB" sz="2400" dirty="0"/>
          </a:p>
        </p:txBody>
      </p:sp>
      <p:sp>
        <p:nvSpPr>
          <p:cNvPr id="5" name="Text Placeholder 4">
            <a:extLst>
              <a:ext uri="{FF2B5EF4-FFF2-40B4-BE49-F238E27FC236}">
                <a16:creationId xmlns:a16="http://schemas.microsoft.com/office/drawing/2014/main" id="{A2D61968-15BA-2F26-FFD9-1347F583A20D}"/>
              </a:ext>
            </a:extLst>
          </p:cNvPr>
          <p:cNvSpPr>
            <a:spLocks noGrp="1"/>
          </p:cNvSpPr>
          <p:nvPr>
            <p:ph type="body" sz="quarter" idx="3"/>
          </p:nvPr>
        </p:nvSpPr>
        <p:spPr>
          <a:xfrm>
            <a:off x="4297681" y="830954"/>
            <a:ext cx="4846320" cy="520327"/>
          </a:xfrm>
        </p:spPr>
        <p:txBody>
          <a:bodyPr>
            <a:noAutofit/>
          </a:bodyPr>
          <a:lstStyle/>
          <a:p>
            <a:r>
              <a:rPr lang="en-GB" sz="3600" dirty="0"/>
              <a:t>Process of HRP</a:t>
            </a:r>
          </a:p>
        </p:txBody>
      </p:sp>
      <p:sp>
        <p:nvSpPr>
          <p:cNvPr id="6" name="Content Placeholder 5">
            <a:extLst>
              <a:ext uri="{FF2B5EF4-FFF2-40B4-BE49-F238E27FC236}">
                <a16:creationId xmlns:a16="http://schemas.microsoft.com/office/drawing/2014/main" id="{13DB9B8E-5ADF-B9A4-412E-F9627022F076}"/>
              </a:ext>
            </a:extLst>
          </p:cNvPr>
          <p:cNvSpPr>
            <a:spLocks noGrp="1"/>
          </p:cNvSpPr>
          <p:nvPr>
            <p:ph sz="quarter" idx="4"/>
          </p:nvPr>
        </p:nvSpPr>
        <p:spPr>
          <a:xfrm>
            <a:off x="4040188" y="1351281"/>
            <a:ext cx="5103812" cy="4237962"/>
          </a:xfrm>
        </p:spPr>
        <p:txBody>
          <a:bodyPr/>
          <a:lstStyle/>
          <a:p>
            <a:pPr marL="609600" indent="-609600">
              <a:lnSpc>
                <a:spcPct val="90000"/>
              </a:lnSpc>
              <a:buNone/>
              <a:defRPr/>
            </a:pPr>
            <a:r>
              <a:rPr lang="en-GB" sz="2400" dirty="0"/>
              <a:t>The above activities centre on:-</a:t>
            </a:r>
          </a:p>
          <a:p>
            <a:pPr marL="609600" indent="-609600">
              <a:lnSpc>
                <a:spcPct val="90000"/>
              </a:lnSpc>
              <a:buFontTx/>
              <a:buAutoNum type="arabicPeriod"/>
              <a:defRPr/>
            </a:pPr>
            <a:r>
              <a:rPr lang="en-GB" sz="2400" dirty="0"/>
              <a:t>Estimating the demand for human resources</a:t>
            </a:r>
          </a:p>
          <a:p>
            <a:pPr marL="609600" indent="-609600">
              <a:lnSpc>
                <a:spcPct val="90000"/>
              </a:lnSpc>
              <a:buFontTx/>
              <a:buAutoNum type="arabicPeriod"/>
              <a:defRPr/>
            </a:pPr>
            <a:r>
              <a:rPr lang="en-GB" sz="2400" dirty="0"/>
              <a:t>Estimating the internal supply of human resources</a:t>
            </a:r>
          </a:p>
          <a:p>
            <a:pPr marL="609600" indent="-609600">
              <a:lnSpc>
                <a:spcPct val="90000"/>
              </a:lnSpc>
              <a:buFontTx/>
              <a:buAutoNum type="arabicPeriod"/>
              <a:defRPr/>
            </a:pPr>
            <a:r>
              <a:rPr lang="en-GB" sz="2400" dirty="0"/>
              <a:t>Assessing the external supply of human resources</a:t>
            </a:r>
          </a:p>
          <a:p>
            <a:pPr marL="609600" indent="-609600">
              <a:lnSpc>
                <a:spcPct val="90000"/>
              </a:lnSpc>
              <a:buFontTx/>
              <a:buAutoNum type="arabicPeriod"/>
              <a:defRPr/>
            </a:pPr>
            <a:r>
              <a:rPr lang="en-GB" sz="2400" dirty="0"/>
              <a:t>Comparing demand and supply forecasts</a:t>
            </a:r>
          </a:p>
          <a:p>
            <a:endParaRPr lang="en-GB" dirty="0"/>
          </a:p>
        </p:txBody>
      </p:sp>
    </p:spTree>
    <p:extLst>
      <p:ext uri="{BB962C8B-B14F-4D97-AF65-F5344CB8AC3E}">
        <p14:creationId xmlns:p14="http://schemas.microsoft.com/office/powerpoint/2010/main" val="13757528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51703-79B8-260A-5B6A-26D84A1D49C6}"/>
              </a:ext>
            </a:extLst>
          </p:cNvPr>
          <p:cNvSpPr>
            <a:spLocks noGrp="1"/>
          </p:cNvSpPr>
          <p:nvPr>
            <p:ph type="title"/>
          </p:nvPr>
        </p:nvSpPr>
        <p:spPr>
          <a:xfrm>
            <a:off x="457200" y="0"/>
            <a:ext cx="8229600" cy="639762"/>
          </a:xfrm>
        </p:spPr>
        <p:txBody>
          <a:bodyPr>
            <a:noAutofit/>
          </a:bodyPr>
          <a:lstStyle/>
          <a:p>
            <a:r>
              <a:rPr lang="en-GB" sz="4400" b="1" dirty="0"/>
              <a:t>Human Resource Planning</a:t>
            </a:r>
          </a:p>
        </p:txBody>
      </p:sp>
      <p:sp>
        <p:nvSpPr>
          <p:cNvPr id="3" name="Text Placeholder 2">
            <a:extLst>
              <a:ext uri="{FF2B5EF4-FFF2-40B4-BE49-F238E27FC236}">
                <a16:creationId xmlns:a16="http://schemas.microsoft.com/office/drawing/2014/main" id="{801950B8-5125-A1BA-2E07-5BA5FB3B46AF}"/>
              </a:ext>
            </a:extLst>
          </p:cNvPr>
          <p:cNvSpPr>
            <a:spLocks noGrp="1"/>
          </p:cNvSpPr>
          <p:nvPr>
            <p:ph type="body" idx="1"/>
          </p:nvPr>
        </p:nvSpPr>
        <p:spPr>
          <a:xfrm>
            <a:off x="71120" y="767555"/>
            <a:ext cx="4135120" cy="788513"/>
          </a:xfrm>
        </p:spPr>
        <p:txBody>
          <a:bodyPr>
            <a:noAutofit/>
          </a:bodyPr>
          <a:lstStyle/>
          <a:p>
            <a:r>
              <a:rPr lang="en-GB" sz="2400" dirty="0">
                <a:solidFill>
                  <a:srgbClr val="0070C0"/>
                </a:solidFill>
              </a:rPr>
              <a:t>Estimating the internal supply of human resource</a:t>
            </a:r>
            <a:endParaRPr lang="en-GB" sz="2400" dirty="0"/>
          </a:p>
        </p:txBody>
      </p:sp>
      <p:sp>
        <p:nvSpPr>
          <p:cNvPr id="4" name="Content Placeholder 3">
            <a:extLst>
              <a:ext uri="{FF2B5EF4-FFF2-40B4-BE49-F238E27FC236}">
                <a16:creationId xmlns:a16="http://schemas.microsoft.com/office/drawing/2014/main" id="{FB74D55E-AF82-3F05-7F90-1F7783FF5A61}"/>
              </a:ext>
            </a:extLst>
          </p:cNvPr>
          <p:cNvSpPr>
            <a:spLocks noGrp="1"/>
          </p:cNvSpPr>
          <p:nvPr>
            <p:ph sz="half" idx="2"/>
          </p:nvPr>
        </p:nvSpPr>
        <p:spPr>
          <a:xfrm>
            <a:off x="0" y="1556069"/>
            <a:ext cx="4040188" cy="3414365"/>
          </a:xfrm>
        </p:spPr>
        <p:txBody>
          <a:bodyPr/>
          <a:lstStyle/>
          <a:p>
            <a:pPr>
              <a:defRPr/>
            </a:pPr>
            <a:r>
              <a:rPr lang="en-GB" sz="2400" dirty="0"/>
              <a:t>Turnover (wastage)</a:t>
            </a:r>
          </a:p>
          <a:p>
            <a:pPr>
              <a:defRPr/>
            </a:pPr>
            <a:r>
              <a:rPr lang="en-GB" sz="2400" dirty="0"/>
              <a:t>Absenteeism</a:t>
            </a:r>
          </a:p>
          <a:p>
            <a:pPr>
              <a:defRPr/>
            </a:pPr>
            <a:r>
              <a:rPr lang="en-GB" sz="2400" dirty="0"/>
              <a:t>Maternity leave</a:t>
            </a:r>
          </a:p>
          <a:p>
            <a:pPr>
              <a:defRPr/>
            </a:pPr>
            <a:r>
              <a:rPr lang="en-GB" sz="2400" dirty="0"/>
              <a:t>Long term sick leave</a:t>
            </a:r>
          </a:p>
          <a:p>
            <a:pPr>
              <a:defRPr/>
            </a:pPr>
            <a:r>
              <a:rPr lang="en-GB" sz="2400" dirty="0"/>
              <a:t>Retirement</a:t>
            </a:r>
          </a:p>
          <a:p>
            <a:pPr>
              <a:defRPr/>
            </a:pPr>
            <a:r>
              <a:rPr lang="en-GB" sz="2400" dirty="0"/>
              <a:t>Skill sets of your employees</a:t>
            </a:r>
          </a:p>
          <a:p>
            <a:endParaRPr lang="en-GB" dirty="0"/>
          </a:p>
        </p:txBody>
      </p:sp>
      <p:sp>
        <p:nvSpPr>
          <p:cNvPr id="5" name="Text Placeholder 4">
            <a:extLst>
              <a:ext uri="{FF2B5EF4-FFF2-40B4-BE49-F238E27FC236}">
                <a16:creationId xmlns:a16="http://schemas.microsoft.com/office/drawing/2014/main" id="{BE93C05D-BACC-FC0D-CF7A-E2A10B4A3EAA}"/>
              </a:ext>
            </a:extLst>
          </p:cNvPr>
          <p:cNvSpPr>
            <a:spLocks noGrp="1"/>
          </p:cNvSpPr>
          <p:nvPr>
            <p:ph type="body" sz="quarter" idx="3"/>
          </p:nvPr>
        </p:nvSpPr>
        <p:spPr>
          <a:xfrm>
            <a:off x="4714241" y="767556"/>
            <a:ext cx="4358640" cy="788512"/>
          </a:xfrm>
        </p:spPr>
        <p:txBody>
          <a:bodyPr>
            <a:noAutofit/>
          </a:bodyPr>
          <a:lstStyle/>
          <a:p>
            <a:r>
              <a:rPr lang="en-GB" sz="2400" dirty="0">
                <a:solidFill>
                  <a:srgbClr val="0070C0"/>
                </a:solidFill>
              </a:rPr>
              <a:t>Assessing the external supply of human resources</a:t>
            </a:r>
            <a:endParaRPr lang="en-GB" sz="2400" dirty="0"/>
          </a:p>
        </p:txBody>
      </p:sp>
      <p:sp>
        <p:nvSpPr>
          <p:cNvPr id="6" name="Content Placeholder 5">
            <a:extLst>
              <a:ext uri="{FF2B5EF4-FFF2-40B4-BE49-F238E27FC236}">
                <a16:creationId xmlns:a16="http://schemas.microsoft.com/office/drawing/2014/main" id="{628CC392-B37B-6E42-F478-F19BBC578273}"/>
              </a:ext>
            </a:extLst>
          </p:cNvPr>
          <p:cNvSpPr>
            <a:spLocks noGrp="1"/>
          </p:cNvSpPr>
          <p:nvPr>
            <p:ph sz="quarter" idx="4"/>
          </p:nvPr>
        </p:nvSpPr>
        <p:spPr>
          <a:xfrm>
            <a:off x="5031105" y="1556069"/>
            <a:ext cx="4041775" cy="3414365"/>
          </a:xfrm>
        </p:spPr>
        <p:txBody>
          <a:bodyPr/>
          <a:lstStyle/>
          <a:p>
            <a:pPr>
              <a:defRPr/>
            </a:pPr>
            <a:r>
              <a:rPr lang="en-GB" sz="2400" dirty="0"/>
              <a:t>Labour force availability</a:t>
            </a:r>
          </a:p>
          <a:p>
            <a:pPr>
              <a:defRPr/>
            </a:pPr>
            <a:r>
              <a:rPr lang="en-GB" sz="2400" dirty="0"/>
              <a:t>Skill availability</a:t>
            </a:r>
          </a:p>
          <a:p>
            <a:pPr>
              <a:defRPr/>
            </a:pPr>
            <a:r>
              <a:rPr lang="en-GB" sz="2400" dirty="0"/>
              <a:t>Competition</a:t>
            </a:r>
          </a:p>
          <a:p>
            <a:pPr>
              <a:defRPr/>
            </a:pPr>
            <a:r>
              <a:rPr lang="en-GB" sz="2400" dirty="0"/>
              <a:t>Education &amp; Training</a:t>
            </a:r>
          </a:p>
          <a:p>
            <a:pPr>
              <a:defRPr/>
            </a:pPr>
            <a:r>
              <a:rPr lang="en-GB" sz="2400" dirty="0"/>
              <a:t>Geographical implications</a:t>
            </a:r>
          </a:p>
          <a:p>
            <a:pPr>
              <a:defRPr/>
            </a:pPr>
            <a:r>
              <a:rPr lang="en-GB" sz="2400" dirty="0"/>
              <a:t>Unemployment</a:t>
            </a:r>
          </a:p>
          <a:p>
            <a:endParaRPr lang="en-GB" dirty="0"/>
          </a:p>
        </p:txBody>
      </p:sp>
    </p:spTree>
    <p:extLst>
      <p:ext uri="{BB962C8B-B14F-4D97-AF65-F5344CB8AC3E}">
        <p14:creationId xmlns:p14="http://schemas.microsoft.com/office/powerpoint/2010/main" val="27557405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B8420193-14C0-48EA-A37F-4CFB22F58B9F}" type="slidenum">
              <a:rPr lang="en-GB"/>
              <a:pPr>
                <a:defRPr/>
              </a:pPr>
              <a:t>38</a:t>
            </a:fld>
            <a:endParaRPr lang="en-GB"/>
          </a:p>
        </p:txBody>
      </p:sp>
      <p:sp>
        <p:nvSpPr>
          <p:cNvPr id="18434" name="Rectangle 2"/>
          <p:cNvSpPr>
            <a:spLocks noGrp="1" noChangeArrowheads="1"/>
          </p:cNvSpPr>
          <p:nvPr>
            <p:ph type="title"/>
          </p:nvPr>
        </p:nvSpPr>
        <p:spPr>
          <a:xfrm>
            <a:off x="0" y="0"/>
            <a:ext cx="9296400" cy="894080"/>
          </a:xfrm>
        </p:spPr>
        <p:txBody>
          <a:bodyPr>
            <a:normAutofit fontScale="90000"/>
          </a:bodyPr>
          <a:lstStyle/>
          <a:p>
            <a:pPr marL="838200" indent="-838200" algn="l" eaLnBrk="1" hangingPunct="1">
              <a:defRPr/>
            </a:pPr>
            <a:r>
              <a:rPr lang="en-GB" sz="4000" b="1" dirty="0">
                <a:solidFill>
                  <a:srgbClr val="0070C0"/>
                </a:solidFill>
              </a:rPr>
              <a:t>Comparing demand &amp; supply Forecasts</a:t>
            </a:r>
            <a:br>
              <a:rPr lang="en-GB" sz="4000" b="1" dirty="0">
                <a:solidFill>
                  <a:srgbClr val="0070C0"/>
                </a:solidFill>
              </a:rPr>
            </a:br>
            <a:endParaRPr lang="en-GB" sz="3600" b="1" dirty="0">
              <a:solidFill>
                <a:srgbClr val="0070C0"/>
              </a:solidFill>
            </a:endParaRPr>
          </a:p>
        </p:txBody>
      </p:sp>
      <p:sp>
        <p:nvSpPr>
          <p:cNvPr id="18435" name="Rectangle 3"/>
          <p:cNvSpPr>
            <a:spLocks noGrp="1" noChangeArrowheads="1"/>
          </p:cNvSpPr>
          <p:nvPr>
            <p:ph type="body" idx="1"/>
          </p:nvPr>
        </p:nvSpPr>
        <p:spPr>
          <a:xfrm>
            <a:off x="0" y="528320"/>
            <a:ext cx="9144000" cy="5135880"/>
          </a:xfrm>
        </p:spPr>
        <p:txBody>
          <a:bodyPr>
            <a:normAutofit/>
          </a:bodyPr>
          <a:lstStyle/>
          <a:p>
            <a:pPr algn="just" eaLnBrk="1" hangingPunct="1">
              <a:lnSpc>
                <a:spcPct val="80000"/>
              </a:lnSpc>
              <a:defRPr/>
            </a:pPr>
            <a:r>
              <a:rPr lang="en-GB" sz="2800" dirty="0"/>
              <a:t>Compare demand for human resources with available internal and external supply </a:t>
            </a:r>
          </a:p>
          <a:p>
            <a:pPr algn="just" eaLnBrk="1" hangingPunct="1">
              <a:lnSpc>
                <a:spcPct val="80000"/>
              </a:lnSpc>
              <a:defRPr/>
            </a:pPr>
            <a:endParaRPr lang="en-GB" sz="2800" dirty="0"/>
          </a:p>
          <a:p>
            <a:pPr algn="just" eaLnBrk="1" hangingPunct="1">
              <a:lnSpc>
                <a:spcPct val="80000"/>
              </a:lnSpc>
              <a:defRPr/>
            </a:pPr>
            <a:r>
              <a:rPr lang="en-GB" sz="2800" dirty="0"/>
              <a:t>Organisations may have to review their future business objectives if supply is unlikely to meet demand.</a:t>
            </a:r>
          </a:p>
          <a:p>
            <a:pPr algn="just" eaLnBrk="1" hangingPunct="1">
              <a:lnSpc>
                <a:spcPct val="80000"/>
              </a:lnSpc>
              <a:defRPr/>
            </a:pPr>
            <a:endParaRPr lang="en-GB" sz="2800" dirty="0"/>
          </a:p>
          <a:p>
            <a:pPr marL="0" indent="0" algn="just">
              <a:lnSpc>
                <a:spcPct val="80000"/>
              </a:lnSpc>
              <a:buNone/>
              <a:defRPr/>
            </a:pPr>
            <a:endParaRPr lang="en-US" sz="2800" b="1" dirty="0">
              <a:solidFill>
                <a:srgbClr val="0070C0"/>
              </a:solidFill>
            </a:endParaRPr>
          </a:p>
          <a:p>
            <a:pPr marL="0" indent="0" algn="just">
              <a:lnSpc>
                <a:spcPct val="80000"/>
              </a:lnSpc>
              <a:buNone/>
              <a:defRPr/>
            </a:pPr>
            <a:r>
              <a:rPr lang="en-US" sz="4000" b="1" dirty="0">
                <a:solidFill>
                  <a:srgbClr val="0070C0"/>
                </a:solidFill>
              </a:rPr>
              <a:t>Time frame of HRP</a:t>
            </a:r>
            <a:endParaRPr lang="en-GB" sz="4000" dirty="0"/>
          </a:p>
          <a:p>
            <a:r>
              <a:rPr lang="en-US" altLang="en-US" sz="2800" dirty="0"/>
              <a:t>Short term : (0-2) years</a:t>
            </a:r>
          </a:p>
          <a:p>
            <a:r>
              <a:rPr lang="en-US" altLang="en-US" sz="2800" dirty="0"/>
              <a:t>Intermediate : (2-5) years</a:t>
            </a:r>
          </a:p>
          <a:p>
            <a:r>
              <a:rPr lang="en-US" altLang="en-US" sz="2800" dirty="0"/>
              <a:t>Long term :  (beyond 5 years)</a:t>
            </a:r>
            <a:endParaRPr lang="en-GB" sz="2800" dirty="0"/>
          </a:p>
          <a:p>
            <a:pPr eaLnBrk="1" hangingPunct="1">
              <a:lnSpc>
                <a:spcPct val="80000"/>
              </a:lnSpc>
              <a:buFontTx/>
              <a:buNone/>
              <a:defRPr/>
            </a:pPr>
            <a:endParaRPr lang="en-GB" sz="2800" b="1"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33F2B-BCEB-05ED-A137-AD7F7E4D94C8}"/>
              </a:ext>
            </a:extLst>
          </p:cNvPr>
          <p:cNvSpPr>
            <a:spLocks noGrp="1"/>
          </p:cNvSpPr>
          <p:nvPr>
            <p:ph type="title"/>
          </p:nvPr>
        </p:nvSpPr>
        <p:spPr>
          <a:xfrm>
            <a:off x="382588" y="20637"/>
            <a:ext cx="8229600" cy="639762"/>
          </a:xfrm>
        </p:spPr>
        <p:txBody>
          <a:bodyPr>
            <a:noAutofit/>
          </a:bodyPr>
          <a:lstStyle/>
          <a:p>
            <a:r>
              <a:rPr lang="en-GB" sz="4000" b="1" dirty="0"/>
              <a:t>Human Resource Planning</a:t>
            </a:r>
          </a:p>
        </p:txBody>
      </p:sp>
      <p:sp>
        <p:nvSpPr>
          <p:cNvPr id="3" name="Text Placeholder 2">
            <a:extLst>
              <a:ext uri="{FF2B5EF4-FFF2-40B4-BE49-F238E27FC236}">
                <a16:creationId xmlns:a16="http://schemas.microsoft.com/office/drawing/2014/main" id="{F58F4AFB-4564-954F-823E-CAF6C4A92991}"/>
              </a:ext>
            </a:extLst>
          </p:cNvPr>
          <p:cNvSpPr>
            <a:spLocks noGrp="1"/>
          </p:cNvSpPr>
          <p:nvPr>
            <p:ph type="body" idx="1"/>
          </p:nvPr>
        </p:nvSpPr>
        <p:spPr>
          <a:xfrm>
            <a:off x="0" y="660399"/>
            <a:ext cx="4040188" cy="477521"/>
          </a:xfrm>
        </p:spPr>
        <p:txBody>
          <a:bodyPr>
            <a:noAutofit/>
          </a:bodyPr>
          <a:lstStyle/>
          <a:p>
            <a:r>
              <a:rPr lang="en-GB" sz="3200" dirty="0"/>
              <a:t>Short Term</a:t>
            </a:r>
          </a:p>
        </p:txBody>
      </p:sp>
      <p:sp>
        <p:nvSpPr>
          <p:cNvPr id="4" name="Content Placeholder 3">
            <a:extLst>
              <a:ext uri="{FF2B5EF4-FFF2-40B4-BE49-F238E27FC236}">
                <a16:creationId xmlns:a16="http://schemas.microsoft.com/office/drawing/2014/main" id="{DEDA3AC4-991C-DE79-9EA6-E78C11A57D5D}"/>
              </a:ext>
            </a:extLst>
          </p:cNvPr>
          <p:cNvSpPr>
            <a:spLocks noGrp="1"/>
          </p:cNvSpPr>
          <p:nvPr>
            <p:ph sz="half" idx="2"/>
          </p:nvPr>
        </p:nvSpPr>
        <p:spPr>
          <a:xfrm>
            <a:off x="0" y="1137921"/>
            <a:ext cx="3911600" cy="4451322"/>
          </a:xfrm>
        </p:spPr>
        <p:txBody>
          <a:bodyPr/>
          <a:lstStyle/>
          <a:p>
            <a:r>
              <a:rPr lang="en-US" altLang="en-US" sz="2800" b="1" dirty="0">
                <a:solidFill>
                  <a:srgbClr val="0070C0"/>
                </a:solidFill>
              </a:rPr>
              <a:t>Demand:</a:t>
            </a:r>
          </a:p>
          <a:p>
            <a:pPr lvl="2" indent="0">
              <a:buNone/>
            </a:pPr>
            <a:r>
              <a:rPr lang="en-US" altLang="en-US" sz="2400" dirty="0"/>
              <a:t>Individuals on leave</a:t>
            </a:r>
          </a:p>
          <a:p>
            <a:pPr lvl="2" indent="0">
              <a:buNone/>
            </a:pPr>
            <a:r>
              <a:rPr lang="en-US" altLang="en-US" sz="2400" dirty="0"/>
              <a:t>Lay-offs</a:t>
            </a:r>
          </a:p>
          <a:p>
            <a:pPr lvl="2" indent="0">
              <a:buNone/>
            </a:pPr>
            <a:r>
              <a:rPr lang="en-US" altLang="en-US" sz="2400" dirty="0"/>
              <a:t>New regulations</a:t>
            </a:r>
          </a:p>
          <a:p>
            <a:r>
              <a:rPr lang="en-US" altLang="en-US" sz="2800" b="1" dirty="0">
                <a:solidFill>
                  <a:srgbClr val="0070C0"/>
                </a:solidFill>
              </a:rPr>
              <a:t>Supply:</a:t>
            </a:r>
          </a:p>
          <a:p>
            <a:pPr lvl="2" indent="0">
              <a:buNone/>
            </a:pPr>
            <a:r>
              <a:rPr lang="en-US" altLang="en-US" sz="2400" dirty="0"/>
              <a:t>Departmental</a:t>
            </a:r>
          </a:p>
          <a:p>
            <a:pPr lvl="2" indent="0">
              <a:buNone/>
            </a:pPr>
            <a:r>
              <a:rPr lang="en-US" altLang="en-US" sz="2400" dirty="0"/>
              <a:t>Expected Promotions</a:t>
            </a:r>
          </a:p>
          <a:p>
            <a:pPr>
              <a:buNone/>
            </a:pPr>
            <a:endParaRPr lang="en-US" altLang="en-US" dirty="0"/>
          </a:p>
          <a:p>
            <a:endParaRPr lang="en-GB" dirty="0"/>
          </a:p>
        </p:txBody>
      </p:sp>
      <p:sp>
        <p:nvSpPr>
          <p:cNvPr id="5" name="Text Placeholder 4">
            <a:extLst>
              <a:ext uri="{FF2B5EF4-FFF2-40B4-BE49-F238E27FC236}">
                <a16:creationId xmlns:a16="http://schemas.microsoft.com/office/drawing/2014/main" id="{58336654-F9D4-5976-01DE-3F0FDE0FAA87}"/>
              </a:ext>
            </a:extLst>
          </p:cNvPr>
          <p:cNvSpPr>
            <a:spLocks noGrp="1"/>
          </p:cNvSpPr>
          <p:nvPr>
            <p:ph type="body" sz="quarter" idx="3"/>
          </p:nvPr>
        </p:nvSpPr>
        <p:spPr>
          <a:xfrm>
            <a:off x="5102225" y="660399"/>
            <a:ext cx="4041775" cy="477521"/>
          </a:xfrm>
        </p:spPr>
        <p:txBody>
          <a:bodyPr>
            <a:noAutofit/>
          </a:bodyPr>
          <a:lstStyle/>
          <a:p>
            <a:r>
              <a:rPr lang="en-GB" sz="3200" dirty="0"/>
              <a:t>Long Term</a:t>
            </a:r>
          </a:p>
        </p:txBody>
      </p:sp>
      <p:sp>
        <p:nvSpPr>
          <p:cNvPr id="6" name="Content Placeholder 5">
            <a:extLst>
              <a:ext uri="{FF2B5EF4-FFF2-40B4-BE49-F238E27FC236}">
                <a16:creationId xmlns:a16="http://schemas.microsoft.com/office/drawing/2014/main" id="{245266FE-66FF-A83F-321D-4759F24122F8}"/>
              </a:ext>
            </a:extLst>
          </p:cNvPr>
          <p:cNvSpPr>
            <a:spLocks noGrp="1"/>
          </p:cNvSpPr>
          <p:nvPr>
            <p:ph sz="quarter" idx="4"/>
          </p:nvPr>
        </p:nvSpPr>
        <p:spPr>
          <a:xfrm>
            <a:off x="4645026" y="1300161"/>
            <a:ext cx="4497388" cy="4289081"/>
          </a:xfrm>
        </p:spPr>
        <p:txBody>
          <a:bodyPr/>
          <a:lstStyle/>
          <a:p>
            <a:pPr algn="just"/>
            <a:r>
              <a:rPr lang="en-US" altLang="en-US" sz="2400" dirty="0"/>
              <a:t>More focus on long term environmental changes (technology or culture)</a:t>
            </a:r>
          </a:p>
          <a:p>
            <a:pPr algn="just">
              <a:buNone/>
            </a:pPr>
            <a:endParaRPr lang="en-US" altLang="en-US" sz="2400" dirty="0"/>
          </a:p>
          <a:p>
            <a:pPr algn="just"/>
            <a:r>
              <a:rPr lang="en-US" altLang="en-US" sz="2400" dirty="0"/>
              <a:t>Management expectations of changing characteristics of employees and future available human resources</a:t>
            </a:r>
          </a:p>
          <a:p>
            <a:endParaRPr lang="en-GB" dirty="0"/>
          </a:p>
        </p:txBody>
      </p:sp>
    </p:spTree>
    <p:extLst>
      <p:ext uri="{BB962C8B-B14F-4D97-AF65-F5344CB8AC3E}">
        <p14:creationId xmlns:p14="http://schemas.microsoft.com/office/powerpoint/2010/main" val="24012385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Content Placeholder 2">
            <a:extLst>
              <a:ext uri="{FF2B5EF4-FFF2-40B4-BE49-F238E27FC236}">
                <a16:creationId xmlns:a16="http://schemas.microsoft.com/office/drawing/2014/main" id="{83698BEA-66D2-0C4B-A07C-A8AB69102375}"/>
              </a:ext>
            </a:extLst>
          </p:cNvPr>
          <p:cNvSpPr>
            <a:spLocks noGrp="1"/>
          </p:cNvSpPr>
          <p:nvPr>
            <p:ph idx="1"/>
          </p:nvPr>
        </p:nvSpPr>
        <p:spPr>
          <a:xfrm>
            <a:off x="0" y="0"/>
            <a:ext cx="9144000" cy="5659120"/>
          </a:xfrm>
        </p:spPr>
        <p:txBody>
          <a:bodyPr/>
          <a:lstStyle/>
          <a:p>
            <a:pPr algn="ctr">
              <a:buFontTx/>
              <a:buNone/>
            </a:pPr>
            <a:r>
              <a:rPr lang="en-GB" altLang="en-US" sz="3600" b="1" dirty="0">
                <a:solidFill>
                  <a:srgbClr val="0070C0"/>
                </a:solidFill>
              </a:rPr>
              <a:t>Planning for the Individual</a:t>
            </a:r>
          </a:p>
          <a:p>
            <a:pPr algn="ctr">
              <a:buFontTx/>
              <a:buNone/>
            </a:pPr>
            <a:endParaRPr lang="en-GB" altLang="en-US" sz="3600" b="1" dirty="0">
              <a:solidFill>
                <a:srgbClr val="0070C0"/>
              </a:solidFill>
            </a:endParaRPr>
          </a:p>
          <a:p>
            <a:pPr>
              <a:buFontTx/>
              <a:buNone/>
            </a:pPr>
            <a:r>
              <a:rPr lang="en-GB" altLang="en-US" sz="2600" dirty="0"/>
              <a:t>The potential for people to grow</a:t>
            </a:r>
          </a:p>
          <a:p>
            <a:pPr>
              <a:buFontTx/>
              <a:buNone/>
            </a:pPr>
            <a:endParaRPr lang="en-GB" altLang="en-US" sz="2400" b="1" dirty="0"/>
          </a:p>
          <a:p>
            <a:pPr>
              <a:buFontTx/>
              <a:buNone/>
            </a:pPr>
            <a:endParaRPr lang="en-GB" altLang="en-US" sz="2400" b="1" dirty="0"/>
          </a:p>
        </p:txBody>
      </p:sp>
      <p:sp>
        <p:nvSpPr>
          <p:cNvPr id="4099" name="TextBox 1">
            <a:extLst>
              <a:ext uri="{FF2B5EF4-FFF2-40B4-BE49-F238E27FC236}">
                <a16:creationId xmlns:a16="http://schemas.microsoft.com/office/drawing/2014/main" id="{B5ACFA09-666E-C145-A7B1-6EEF247A45BF}"/>
              </a:ext>
            </a:extLst>
          </p:cNvPr>
          <p:cNvSpPr txBox="1">
            <a:spLocks noChangeArrowheads="1"/>
          </p:cNvSpPr>
          <p:nvPr/>
        </p:nvSpPr>
        <p:spPr bwMode="auto">
          <a:xfrm>
            <a:off x="1187450" y="2060575"/>
            <a:ext cx="7053263" cy="461963"/>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GB" altLang="en-US"/>
              <a:t>Organisation, Numbers and Capabilities needed</a:t>
            </a:r>
          </a:p>
        </p:txBody>
      </p:sp>
      <p:sp>
        <p:nvSpPr>
          <p:cNvPr id="4100" name="Down Arrow 2">
            <a:extLst>
              <a:ext uri="{FF2B5EF4-FFF2-40B4-BE49-F238E27FC236}">
                <a16:creationId xmlns:a16="http://schemas.microsoft.com/office/drawing/2014/main" id="{E434C441-F5BF-C148-BF28-5B093B9E0056}"/>
              </a:ext>
            </a:extLst>
          </p:cNvPr>
          <p:cNvSpPr>
            <a:spLocks noChangeArrowheads="1"/>
          </p:cNvSpPr>
          <p:nvPr/>
        </p:nvSpPr>
        <p:spPr bwMode="auto">
          <a:xfrm>
            <a:off x="4117975" y="2633663"/>
            <a:ext cx="576263" cy="863600"/>
          </a:xfrm>
          <a:prstGeom prst="downArrow">
            <a:avLst>
              <a:gd name="adj1" fmla="val 50000"/>
              <a:gd name="adj2" fmla="val 49954"/>
            </a:avLst>
          </a:prstGeom>
          <a:solidFill>
            <a:schemeClr val="accent1"/>
          </a:solidFill>
          <a:ln w="9525" algn="ctr">
            <a:solidFill>
              <a:schemeClr val="tx1"/>
            </a:solidFill>
            <a:round/>
            <a:headEnd/>
            <a:tailEnd/>
          </a:ln>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4101" name="TextBox 3">
            <a:extLst>
              <a:ext uri="{FF2B5EF4-FFF2-40B4-BE49-F238E27FC236}">
                <a16:creationId xmlns:a16="http://schemas.microsoft.com/office/drawing/2014/main" id="{CBA3399D-CD9B-7048-9C89-BE8C76972395}"/>
              </a:ext>
            </a:extLst>
          </p:cNvPr>
          <p:cNvSpPr>
            <a:spLocks noChangeArrowheads="1"/>
          </p:cNvSpPr>
          <p:nvPr/>
        </p:nvSpPr>
        <p:spPr bwMode="auto">
          <a:xfrm>
            <a:off x="2932113" y="3509963"/>
            <a:ext cx="2808287" cy="1265237"/>
          </a:xfrm>
          <a:prstGeom prst="cloudCallout">
            <a:avLst>
              <a:gd name="adj1" fmla="val -20833"/>
              <a:gd name="adj2" fmla="val 62500"/>
            </a:avLst>
          </a:prstGeom>
          <a:noFill/>
          <a:ln w="9525">
            <a:solidFill>
              <a:schemeClr val="accent1"/>
            </a:solidFill>
            <a:round/>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a:t>Resource Planning</a:t>
            </a:r>
          </a:p>
        </p:txBody>
      </p:sp>
      <p:sp>
        <p:nvSpPr>
          <p:cNvPr id="4102" name="Right Arrow 4">
            <a:extLst>
              <a:ext uri="{FF2B5EF4-FFF2-40B4-BE49-F238E27FC236}">
                <a16:creationId xmlns:a16="http://schemas.microsoft.com/office/drawing/2014/main" id="{353440D6-B066-4546-8289-C2651FAB7753}"/>
              </a:ext>
            </a:extLst>
          </p:cNvPr>
          <p:cNvSpPr>
            <a:spLocks noChangeArrowheads="1"/>
          </p:cNvSpPr>
          <p:nvPr/>
        </p:nvSpPr>
        <p:spPr bwMode="auto">
          <a:xfrm>
            <a:off x="2039938" y="3984625"/>
            <a:ext cx="792162" cy="215900"/>
          </a:xfrm>
          <a:prstGeom prst="rightArrow">
            <a:avLst>
              <a:gd name="adj1" fmla="val 50000"/>
              <a:gd name="adj2" fmla="val 50026"/>
            </a:avLst>
          </a:prstGeom>
          <a:solidFill>
            <a:schemeClr val="accent1"/>
          </a:solidFill>
          <a:ln w="9525" algn="ctr">
            <a:solidFill>
              <a:schemeClr val="tx1"/>
            </a:solidFill>
            <a:round/>
            <a:headEnd/>
            <a:tailEnd/>
          </a:ln>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4103" name="TextBox 5">
            <a:extLst>
              <a:ext uri="{FF2B5EF4-FFF2-40B4-BE49-F238E27FC236}">
                <a16:creationId xmlns:a16="http://schemas.microsoft.com/office/drawing/2014/main" id="{E74DB1C1-FA2C-EA4B-8347-4F6EA2FFCB18}"/>
              </a:ext>
            </a:extLst>
          </p:cNvPr>
          <p:cNvSpPr txBox="1">
            <a:spLocks noChangeArrowheads="1"/>
          </p:cNvSpPr>
          <p:nvPr/>
        </p:nvSpPr>
        <p:spPr bwMode="auto">
          <a:xfrm>
            <a:off x="234950" y="3706813"/>
            <a:ext cx="1727200" cy="769937"/>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sz="2200"/>
              <a:t>Manpower flows</a:t>
            </a:r>
          </a:p>
        </p:txBody>
      </p:sp>
      <p:sp>
        <p:nvSpPr>
          <p:cNvPr id="4104" name="TextBox 6">
            <a:extLst>
              <a:ext uri="{FF2B5EF4-FFF2-40B4-BE49-F238E27FC236}">
                <a16:creationId xmlns:a16="http://schemas.microsoft.com/office/drawing/2014/main" id="{0977D8BE-0252-9C49-BEE3-A262C72CD156}"/>
              </a:ext>
            </a:extLst>
          </p:cNvPr>
          <p:cNvSpPr txBox="1">
            <a:spLocks noChangeArrowheads="1"/>
          </p:cNvSpPr>
          <p:nvPr/>
        </p:nvSpPr>
        <p:spPr bwMode="auto">
          <a:xfrm>
            <a:off x="6738938" y="3713163"/>
            <a:ext cx="2317750" cy="769937"/>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sz="2200"/>
              <a:t>People: Potential to grow</a:t>
            </a:r>
          </a:p>
        </p:txBody>
      </p:sp>
      <p:sp>
        <p:nvSpPr>
          <p:cNvPr id="4105" name="Left Arrow 7">
            <a:extLst>
              <a:ext uri="{FF2B5EF4-FFF2-40B4-BE49-F238E27FC236}">
                <a16:creationId xmlns:a16="http://schemas.microsoft.com/office/drawing/2014/main" id="{A4219702-9648-8047-B2C2-6DDE08C8B044}"/>
              </a:ext>
            </a:extLst>
          </p:cNvPr>
          <p:cNvSpPr>
            <a:spLocks noChangeArrowheads="1"/>
          </p:cNvSpPr>
          <p:nvPr/>
        </p:nvSpPr>
        <p:spPr bwMode="auto">
          <a:xfrm>
            <a:off x="5840413" y="4033838"/>
            <a:ext cx="720725" cy="215900"/>
          </a:xfrm>
          <a:prstGeom prst="leftArrow">
            <a:avLst>
              <a:gd name="adj1" fmla="val 50000"/>
              <a:gd name="adj2" fmla="val 50074"/>
            </a:avLst>
          </a:prstGeom>
          <a:solidFill>
            <a:schemeClr val="accent1"/>
          </a:solidFill>
          <a:ln w="9525" algn="ctr">
            <a:solidFill>
              <a:schemeClr val="tx1"/>
            </a:solidFill>
            <a:round/>
            <a:headEnd/>
            <a:tailEnd/>
          </a:ln>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GB" altLang="en-US"/>
          </a:p>
        </p:txBody>
      </p:sp>
      <p:sp>
        <p:nvSpPr>
          <p:cNvPr id="4106" name="TextBox 9">
            <a:extLst>
              <a:ext uri="{FF2B5EF4-FFF2-40B4-BE49-F238E27FC236}">
                <a16:creationId xmlns:a16="http://schemas.microsoft.com/office/drawing/2014/main" id="{E90C0E8A-E35B-F544-9BC7-A43051F8E535}"/>
              </a:ext>
            </a:extLst>
          </p:cNvPr>
          <p:cNvSpPr txBox="1">
            <a:spLocks noChangeArrowheads="1"/>
          </p:cNvSpPr>
          <p:nvPr/>
        </p:nvSpPr>
        <p:spPr bwMode="auto">
          <a:xfrm>
            <a:off x="0" y="5938837"/>
            <a:ext cx="25209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sz="1400"/>
              <a:t>(Muller-Camen et al., 2008)</a:t>
            </a:r>
          </a:p>
        </p:txBody>
      </p:sp>
    </p:spTree>
    <p:extLst>
      <p:ext uri="{BB962C8B-B14F-4D97-AF65-F5344CB8AC3E}">
        <p14:creationId xmlns:p14="http://schemas.microsoft.com/office/powerpoint/2010/main" val="17213162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5">
            <a:extLst>
              <a:ext uri="{FF2B5EF4-FFF2-40B4-BE49-F238E27FC236}">
                <a16:creationId xmlns:a16="http://schemas.microsoft.com/office/drawing/2014/main" id="{1A045B4A-44F9-F349-8B43-C99485267B6C}"/>
              </a:ext>
            </a:extLst>
          </p:cNvPr>
          <p:cNvSpPr>
            <a:spLocks noGrp="1" noChangeArrowheads="1"/>
          </p:cNvSpPr>
          <p:nvPr>
            <p:ph type="body" idx="1"/>
          </p:nvPr>
        </p:nvSpPr>
        <p:spPr>
          <a:xfrm>
            <a:off x="0" y="0"/>
            <a:ext cx="9144000" cy="5659120"/>
          </a:xfrm>
        </p:spPr>
        <p:txBody>
          <a:bodyPr/>
          <a:lstStyle/>
          <a:p>
            <a:pPr algn="ctr" eaLnBrk="1" hangingPunct="1">
              <a:buFontTx/>
              <a:buNone/>
            </a:pPr>
            <a:r>
              <a:rPr lang="en-GB" altLang="en-US" sz="3600" b="1" dirty="0">
                <a:solidFill>
                  <a:srgbClr val="0070C0"/>
                </a:solidFill>
              </a:rPr>
              <a:t>The three dimensions of potential</a:t>
            </a:r>
          </a:p>
          <a:p>
            <a:pPr eaLnBrk="1" hangingPunct="1">
              <a:buFontTx/>
              <a:buNone/>
            </a:pPr>
            <a:endParaRPr lang="en-GB" altLang="en-US" dirty="0"/>
          </a:p>
          <a:p>
            <a:pPr eaLnBrk="1" hangingPunct="1"/>
            <a:endParaRPr lang="en-GB" altLang="en-US" dirty="0"/>
          </a:p>
          <a:p>
            <a:pPr eaLnBrk="1" hangingPunct="1">
              <a:buFontTx/>
              <a:buNone/>
            </a:pPr>
            <a:endParaRPr lang="en-GB" altLang="en-US" dirty="0"/>
          </a:p>
        </p:txBody>
      </p:sp>
      <p:sp>
        <p:nvSpPr>
          <p:cNvPr id="6147" name="TextBox 22">
            <a:extLst>
              <a:ext uri="{FF2B5EF4-FFF2-40B4-BE49-F238E27FC236}">
                <a16:creationId xmlns:a16="http://schemas.microsoft.com/office/drawing/2014/main" id="{B06F447F-0BAB-2844-8BA1-9F1C8E63DCA1}"/>
              </a:ext>
            </a:extLst>
          </p:cNvPr>
          <p:cNvSpPr txBox="1">
            <a:spLocks noChangeArrowheads="1"/>
          </p:cNvSpPr>
          <p:nvPr/>
        </p:nvSpPr>
        <p:spPr bwMode="auto">
          <a:xfrm>
            <a:off x="2341" y="5881687"/>
            <a:ext cx="25209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sz="1400"/>
              <a:t>(Muller-Camen et al., 2008)</a:t>
            </a:r>
          </a:p>
        </p:txBody>
      </p:sp>
      <p:sp>
        <p:nvSpPr>
          <p:cNvPr id="6148" name="Rectangle 10">
            <a:extLst>
              <a:ext uri="{FF2B5EF4-FFF2-40B4-BE49-F238E27FC236}">
                <a16:creationId xmlns:a16="http://schemas.microsoft.com/office/drawing/2014/main" id="{5B22A297-7276-8E47-A08A-A8D09047FFA3}"/>
              </a:ext>
            </a:extLst>
          </p:cNvPr>
          <p:cNvSpPr>
            <a:spLocks noChangeArrowheads="1"/>
          </p:cNvSpPr>
          <p:nvPr/>
        </p:nvSpPr>
        <p:spPr bwMode="auto">
          <a:xfrm>
            <a:off x="0" y="741680"/>
            <a:ext cx="9144000"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marL="457200" indent="-457200" algn="just" eaLnBrk="1" hangingPunct="1">
              <a:buFont typeface="Arial" panose="020B0604020202020204" pitchFamily="34" charset="0"/>
              <a:buChar char="•"/>
            </a:pPr>
            <a:r>
              <a:rPr lang="en-GB" altLang="en-US" sz="2700" b="1" dirty="0"/>
              <a:t>Height: </a:t>
            </a:r>
            <a:r>
              <a:rPr lang="en-GB" altLang="en-US" sz="2700" dirty="0"/>
              <a:t>the traditional high flyers, people rising up through the management ranks.</a:t>
            </a:r>
          </a:p>
          <a:p>
            <a:pPr marL="457200" indent="-457200" algn="just" eaLnBrk="1" hangingPunct="1">
              <a:buFont typeface="Arial" panose="020B0604020202020204" pitchFamily="34" charset="0"/>
              <a:buChar char="•"/>
            </a:pPr>
            <a:r>
              <a:rPr lang="en-GB" altLang="en-US" sz="2700" b="1" dirty="0"/>
              <a:t>Depth: </a:t>
            </a:r>
            <a:r>
              <a:rPr lang="en-GB" altLang="en-US" sz="2700" dirty="0"/>
              <a:t>creating world-class expertise in core competencies, the potential to deepen knowledge and eventually provide technical leadership. </a:t>
            </a:r>
          </a:p>
          <a:p>
            <a:pPr marL="457200" indent="-457200" algn="just" eaLnBrk="1" hangingPunct="1">
              <a:buFont typeface="Arial" panose="020B0604020202020204" pitchFamily="34" charset="0"/>
              <a:buChar char="•"/>
            </a:pPr>
            <a:r>
              <a:rPr lang="en-GB" altLang="en-US" sz="2700" b="1" dirty="0"/>
              <a:t>Breadth: </a:t>
            </a:r>
            <a:r>
              <a:rPr lang="en-GB" altLang="en-US" sz="2700" dirty="0"/>
              <a:t>recognises the value that comes from individuals who can turn their hands to different kinds of jobs, lateral potential.</a:t>
            </a:r>
          </a:p>
        </p:txBody>
      </p:sp>
    </p:spTree>
    <p:extLst>
      <p:ext uri="{BB962C8B-B14F-4D97-AF65-F5344CB8AC3E}">
        <p14:creationId xmlns:p14="http://schemas.microsoft.com/office/powerpoint/2010/main" val="20224756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AF38184F-7668-574C-8D9C-0F5DEB4C3410}"/>
              </a:ext>
            </a:extLst>
          </p:cNvPr>
          <p:cNvSpPr>
            <a:spLocks noGrp="1" noChangeArrowheads="1"/>
          </p:cNvSpPr>
          <p:nvPr>
            <p:ph type="title"/>
          </p:nvPr>
        </p:nvSpPr>
        <p:spPr>
          <a:xfrm>
            <a:off x="2987824" y="5524256"/>
            <a:ext cx="7772400" cy="990600"/>
          </a:xfrm>
        </p:spPr>
        <p:txBody>
          <a:bodyPr/>
          <a:lstStyle/>
          <a:p>
            <a:pPr algn="l" eaLnBrk="1" hangingPunct="1"/>
            <a:r>
              <a:rPr lang="en-GB" altLang="en-US" sz="2800" dirty="0">
                <a:solidFill>
                  <a:schemeClr val="bg1"/>
                </a:solidFill>
                <a:latin typeface="Helvetica" pitchFamily="2" charset="0"/>
              </a:rPr>
              <a:t>Coventry Business School</a:t>
            </a:r>
          </a:p>
        </p:txBody>
      </p:sp>
      <p:sp>
        <p:nvSpPr>
          <p:cNvPr id="7171" name="Rectangle 6">
            <a:extLst>
              <a:ext uri="{FF2B5EF4-FFF2-40B4-BE49-F238E27FC236}">
                <a16:creationId xmlns:a16="http://schemas.microsoft.com/office/drawing/2014/main" id="{85ABD69B-362D-E448-A95E-8687C55BD58F}"/>
              </a:ext>
            </a:extLst>
          </p:cNvPr>
          <p:cNvSpPr>
            <a:spLocks noGrp="1" noChangeArrowheads="1"/>
          </p:cNvSpPr>
          <p:nvPr>
            <p:ph type="body" idx="1"/>
          </p:nvPr>
        </p:nvSpPr>
        <p:spPr>
          <a:xfrm>
            <a:off x="0" y="35169"/>
            <a:ext cx="9144000" cy="5634111"/>
          </a:xfrm>
        </p:spPr>
        <p:txBody>
          <a:bodyPr>
            <a:normAutofit/>
          </a:bodyPr>
          <a:lstStyle/>
          <a:p>
            <a:pPr algn="ctr" eaLnBrk="1" hangingPunct="1">
              <a:buFontTx/>
              <a:buNone/>
            </a:pPr>
            <a:r>
              <a:rPr lang="en-GB" altLang="en-US" sz="3900" b="1" dirty="0">
                <a:solidFill>
                  <a:srgbClr val="0070C0"/>
                </a:solidFill>
                <a:latin typeface="+mj-lt"/>
              </a:rPr>
              <a:t>Sample of Classification</a:t>
            </a:r>
          </a:p>
          <a:p>
            <a:pPr algn="ctr" eaLnBrk="1" hangingPunct="1">
              <a:buFontTx/>
              <a:buNone/>
            </a:pPr>
            <a:r>
              <a:rPr lang="en-GB" altLang="en-US" sz="3900" b="1" dirty="0">
                <a:solidFill>
                  <a:srgbClr val="0070C0"/>
                </a:solidFill>
                <a:latin typeface="+mj-lt"/>
              </a:rPr>
              <a:t> </a:t>
            </a:r>
          </a:p>
          <a:p>
            <a:pPr algn="just" eaLnBrk="1" hangingPunct="1">
              <a:buFontTx/>
              <a:buNone/>
            </a:pPr>
            <a:r>
              <a:rPr lang="en-GB" altLang="en-US" sz="2700" b="1" dirty="0"/>
              <a:t>M1= </a:t>
            </a:r>
            <a:r>
              <a:rPr lang="en-GB" altLang="en-US" sz="2700" dirty="0"/>
              <a:t>Able to progress to senior management position within 3 years</a:t>
            </a:r>
          </a:p>
          <a:p>
            <a:pPr algn="just" eaLnBrk="1" hangingPunct="1">
              <a:buFontTx/>
              <a:buNone/>
            </a:pPr>
            <a:r>
              <a:rPr lang="en-GB" altLang="en-US" sz="2700" b="1" dirty="0"/>
              <a:t>M2= </a:t>
            </a:r>
            <a:r>
              <a:rPr lang="en-GB" altLang="en-US" sz="2700" dirty="0"/>
              <a:t>Able to progress to take management responsibility</a:t>
            </a:r>
          </a:p>
          <a:p>
            <a:pPr algn="just" eaLnBrk="1" hangingPunct="1">
              <a:buFontTx/>
              <a:buNone/>
            </a:pPr>
            <a:r>
              <a:rPr lang="en-GB" altLang="en-US" sz="2700" b="1" dirty="0"/>
              <a:t>L= </a:t>
            </a:r>
            <a:r>
              <a:rPr lang="en-GB" altLang="en-US" sz="2700" dirty="0"/>
              <a:t>Able to progress laterally and learn new skills outside of his/her current job</a:t>
            </a:r>
          </a:p>
          <a:p>
            <a:pPr algn="just" eaLnBrk="1" hangingPunct="1">
              <a:buFontTx/>
              <a:buNone/>
            </a:pPr>
            <a:r>
              <a:rPr lang="en-GB" altLang="en-US" sz="2700" b="1" dirty="0"/>
              <a:t>O= </a:t>
            </a:r>
            <a:r>
              <a:rPr lang="en-GB" altLang="en-US" sz="2700" dirty="0"/>
              <a:t>Likely to stay in present job at present level, and develop with the job</a:t>
            </a:r>
          </a:p>
          <a:p>
            <a:pPr algn="just" eaLnBrk="1" hangingPunct="1">
              <a:buFontTx/>
              <a:buNone/>
            </a:pPr>
            <a:r>
              <a:rPr lang="en-GB" altLang="en-US" sz="2700" b="1" dirty="0"/>
              <a:t>E= </a:t>
            </a:r>
            <a:r>
              <a:rPr lang="en-GB" altLang="en-US" sz="2700" dirty="0"/>
              <a:t>Ability not suited to the current position and level</a:t>
            </a:r>
          </a:p>
        </p:txBody>
      </p:sp>
      <p:sp>
        <p:nvSpPr>
          <p:cNvPr id="7172" name="TextBox 1">
            <a:extLst>
              <a:ext uri="{FF2B5EF4-FFF2-40B4-BE49-F238E27FC236}">
                <a16:creationId xmlns:a16="http://schemas.microsoft.com/office/drawing/2014/main" id="{03D8F590-680A-5747-BCD2-92D9F0F6DA94}"/>
              </a:ext>
            </a:extLst>
          </p:cNvPr>
          <p:cNvSpPr txBox="1">
            <a:spLocks noChangeArrowheads="1"/>
          </p:cNvSpPr>
          <p:nvPr/>
        </p:nvSpPr>
        <p:spPr bwMode="auto">
          <a:xfrm>
            <a:off x="179512" y="6514856"/>
            <a:ext cx="25209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sz="1400" dirty="0"/>
              <a:t>(Muller-</a:t>
            </a:r>
            <a:r>
              <a:rPr lang="en-GB" altLang="en-US" sz="1400" dirty="0" err="1"/>
              <a:t>Camen</a:t>
            </a:r>
            <a:r>
              <a:rPr lang="en-GB" altLang="en-US" sz="1400" dirty="0"/>
              <a:t> et al., 2008)</a:t>
            </a:r>
          </a:p>
        </p:txBody>
      </p:sp>
    </p:spTree>
    <p:extLst>
      <p:ext uri="{BB962C8B-B14F-4D97-AF65-F5344CB8AC3E}">
        <p14:creationId xmlns:p14="http://schemas.microsoft.com/office/powerpoint/2010/main" val="38548981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Content Placeholder 2">
            <a:extLst>
              <a:ext uri="{FF2B5EF4-FFF2-40B4-BE49-F238E27FC236}">
                <a16:creationId xmlns:a16="http://schemas.microsoft.com/office/drawing/2014/main" id="{F9A26223-F156-6142-ACF8-C37E90A5C411}"/>
              </a:ext>
            </a:extLst>
          </p:cNvPr>
          <p:cNvSpPr>
            <a:spLocks noGrp="1"/>
          </p:cNvSpPr>
          <p:nvPr>
            <p:ph idx="1"/>
          </p:nvPr>
        </p:nvSpPr>
        <p:spPr>
          <a:xfrm>
            <a:off x="0" y="0"/>
            <a:ext cx="9123234" cy="5628640"/>
          </a:xfrm>
        </p:spPr>
        <p:txBody>
          <a:bodyPr/>
          <a:lstStyle/>
          <a:p>
            <a:pPr algn="ctr" eaLnBrk="1" hangingPunct="1">
              <a:buFontTx/>
              <a:buNone/>
              <a:defRPr/>
            </a:pPr>
            <a:r>
              <a:rPr lang="en-GB" altLang="en-US" sz="4000" b="1" dirty="0">
                <a:solidFill>
                  <a:srgbClr val="0070C0"/>
                </a:solidFill>
              </a:rPr>
              <a:t>Assessing Potential</a:t>
            </a:r>
          </a:p>
          <a:p>
            <a:pPr>
              <a:defRPr/>
            </a:pPr>
            <a:endParaRPr lang="en-GB" altLang="en-US" sz="2400" dirty="0"/>
          </a:p>
          <a:p>
            <a:pPr>
              <a:defRPr/>
            </a:pPr>
            <a:endParaRPr lang="en-GB" altLang="en-US" sz="2400" dirty="0"/>
          </a:p>
          <a:p>
            <a:pPr marL="0" indent="0">
              <a:buFontTx/>
              <a:buNone/>
              <a:defRPr/>
            </a:pPr>
            <a:endParaRPr lang="en-GB" altLang="en-US" sz="2400" dirty="0"/>
          </a:p>
          <a:p>
            <a:pPr marL="0" indent="0">
              <a:buFontTx/>
              <a:buNone/>
              <a:defRPr/>
            </a:pPr>
            <a:endParaRPr lang="en-GB" altLang="en-US" dirty="0"/>
          </a:p>
        </p:txBody>
      </p:sp>
      <p:graphicFrame>
        <p:nvGraphicFramePr>
          <p:cNvPr id="2" name="Table 1">
            <a:extLst>
              <a:ext uri="{FF2B5EF4-FFF2-40B4-BE49-F238E27FC236}">
                <a16:creationId xmlns:a16="http://schemas.microsoft.com/office/drawing/2014/main" id="{0EA54FC2-4ECE-FC4A-86A2-F0BBE8ECA2D8}"/>
              </a:ext>
            </a:extLst>
          </p:cNvPr>
          <p:cNvGraphicFramePr>
            <a:graphicFrameLocks noGrp="1"/>
          </p:cNvGraphicFramePr>
          <p:nvPr/>
        </p:nvGraphicFramePr>
        <p:xfrm>
          <a:off x="1584960" y="1493520"/>
          <a:ext cx="6055360" cy="3840440"/>
        </p:xfrm>
        <a:graphic>
          <a:graphicData uri="http://schemas.openxmlformats.org/drawingml/2006/table">
            <a:tbl>
              <a:tblPr firstRow="1" bandRow="1">
                <a:tableStyleId>{5C22544A-7EE6-4342-B048-85BDC9FD1C3A}</a:tableStyleId>
              </a:tblPr>
              <a:tblGrid>
                <a:gridCol w="3027680">
                  <a:extLst>
                    <a:ext uri="{9D8B030D-6E8A-4147-A177-3AD203B41FA5}">
                      <a16:colId xmlns:a16="http://schemas.microsoft.com/office/drawing/2014/main" val="20000"/>
                    </a:ext>
                  </a:extLst>
                </a:gridCol>
                <a:gridCol w="3027680">
                  <a:extLst>
                    <a:ext uri="{9D8B030D-6E8A-4147-A177-3AD203B41FA5}">
                      <a16:colId xmlns:a16="http://schemas.microsoft.com/office/drawing/2014/main" val="20001"/>
                    </a:ext>
                  </a:extLst>
                </a:gridCol>
              </a:tblGrid>
              <a:tr h="1771174">
                <a:tc>
                  <a:txBody>
                    <a:bodyPr/>
                    <a:lstStyle/>
                    <a:p>
                      <a:r>
                        <a:rPr lang="en-GB" sz="2400" dirty="0"/>
                        <a:t>Acting</a:t>
                      </a:r>
                      <a:r>
                        <a:rPr lang="en-GB" sz="2400" baseline="0" dirty="0"/>
                        <a:t> roles/secondments</a:t>
                      </a:r>
                    </a:p>
                    <a:p>
                      <a:r>
                        <a:rPr lang="en-GB" sz="2400" baseline="0" dirty="0"/>
                        <a:t>Peer consensus</a:t>
                      </a:r>
                    </a:p>
                    <a:p>
                      <a:r>
                        <a:rPr lang="en-GB" sz="2400" baseline="0" dirty="0"/>
                        <a:t>360-degree assessment</a:t>
                      </a:r>
                      <a:endParaRPr lang="en-GB" sz="2400" dirty="0"/>
                    </a:p>
                  </a:txBody>
                  <a:tcPr marT="45710" marB="45710"/>
                </a:tc>
                <a:tc>
                  <a:txBody>
                    <a:bodyPr/>
                    <a:lstStyle/>
                    <a:p>
                      <a:r>
                        <a:rPr lang="en-GB" sz="2400" dirty="0"/>
                        <a:t>Manager’s judgement</a:t>
                      </a:r>
                    </a:p>
                    <a:p>
                      <a:r>
                        <a:rPr lang="en-GB" sz="2400" dirty="0"/>
                        <a:t>Self-assessment</a:t>
                      </a:r>
                    </a:p>
                  </a:txBody>
                  <a:tcPr marT="45710" marB="45710"/>
                </a:tc>
                <a:extLst>
                  <a:ext uri="{0D108BD9-81ED-4DB2-BD59-A6C34878D82A}">
                    <a16:rowId xmlns:a16="http://schemas.microsoft.com/office/drawing/2014/main" val="10000"/>
                  </a:ext>
                </a:extLst>
              </a:tr>
              <a:tr h="1771174">
                <a:tc>
                  <a:txBody>
                    <a:bodyPr/>
                    <a:lstStyle/>
                    <a:p>
                      <a:r>
                        <a:rPr lang="en-GB" sz="2400" dirty="0"/>
                        <a:t>Formal interviews</a:t>
                      </a:r>
                    </a:p>
                    <a:p>
                      <a:r>
                        <a:rPr lang="en-GB" sz="2400" dirty="0"/>
                        <a:t>Development</a:t>
                      </a:r>
                      <a:r>
                        <a:rPr lang="en-GB" sz="2400" baseline="0" dirty="0"/>
                        <a:t> centres</a:t>
                      </a:r>
                    </a:p>
                    <a:p>
                      <a:r>
                        <a:rPr lang="en-GB" sz="2400" baseline="0" dirty="0"/>
                        <a:t>Case-based interviews</a:t>
                      </a:r>
                      <a:endParaRPr lang="en-GB" sz="2400" dirty="0"/>
                    </a:p>
                  </a:txBody>
                  <a:tcPr marT="45710" marB="45710"/>
                </a:tc>
                <a:tc>
                  <a:txBody>
                    <a:bodyPr/>
                    <a:lstStyle/>
                    <a:p>
                      <a:r>
                        <a:rPr lang="en-GB" sz="2400" dirty="0"/>
                        <a:t>Structured interview</a:t>
                      </a:r>
                    </a:p>
                    <a:p>
                      <a:r>
                        <a:rPr lang="en-GB" sz="2400" dirty="0"/>
                        <a:t>Questionnaires and their interpretation</a:t>
                      </a:r>
                    </a:p>
                  </a:txBody>
                  <a:tcPr marT="45710" marB="45710"/>
                </a:tc>
                <a:extLst>
                  <a:ext uri="{0D108BD9-81ED-4DB2-BD59-A6C34878D82A}">
                    <a16:rowId xmlns:a16="http://schemas.microsoft.com/office/drawing/2014/main" val="10001"/>
                  </a:ext>
                </a:extLst>
              </a:tr>
            </a:tbl>
          </a:graphicData>
        </a:graphic>
      </p:graphicFrame>
      <p:sp>
        <p:nvSpPr>
          <p:cNvPr id="9230" name="TextBox 2">
            <a:extLst>
              <a:ext uri="{FF2B5EF4-FFF2-40B4-BE49-F238E27FC236}">
                <a16:creationId xmlns:a16="http://schemas.microsoft.com/office/drawing/2014/main" id="{48DA3D12-EA1A-264F-8BF6-C42BB163BCD6}"/>
              </a:ext>
            </a:extLst>
          </p:cNvPr>
          <p:cNvSpPr txBox="1">
            <a:spLocks noChangeArrowheads="1"/>
          </p:cNvSpPr>
          <p:nvPr/>
        </p:nvSpPr>
        <p:spPr bwMode="auto">
          <a:xfrm>
            <a:off x="3248977" y="5132229"/>
            <a:ext cx="30956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dirty="0"/>
              <a:t>At a point in time</a:t>
            </a:r>
          </a:p>
        </p:txBody>
      </p:sp>
      <p:sp>
        <p:nvSpPr>
          <p:cNvPr id="9231" name="TextBox 3">
            <a:extLst>
              <a:ext uri="{FF2B5EF4-FFF2-40B4-BE49-F238E27FC236}">
                <a16:creationId xmlns:a16="http://schemas.microsoft.com/office/drawing/2014/main" id="{95296977-AC24-B74F-B28F-5C5B3847A42B}"/>
              </a:ext>
            </a:extLst>
          </p:cNvPr>
          <p:cNvSpPr txBox="1">
            <a:spLocks noChangeArrowheads="1"/>
          </p:cNvSpPr>
          <p:nvPr/>
        </p:nvSpPr>
        <p:spPr bwMode="auto">
          <a:xfrm>
            <a:off x="7703734" y="2882184"/>
            <a:ext cx="1440266"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dirty="0"/>
              <a:t>One assessor</a:t>
            </a:r>
          </a:p>
        </p:txBody>
      </p:sp>
      <p:sp>
        <p:nvSpPr>
          <p:cNvPr id="9232" name="TextBox 5">
            <a:extLst>
              <a:ext uri="{FF2B5EF4-FFF2-40B4-BE49-F238E27FC236}">
                <a16:creationId xmlns:a16="http://schemas.microsoft.com/office/drawing/2014/main" id="{408635D2-1146-7749-AF5A-FB4DF150A21C}"/>
              </a:ext>
            </a:extLst>
          </p:cNvPr>
          <p:cNvSpPr txBox="1">
            <a:spLocks noChangeArrowheads="1"/>
          </p:cNvSpPr>
          <p:nvPr/>
        </p:nvSpPr>
        <p:spPr bwMode="auto">
          <a:xfrm>
            <a:off x="2397760" y="976472"/>
            <a:ext cx="469392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dirty="0"/>
              <a:t>Job-based observation over time</a:t>
            </a:r>
          </a:p>
        </p:txBody>
      </p:sp>
      <p:sp>
        <p:nvSpPr>
          <p:cNvPr id="9233" name="TextBox 6">
            <a:extLst>
              <a:ext uri="{FF2B5EF4-FFF2-40B4-BE49-F238E27FC236}">
                <a16:creationId xmlns:a16="http://schemas.microsoft.com/office/drawing/2014/main" id="{4C965BA4-0206-4A42-A05A-737106D49BE1}"/>
              </a:ext>
            </a:extLst>
          </p:cNvPr>
          <p:cNvSpPr txBox="1">
            <a:spLocks noChangeArrowheads="1"/>
          </p:cNvSpPr>
          <p:nvPr/>
        </p:nvSpPr>
        <p:spPr bwMode="auto">
          <a:xfrm>
            <a:off x="-111761" y="3000375"/>
            <a:ext cx="163330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dirty="0"/>
              <a:t>Many assessors</a:t>
            </a:r>
          </a:p>
        </p:txBody>
      </p:sp>
      <p:sp>
        <p:nvSpPr>
          <p:cNvPr id="9234" name="TextBox 8">
            <a:extLst>
              <a:ext uri="{FF2B5EF4-FFF2-40B4-BE49-F238E27FC236}">
                <a16:creationId xmlns:a16="http://schemas.microsoft.com/office/drawing/2014/main" id="{6FD238BF-5A71-0543-8E3B-83DD624F3C3D}"/>
              </a:ext>
            </a:extLst>
          </p:cNvPr>
          <p:cNvSpPr txBox="1">
            <a:spLocks noChangeArrowheads="1"/>
          </p:cNvSpPr>
          <p:nvPr/>
        </p:nvSpPr>
        <p:spPr bwMode="auto">
          <a:xfrm>
            <a:off x="6623050" y="6400800"/>
            <a:ext cx="252095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GB" altLang="en-US" sz="1400"/>
              <a:t>(Muller-Camen et al., 2008)</a:t>
            </a:r>
          </a:p>
        </p:txBody>
      </p:sp>
    </p:spTree>
    <p:extLst>
      <p:ext uri="{BB962C8B-B14F-4D97-AF65-F5344CB8AC3E}">
        <p14:creationId xmlns:p14="http://schemas.microsoft.com/office/powerpoint/2010/main" val="29707617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486" y="0"/>
            <a:ext cx="8229600" cy="550718"/>
          </a:xfrm>
        </p:spPr>
        <p:txBody>
          <a:bodyPr>
            <a:normAutofit fontScale="90000"/>
          </a:bodyPr>
          <a:lstStyle/>
          <a:p>
            <a:r>
              <a:rPr dirty="0"/>
              <a:t>References</a:t>
            </a:r>
          </a:p>
        </p:txBody>
      </p:sp>
      <p:sp>
        <p:nvSpPr>
          <p:cNvPr id="3" name="Content Placeholder 2"/>
          <p:cNvSpPr>
            <a:spLocks noGrp="1"/>
          </p:cNvSpPr>
          <p:nvPr>
            <p:ph idx="1"/>
          </p:nvPr>
        </p:nvSpPr>
        <p:spPr>
          <a:xfrm>
            <a:off x="0" y="623454"/>
            <a:ext cx="9144000" cy="4842163"/>
          </a:xfrm>
        </p:spPr>
        <p:txBody>
          <a:bodyPr>
            <a:normAutofit/>
          </a:bodyPr>
          <a:lstStyle/>
          <a:p>
            <a:r>
              <a:rPr sz="1600" dirty="0"/>
              <a:t>Armstrong, M. and Taylor, S., 2020. Armstrong's Handbook of Human Resource Management Practice. 15th ed. London: Kogan Page.</a:t>
            </a:r>
          </a:p>
          <a:p>
            <a:r>
              <a:rPr sz="1600" dirty="0"/>
              <a:t>Boxall, P. and Purcell, J., 2016. Strategy and Human Resource Management. 4th ed. London: Palgrave.</a:t>
            </a:r>
          </a:p>
          <a:p>
            <a:r>
              <a:rPr sz="1600" dirty="0"/>
              <a:t>Ulrich, D., Brockbank, W., Johnson, D., </a:t>
            </a:r>
            <a:r>
              <a:rPr sz="1600" dirty="0" err="1"/>
              <a:t>Sandholtz</a:t>
            </a:r>
            <a:r>
              <a:rPr sz="1600" dirty="0"/>
              <a:t>, K. and Younger, J., 2008. HR Competencies: Mastery at the Intersection of People and Business. Alexandria: Society for Human Resource Management.</a:t>
            </a:r>
          </a:p>
          <a:p>
            <a:r>
              <a:rPr sz="1600" dirty="0"/>
              <a:t>Legge, K., 2005. Human Resource Management: Rhetorics and Realities. Anniversary ed. London: Palgrave Macmillan.</a:t>
            </a:r>
          </a:p>
          <a:p>
            <a:r>
              <a:rPr sz="1600" dirty="0" err="1"/>
              <a:t>Storey</a:t>
            </a:r>
            <a:r>
              <a:rPr sz="1600" dirty="0"/>
              <a:t>, J., 2007. Human Resource Management: A Critical Text. 3rd ed. London: Thomson Learning.</a:t>
            </a:r>
          </a:p>
          <a:p>
            <a:r>
              <a:rPr sz="1600" dirty="0"/>
              <a:t>Beardwell, J. and Thompson, A., 2017. Human Resource Management: A Contemporary Approach. 8th ed. Harlow: Pearson Education.</a:t>
            </a:r>
          </a:p>
          <a:p>
            <a:r>
              <a:rPr sz="1600" dirty="0"/>
              <a:t>Torrington, D., Hall, L., Taylor, S. and Atkinson, C., 2017. Human Resource Management. 10th ed. Harlow: Pearson.</a:t>
            </a:r>
          </a:p>
          <a:p>
            <a:r>
              <a:rPr sz="1600" dirty="0"/>
              <a:t>Kaufman, B.E., 2015. The Theoretical Foundation of Industrial Relations and Its Implications for Labor Economics and HRM. ILR Review, 68(1), pp.74-100.</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1684</TotalTime>
  <Words>3580</Words>
  <Application>Microsoft Office PowerPoint</Application>
  <PresentationFormat>On-screen Show (4:3)</PresentationFormat>
  <Paragraphs>414</Paragraphs>
  <Slides>44</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Myriad Pro</vt:lpstr>
      <vt:lpstr>Aptos</vt:lpstr>
      <vt:lpstr>Arial</vt:lpstr>
      <vt:lpstr>Calibri</vt:lpstr>
      <vt:lpstr>Helvetica</vt:lpstr>
      <vt:lpstr>Symbol</vt:lpstr>
      <vt:lpstr>Wingdings</vt:lpstr>
      <vt:lpstr>Wingdings 2</vt:lpstr>
      <vt:lpstr>20140311PresentationUWTSDTemplate</vt:lpstr>
      <vt:lpstr>Master of Business Administration   Human Capital Management   Introduction, HRP and Overview</vt:lpstr>
      <vt:lpstr>Icebreaker: Getting to Know Each Other</vt:lpstr>
      <vt:lpstr>Housekeeping Guidelines</vt:lpstr>
      <vt:lpstr>Introduction to the Module</vt:lpstr>
      <vt:lpstr>Teaching Schedule for the term</vt:lpstr>
      <vt:lpstr>i) Some Key Themes</vt:lpstr>
      <vt:lpstr>ii) HRM History and Development </vt:lpstr>
      <vt:lpstr> From Personnel Management to HRM</vt:lpstr>
      <vt:lpstr>Models of HRM</vt:lpstr>
      <vt:lpstr> Definitions - HRM</vt:lpstr>
      <vt:lpstr> Devanna et al      (from Beardwell &amp; Claydon 2007, p8)  </vt:lpstr>
      <vt:lpstr> Beer et al        (from Beardwell &amp; Claydon 2007, p9) </vt:lpstr>
      <vt:lpstr>The Guest model: HRM and Performance</vt:lpstr>
      <vt:lpstr>Hard &amp; Soft Models of HRM</vt:lpstr>
      <vt:lpstr>Models continued</vt:lpstr>
      <vt:lpstr> Intro Part 2-   The HR Function in Changing Times.   </vt:lpstr>
      <vt:lpstr> </vt:lpstr>
      <vt:lpstr>CIPD Profession Map</vt:lpstr>
      <vt:lpstr>CIPD Profession Map</vt:lpstr>
      <vt:lpstr>2. Roles in HR</vt:lpstr>
      <vt:lpstr> Ulrich’s 1997 ‘HR Champion’ Model</vt:lpstr>
      <vt:lpstr>HR Department Structural Choices</vt:lpstr>
      <vt:lpstr> Ulrich’s influence on structure of the HR department</vt:lpstr>
      <vt:lpstr> Outsourcing and shared service centres</vt:lpstr>
      <vt:lpstr>4. Delivery of HR by Line Managers</vt:lpstr>
      <vt:lpstr>Problems with Devolving HRM to Line Managers</vt:lpstr>
      <vt:lpstr>Class Activity: Debate on Outsourcing HR Functions</vt:lpstr>
      <vt:lpstr>Differentiating operational from strategic activity</vt:lpstr>
      <vt:lpstr>PowerPoint Presentation</vt:lpstr>
      <vt:lpstr>Introducing Human Resource Planning</vt:lpstr>
      <vt:lpstr>Strategy-linked to Human Resource Planning</vt:lpstr>
      <vt:lpstr>Aims of HRP</vt:lpstr>
      <vt:lpstr> What can we know about the future? </vt:lpstr>
      <vt:lpstr>What can we know about the future?</vt:lpstr>
      <vt:lpstr>HRP moves HR from reactive problem-solving to proactive workforce design, ensuring a company has the human resources necessary for sustained success</vt:lpstr>
      <vt:lpstr>Human Resource Planning</vt:lpstr>
      <vt:lpstr>Human Resource Planning</vt:lpstr>
      <vt:lpstr>Comparing demand &amp; supply Forecasts </vt:lpstr>
      <vt:lpstr>Human Resource Planning</vt:lpstr>
      <vt:lpstr>PowerPoint Presentation</vt:lpstr>
      <vt:lpstr>PowerPoint Presentation</vt:lpstr>
      <vt:lpstr>Coventry Business School</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Eno Maycock</cp:lastModifiedBy>
  <cp:revision>46</cp:revision>
  <dcterms:created xsi:type="dcterms:W3CDTF">2020-04-06T13:34:42Z</dcterms:created>
  <dcterms:modified xsi:type="dcterms:W3CDTF">2026-09-28T13:06:45Z</dcterms:modified>
</cp:coreProperties>
</file>