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C27DAF-AECA-E177-AA67-E2E0B219BB1A}" v="144" dt="2023-07-21T16:15:12.5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hishek Ishvarbhai Goyani (2230880)" userId="S::2230880@student.uwtsd.ac.uk::e7b6bd1c-a1a4-4403-91b3-9a6a0555d62d" providerId="AD" clId="Web-{BDC27DAF-AECA-E177-AA67-E2E0B219BB1A}"/>
    <pc:docChg chg="modSld">
      <pc:chgData name="Abhishek Ishvarbhai Goyani (2230880)" userId="S::2230880@student.uwtsd.ac.uk::e7b6bd1c-a1a4-4403-91b3-9a6a0555d62d" providerId="AD" clId="Web-{BDC27DAF-AECA-E177-AA67-E2E0B219BB1A}" dt="2023-07-21T16:15:12.523" v="81" actId="1076"/>
      <pc:docMkLst>
        <pc:docMk/>
      </pc:docMkLst>
      <pc:sldChg chg="addSp delSp modSp addAnim delAnim">
        <pc:chgData name="Abhishek Ishvarbhai Goyani (2230880)" userId="S::2230880@student.uwtsd.ac.uk::e7b6bd1c-a1a4-4403-91b3-9a6a0555d62d" providerId="AD" clId="Web-{BDC27DAF-AECA-E177-AA67-E2E0B219BB1A}" dt="2023-07-21T16:15:12.523" v="81" actId="1076"/>
        <pc:sldMkLst>
          <pc:docMk/>
          <pc:sldMk cId="1912756560" sldId="256"/>
        </pc:sldMkLst>
        <pc:spChg chg="mod">
          <ac:chgData name="Abhishek Ishvarbhai Goyani (2230880)" userId="S::2230880@student.uwtsd.ac.uk::e7b6bd1c-a1a4-4403-91b3-9a6a0555d62d" providerId="AD" clId="Web-{BDC27DAF-AECA-E177-AA67-E2E0B219BB1A}" dt="2023-07-21T13:52:27.300" v="16" actId="20577"/>
          <ac:spMkLst>
            <pc:docMk/>
            <pc:sldMk cId="1912756560" sldId="256"/>
            <ac:spMk id="2" creationId="{00000000-0000-0000-0000-000000000000}"/>
          </ac:spMkLst>
        </pc:spChg>
        <pc:picChg chg="add del mod">
          <ac:chgData name="Abhishek Ishvarbhai Goyani (2230880)" userId="S::2230880@student.uwtsd.ac.uk::e7b6bd1c-a1a4-4403-91b3-9a6a0555d62d" providerId="AD" clId="Web-{BDC27DAF-AECA-E177-AA67-E2E0B219BB1A}" dt="2023-07-21T16:13:49.395" v="79"/>
          <ac:picMkLst>
            <pc:docMk/>
            <pc:sldMk cId="1912756560" sldId="256"/>
            <ac:picMk id="3" creationId="{CFE976C5-F058-F20C-F0DE-F2F2A76B23C1}"/>
          </ac:picMkLst>
        </pc:picChg>
        <pc:picChg chg="add mod">
          <ac:chgData name="Abhishek Ishvarbhai Goyani (2230880)" userId="S::2230880@student.uwtsd.ac.uk::e7b6bd1c-a1a4-4403-91b3-9a6a0555d62d" providerId="AD" clId="Web-{BDC27DAF-AECA-E177-AA67-E2E0B219BB1A}" dt="2023-07-21T16:15:12.523" v="81" actId="1076"/>
          <ac:picMkLst>
            <pc:docMk/>
            <pc:sldMk cId="1912756560" sldId="256"/>
            <ac:picMk id="4" creationId="{B97BD30D-3536-B48D-EF13-A67A0445C7C0}"/>
          </ac:picMkLst>
        </pc:picChg>
      </pc:sldChg>
      <pc:sldChg chg="modSp">
        <pc:chgData name="Abhishek Ishvarbhai Goyani (2230880)" userId="S::2230880@student.uwtsd.ac.uk::e7b6bd1c-a1a4-4403-91b3-9a6a0555d62d" providerId="AD" clId="Web-{BDC27DAF-AECA-E177-AA67-E2E0B219BB1A}" dt="2023-07-21T15:56:23.979" v="78" actId="20577"/>
        <pc:sldMkLst>
          <pc:docMk/>
          <pc:sldMk cId="2869825850" sldId="270"/>
        </pc:sldMkLst>
        <pc:spChg chg="mod">
          <ac:chgData name="Abhishek Ishvarbhai Goyani (2230880)" userId="S::2230880@student.uwtsd.ac.uk::e7b6bd1c-a1a4-4403-91b3-9a6a0555d62d" providerId="AD" clId="Web-{BDC27DAF-AECA-E177-AA67-E2E0B219BB1A}" dt="2023-07-21T15:56:23.979" v="78" actId="20577"/>
          <ac:spMkLst>
            <pc:docMk/>
            <pc:sldMk cId="2869825850" sldId="270"/>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5E12FF-FF38-4C27-97B1-C5586740E2F0}" type="datetimeFigureOut">
              <a:rPr lang="en-GB" smtClean="0"/>
              <a:t>21/07/2023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D2B59F-1B8D-43B9-A0EC-88740414B2A9}" type="slidenum">
              <a:rPr lang="en-GB" smtClean="0"/>
              <a:t>‹#›</a:t>
            </a:fld>
            <a:endParaRPr lang="en-GB"/>
          </a:p>
        </p:txBody>
      </p:sp>
    </p:spTree>
    <p:extLst>
      <p:ext uri="{BB962C8B-B14F-4D97-AF65-F5344CB8AC3E}">
        <p14:creationId xmlns:p14="http://schemas.microsoft.com/office/powerpoint/2010/main" val="83186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 Management (HRM) is crucial to the success of businesses in today's modern economy. Effective human resource management is critical to maintaining a highly engaged and motivated team at Twitter, a rapidly evolving technology firm. </a:t>
            </a:r>
          </a:p>
          <a:p>
            <a:pPr marL="285750" indent="-285750" algn="just">
              <a:buFont typeface="Arial" pitchFamily="34" charset="0"/>
              <a:buChar char="•"/>
            </a:pPr>
            <a:r>
              <a:rPr lang="en-GB"/>
              <a:t>In this presentation, HR department of Twitter is analysed to determine what it needs to do a better job of engaging its workforce, both now and in the future. Assignment 1's suggestions on how HR may improve its capabilities to contribute </a:t>
            </a:r>
            <a:r>
              <a:rPr lang="en-GB" err="1"/>
              <a:t>favorably</a:t>
            </a:r>
            <a:r>
              <a:rPr lang="en-GB"/>
              <a:t> to the company's employee engagement objectives will serve as the sole inspiration for the development of these abilities. </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2</a:t>
            </a:fld>
            <a:endParaRPr lang="en-GB"/>
          </a:p>
        </p:txBody>
      </p:sp>
    </p:spTree>
    <p:extLst>
      <p:ext uri="{BB962C8B-B14F-4D97-AF65-F5344CB8AC3E}">
        <p14:creationId xmlns:p14="http://schemas.microsoft.com/office/powerpoint/2010/main" val="3277795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resources professionals at Twitter may boost their capacity to encourage employee engagement by following the action plan suggested in this study. </a:t>
            </a:r>
          </a:p>
          <a:p>
            <a:pPr marL="285750" indent="-285750" algn="just">
              <a:buFont typeface="Arial" pitchFamily="34" charset="0"/>
              <a:buChar char="•"/>
            </a:pPr>
            <a:r>
              <a:rPr lang="en-GB"/>
              <a:t>As Twitter's HR department improves its abilities, the company's staff will become more dedicated to its mission, productive, and in sync with its strategic priorities (</a:t>
            </a:r>
            <a:r>
              <a:rPr lang="en-GB" err="1"/>
              <a:t>Shanjabin</a:t>
            </a:r>
            <a:r>
              <a:rPr lang="en-GB"/>
              <a:t> &amp; </a:t>
            </a:r>
            <a:r>
              <a:rPr lang="en-GB" err="1"/>
              <a:t>Oyshi</a:t>
            </a:r>
            <a:r>
              <a:rPr lang="en-GB"/>
              <a:t>, 2021). </a:t>
            </a:r>
          </a:p>
          <a:p>
            <a:pPr marL="285750" indent="-285750" algn="just">
              <a:buFont typeface="Arial" pitchFamily="34" charset="0"/>
              <a:buChar char="•"/>
            </a:pPr>
            <a:r>
              <a:rPr lang="en-GB"/>
              <a:t>As a result, Twitter will have a more satisfied and loyal workforce, who will lead to improved productivity and growth in an increasingly competitive business. </a:t>
            </a:r>
          </a:p>
          <a:p>
            <a:pPr marL="285750" indent="-285750" algn="just">
              <a:buFont typeface="Arial" pitchFamily="34" charset="0"/>
              <a:buChar char="•"/>
            </a:pPr>
            <a:r>
              <a:rPr lang="en-GB"/>
              <a:t>Putting an emphasis on skill development within HR is a strategic step toward long-term success and sustainable growth, since it is an investment in the company's people capital.</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3</a:t>
            </a:fld>
            <a:endParaRPr lang="en-GB"/>
          </a:p>
        </p:txBody>
      </p:sp>
    </p:spTree>
    <p:extLst>
      <p:ext uri="{BB962C8B-B14F-4D97-AF65-F5344CB8AC3E}">
        <p14:creationId xmlns:p14="http://schemas.microsoft.com/office/powerpoint/2010/main" val="2925832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Twitter's HR department needs to build a set of important abilities, both now and in the future, in order to strengthen the priority area in HRM highlighted in Assignment 1. </a:t>
            </a:r>
          </a:p>
          <a:p>
            <a:pPr marL="285750" indent="-285750" algn="just">
              <a:buFont typeface="Arial" pitchFamily="34" charset="0"/>
              <a:buChar char="•"/>
            </a:pPr>
            <a:r>
              <a:rPr lang="en-GB"/>
              <a:t>"Employee Engagement" was singled out as a top priority since it is such an important part of human resource management and has been shown to have a major effect on both business results and worker happiness (Ansari &amp; Dash, 2022).</a:t>
            </a:r>
          </a:p>
          <a:p>
            <a:pPr marL="285750" indent="-285750" algn="just">
              <a:buFont typeface="Arial" pitchFamily="34" charset="0"/>
              <a:buChar char="•"/>
            </a:pPr>
            <a:r>
              <a:rPr lang="en-GB"/>
              <a:t>Human resources at Twitter need the following abilities to increase employee engagement:</a:t>
            </a:r>
          </a:p>
          <a:p>
            <a:pPr marL="800100" lvl="1" indent="-342900" algn="just">
              <a:buFont typeface="+mj-lt"/>
              <a:buAutoNum type="arabicPeriod"/>
            </a:pPr>
            <a:r>
              <a:rPr lang="en-GB"/>
              <a:t>Data Analysis and Interpretation</a:t>
            </a:r>
          </a:p>
          <a:p>
            <a:pPr marL="800100" lvl="1" indent="-342900" algn="just">
              <a:buFont typeface="+mj-lt"/>
              <a:buAutoNum type="arabicPeriod"/>
            </a:pPr>
            <a:r>
              <a:rPr lang="en-GB"/>
              <a:t>Emotional Intelligence and Empathy</a:t>
            </a:r>
          </a:p>
          <a:p>
            <a:pPr marL="800100" lvl="1" indent="-342900" algn="just">
              <a:buFont typeface="+mj-lt"/>
              <a:buAutoNum type="arabicPeriod"/>
            </a:pPr>
            <a:r>
              <a:rPr lang="en-GB"/>
              <a:t>Communication and Influencing Skills</a:t>
            </a:r>
          </a:p>
          <a:p>
            <a:pPr marL="800100" lvl="1" indent="-342900" algn="just">
              <a:buFont typeface="+mj-lt"/>
              <a:buAutoNum type="arabicPeriod"/>
            </a:pPr>
            <a:r>
              <a:rPr lang="en-GB"/>
              <a:t>Change Management and Innovation</a:t>
            </a:r>
          </a:p>
          <a:p>
            <a:pPr marL="800100" lvl="1" indent="-342900" algn="just">
              <a:buFont typeface="+mj-lt"/>
              <a:buAutoNum type="arabicPeriod"/>
            </a:pPr>
            <a:r>
              <a:rPr lang="en-GB"/>
              <a:t>Digital Literacy and Technology Adoption</a:t>
            </a:r>
          </a:p>
          <a:p>
            <a:pPr marL="800100" lvl="1" indent="-342900" algn="just">
              <a:buFont typeface="+mj-lt"/>
              <a:buAutoNum type="arabicPeriod"/>
            </a:pPr>
            <a:r>
              <a:rPr lang="en-GB"/>
              <a:t>Cultural Competence and Diversity and Inclusion</a:t>
            </a:r>
          </a:p>
          <a:p>
            <a:pPr marL="800100" lvl="1" indent="-342900" algn="just">
              <a:buFont typeface="+mj-lt"/>
              <a:buAutoNum type="arabicPeriod"/>
            </a:pPr>
            <a:r>
              <a:rPr lang="en-GB"/>
              <a:t>Training and Development Expertise</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4</a:t>
            </a:fld>
            <a:endParaRPr lang="en-GB"/>
          </a:p>
        </p:txBody>
      </p:sp>
    </p:spTree>
    <p:extLst>
      <p:ext uri="{BB962C8B-B14F-4D97-AF65-F5344CB8AC3E}">
        <p14:creationId xmlns:p14="http://schemas.microsoft.com/office/powerpoint/2010/main" val="1452132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resources personnel at Twitter should hone their analytic abilities so they can make sense of employee data such as surveys, performance indicators, and comments (</a:t>
            </a:r>
            <a:r>
              <a:rPr lang="en-GB" err="1"/>
              <a:t>Budhwar</a:t>
            </a:r>
            <a:r>
              <a:rPr lang="en-GB"/>
              <a:t> et al., 2022). </a:t>
            </a:r>
          </a:p>
          <a:p>
            <a:pPr marL="285750" indent="-285750" algn="just">
              <a:buFont typeface="Arial" pitchFamily="34" charset="0"/>
              <a:buChar char="•"/>
            </a:pPr>
            <a:r>
              <a:rPr lang="en-GB"/>
              <a:t>Effective analysis of this data allows HR to see patterns, trouble spots, and development opportunities in the realm of employee engagement (</a:t>
            </a:r>
            <a:r>
              <a:rPr lang="en-GB" err="1"/>
              <a:t>Vrontis</a:t>
            </a:r>
            <a:r>
              <a:rPr lang="en-GB"/>
              <a:t> et al., 2021). </a:t>
            </a:r>
          </a:p>
          <a:p>
            <a:pPr marL="285750" indent="-285750" algn="just">
              <a:buFont typeface="Arial" pitchFamily="34" charset="0"/>
              <a:buChar char="•"/>
            </a:pPr>
            <a:r>
              <a:rPr lang="en-GB"/>
              <a:t>They may utilize available resources to get relevant information, </a:t>
            </a:r>
            <a:r>
              <a:rPr lang="en-GB" err="1"/>
              <a:t>analyze</a:t>
            </a:r>
            <a:r>
              <a:rPr lang="en-GB"/>
              <a:t> it, and then formulate and execute appropriate solutions.</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5</a:t>
            </a:fld>
            <a:endParaRPr lang="en-GB"/>
          </a:p>
        </p:txBody>
      </p:sp>
    </p:spTree>
    <p:extLst>
      <p:ext uri="{BB962C8B-B14F-4D97-AF65-F5344CB8AC3E}">
        <p14:creationId xmlns:p14="http://schemas.microsoft.com/office/powerpoint/2010/main" val="1664932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 professionals need to work on their emotional intelligence and empathy to better comprehend the wants, fears, and sentiments of their staff (</a:t>
            </a:r>
            <a:r>
              <a:rPr lang="en-GB" err="1"/>
              <a:t>Coston</a:t>
            </a:r>
            <a:r>
              <a:rPr lang="en-GB"/>
              <a:t> et al., 2023). </a:t>
            </a:r>
          </a:p>
          <a:p>
            <a:pPr marL="285750" indent="-285750" algn="just">
              <a:buFont typeface="Arial" pitchFamily="34" charset="0"/>
              <a:buChar char="•"/>
            </a:pPr>
            <a:r>
              <a:rPr lang="en-GB"/>
              <a:t>Human resources may improve employee engagement by empathizing with workers to create a more welcoming and inclusive workplace. They need to be able to talk to workers and hear what they have to say.</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6</a:t>
            </a:fld>
            <a:endParaRPr lang="en-GB"/>
          </a:p>
        </p:txBody>
      </p:sp>
    </p:spTree>
    <p:extLst>
      <p:ext uri="{BB962C8B-B14F-4D97-AF65-F5344CB8AC3E}">
        <p14:creationId xmlns:p14="http://schemas.microsoft.com/office/powerpoint/2010/main" val="2890242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resources specialists require strong communication skills to properly express the organization's objectives, programs, and rewards to staff (</a:t>
            </a:r>
            <a:r>
              <a:rPr lang="en-GB" err="1"/>
              <a:t>Hanelt</a:t>
            </a:r>
            <a:r>
              <a:rPr lang="en-GB"/>
              <a:t> et al., 2020). They need to be able to persuade workers to voluntarily take part in engagement efforts and programs. </a:t>
            </a:r>
          </a:p>
          <a:p>
            <a:pPr marL="285750" indent="-285750" algn="just">
              <a:buFont typeface="Arial" pitchFamily="34" charset="0"/>
              <a:buChar char="•"/>
            </a:pPr>
            <a:r>
              <a:rPr lang="en-GB"/>
              <a:t>This may be accomplished via the use of company-wide announcements, social media, and frequent team meetings.</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7</a:t>
            </a:fld>
            <a:endParaRPr lang="en-GB"/>
          </a:p>
        </p:txBody>
      </p:sp>
    </p:spTree>
    <p:extLst>
      <p:ext uri="{BB962C8B-B14F-4D97-AF65-F5344CB8AC3E}">
        <p14:creationId xmlns:p14="http://schemas.microsoft.com/office/powerpoint/2010/main" val="116633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 department has to implement creative engagement activities and programs to boost employee participation (Hung, 2022). </a:t>
            </a:r>
          </a:p>
          <a:p>
            <a:pPr marL="285750" indent="-285750" algn="just">
              <a:buFont typeface="Arial" pitchFamily="34" charset="0"/>
              <a:buChar char="•"/>
            </a:pPr>
            <a:r>
              <a:rPr lang="en-GB"/>
              <a:t>Human resources experts need to be well-versed in change management strategies to help smooth out these projects' rollout and combat any opposition to transformation that may arise (</a:t>
            </a:r>
            <a:r>
              <a:rPr lang="en-GB" err="1"/>
              <a:t>Zaitsava</a:t>
            </a:r>
            <a:r>
              <a:rPr lang="en-GB"/>
              <a:t> et al., 2022). </a:t>
            </a:r>
          </a:p>
          <a:p>
            <a:pPr marL="285750" indent="-285750" algn="just">
              <a:buFont typeface="Arial" pitchFamily="34" charset="0"/>
              <a:buChar char="•"/>
            </a:pPr>
            <a:r>
              <a:rPr lang="en-GB"/>
              <a:t>Improved results from employee participation may be achieved by fostering a culture of innovation and continual improvement.</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8</a:t>
            </a:fld>
            <a:endParaRPr lang="en-GB"/>
          </a:p>
        </p:txBody>
      </p:sp>
    </p:spTree>
    <p:extLst>
      <p:ext uri="{BB962C8B-B14F-4D97-AF65-F5344CB8AC3E}">
        <p14:creationId xmlns:p14="http://schemas.microsoft.com/office/powerpoint/2010/main" val="858510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resources professionals in the modern day need to be computer savvy and at ease utilizing HRIS, social media, and employee engagement technologies (Li, 2022a). </a:t>
            </a:r>
          </a:p>
          <a:p>
            <a:pPr marL="285750" indent="-285750" algn="just">
              <a:buFont typeface="Arial" pitchFamily="34" charset="0"/>
              <a:buChar char="•"/>
            </a:pPr>
            <a:r>
              <a:rPr lang="en-GB"/>
              <a:t>This knowledge is crucial for making the most of digital tools in the monitoring and improvement of employee engagement.</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9</a:t>
            </a:fld>
            <a:endParaRPr lang="en-GB"/>
          </a:p>
        </p:txBody>
      </p:sp>
    </p:spTree>
    <p:extLst>
      <p:ext uri="{BB962C8B-B14F-4D97-AF65-F5344CB8AC3E}">
        <p14:creationId xmlns:p14="http://schemas.microsoft.com/office/powerpoint/2010/main" val="2322262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resources employees at Twitter, a varied and global firm, must cultivate cultural competency and encourage diversity and inclusion (Li, 2022b). </a:t>
            </a:r>
          </a:p>
          <a:p>
            <a:pPr marL="285750" indent="-285750" algn="just">
              <a:buFont typeface="Arial" pitchFamily="34" charset="0"/>
              <a:buChar char="•"/>
            </a:pPr>
            <a:r>
              <a:rPr lang="en-GB"/>
              <a:t>An inclusive workplace, in which all workers feel appreciated and engaged, may be achieved via an understanding and appreciation of other viewpoints and backgrounds.</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10</a:t>
            </a:fld>
            <a:endParaRPr lang="en-GB"/>
          </a:p>
        </p:txBody>
      </p:sp>
    </p:spTree>
    <p:extLst>
      <p:ext uri="{BB962C8B-B14F-4D97-AF65-F5344CB8AC3E}">
        <p14:creationId xmlns:p14="http://schemas.microsoft.com/office/powerpoint/2010/main" val="3099183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Human resources should provide opportunities for workers to keep growing and learning (</a:t>
            </a:r>
            <a:r>
              <a:rPr lang="en-GB" err="1"/>
              <a:t>Shanjabin</a:t>
            </a:r>
            <a:r>
              <a:rPr lang="en-GB"/>
              <a:t> &amp; </a:t>
            </a:r>
            <a:r>
              <a:rPr lang="en-GB" err="1"/>
              <a:t>Oyshi</a:t>
            </a:r>
            <a:r>
              <a:rPr lang="en-GB"/>
              <a:t>, 2021). </a:t>
            </a:r>
          </a:p>
          <a:p>
            <a:pPr marL="285750" indent="-285750" algn="just">
              <a:buFont typeface="Arial" pitchFamily="34" charset="0"/>
              <a:buChar char="•"/>
            </a:pPr>
            <a:r>
              <a:rPr lang="en-GB"/>
              <a:t>Human resources experts need to know how to assess training requirements, provide engaging lessons, and measure training's influence on productivity.</a:t>
            </a: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11</a:t>
            </a:fld>
            <a:endParaRPr lang="en-GB"/>
          </a:p>
        </p:txBody>
      </p:sp>
    </p:spTree>
    <p:extLst>
      <p:ext uri="{BB962C8B-B14F-4D97-AF65-F5344CB8AC3E}">
        <p14:creationId xmlns:p14="http://schemas.microsoft.com/office/powerpoint/2010/main" val="21514514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Short Term (0-6 months):</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Conduct a comprehensive assessment of the current employee engagement levels through surveys and focus groups.</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Organize workshops and training sessions for HR professionals to enhance data analysis skills and interpret employee engagement data effectively.</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Provide training on emotional intelligence and empathy to HR professionals to foster better employee relations and understanding.</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Develop and implement communication workshops to enhance HR's ability to communicate engagement initiatives effectively.</a:t>
            </a:r>
            <a:endParaRPr lang="en-GB" sz="1100" kern="1200">
              <a:solidFill>
                <a:schemeClr val="tx1"/>
              </a:solidFill>
              <a:effectLst/>
              <a:latin typeface="+mn-lt"/>
              <a:ea typeface="+mn-ea"/>
              <a:cs typeface="+mn-cs"/>
            </a:endParaRPr>
          </a:p>
          <a:p>
            <a:pPr lvl="0"/>
            <a:r>
              <a:rPr lang="en-GB" sz="1200" kern="1200">
                <a:solidFill>
                  <a:schemeClr val="tx1"/>
                </a:solidFill>
                <a:effectLst/>
                <a:latin typeface="+mn-lt"/>
                <a:ea typeface="+mn-ea"/>
                <a:cs typeface="+mn-cs"/>
              </a:rPr>
              <a:t>Mid Term (6-12 months):</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Introduce innovative employee engagement initiatives based on data insights and best practices.</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Provide training on change management techniques for HR professionals to ensure smooth implementation and adoption of engagement initiatives.</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Facilitate digital literacy training to ensure HR professionals can effectively use digital tools for engagement monitoring and management.</a:t>
            </a:r>
            <a:endParaRPr lang="en-GB" sz="1100" kern="1200">
              <a:solidFill>
                <a:schemeClr val="tx1"/>
              </a:solidFill>
              <a:effectLst/>
              <a:latin typeface="+mn-lt"/>
              <a:ea typeface="+mn-ea"/>
              <a:cs typeface="+mn-cs"/>
            </a:endParaRPr>
          </a:p>
          <a:p>
            <a:pPr lvl="0"/>
            <a:r>
              <a:rPr lang="en-GB" sz="1200" kern="1200">
                <a:solidFill>
                  <a:schemeClr val="tx1"/>
                </a:solidFill>
                <a:effectLst/>
                <a:latin typeface="+mn-lt"/>
                <a:ea typeface="+mn-ea"/>
                <a:cs typeface="+mn-cs"/>
              </a:rPr>
              <a:t>Long Term (12+ months):</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Integrate diversity and inclusion training into the HR curriculum to create a more inclusive and engaged workforce.</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Develop a comprehensive learning and development program for employees, aligning it with engagement goals.</a:t>
            </a:r>
            <a:endParaRPr lang="en-GB" sz="1100" kern="1200">
              <a:solidFill>
                <a:schemeClr val="tx1"/>
              </a:solidFill>
              <a:effectLst/>
              <a:latin typeface="+mn-lt"/>
              <a:ea typeface="+mn-ea"/>
              <a:cs typeface="+mn-cs"/>
            </a:endParaRPr>
          </a:p>
          <a:p>
            <a:pPr lvl="1"/>
            <a:r>
              <a:rPr lang="en-GB" sz="1200" kern="1200">
                <a:solidFill>
                  <a:schemeClr val="tx1"/>
                </a:solidFill>
                <a:effectLst/>
                <a:latin typeface="+mn-lt"/>
                <a:ea typeface="+mn-ea"/>
                <a:cs typeface="+mn-cs"/>
              </a:rPr>
              <a:t>Establish regular reviews and assessments of HR performance related to employee engagement and identify areas for continuous improvement.</a:t>
            </a:r>
            <a:endParaRPr lang="en-GB" sz="11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By developing these critical skills and implementing the action plan, the HR function at Twitter will be better equipped to improve the identified priority area, which is employee engagement. Regular evaluations and adjustments to the plan will ensure HR's </a:t>
            </a:r>
            <a:r>
              <a:rPr lang="en-GB" sz="1200" kern="1200" err="1">
                <a:solidFill>
                  <a:schemeClr val="tx1"/>
                </a:solidFill>
                <a:effectLst/>
                <a:latin typeface="+mn-lt"/>
                <a:ea typeface="+mn-ea"/>
                <a:cs typeface="+mn-cs"/>
              </a:rPr>
              <a:t>ongoing</a:t>
            </a:r>
            <a:r>
              <a:rPr lang="en-GB" sz="1200" kern="1200">
                <a:solidFill>
                  <a:schemeClr val="tx1"/>
                </a:solidFill>
                <a:effectLst/>
                <a:latin typeface="+mn-lt"/>
                <a:ea typeface="+mn-ea"/>
                <a:cs typeface="+mn-cs"/>
              </a:rPr>
              <a:t> effectiveness in driving engagement and fostering a positive work environment at Twitter.</a:t>
            </a:r>
            <a:endParaRPr lang="en-GB" sz="11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79D2B59F-1B8D-43B9-A0EC-88740414B2A9}" type="slidenum">
              <a:rPr lang="en-GB" smtClean="0"/>
              <a:t>12</a:t>
            </a:fld>
            <a:endParaRPr lang="en-GB"/>
          </a:p>
        </p:txBody>
      </p:sp>
    </p:spTree>
    <p:extLst>
      <p:ext uri="{BB962C8B-B14F-4D97-AF65-F5344CB8AC3E}">
        <p14:creationId xmlns:p14="http://schemas.microsoft.com/office/powerpoint/2010/main" val="686022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a:t>To sum up, employee engagement is very important since it has a direct bearing on Twitter's performance and competition. Increased employee involvement may be achieved via a human resources department that is well-prepared to handle the varied demands of today's fast-paced business world. </a:t>
            </a:r>
          </a:p>
          <a:p>
            <a:pPr marL="285750" indent="-285750" algn="just">
              <a:buFont typeface="Arial" pitchFamily="34" charset="0"/>
              <a:buChar char="•"/>
            </a:pPr>
            <a:r>
              <a:rPr lang="en-GB"/>
              <a:t>Human resources professionals may improve their decision-making with the use of data analysis and interpretation, and their interactions with employees can benefit from the application of emotional intelligence and empathy. </a:t>
            </a:r>
          </a:p>
          <a:p>
            <a:pPr marL="285750" indent="-285750" algn="just">
              <a:buFont typeface="Arial" pitchFamily="34" charset="0"/>
              <a:buChar char="•"/>
            </a:pPr>
            <a:r>
              <a:rPr lang="en-GB"/>
              <a:t>Gaining buy-in for engagement programs requires strong communication and persuading abilities, while competence in change management and innovation ensures a smooth rollout.</a:t>
            </a:r>
          </a:p>
          <a:p>
            <a:pPr marL="285750" indent="-285750" algn="just">
              <a:buFont typeface="Arial" pitchFamily="34" charset="0"/>
              <a:buChar char="•"/>
            </a:pPr>
            <a:r>
              <a:rPr lang="en-GB"/>
              <a:t>Human resources will be better equipped to take advantage of technological solutions if its employees are technologically literate and open to new technologies, and an inclusive workplace may be promoted through valuing and promoting cultural competency and diversity and inclusion.</a:t>
            </a:r>
          </a:p>
        </p:txBody>
      </p:sp>
      <p:sp>
        <p:nvSpPr>
          <p:cNvPr id="4" name="Slide Number Placeholder 3"/>
          <p:cNvSpPr>
            <a:spLocks noGrp="1"/>
          </p:cNvSpPr>
          <p:nvPr>
            <p:ph type="sldNum" sz="quarter" idx="10"/>
          </p:nvPr>
        </p:nvSpPr>
        <p:spPr/>
        <p:txBody>
          <a:bodyPr/>
          <a:lstStyle/>
          <a:p>
            <a:fld id="{79D2B59F-1B8D-43B9-A0EC-88740414B2A9}" type="slidenum">
              <a:rPr lang="en-GB" smtClean="0"/>
              <a:t>13</a:t>
            </a:fld>
            <a:endParaRPr lang="en-GB"/>
          </a:p>
        </p:txBody>
      </p:sp>
    </p:spTree>
    <p:extLst>
      <p:ext uri="{BB962C8B-B14F-4D97-AF65-F5344CB8AC3E}">
        <p14:creationId xmlns:p14="http://schemas.microsoft.com/office/powerpoint/2010/main" val="4163647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E180CCC-2B0C-4301-A4BE-9DECD9EFA4F7}"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2240178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180CCC-2B0C-4301-A4BE-9DECD9EFA4F7}"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863642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180CCC-2B0C-4301-A4BE-9DECD9EFA4F7}"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2465885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E180CCC-2B0C-4301-A4BE-9DECD9EFA4F7}"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3088837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E180CCC-2B0C-4301-A4BE-9DECD9EFA4F7}" type="datetimeFigureOut">
              <a:rPr lang="en-GB" smtClean="0"/>
              <a:t>21/07/2023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3079293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E180CCC-2B0C-4301-A4BE-9DECD9EFA4F7}" type="datetimeFigureOut">
              <a:rPr lang="en-GB" smtClean="0"/>
              <a:t>21/07/2023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2744598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180CCC-2B0C-4301-A4BE-9DECD9EFA4F7}" type="datetimeFigureOut">
              <a:rPr lang="en-GB" smtClean="0"/>
              <a:t>21/07/2023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1466556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180CCC-2B0C-4301-A4BE-9DECD9EFA4F7}"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2328642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180CCC-2B0C-4301-A4BE-9DECD9EFA4F7}" type="datetimeFigureOut">
              <a:rPr lang="en-GB" smtClean="0"/>
              <a:t>21/07/2023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2856867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180CCC-2B0C-4301-A4BE-9DECD9EFA4F7}"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3839575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180CCC-2B0C-4301-A4BE-9DECD9EFA4F7}" type="datetimeFigureOut">
              <a:rPr lang="en-GB" smtClean="0"/>
              <a:t>21/07/2023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00D8D6-D1C0-448F-8150-EC25BF903C9F}" type="slidenum">
              <a:rPr lang="en-GB" smtClean="0"/>
              <a:t>‹#›</a:t>
            </a:fld>
            <a:endParaRPr lang="en-GB"/>
          </a:p>
        </p:txBody>
      </p:sp>
    </p:spTree>
    <p:extLst>
      <p:ext uri="{BB962C8B-B14F-4D97-AF65-F5344CB8AC3E}">
        <p14:creationId xmlns:p14="http://schemas.microsoft.com/office/powerpoint/2010/main" val="4272870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180CCC-2B0C-4301-A4BE-9DECD9EFA4F7}" type="datetimeFigureOut">
              <a:rPr lang="en-GB" smtClean="0"/>
              <a:t>21/07/2023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00D8D6-D1C0-448F-8150-EC25BF903C9F}" type="slidenum">
              <a:rPr lang="en-GB" smtClean="0"/>
              <a:t>‹#›</a:t>
            </a:fld>
            <a:endParaRPr lang="en-GB"/>
          </a:p>
        </p:txBody>
      </p:sp>
    </p:spTree>
    <p:extLst>
      <p:ext uri="{BB962C8B-B14F-4D97-AF65-F5344CB8AC3E}">
        <p14:creationId xmlns:p14="http://schemas.microsoft.com/office/powerpoint/2010/main" val="35288554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16/j.emj.2022.01.003"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b="1"/>
              <a:t>Student Name: Abhishek </a:t>
            </a:r>
            <a:r>
              <a:rPr lang="en-US" sz="3600" b="1" err="1"/>
              <a:t>Goyani</a:t>
            </a:r>
            <a:br>
              <a:rPr lang="en-US" sz="3600" b="1"/>
            </a:br>
            <a:r>
              <a:rPr lang="en-US" sz="3600" b="1"/>
              <a:t>Student ID: 2230880</a:t>
            </a:r>
            <a:endParaRPr lang="en-GB" sz="3600" b="1"/>
          </a:p>
        </p:txBody>
      </p:sp>
      <p:pic>
        <p:nvPicPr>
          <p:cNvPr id="4" name="Video_2023_07_21_17_08_44">
            <a:hlinkClick r:id="" action="ppaction://media"/>
            <a:extLst>
              <a:ext uri="{FF2B5EF4-FFF2-40B4-BE49-F238E27FC236}">
                <a16:creationId xmlns:a16="http://schemas.microsoft.com/office/drawing/2014/main" id="{B97BD30D-3536-B48D-EF13-A67A0445C7C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743200" y="3693786"/>
            <a:ext cx="3657600" cy="2095500"/>
          </a:xfrm>
          <a:prstGeom prst="rect">
            <a:avLst/>
          </a:prstGeom>
        </p:spPr>
      </p:pic>
    </p:spTree>
    <p:extLst>
      <p:ext uri="{BB962C8B-B14F-4D97-AF65-F5344CB8AC3E}">
        <p14:creationId xmlns:p14="http://schemas.microsoft.com/office/powerpoint/2010/main" val="191275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260384"/>
            <a:ext cx="8382000" cy="2862322"/>
          </a:xfrm>
          <a:prstGeom prst="rect">
            <a:avLst/>
          </a:prstGeom>
        </p:spPr>
        <p:txBody>
          <a:bodyPr wrap="square">
            <a:spAutoFit/>
          </a:bodyPr>
          <a:lstStyle/>
          <a:p>
            <a:pPr algn="ctr"/>
            <a:r>
              <a:rPr lang="en-GB" b="1"/>
              <a:t>Introduction</a:t>
            </a:r>
          </a:p>
          <a:p>
            <a:pPr marL="285750" indent="-285750" algn="just">
              <a:buFont typeface="Arial" pitchFamily="34" charset="0"/>
              <a:buChar char="•"/>
            </a:pPr>
            <a:r>
              <a:rPr lang="en-GB"/>
              <a:t>Human Resource Management (HRM) is crucial to the success of businesses in today's modern economy. Effective human resource management is critical to maintaining a highly engaged and motivated team at Twitter, a rapidly evolving technology firm. </a:t>
            </a:r>
          </a:p>
          <a:p>
            <a:pPr marL="285750" indent="-285750" algn="just">
              <a:buFont typeface="Arial" pitchFamily="34" charset="0"/>
              <a:buChar char="•"/>
            </a:pPr>
            <a:r>
              <a:rPr lang="en-GB"/>
              <a:t>In this presentation, HR department of Twitter is analysed to determine what it needs to do a better job of engaging its workforce, both now and in the future. Assignment 1's suggestions on how HR may improve its capabilities to contribute </a:t>
            </a:r>
            <a:r>
              <a:rPr lang="en-GB" err="1"/>
              <a:t>favorably</a:t>
            </a:r>
            <a:r>
              <a:rPr lang="en-GB"/>
              <a:t> to the company's employee engagement objectives will serve as the sole inspiration for the development of these abilities. </a:t>
            </a:r>
          </a:p>
        </p:txBody>
      </p:sp>
      <p:pic>
        <p:nvPicPr>
          <p:cNvPr id="1026" name="Picture 2" descr="Twitter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9144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8435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381000"/>
            <a:ext cx="8229600" cy="3416320"/>
          </a:xfrm>
          <a:prstGeom prst="rect">
            <a:avLst/>
          </a:prstGeom>
        </p:spPr>
        <p:txBody>
          <a:bodyPr wrap="square">
            <a:spAutoFit/>
          </a:bodyPr>
          <a:lstStyle/>
          <a:p>
            <a:pPr algn="ctr"/>
            <a:r>
              <a:rPr lang="en-GB" b="1"/>
              <a:t>HRM Functions of Twitter</a:t>
            </a:r>
          </a:p>
          <a:p>
            <a:pPr marL="285750" indent="-285750" algn="just">
              <a:buFont typeface="Arial" pitchFamily="34" charset="0"/>
              <a:buChar char="•"/>
            </a:pPr>
            <a:r>
              <a:rPr lang="en-GB"/>
              <a:t>Human resources professionals at Twitter may boost their capacity to encourage employee engagement by following the action plan suggested in this study. </a:t>
            </a:r>
          </a:p>
          <a:p>
            <a:pPr marL="285750" indent="-285750" algn="just">
              <a:buFont typeface="Arial" pitchFamily="34" charset="0"/>
              <a:buChar char="•"/>
            </a:pPr>
            <a:r>
              <a:rPr lang="en-GB"/>
              <a:t>As Twitter's HR department improves its abilities, the company's staff will become more dedicated to its mission, productive, and in sync with its strategic priorities (</a:t>
            </a:r>
            <a:r>
              <a:rPr lang="en-GB" err="1"/>
              <a:t>Shanjabin</a:t>
            </a:r>
            <a:r>
              <a:rPr lang="en-GB"/>
              <a:t> &amp; </a:t>
            </a:r>
            <a:r>
              <a:rPr lang="en-GB" err="1"/>
              <a:t>Oyshi</a:t>
            </a:r>
            <a:r>
              <a:rPr lang="en-GB"/>
              <a:t>, 2021). </a:t>
            </a:r>
          </a:p>
          <a:p>
            <a:pPr marL="285750" indent="-285750" algn="just">
              <a:buFont typeface="Arial" pitchFamily="34" charset="0"/>
              <a:buChar char="•"/>
            </a:pPr>
            <a:r>
              <a:rPr lang="en-GB"/>
              <a:t>As a result, Twitter will have a more satisfied and loyal workforce, who will lead to improved productivity and growth in an increasingly competitive business. </a:t>
            </a:r>
          </a:p>
          <a:p>
            <a:pPr marL="285750" indent="-285750" algn="just">
              <a:buFont typeface="Arial" pitchFamily="34" charset="0"/>
              <a:buChar char="•"/>
            </a:pPr>
            <a:r>
              <a:rPr lang="en-GB"/>
              <a:t>Putting an emphasis on skill development within HR is a strategic step toward long-term success and sustainable growth, since it is an investment in the company's people capital.</a:t>
            </a:r>
          </a:p>
          <a:p>
            <a:pPr algn="just"/>
            <a:endParaRPr lang="en-GB"/>
          </a:p>
        </p:txBody>
      </p:sp>
      <p:sp>
        <p:nvSpPr>
          <p:cNvPr id="3" name="AutoShape 2" descr="Premium Vector | Twitter logo social media blue icon twitter brand logotype  twitter app button in vector editoria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tweetdeck: Twitter says users must be verified to access TweetDeck - The  Economic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657599"/>
            <a:ext cx="9144000" cy="3207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0187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609600"/>
            <a:ext cx="8229600" cy="5078313"/>
          </a:xfrm>
          <a:prstGeom prst="rect">
            <a:avLst/>
          </a:prstGeom>
        </p:spPr>
        <p:txBody>
          <a:bodyPr wrap="square">
            <a:spAutoFit/>
          </a:bodyPr>
          <a:lstStyle/>
          <a:p>
            <a:pPr algn="ctr"/>
            <a:r>
              <a:rPr lang="en-GB" b="1"/>
              <a:t>HR can improve skills of Twitter</a:t>
            </a:r>
          </a:p>
          <a:p>
            <a:pPr marL="285750" indent="-285750" algn="just">
              <a:buFont typeface="Arial" pitchFamily="34" charset="0"/>
              <a:buChar char="•"/>
            </a:pPr>
            <a:r>
              <a:rPr lang="en-GB"/>
              <a:t>Twitter's HR department needs to build a set of important abilities, both now and in the future, in order to strengthen the priority area in HRM highlighted in Assignment 1. </a:t>
            </a:r>
          </a:p>
          <a:p>
            <a:pPr marL="285750" indent="-285750" algn="just">
              <a:buFont typeface="Arial" pitchFamily="34" charset="0"/>
              <a:buChar char="•"/>
            </a:pPr>
            <a:r>
              <a:rPr lang="en-GB"/>
              <a:t>"Employee Engagement" was singled out as a top priority since it is such an important part of human resource management and has been shown to have a major effect on both business results and worker happiness (Ansari &amp; Dash, 2022).</a:t>
            </a:r>
          </a:p>
          <a:p>
            <a:pPr marL="285750" indent="-285750" algn="just">
              <a:buFont typeface="Arial" pitchFamily="34" charset="0"/>
              <a:buChar char="•"/>
            </a:pPr>
            <a:r>
              <a:rPr lang="en-GB"/>
              <a:t>Human resources at Twitter need the following abilities to increase employee engagement:</a:t>
            </a:r>
          </a:p>
          <a:p>
            <a:pPr marL="800100" lvl="1" indent="-342900" algn="just">
              <a:buFont typeface="+mj-lt"/>
              <a:buAutoNum type="arabicPeriod"/>
            </a:pPr>
            <a:r>
              <a:rPr lang="en-GB"/>
              <a:t>Data Analysis and Interpretation</a:t>
            </a:r>
          </a:p>
          <a:p>
            <a:pPr marL="800100" lvl="1" indent="-342900" algn="just">
              <a:buFont typeface="+mj-lt"/>
              <a:buAutoNum type="arabicPeriod"/>
            </a:pPr>
            <a:r>
              <a:rPr lang="en-GB"/>
              <a:t>Emotional Intelligence and Empathy</a:t>
            </a:r>
          </a:p>
          <a:p>
            <a:pPr marL="800100" lvl="1" indent="-342900" algn="just">
              <a:buFont typeface="+mj-lt"/>
              <a:buAutoNum type="arabicPeriod"/>
            </a:pPr>
            <a:r>
              <a:rPr lang="en-GB"/>
              <a:t>Communication and Influencing Skills</a:t>
            </a:r>
          </a:p>
          <a:p>
            <a:pPr marL="800100" lvl="1" indent="-342900" algn="just">
              <a:buFont typeface="+mj-lt"/>
              <a:buAutoNum type="arabicPeriod"/>
            </a:pPr>
            <a:r>
              <a:rPr lang="en-GB"/>
              <a:t>Change Management and Innovation</a:t>
            </a:r>
          </a:p>
          <a:p>
            <a:pPr marL="800100" lvl="1" indent="-342900" algn="just">
              <a:buFont typeface="+mj-lt"/>
              <a:buAutoNum type="arabicPeriod"/>
            </a:pPr>
            <a:r>
              <a:rPr lang="en-GB"/>
              <a:t>Digital Literacy and Technology Adoption</a:t>
            </a:r>
          </a:p>
          <a:p>
            <a:pPr marL="800100" lvl="1" indent="-342900" algn="just">
              <a:buFont typeface="+mj-lt"/>
              <a:buAutoNum type="arabicPeriod"/>
            </a:pPr>
            <a:r>
              <a:rPr lang="en-GB"/>
              <a:t>Cultural Competence and Diversity and Inclusion</a:t>
            </a:r>
          </a:p>
          <a:p>
            <a:pPr marL="800100" lvl="1" indent="-342900" algn="just">
              <a:buFont typeface="+mj-lt"/>
              <a:buAutoNum type="arabicPeriod"/>
            </a:pPr>
            <a:r>
              <a:rPr lang="en-GB"/>
              <a:t>Training and Development Expertise</a:t>
            </a:r>
          </a:p>
          <a:p>
            <a:pPr marL="800100" lvl="1" indent="-342900" algn="just">
              <a:buFont typeface="+mj-lt"/>
              <a:buAutoNum type="arabicPeriod"/>
            </a:pPr>
            <a:endParaRPr lang="en-GB"/>
          </a:p>
          <a:p>
            <a:pPr marL="800100" lvl="1" indent="-342900" algn="just">
              <a:buFont typeface="+mj-lt"/>
              <a:buAutoNum type="arabicPeriod"/>
            </a:pPr>
            <a:endParaRPr lang="en-GB"/>
          </a:p>
        </p:txBody>
      </p:sp>
    </p:spTree>
    <p:extLst>
      <p:ext uri="{BB962C8B-B14F-4D97-AF65-F5344CB8AC3E}">
        <p14:creationId xmlns:p14="http://schemas.microsoft.com/office/powerpoint/2010/main" val="169399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304800"/>
            <a:ext cx="8305800" cy="2585323"/>
          </a:xfrm>
          <a:prstGeom prst="rect">
            <a:avLst/>
          </a:prstGeom>
        </p:spPr>
        <p:txBody>
          <a:bodyPr wrap="square">
            <a:spAutoFit/>
          </a:bodyPr>
          <a:lstStyle/>
          <a:p>
            <a:pPr lvl="0" algn="ctr"/>
            <a:r>
              <a:rPr lang="en-GB" b="1"/>
              <a:t>Data Analysis and Interpretation</a:t>
            </a:r>
          </a:p>
          <a:p>
            <a:pPr marL="285750" indent="-285750" algn="just">
              <a:buFont typeface="Arial" pitchFamily="34" charset="0"/>
              <a:buChar char="•"/>
            </a:pPr>
            <a:r>
              <a:rPr lang="en-GB"/>
              <a:t>Human resources personnel at Twitter should hone their analytic abilities so they can make sense of employee data such as surveys, performance indicators, and comments (</a:t>
            </a:r>
            <a:r>
              <a:rPr lang="en-GB" err="1"/>
              <a:t>Budhwar</a:t>
            </a:r>
            <a:r>
              <a:rPr lang="en-GB"/>
              <a:t> et al., 2022). </a:t>
            </a:r>
          </a:p>
          <a:p>
            <a:pPr marL="285750" indent="-285750" algn="just">
              <a:buFont typeface="Arial" pitchFamily="34" charset="0"/>
              <a:buChar char="•"/>
            </a:pPr>
            <a:r>
              <a:rPr lang="en-GB"/>
              <a:t>Effective analysis of this data allows HR to see patterns, trouble spots, and development opportunities in the realm of employee engagement (</a:t>
            </a:r>
            <a:r>
              <a:rPr lang="en-GB" err="1"/>
              <a:t>Vrontis</a:t>
            </a:r>
            <a:r>
              <a:rPr lang="en-GB"/>
              <a:t> et al., 2021). </a:t>
            </a:r>
          </a:p>
          <a:p>
            <a:pPr marL="285750" indent="-285750" algn="just">
              <a:buFont typeface="Arial" pitchFamily="34" charset="0"/>
              <a:buChar char="•"/>
            </a:pPr>
            <a:r>
              <a:rPr lang="en-GB"/>
              <a:t>They may utilize available resources to get relevant information, </a:t>
            </a:r>
            <a:r>
              <a:rPr lang="en-GB" err="1"/>
              <a:t>analyze</a:t>
            </a:r>
            <a:r>
              <a:rPr lang="en-GB"/>
              <a:t> it, and then formulate and execute appropriate solutions.</a:t>
            </a:r>
          </a:p>
        </p:txBody>
      </p:sp>
      <p:pic>
        <p:nvPicPr>
          <p:cNvPr id="4098" name="Picture 2" descr="What Is Data Interpretation? Meaning, Methods &amp; Examp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3200400"/>
            <a:ext cx="9144000" cy="365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277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609600"/>
            <a:ext cx="8229600" cy="2031325"/>
          </a:xfrm>
          <a:prstGeom prst="rect">
            <a:avLst/>
          </a:prstGeom>
        </p:spPr>
        <p:txBody>
          <a:bodyPr wrap="square">
            <a:spAutoFit/>
          </a:bodyPr>
          <a:lstStyle/>
          <a:p>
            <a:pPr algn="ctr"/>
            <a:r>
              <a:rPr lang="en-GB" b="1"/>
              <a:t>Emotional Intelligence and Empathy</a:t>
            </a:r>
          </a:p>
          <a:p>
            <a:pPr marL="285750" indent="-285750" algn="just">
              <a:buFont typeface="Arial" pitchFamily="34" charset="0"/>
              <a:buChar char="•"/>
            </a:pPr>
            <a:r>
              <a:rPr lang="en-GB"/>
              <a:t>Human resource professionals need to work on their emotional intelligence and empathy to better comprehend the wants, fears, and sentiments of their staff (</a:t>
            </a:r>
            <a:r>
              <a:rPr lang="en-GB" err="1"/>
              <a:t>Coston</a:t>
            </a:r>
            <a:r>
              <a:rPr lang="en-GB"/>
              <a:t> et al., 2023). </a:t>
            </a:r>
          </a:p>
          <a:p>
            <a:pPr marL="285750" indent="-285750" algn="just">
              <a:buFont typeface="Arial" pitchFamily="34" charset="0"/>
              <a:buChar char="•"/>
            </a:pPr>
            <a:r>
              <a:rPr lang="en-GB"/>
              <a:t>Human resources may improve employee engagement by empathizing with workers to create a more welcoming and inclusive workplace. They need to be able to talk to workers and hear what they have to say.</a:t>
            </a:r>
          </a:p>
        </p:txBody>
      </p:sp>
      <p:sp>
        <p:nvSpPr>
          <p:cNvPr id="3" name="AutoShape 2" descr="Empathy &amp; emotional intelligence for #FUTUREPROOFLEGAL (018) | CEE Legal  Tec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Empathy &amp; emotional intelligence for #FUTUREPROOFLEGAL (018) | CEE Legal  Tech"/>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6" name="Picture 6" descr="Emotional intelligence in the workplace - A.R.T Your 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3124200"/>
            <a:ext cx="9144000"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3175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609600"/>
            <a:ext cx="8229600" cy="2031325"/>
          </a:xfrm>
          <a:prstGeom prst="rect">
            <a:avLst/>
          </a:prstGeom>
        </p:spPr>
        <p:txBody>
          <a:bodyPr wrap="square">
            <a:spAutoFit/>
          </a:bodyPr>
          <a:lstStyle/>
          <a:p>
            <a:pPr algn="ctr"/>
            <a:r>
              <a:rPr lang="en-GB" b="1"/>
              <a:t> Communication and Influencing Skills</a:t>
            </a:r>
          </a:p>
          <a:p>
            <a:pPr marL="285750" indent="-285750" algn="just">
              <a:buFont typeface="Arial" pitchFamily="34" charset="0"/>
              <a:buChar char="•"/>
            </a:pPr>
            <a:r>
              <a:rPr lang="en-GB"/>
              <a:t>Human resources specialists require strong communication skills to properly express the organization's objectives, programs, and rewards to staff (</a:t>
            </a:r>
            <a:r>
              <a:rPr lang="en-GB" err="1"/>
              <a:t>Hanelt</a:t>
            </a:r>
            <a:r>
              <a:rPr lang="en-GB"/>
              <a:t> et al., 2020). They need to be able to persuade workers to voluntarily take part in engagement efforts and programs. </a:t>
            </a:r>
          </a:p>
          <a:p>
            <a:pPr marL="285750" indent="-285750" algn="just">
              <a:buFont typeface="Arial" pitchFamily="34" charset="0"/>
              <a:buChar char="•"/>
            </a:pPr>
            <a:r>
              <a:rPr lang="en-GB"/>
              <a:t>This may be accomplished via the use of company-wide announcements, social media, and frequent team meetings.</a:t>
            </a:r>
          </a:p>
        </p:txBody>
      </p:sp>
      <p:sp>
        <p:nvSpPr>
          <p:cNvPr id="3" name="AutoShape 2" descr="Selling Techniques: Tips to improve your influencing skills | Selling  Techniques Blog | Blo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Selling Techniques: Tips to improve your influencing skills | Selling  Techniques Blog | Blo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Selling Techniques: Tips to improve your influencing skills | Selling  Techniques Blog | Blo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2" name="Picture 8" descr="Effective Communication and Influencing : Skills Pl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71800"/>
            <a:ext cx="91440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118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9545" y="533400"/>
            <a:ext cx="8229600" cy="2308324"/>
          </a:xfrm>
          <a:prstGeom prst="rect">
            <a:avLst/>
          </a:prstGeom>
        </p:spPr>
        <p:txBody>
          <a:bodyPr wrap="square">
            <a:spAutoFit/>
          </a:bodyPr>
          <a:lstStyle/>
          <a:p>
            <a:pPr lvl="0" algn="ctr"/>
            <a:r>
              <a:rPr lang="en-GB" b="1"/>
              <a:t>Change Management and Innovation</a:t>
            </a:r>
          </a:p>
          <a:p>
            <a:pPr marL="285750" indent="-285750" algn="just">
              <a:buFont typeface="Arial" pitchFamily="34" charset="0"/>
              <a:buChar char="•"/>
            </a:pPr>
            <a:r>
              <a:rPr lang="en-GB"/>
              <a:t>Human resource department has to implement creative engagement activities and programs to boost employee participation (Hung, 2022). </a:t>
            </a:r>
          </a:p>
          <a:p>
            <a:pPr marL="285750" indent="-285750" algn="just">
              <a:buFont typeface="Arial" pitchFamily="34" charset="0"/>
              <a:buChar char="•"/>
            </a:pPr>
            <a:r>
              <a:rPr lang="en-GB"/>
              <a:t>Human resources experts need to be well-versed in change management strategies to help smooth out these projects' rollout and combat any opposition to transformation that may arise (</a:t>
            </a:r>
            <a:r>
              <a:rPr lang="en-GB" err="1"/>
              <a:t>Zaitsava</a:t>
            </a:r>
            <a:r>
              <a:rPr lang="en-GB"/>
              <a:t> et al., 2022). </a:t>
            </a:r>
          </a:p>
          <a:p>
            <a:pPr marL="285750" indent="-285750" algn="just">
              <a:buFont typeface="Arial" pitchFamily="34" charset="0"/>
              <a:buChar char="•"/>
            </a:pPr>
            <a:r>
              <a:rPr lang="en-GB"/>
              <a:t>Improved results from employee participation may be achieved by fostering a culture of innovation and continual improvement.</a:t>
            </a:r>
          </a:p>
        </p:txBody>
      </p:sp>
      <p:pic>
        <p:nvPicPr>
          <p:cNvPr id="7170" name="Picture 2" descr="INNOVATION AND CHANGE MANAGEMENT (Islamabad) – Pakistan Institute of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52800"/>
            <a:ext cx="9144000" cy="3477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9506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8091" y="990600"/>
            <a:ext cx="8077200" cy="1754326"/>
          </a:xfrm>
          <a:prstGeom prst="rect">
            <a:avLst/>
          </a:prstGeom>
        </p:spPr>
        <p:txBody>
          <a:bodyPr wrap="square">
            <a:spAutoFit/>
          </a:bodyPr>
          <a:lstStyle/>
          <a:p>
            <a:pPr lvl="0" algn="ctr"/>
            <a:r>
              <a:rPr lang="en-GB" b="1"/>
              <a:t>Digital Literacy and Technology Adoption</a:t>
            </a:r>
          </a:p>
          <a:p>
            <a:pPr marL="285750" indent="-285750" algn="just">
              <a:buFont typeface="Arial" pitchFamily="34" charset="0"/>
              <a:buChar char="•"/>
            </a:pPr>
            <a:r>
              <a:rPr lang="en-GB"/>
              <a:t>Human resources professionals in the modern day need to be computer savvy and at ease utilizing HRIS, social media, and employee engagement technologies (Li, 2022a). </a:t>
            </a:r>
          </a:p>
          <a:p>
            <a:pPr marL="285750" indent="-285750" algn="just">
              <a:buFont typeface="Arial" pitchFamily="34" charset="0"/>
              <a:buChar char="•"/>
            </a:pPr>
            <a:r>
              <a:rPr lang="en-GB"/>
              <a:t>This knowledge is crucial for making the most of digital tools in the monitoring and improvement of employee engagement.</a:t>
            </a:r>
          </a:p>
        </p:txBody>
      </p:sp>
      <p:pic>
        <p:nvPicPr>
          <p:cNvPr id="8196" name="Picture 4" descr="What Is Digital Illiteracy and Why Does It Affect Your Business? | Blog -  BairesDev"/>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733800"/>
            <a:ext cx="914400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425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533400"/>
            <a:ext cx="8001000" cy="1754326"/>
          </a:xfrm>
          <a:prstGeom prst="rect">
            <a:avLst/>
          </a:prstGeom>
        </p:spPr>
        <p:txBody>
          <a:bodyPr wrap="square">
            <a:spAutoFit/>
          </a:bodyPr>
          <a:lstStyle/>
          <a:p>
            <a:pPr lvl="0" algn="ctr"/>
            <a:r>
              <a:rPr lang="en-GB" b="1"/>
              <a:t>Cultural Competence and Diversity and Inclusion</a:t>
            </a:r>
          </a:p>
          <a:p>
            <a:pPr marL="285750" indent="-285750" algn="just">
              <a:buFont typeface="Arial" pitchFamily="34" charset="0"/>
              <a:buChar char="•"/>
            </a:pPr>
            <a:r>
              <a:rPr lang="en-GB"/>
              <a:t>Human resources employees at Twitter, a varied and global firm, must cultivate cultural competency and encourage diversity and inclusion (Li, 2022b). </a:t>
            </a:r>
          </a:p>
          <a:p>
            <a:pPr marL="285750" indent="-285750" algn="just">
              <a:buFont typeface="Arial" pitchFamily="34" charset="0"/>
              <a:buChar char="•"/>
            </a:pPr>
            <a:r>
              <a:rPr lang="en-GB"/>
              <a:t>An inclusive workplace, in which all workers feel appreciated and engaged, may be achieved via an understanding and appreciation of other viewpoints and backgrounds.</a:t>
            </a:r>
          </a:p>
        </p:txBody>
      </p:sp>
      <p:pic>
        <p:nvPicPr>
          <p:cNvPr id="9218" name="Picture 2" descr="Cultural Competence Toolkit | Office for Institutional Equity and Diversity  | NC State Univers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43200"/>
            <a:ext cx="9144000"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221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3900" y="914400"/>
            <a:ext cx="7696200" cy="1477328"/>
          </a:xfrm>
          <a:prstGeom prst="rect">
            <a:avLst/>
          </a:prstGeom>
        </p:spPr>
        <p:txBody>
          <a:bodyPr wrap="square">
            <a:spAutoFit/>
          </a:bodyPr>
          <a:lstStyle/>
          <a:p>
            <a:pPr lvl="0" algn="ctr"/>
            <a:r>
              <a:rPr lang="en-GB" b="1"/>
              <a:t>Training and Development Expertise</a:t>
            </a:r>
          </a:p>
          <a:p>
            <a:pPr marL="285750" indent="-285750" algn="just">
              <a:buFont typeface="Arial" pitchFamily="34" charset="0"/>
              <a:buChar char="•"/>
            </a:pPr>
            <a:r>
              <a:rPr lang="en-GB"/>
              <a:t>Human resources should provide opportunities for workers to keep growing and learning (</a:t>
            </a:r>
            <a:r>
              <a:rPr lang="en-GB" err="1"/>
              <a:t>Shanjabin</a:t>
            </a:r>
            <a:r>
              <a:rPr lang="en-GB"/>
              <a:t> &amp; </a:t>
            </a:r>
            <a:r>
              <a:rPr lang="en-GB" err="1"/>
              <a:t>Oyshi</a:t>
            </a:r>
            <a:r>
              <a:rPr lang="en-GB"/>
              <a:t>, 2021). </a:t>
            </a:r>
          </a:p>
          <a:p>
            <a:pPr marL="285750" indent="-285750" algn="just">
              <a:buFont typeface="Arial" pitchFamily="34" charset="0"/>
              <a:buChar char="•"/>
            </a:pPr>
            <a:r>
              <a:rPr lang="en-GB"/>
              <a:t>Human resources experts need to know how to assess training requirements, provide engaging lessons, and measure training's influence on productivity.</a:t>
            </a:r>
          </a:p>
        </p:txBody>
      </p:sp>
      <p:pic>
        <p:nvPicPr>
          <p:cNvPr id="10242" name="Picture 2" descr="The Importance of Training and Development in the Workplace — The  Millennium Group Insigh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29000"/>
            <a:ext cx="9144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170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623924975"/>
              </p:ext>
            </p:extLst>
          </p:nvPr>
        </p:nvGraphicFramePr>
        <p:xfrm>
          <a:off x="0" y="685800"/>
          <a:ext cx="9144000" cy="6354081"/>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4099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Short Term (0-6 months)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Mid Term (6-12 months)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Long Term (12+ months)</a:t>
                      </a:r>
                    </a:p>
                  </a:txBody>
                  <a:tcPr/>
                </a:tc>
                <a:extLst>
                  <a:ext uri="{0D108BD9-81ED-4DB2-BD59-A6C34878D82A}">
                    <a16:rowId xmlns:a16="http://schemas.microsoft.com/office/drawing/2014/main" val="10000"/>
                  </a:ext>
                </a:extLst>
              </a:tr>
              <a:tr h="192073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Conduct a comprehensive assessment of the current employee engagement levels through surveys and focus groups.</a:t>
                      </a:r>
                    </a:p>
                    <a:p>
                      <a:endParaRPr lang="en-GB">
                        <a:effectLs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Introduce innovative employee engagement initiatives based on data insights and best practices.</a:t>
                      </a:r>
                    </a:p>
                    <a:p>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Integrate diversity and inclusion training into the HR curriculum to create a more inclusive and engaged workforce.</a:t>
                      </a:r>
                    </a:p>
                    <a:p>
                      <a:endParaRPr lang="en-GB"/>
                    </a:p>
                  </a:txBody>
                  <a:tcPr/>
                </a:tc>
                <a:extLst>
                  <a:ext uri="{0D108BD9-81ED-4DB2-BD59-A6C34878D82A}">
                    <a16:rowId xmlns:a16="http://schemas.microsoft.com/office/drawing/2014/main" val="10001"/>
                  </a:ext>
                </a:extLst>
              </a:tr>
              <a:tr h="1920739">
                <a:tc>
                  <a:txBody>
                    <a:bodyPr/>
                    <a:lstStyle/>
                    <a:p>
                      <a:r>
                        <a:rPr lang="en-GB" sz="1800" kern="1200">
                          <a:solidFill>
                            <a:schemeClr val="dk1"/>
                          </a:solidFill>
                          <a:effectLst/>
                          <a:latin typeface="+mn-lt"/>
                          <a:ea typeface="+mn-ea"/>
                          <a:cs typeface="+mn-cs"/>
                        </a:rPr>
                        <a:t>Organize workshops and training sessions for HR professionals to enhance data analysis skills and interpret employee engagement data effectively.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Provide training on change management techniques for HR professionals to ensure smooth implementation and adoption of engagement initiatives.</a:t>
                      </a:r>
                    </a:p>
                    <a:p>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Develop a comprehensive learning and development program for employees, aligning it with engagement goals.</a:t>
                      </a:r>
                    </a:p>
                    <a:p>
                      <a:endParaRPr lang="en-GB"/>
                    </a:p>
                  </a:txBody>
                  <a:tcPr/>
                </a:tc>
                <a:extLst>
                  <a:ext uri="{0D108BD9-81ED-4DB2-BD59-A6C34878D82A}">
                    <a16:rowId xmlns:a16="http://schemas.microsoft.com/office/drawing/2014/main" val="10002"/>
                  </a:ext>
                </a:extLst>
              </a:tr>
              <a:tr h="192073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Provide training on emotional intelligence and empathy to HR professionals to foster better employee relations and understanding.</a:t>
                      </a:r>
                    </a:p>
                    <a:p>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Facilitate digital literacy training to ensure HR professionals can effectively use digital tools for engagement monitoring and management.</a:t>
                      </a:r>
                    </a:p>
                    <a:p>
                      <a:endParaRPr lang="en-GB"/>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Establish regular reviews and assessments of HR performance related to employee engagement and identify areas for continuous improvement.</a:t>
                      </a:r>
                    </a:p>
                    <a:p>
                      <a:endParaRPr lang="en-GB"/>
                    </a:p>
                  </a:txBody>
                  <a:tcPr/>
                </a:tc>
                <a:extLst>
                  <a:ext uri="{0D108BD9-81ED-4DB2-BD59-A6C34878D82A}">
                    <a16:rowId xmlns:a16="http://schemas.microsoft.com/office/drawing/2014/main" val="10003"/>
                  </a:ext>
                </a:extLst>
              </a:tr>
            </a:tbl>
          </a:graphicData>
        </a:graphic>
      </p:graphicFrame>
      <p:sp>
        <p:nvSpPr>
          <p:cNvPr id="3" name="Rectangle 2"/>
          <p:cNvSpPr/>
          <p:nvPr/>
        </p:nvSpPr>
        <p:spPr>
          <a:xfrm>
            <a:off x="3546764" y="76200"/>
            <a:ext cx="2362200" cy="461665"/>
          </a:xfrm>
          <a:prstGeom prst="rect">
            <a:avLst/>
          </a:prstGeom>
        </p:spPr>
        <p:txBody>
          <a:bodyPr wrap="square">
            <a:spAutoFit/>
          </a:bodyPr>
          <a:lstStyle/>
          <a:p>
            <a:pPr lvl="0" algn="ctr"/>
            <a:r>
              <a:rPr lang="en-GB" sz="2400" b="1"/>
              <a:t>Action Plan</a:t>
            </a:r>
          </a:p>
        </p:txBody>
      </p:sp>
    </p:spTree>
    <p:extLst>
      <p:ext uri="{BB962C8B-B14F-4D97-AF65-F5344CB8AC3E}">
        <p14:creationId xmlns:p14="http://schemas.microsoft.com/office/powerpoint/2010/main" val="4139688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7818" y="152400"/>
            <a:ext cx="8610600" cy="3139321"/>
          </a:xfrm>
          <a:prstGeom prst="rect">
            <a:avLst/>
          </a:prstGeom>
        </p:spPr>
        <p:txBody>
          <a:bodyPr wrap="square">
            <a:spAutoFit/>
          </a:bodyPr>
          <a:lstStyle/>
          <a:p>
            <a:pPr algn="ctr"/>
            <a:r>
              <a:rPr lang="en-GB" b="1"/>
              <a:t>Conclusion</a:t>
            </a:r>
          </a:p>
          <a:p>
            <a:pPr marL="285750" indent="-285750" algn="just">
              <a:buFont typeface="Arial" pitchFamily="34" charset="0"/>
              <a:buChar char="•"/>
            </a:pPr>
            <a:r>
              <a:rPr lang="en-GB"/>
              <a:t>To sum up, employee engagement is very important since it has a direct bearing on Twitter's performance and competition. Increased employee involvement may be achieved via a human resources department that is well-prepared to handle the varied demands of today's fast-paced business world. </a:t>
            </a:r>
          </a:p>
          <a:p>
            <a:pPr marL="285750" indent="-285750" algn="just">
              <a:buFont typeface="Arial" pitchFamily="34" charset="0"/>
              <a:buChar char="•"/>
            </a:pPr>
            <a:r>
              <a:rPr lang="en-GB"/>
              <a:t>Human resources professionals may improve their decision-making with the use of data analysis and interpretation, and their interactions with employees can benefit from the application of emotional intelligence and empathy. </a:t>
            </a:r>
          </a:p>
          <a:p>
            <a:pPr marL="285750" indent="-285750" algn="just">
              <a:buFont typeface="Arial" pitchFamily="34" charset="0"/>
              <a:buChar char="•"/>
            </a:pPr>
            <a:r>
              <a:rPr lang="en-GB"/>
              <a:t>Gaining buy-in for engagement programs requires strong communication and persuading abilities, while competence in change management and innovation ensures a smooth rollout.</a:t>
            </a:r>
          </a:p>
        </p:txBody>
      </p:sp>
      <p:pic>
        <p:nvPicPr>
          <p:cNvPr id="11266" name="Picture 2" descr="Twitter announces big change to increase its users; Sign-in becomes  compulsory | Mi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81400"/>
            <a:ext cx="9144000" cy="3283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779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1891" y="609600"/>
            <a:ext cx="8153400" cy="5078313"/>
          </a:xfrm>
          <a:prstGeom prst="rect">
            <a:avLst/>
          </a:prstGeom>
        </p:spPr>
        <p:txBody>
          <a:bodyPr wrap="square">
            <a:spAutoFit/>
          </a:bodyPr>
          <a:lstStyle/>
          <a:p>
            <a:pPr algn="ctr"/>
            <a:r>
              <a:rPr lang="en-GB" b="1"/>
              <a:t>References</a:t>
            </a:r>
          </a:p>
          <a:p>
            <a:r>
              <a:rPr lang="en-GB"/>
              <a:t>Ansari, M. F., &amp; Dash, B. (2022). Self-service analytics for data-driven decision making during COVID-19 pandemic: An organization’s best </a:t>
            </a:r>
            <a:r>
              <a:rPr lang="en-GB" err="1"/>
              <a:t>defense</a:t>
            </a:r>
            <a:r>
              <a:rPr lang="en-GB"/>
              <a:t>. </a:t>
            </a:r>
            <a:r>
              <a:rPr lang="en-GB" i="1"/>
              <a:t>Academia Letters</a:t>
            </a:r>
            <a:r>
              <a:rPr lang="en-GB"/>
              <a:t>. https://doi.org/10.20935/al4978</a:t>
            </a:r>
          </a:p>
          <a:p>
            <a:r>
              <a:rPr lang="en-GB" err="1"/>
              <a:t>Budhwar</a:t>
            </a:r>
            <a:r>
              <a:rPr lang="en-GB"/>
              <a:t>, P., Malik, A., De Silva, M. T. T., &amp; </a:t>
            </a:r>
            <a:r>
              <a:rPr lang="en-GB" err="1"/>
              <a:t>Thevisuthan</a:t>
            </a:r>
            <a:r>
              <a:rPr lang="en-GB"/>
              <a:t>, P. (2022). Artificial intelligence – challenges and opportunities for international HRM: a review and research agenda. </a:t>
            </a:r>
            <a:r>
              <a:rPr lang="en-GB" i="1"/>
              <a:t>The International Journal of Human Resource Management</a:t>
            </a:r>
            <a:r>
              <a:rPr lang="en-GB"/>
              <a:t>, </a:t>
            </a:r>
            <a:r>
              <a:rPr lang="en-GB" i="1"/>
              <a:t>33</a:t>
            </a:r>
            <a:r>
              <a:rPr lang="en-GB"/>
              <a:t>(6), 1065–1097. </a:t>
            </a:r>
            <a:r>
              <a:rPr lang="en-GB" err="1"/>
              <a:t>tandfonline</a:t>
            </a:r>
            <a:r>
              <a:rPr lang="en-GB"/>
              <a:t>. https://www.tandfonline.com/doi/full/10.1080/09585192.2022.2035161</a:t>
            </a:r>
          </a:p>
          <a:p>
            <a:r>
              <a:rPr lang="en-GB" err="1"/>
              <a:t>Coston</a:t>
            </a:r>
            <a:r>
              <a:rPr lang="en-GB"/>
              <a:t>, A., Kawakami, A., Zhu, H., Holstein, K., &amp; </a:t>
            </a:r>
            <a:r>
              <a:rPr lang="en-GB" err="1"/>
              <a:t>Heidari</a:t>
            </a:r>
            <a:r>
              <a:rPr lang="en-GB"/>
              <a:t>, H. (2023, February 1). </a:t>
            </a:r>
            <a:r>
              <a:rPr lang="en-GB" i="1"/>
              <a:t>A Validity Perspective on Evaluating the Justified Use of Data-driven Decision-making Algorithms</a:t>
            </a:r>
            <a:r>
              <a:rPr lang="en-GB"/>
              <a:t>. IEEE </a:t>
            </a:r>
            <a:r>
              <a:rPr lang="en-GB" err="1"/>
              <a:t>Xplore</a:t>
            </a:r>
            <a:r>
              <a:rPr lang="en-GB"/>
              <a:t>. https://doi.org/10.1109/SaTML54575.2023.00050</a:t>
            </a:r>
          </a:p>
          <a:p>
            <a:r>
              <a:rPr lang="en-GB" err="1"/>
              <a:t>Hanelt</a:t>
            </a:r>
            <a:r>
              <a:rPr lang="en-GB"/>
              <a:t>, A., </a:t>
            </a:r>
            <a:r>
              <a:rPr lang="en-GB" err="1"/>
              <a:t>Bohnsack</a:t>
            </a:r>
            <a:r>
              <a:rPr lang="en-GB"/>
              <a:t>, R., </a:t>
            </a:r>
            <a:r>
              <a:rPr lang="en-GB" err="1"/>
              <a:t>Marz</a:t>
            </a:r>
            <a:r>
              <a:rPr lang="en-GB"/>
              <a:t>, D., &amp; </a:t>
            </a:r>
            <a:r>
              <a:rPr lang="en-GB" err="1"/>
              <a:t>Antunes</a:t>
            </a:r>
            <a:r>
              <a:rPr lang="en-GB"/>
              <a:t>, C. (2020). A systematic review of the literature on digital transformation: insights and implications for strategy and organizational change. </a:t>
            </a:r>
            <a:r>
              <a:rPr lang="en-GB" i="1"/>
              <a:t>Journal of Management Studies</a:t>
            </a:r>
            <a:r>
              <a:rPr lang="en-GB"/>
              <a:t>, </a:t>
            </a:r>
            <a:r>
              <a:rPr lang="en-GB" i="1"/>
              <a:t>58</a:t>
            </a:r>
            <a:r>
              <a:rPr lang="en-GB"/>
              <a:t>(5), 1159–1197.</a:t>
            </a:r>
          </a:p>
          <a:p>
            <a:r>
              <a:rPr lang="en-GB"/>
              <a:t>Hung, J. (2022). Policy Development on </a:t>
            </a:r>
            <a:r>
              <a:rPr lang="en-GB" err="1"/>
              <a:t>Upskilling</a:t>
            </a:r>
            <a:r>
              <a:rPr lang="en-GB"/>
              <a:t>/Reskilling Older Population Care Staff in China. </a:t>
            </a:r>
            <a:r>
              <a:rPr lang="en-GB" i="1"/>
              <a:t>International Journal of Environmental Research and Public Health</a:t>
            </a:r>
            <a:r>
              <a:rPr lang="en-GB"/>
              <a:t>, </a:t>
            </a:r>
            <a:r>
              <a:rPr lang="en-GB" i="1"/>
              <a:t>19</a:t>
            </a:r>
            <a:r>
              <a:rPr lang="en-GB"/>
              <a:t>(15), 9440. https://doi.org/10.3390/ijerph19159440</a:t>
            </a:r>
          </a:p>
        </p:txBody>
      </p:sp>
    </p:spTree>
    <p:extLst>
      <p:ext uri="{BB962C8B-B14F-4D97-AF65-F5344CB8AC3E}">
        <p14:creationId xmlns:p14="http://schemas.microsoft.com/office/powerpoint/2010/main" val="3105572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3291" y="762000"/>
            <a:ext cx="8458200" cy="5632311"/>
          </a:xfrm>
          <a:prstGeom prst="rect">
            <a:avLst/>
          </a:prstGeom>
        </p:spPr>
        <p:txBody>
          <a:bodyPr wrap="square" lIns="91440" tIns="45720" rIns="91440" bIns="45720" anchor="t">
            <a:spAutoFit/>
          </a:bodyPr>
          <a:lstStyle/>
          <a:p>
            <a:r>
              <a:rPr lang="en-US"/>
              <a:t>Li, L. (2022a). Correction to: Reskilling and Upskilling the Future‑ready Workforce for Industry 4.0 and Beyond. </a:t>
            </a:r>
            <a:r>
              <a:rPr lang="en-US" i="1"/>
              <a:t>Information Systems Frontiers</a:t>
            </a:r>
            <a:r>
              <a:rPr lang="en-US"/>
              <a:t>. https://doi.org/10.1007/s10796-022-10318-w</a:t>
            </a:r>
          </a:p>
          <a:p>
            <a:r>
              <a:rPr lang="en-US"/>
              <a:t>Li, L. (2022b). Reskilling and Upskilling the Future-ready Workforce for Industry 4.0 and beyond. </a:t>
            </a:r>
            <a:r>
              <a:rPr lang="en-US" i="1"/>
              <a:t>Information Systems Frontiers</a:t>
            </a:r>
            <a:r>
              <a:rPr lang="en-US"/>
              <a:t>, </a:t>
            </a:r>
            <a:r>
              <a:rPr lang="en-US" i="1"/>
              <a:t>24</a:t>
            </a:r>
            <a:r>
              <a:rPr lang="en-US"/>
              <a:t>(3). springer. https://doi.org/10.1007/s10796-022-10308-y</a:t>
            </a:r>
          </a:p>
          <a:p>
            <a:r>
              <a:rPr lang="en-US" err="1"/>
              <a:t>Shanjabin</a:t>
            </a:r>
            <a:r>
              <a:rPr lang="en-US"/>
              <a:t>, S., &amp; </a:t>
            </a:r>
            <a:r>
              <a:rPr lang="en-US" err="1"/>
              <a:t>Oyshi</a:t>
            </a:r>
            <a:r>
              <a:rPr lang="en-US"/>
              <a:t>, A. H. (2021). The comparative analysis of FMCG enterprises’ vision, mission, and core values focusing on strategic human resources. </a:t>
            </a:r>
            <a:r>
              <a:rPr lang="en-US" i="1"/>
              <a:t>International Journal of Financial, Accounting, and Management</a:t>
            </a:r>
            <a:r>
              <a:rPr lang="en-US"/>
              <a:t>, </a:t>
            </a:r>
            <a:r>
              <a:rPr lang="en-US" i="1"/>
              <a:t>3</a:t>
            </a:r>
            <a:r>
              <a:rPr lang="en-US"/>
              <a:t>(2), 115–128. https://doi.org/10.35912/ijfam.v3i2.695</a:t>
            </a:r>
          </a:p>
          <a:p>
            <a:r>
              <a:rPr lang="en-US" err="1"/>
              <a:t>Vrontis</a:t>
            </a:r>
            <a:r>
              <a:rPr lang="en-US"/>
              <a:t>, D., </a:t>
            </a:r>
            <a:r>
              <a:rPr lang="en-US" err="1"/>
              <a:t>Christofi</a:t>
            </a:r>
            <a:r>
              <a:rPr lang="en-US"/>
              <a:t>, M., Pereira, V., </a:t>
            </a:r>
            <a:r>
              <a:rPr lang="en-US" err="1"/>
              <a:t>Tarba</a:t>
            </a:r>
            <a:r>
              <a:rPr lang="en-US"/>
              <a:t>, S., Makrides, A., &amp; Trichina, E. (2021). Artificial intelligence, robotics, advanced technologies and human resource management: a systematic review. </a:t>
            </a:r>
            <a:r>
              <a:rPr lang="en-US" i="1"/>
              <a:t>The International Journal of Human Resource Management</a:t>
            </a:r>
            <a:r>
              <a:rPr lang="en-US"/>
              <a:t>, </a:t>
            </a:r>
            <a:r>
              <a:rPr lang="en-US" i="1"/>
              <a:t>33</a:t>
            </a:r>
            <a:r>
              <a:rPr lang="en-US"/>
              <a:t>(6), 1–30.</a:t>
            </a:r>
          </a:p>
          <a:p>
            <a:r>
              <a:rPr lang="en-US" err="1"/>
              <a:t>Zaitsava</a:t>
            </a:r>
            <a:r>
              <a:rPr lang="en-US"/>
              <a:t>, M., Marku, E., &amp; Di Guardo, M. C. (2022). Is data-driven decision-making driven only by data? When cognition meets data. </a:t>
            </a:r>
            <a:r>
              <a:rPr lang="en-US" i="1"/>
              <a:t>European Management Journal</a:t>
            </a:r>
            <a:r>
              <a:rPr lang="en-US"/>
              <a:t>, </a:t>
            </a:r>
            <a:r>
              <a:rPr lang="en-US" i="1"/>
              <a:t>40</a:t>
            </a:r>
            <a:r>
              <a:rPr lang="en-US"/>
              <a:t>(5). </a:t>
            </a:r>
            <a:r>
              <a:rPr lang="en-US">
                <a:hlinkClick r:id="rId2"/>
              </a:rPr>
              <a:t>https://doi.org/10.1016/j.emj.2022.01.003</a:t>
            </a:r>
            <a:endParaRPr lang="en-US">
              <a:ea typeface="Calibri"/>
              <a:cs typeface="Calibri"/>
              <a:hlinkClick r:id="rId2"/>
            </a:endParaRPr>
          </a:p>
          <a:p>
            <a:r>
              <a:rPr lang="en-US">
                <a:ea typeface="Calibri"/>
                <a:cs typeface="Calibri"/>
              </a:rPr>
              <a:t>Presentation online link:</a:t>
            </a:r>
            <a:r>
              <a:rPr lang="en-US">
                <a:solidFill>
                  <a:srgbClr val="FF0000"/>
                </a:solidFill>
                <a:ea typeface="Calibri"/>
                <a:cs typeface="Calibri"/>
              </a:rPr>
              <a:t> </a:t>
            </a:r>
            <a:r>
              <a:rPr lang="en-US">
                <a:solidFill>
                  <a:srgbClr val="0070C0"/>
                </a:solidFill>
                <a:ea typeface="+mn-lt"/>
                <a:cs typeface="+mn-lt"/>
              </a:rPr>
              <a:t>https://uowtsd-my.sharepoint.com/:v:/g/personal/2230880_student_uwtsd_ac_uk/EZhJ7TeyPjRChhvJPpRNOH0Bcan2Q1Y3DIvG2bZGL-47FA?e=kvOgNW</a:t>
            </a:r>
          </a:p>
        </p:txBody>
      </p:sp>
    </p:spTree>
    <p:extLst>
      <p:ext uri="{BB962C8B-B14F-4D97-AF65-F5344CB8AC3E}">
        <p14:creationId xmlns:p14="http://schemas.microsoft.com/office/powerpoint/2010/main" val="2869825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15</Slides>
  <Notes>12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Student Name: Abhishek Goyani Student ID: 2230880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Rajesh Jangili</dc:creator>
  <cp:revision>1</cp:revision>
  <dcterms:created xsi:type="dcterms:W3CDTF">2023-07-21T11:13:10Z</dcterms:created>
  <dcterms:modified xsi:type="dcterms:W3CDTF">2023-07-21T16:15:16Z</dcterms:modified>
</cp:coreProperties>
</file>