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70" r:id="rId5"/>
    <p:sldId id="271" r:id="rId6"/>
    <p:sldId id="272" r:id="rId7"/>
    <p:sldId id="274" r:id="rId8"/>
    <p:sldId id="273" r:id="rId9"/>
    <p:sldId id="261" r:id="rId10"/>
    <p:sldId id="337" r:id="rId11"/>
    <p:sldId id="363" r:id="rId12"/>
    <p:sldId id="265" r:id="rId13"/>
    <p:sldId id="263"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15" autoAdjust="0"/>
    <p:restoredTop sz="94369"/>
  </p:normalViewPr>
  <p:slideViewPr>
    <p:cSldViewPr snapToGrid="0">
      <p:cViewPr varScale="1">
        <p:scale>
          <a:sx n="108" d="100"/>
          <a:sy n="108" d="100"/>
        </p:scale>
        <p:origin x="3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17A4CD-1F19-49DB-A971-C8A49E1ED25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63047E2-0CFA-43E7-B7FC-4EF14D54D78E}">
      <dgm:prSet/>
      <dgm:spPr/>
      <dgm:t>
        <a:bodyPr/>
        <a:lstStyle/>
        <a:p>
          <a:r>
            <a:rPr lang="en-GB" b="1" dirty="0"/>
            <a:t>Student Name:	Mohammed Akub</a:t>
          </a:r>
          <a:endParaRPr lang="en-US" dirty="0"/>
        </a:p>
      </dgm:t>
    </dgm:pt>
    <dgm:pt modelId="{DD56A5B9-9600-4724-8DF7-4A28CA97E7D4}" type="parTrans" cxnId="{D8A3509C-50D6-45D5-90D9-FD42C9DE4AE8}">
      <dgm:prSet/>
      <dgm:spPr/>
      <dgm:t>
        <a:bodyPr/>
        <a:lstStyle/>
        <a:p>
          <a:endParaRPr lang="en-US"/>
        </a:p>
      </dgm:t>
    </dgm:pt>
    <dgm:pt modelId="{4C45E945-B841-410E-B09C-C11E6124BAB0}" type="sibTrans" cxnId="{D8A3509C-50D6-45D5-90D9-FD42C9DE4AE8}">
      <dgm:prSet/>
      <dgm:spPr/>
      <dgm:t>
        <a:bodyPr/>
        <a:lstStyle/>
        <a:p>
          <a:endParaRPr lang="en-US"/>
        </a:p>
      </dgm:t>
    </dgm:pt>
    <dgm:pt modelId="{295B437B-9533-41C5-9900-4D9E3A28514F}">
      <dgm:prSet/>
      <dgm:spPr/>
      <dgm:t>
        <a:bodyPr/>
        <a:lstStyle/>
        <a:p>
          <a:r>
            <a:rPr lang="en-GB" b="1" dirty="0"/>
            <a:t>Student ID:		2521710</a:t>
          </a:r>
          <a:endParaRPr lang="en-US" dirty="0"/>
        </a:p>
      </dgm:t>
    </dgm:pt>
    <dgm:pt modelId="{DC62D4E8-FF77-4E0B-8FCF-CB92E494E03E}" type="parTrans" cxnId="{A401ADE6-6A58-41EA-9ED2-C0BDA88A9752}">
      <dgm:prSet/>
      <dgm:spPr/>
      <dgm:t>
        <a:bodyPr/>
        <a:lstStyle/>
        <a:p>
          <a:endParaRPr lang="en-US"/>
        </a:p>
      </dgm:t>
    </dgm:pt>
    <dgm:pt modelId="{14AAF415-9A45-49F8-9719-438034FB5D0A}" type="sibTrans" cxnId="{A401ADE6-6A58-41EA-9ED2-C0BDA88A9752}">
      <dgm:prSet/>
      <dgm:spPr/>
      <dgm:t>
        <a:bodyPr/>
        <a:lstStyle/>
        <a:p>
          <a:endParaRPr lang="en-US"/>
        </a:p>
      </dgm:t>
    </dgm:pt>
    <dgm:pt modelId="{7F9C4C9A-0618-410A-9E46-038538FBA496}">
      <dgm:prSet/>
      <dgm:spPr/>
      <dgm:t>
        <a:bodyPr/>
        <a:lstStyle/>
        <a:p>
          <a:r>
            <a:rPr lang="en-GB" b="1"/>
            <a:t>Lecturer’s Name:	Yetunde Everard-Igweh</a:t>
          </a:r>
          <a:endParaRPr lang="en-US"/>
        </a:p>
      </dgm:t>
    </dgm:pt>
    <dgm:pt modelId="{93FE6E11-BB66-4338-AF94-02D962F23280}" type="parTrans" cxnId="{1667C96E-5344-47EA-A7E4-D5944185C95A}">
      <dgm:prSet/>
      <dgm:spPr/>
      <dgm:t>
        <a:bodyPr/>
        <a:lstStyle/>
        <a:p>
          <a:endParaRPr lang="en-US"/>
        </a:p>
      </dgm:t>
    </dgm:pt>
    <dgm:pt modelId="{C08C56DD-CF1D-45A9-9B92-6B2157389DD3}" type="sibTrans" cxnId="{1667C96E-5344-47EA-A7E4-D5944185C95A}">
      <dgm:prSet/>
      <dgm:spPr/>
      <dgm:t>
        <a:bodyPr/>
        <a:lstStyle/>
        <a:p>
          <a:endParaRPr lang="en-US"/>
        </a:p>
      </dgm:t>
    </dgm:pt>
    <dgm:pt modelId="{B0C1FD18-C00F-41A0-98D4-D2EA47484B6D}">
      <dgm:prSet/>
      <dgm:spPr/>
      <dgm:t>
        <a:bodyPr/>
        <a:lstStyle/>
        <a:p>
          <a:r>
            <a:rPr lang="en-GB" b="1"/>
            <a:t>Module Code: 	</a:t>
          </a:r>
          <a:r>
            <a:rPr lang="en-GB"/>
            <a:t>LCLM 4004</a:t>
          </a:r>
          <a:endParaRPr lang="en-US"/>
        </a:p>
      </dgm:t>
    </dgm:pt>
    <dgm:pt modelId="{0E3A3417-54AB-42FA-B292-D5F8939F3A9A}" type="parTrans" cxnId="{6259D972-80B5-4AD2-B0C4-615F82A69DB2}">
      <dgm:prSet/>
      <dgm:spPr/>
      <dgm:t>
        <a:bodyPr/>
        <a:lstStyle/>
        <a:p>
          <a:endParaRPr lang="en-US"/>
        </a:p>
      </dgm:t>
    </dgm:pt>
    <dgm:pt modelId="{FD951384-7911-41EF-A2C4-BB30410AA954}" type="sibTrans" cxnId="{6259D972-80B5-4AD2-B0C4-615F82A69DB2}">
      <dgm:prSet/>
      <dgm:spPr/>
      <dgm:t>
        <a:bodyPr/>
        <a:lstStyle/>
        <a:p>
          <a:endParaRPr lang="en-US"/>
        </a:p>
      </dgm:t>
    </dgm:pt>
    <dgm:pt modelId="{9404830E-87AE-449A-B90A-C24DE10456BA}">
      <dgm:prSet/>
      <dgm:spPr/>
      <dgm:t>
        <a:bodyPr/>
        <a:lstStyle/>
        <a:p>
          <a:r>
            <a:rPr lang="en-GB" b="1"/>
            <a:t>Module Name: 	</a:t>
          </a:r>
          <a:r>
            <a:rPr lang="en-GB"/>
            <a:t>Problem Solving and Decision-Making</a:t>
          </a:r>
          <a:endParaRPr lang="en-US"/>
        </a:p>
      </dgm:t>
    </dgm:pt>
    <dgm:pt modelId="{DA32F561-0031-4446-9FE3-09B19E08A9A3}" type="parTrans" cxnId="{4D25C38D-04EC-4679-B1A4-3F34E7A5B3A8}">
      <dgm:prSet/>
      <dgm:spPr/>
      <dgm:t>
        <a:bodyPr/>
        <a:lstStyle/>
        <a:p>
          <a:endParaRPr lang="en-US"/>
        </a:p>
      </dgm:t>
    </dgm:pt>
    <dgm:pt modelId="{9961B30A-916B-4F6C-8DC4-AD41555EF4A3}" type="sibTrans" cxnId="{4D25C38D-04EC-4679-B1A4-3F34E7A5B3A8}">
      <dgm:prSet/>
      <dgm:spPr/>
      <dgm:t>
        <a:bodyPr/>
        <a:lstStyle/>
        <a:p>
          <a:endParaRPr lang="en-US"/>
        </a:p>
      </dgm:t>
    </dgm:pt>
    <dgm:pt modelId="{79CD0B74-EC46-43B4-AB8D-D8EF2120BBB7}">
      <dgm:prSet/>
      <dgm:spPr/>
      <dgm:t>
        <a:bodyPr/>
        <a:lstStyle/>
        <a:p>
          <a:r>
            <a:rPr lang="en-GB" b="1" dirty="0"/>
            <a:t>Component 1: 	</a:t>
          </a:r>
          <a:r>
            <a:rPr lang="en-GB" dirty="0"/>
            <a:t>Basil’s Bakery</a:t>
          </a:r>
          <a:endParaRPr lang="en-US" dirty="0"/>
        </a:p>
      </dgm:t>
    </dgm:pt>
    <dgm:pt modelId="{43A6061B-7B17-41AE-9A4E-386E3F7A300A}" type="parTrans" cxnId="{A5446915-02A5-4877-BF23-CADACC0177DF}">
      <dgm:prSet/>
      <dgm:spPr/>
      <dgm:t>
        <a:bodyPr/>
        <a:lstStyle/>
        <a:p>
          <a:endParaRPr lang="en-US"/>
        </a:p>
      </dgm:t>
    </dgm:pt>
    <dgm:pt modelId="{1EF0A73E-B17B-485F-8EBA-20E1F9C27CEA}" type="sibTrans" cxnId="{A5446915-02A5-4877-BF23-CADACC0177DF}">
      <dgm:prSet/>
      <dgm:spPr/>
      <dgm:t>
        <a:bodyPr/>
        <a:lstStyle/>
        <a:p>
          <a:endParaRPr lang="en-US"/>
        </a:p>
      </dgm:t>
    </dgm:pt>
    <dgm:pt modelId="{083E7721-5FAF-5446-817B-EA2D747CF6C2}" type="pres">
      <dgm:prSet presAssocID="{F017A4CD-1F19-49DB-A971-C8A49E1ED254}" presName="vert0" presStyleCnt="0">
        <dgm:presLayoutVars>
          <dgm:dir/>
          <dgm:animOne val="branch"/>
          <dgm:animLvl val="lvl"/>
        </dgm:presLayoutVars>
      </dgm:prSet>
      <dgm:spPr/>
    </dgm:pt>
    <dgm:pt modelId="{EC93733C-CE21-854E-BE67-C1BB87146BC9}" type="pres">
      <dgm:prSet presAssocID="{763047E2-0CFA-43E7-B7FC-4EF14D54D78E}" presName="thickLine" presStyleLbl="alignNode1" presStyleIdx="0" presStyleCnt="6"/>
      <dgm:spPr/>
    </dgm:pt>
    <dgm:pt modelId="{2C665072-D265-CD46-9BBC-A5EC01116529}" type="pres">
      <dgm:prSet presAssocID="{763047E2-0CFA-43E7-B7FC-4EF14D54D78E}" presName="horz1" presStyleCnt="0"/>
      <dgm:spPr/>
    </dgm:pt>
    <dgm:pt modelId="{E9174406-CA61-6542-811A-A26D2F315D0D}" type="pres">
      <dgm:prSet presAssocID="{763047E2-0CFA-43E7-B7FC-4EF14D54D78E}" presName="tx1" presStyleLbl="revTx" presStyleIdx="0" presStyleCnt="6"/>
      <dgm:spPr/>
    </dgm:pt>
    <dgm:pt modelId="{5B16C6AE-C841-B849-B74F-C0D8FA6A113B}" type="pres">
      <dgm:prSet presAssocID="{763047E2-0CFA-43E7-B7FC-4EF14D54D78E}" presName="vert1" presStyleCnt="0"/>
      <dgm:spPr/>
    </dgm:pt>
    <dgm:pt modelId="{6F5697B5-3065-6D49-8FE8-57A767753D2A}" type="pres">
      <dgm:prSet presAssocID="{295B437B-9533-41C5-9900-4D9E3A28514F}" presName="thickLine" presStyleLbl="alignNode1" presStyleIdx="1" presStyleCnt="6"/>
      <dgm:spPr/>
    </dgm:pt>
    <dgm:pt modelId="{74C569B2-BAD3-0447-9F5B-E8E72EAA4A7E}" type="pres">
      <dgm:prSet presAssocID="{295B437B-9533-41C5-9900-4D9E3A28514F}" presName="horz1" presStyleCnt="0"/>
      <dgm:spPr/>
    </dgm:pt>
    <dgm:pt modelId="{FD1E275F-57B5-1E44-811B-AFF1573A13D8}" type="pres">
      <dgm:prSet presAssocID="{295B437B-9533-41C5-9900-4D9E3A28514F}" presName="tx1" presStyleLbl="revTx" presStyleIdx="1" presStyleCnt="6"/>
      <dgm:spPr/>
    </dgm:pt>
    <dgm:pt modelId="{0456400A-8C1D-3741-9B2D-22922D303AE3}" type="pres">
      <dgm:prSet presAssocID="{295B437B-9533-41C5-9900-4D9E3A28514F}" presName="vert1" presStyleCnt="0"/>
      <dgm:spPr/>
    </dgm:pt>
    <dgm:pt modelId="{3F2B69D3-90DD-8446-8C9C-FD5E800939AA}" type="pres">
      <dgm:prSet presAssocID="{7F9C4C9A-0618-410A-9E46-038538FBA496}" presName="thickLine" presStyleLbl="alignNode1" presStyleIdx="2" presStyleCnt="6"/>
      <dgm:spPr/>
    </dgm:pt>
    <dgm:pt modelId="{D8BE27B2-7FE0-4B43-980D-9F717FE699CB}" type="pres">
      <dgm:prSet presAssocID="{7F9C4C9A-0618-410A-9E46-038538FBA496}" presName="horz1" presStyleCnt="0"/>
      <dgm:spPr/>
    </dgm:pt>
    <dgm:pt modelId="{5DFDBD2F-2AFE-C644-AD7E-9C838C2DEB37}" type="pres">
      <dgm:prSet presAssocID="{7F9C4C9A-0618-410A-9E46-038538FBA496}" presName="tx1" presStyleLbl="revTx" presStyleIdx="2" presStyleCnt="6"/>
      <dgm:spPr/>
    </dgm:pt>
    <dgm:pt modelId="{5FB81A25-75CA-324B-A2C4-CD7CDA3E8EB6}" type="pres">
      <dgm:prSet presAssocID="{7F9C4C9A-0618-410A-9E46-038538FBA496}" presName="vert1" presStyleCnt="0"/>
      <dgm:spPr/>
    </dgm:pt>
    <dgm:pt modelId="{898E4C1C-BFC7-3948-9989-8634C33478BA}" type="pres">
      <dgm:prSet presAssocID="{B0C1FD18-C00F-41A0-98D4-D2EA47484B6D}" presName="thickLine" presStyleLbl="alignNode1" presStyleIdx="3" presStyleCnt="6"/>
      <dgm:spPr/>
    </dgm:pt>
    <dgm:pt modelId="{3FA5E37F-5D3F-F843-9F25-B7028864CEE5}" type="pres">
      <dgm:prSet presAssocID="{B0C1FD18-C00F-41A0-98D4-D2EA47484B6D}" presName="horz1" presStyleCnt="0"/>
      <dgm:spPr/>
    </dgm:pt>
    <dgm:pt modelId="{BAA6546C-5241-A740-B305-B8E71A3DBA2D}" type="pres">
      <dgm:prSet presAssocID="{B0C1FD18-C00F-41A0-98D4-D2EA47484B6D}" presName="tx1" presStyleLbl="revTx" presStyleIdx="3" presStyleCnt="6"/>
      <dgm:spPr/>
    </dgm:pt>
    <dgm:pt modelId="{4E003B06-B430-C745-899D-8A00D7F130F7}" type="pres">
      <dgm:prSet presAssocID="{B0C1FD18-C00F-41A0-98D4-D2EA47484B6D}" presName="vert1" presStyleCnt="0"/>
      <dgm:spPr/>
    </dgm:pt>
    <dgm:pt modelId="{8B629AD0-09E9-DB41-9BA8-FFB465C9EC88}" type="pres">
      <dgm:prSet presAssocID="{9404830E-87AE-449A-B90A-C24DE10456BA}" presName="thickLine" presStyleLbl="alignNode1" presStyleIdx="4" presStyleCnt="6"/>
      <dgm:spPr/>
    </dgm:pt>
    <dgm:pt modelId="{CAA25CB5-3348-8A45-9800-B33A81531D0E}" type="pres">
      <dgm:prSet presAssocID="{9404830E-87AE-449A-B90A-C24DE10456BA}" presName="horz1" presStyleCnt="0"/>
      <dgm:spPr/>
    </dgm:pt>
    <dgm:pt modelId="{DCB9ECA5-3E54-E94E-9708-445503C2D24A}" type="pres">
      <dgm:prSet presAssocID="{9404830E-87AE-449A-B90A-C24DE10456BA}" presName="tx1" presStyleLbl="revTx" presStyleIdx="4" presStyleCnt="6"/>
      <dgm:spPr/>
    </dgm:pt>
    <dgm:pt modelId="{F0CF507C-1921-DA4C-854D-69AB26255BDA}" type="pres">
      <dgm:prSet presAssocID="{9404830E-87AE-449A-B90A-C24DE10456BA}" presName="vert1" presStyleCnt="0"/>
      <dgm:spPr/>
    </dgm:pt>
    <dgm:pt modelId="{0524375F-DD33-8341-8B2E-BF185EA4FEE0}" type="pres">
      <dgm:prSet presAssocID="{79CD0B74-EC46-43B4-AB8D-D8EF2120BBB7}" presName="thickLine" presStyleLbl="alignNode1" presStyleIdx="5" presStyleCnt="6"/>
      <dgm:spPr/>
    </dgm:pt>
    <dgm:pt modelId="{B1873D99-B83A-DA4E-B2D8-173948D10A23}" type="pres">
      <dgm:prSet presAssocID="{79CD0B74-EC46-43B4-AB8D-D8EF2120BBB7}" presName="horz1" presStyleCnt="0"/>
      <dgm:spPr/>
    </dgm:pt>
    <dgm:pt modelId="{61912CF7-7660-5C4B-93D5-11300BEA7755}" type="pres">
      <dgm:prSet presAssocID="{79CD0B74-EC46-43B4-AB8D-D8EF2120BBB7}" presName="tx1" presStyleLbl="revTx" presStyleIdx="5" presStyleCnt="6"/>
      <dgm:spPr/>
    </dgm:pt>
    <dgm:pt modelId="{F861B9F3-C9F5-2642-B82D-6E35CB7F1118}" type="pres">
      <dgm:prSet presAssocID="{79CD0B74-EC46-43B4-AB8D-D8EF2120BBB7}" presName="vert1" presStyleCnt="0"/>
      <dgm:spPr/>
    </dgm:pt>
  </dgm:ptLst>
  <dgm:cxnLst>
    <dgm:cxn modelId="{A5446915-02A5-4877-BF23-CADACC0177DF}" srcId="{F017A4CD-1F19-49DB-A971-C8A49E1ED254}" destId="{79CD0B74-EC46-43B4-AB8D-D8EF2120BBB7}" srcOrd="5" destOrd="0" parTransId="{43A6061B-7B17-41AE-9A4E-386E3F7A300A}" sibTransId="{1EF0A73E-B17B-485F-8EBA-20E1F9C27CEA}"/>
    <dgm:cxn modelId="{039DCA20-CE27-F14C-B692-296178425A37}" type="presOf" srcId="{763047E2-0CFA-43E7-B7FC-4EF14D54D78E}" destId="{E9174406-CA61-6542-811A-A26D2F315D0D}" srcOrd="0" destOrd="0" presId="urn:microsoft.com/office/officeart/2008/layout/LinedList"/>
    <dgm:cxn modelId="{3BBF7633-306B-9645-8705-0222F834CF18}" type="presOf" srcId="{7F9C4C9A-0618-410A-9E46-038538FBA496}" destId="{5DFDBD2F-2AFE-C644-AD7E-9C838C2DEB37}" srcOrd="0" destOrd="0" presId="urn:microsoft.com/office/officeart/2008/layout/LinedList"/>
    <dgm:cxn modelId="{C1BBB83C-2F50-B244-BA76-C9CC5F1CEF14}" type="presOf" srcId="{9404830E-87AE-449A-B90A-C24DE10456BA}" destId="{DCB9ECA5-3E54-E94E-9708-445503C2D24A}" srcOrd="0" destOrd="0" presId="urn:microsoft.com/office/officeart/2008/layout/LinedList"/>
    <dgm:cxn modelId="{5C646D6B-0B2E-1147-BB80-7B82F2B60494}" type="presOf" srcId="{79CD0B74-EC46-43B4-AB8D-D8EF2120BBB7}" destId="{61912CF7-7660-5C4B-93D5-11300BEA7755}" srcOrd="0" destOrd="0" presId="urn:microsoft.com/office/officeart/2008/layout/LinedList"/>
    <dgm:cxn modelId="{1667C96E-5344-47EA-A7E4-D5944185C95A}" srcId="{F017A4CD-1F19-49DB-A971-C8A49E1ED254}" destId="{7F9C4C9A-0618-410A-9E46-038538FBA496}" srcOrd="2" destOrd="0" parTransId="{93FE6E11-BB66-4338-AF94-02D962F23280}" sibTransId="{C08C56DD-CF1D-45A9-9B92-6B2157389DD3}"/>
    <dgm:cxn modelId="{6259D972-80B5-4AD2-B0C4-615F82A69DB2}" srcId="{F017A4CD-1F19-49DB-A971-C8A49E1ED254}" destId="{B0C1FD18-C00F-41A0-98D4-D2EA47484B6D}" srcOrd="3" destOrd="0" parTransId="{0E3A3417-54AB-42FA-B292-D5F8939F3A9A}" sibTransId="{FD951384-7911-41EF-A2C4-BB30410AA954}"/>
    <dgm:cxn modelId="{4D25C38D-04EC-4679-B1A4-3F34E7A5B3A8}" srcId="{F017A4CD-1F19-49DB-A971-C8A49E1ED254}" destId="{9404830E-87AE-449A-B90A-C24DE10456BA}" srcOrd="4" destOrd="0" parTransId="{DA32F561-0031-4446-9FE3-09B19E08A9A3}" sibTransId="{9961B30A-916B-4F6C-8DC4-AD41555EF4A3}"/>
    <dgm:cxn modelId="{56413C92-19BC-2C43-828A-A3B990C5811C}" type="presOf" srcId="{295B437B-9533-41C5-9900-4D9E3A28514F}" destId="{FD1E275F-57B5-1E44-811B-AFF1573A13D8}" srcOrd="0" destOrd="0" presId="urn:microsoft.com/office/officeart/2008/layout/LinedList"/>
    <dgm:cxn modelId="{D8A3509C-50D6-45D5-90D9-FD42C9DE4AE8}" srcId="{F017A4CD-1F19-49DB-A971-C8A49E1ED254}" destId="{763047E2-0CFA-43E7-B7FC-4EF14D54D78E}" srcOrd="0" destOrd="0" parTransId="{DD56A5B9-9600-4724-8DF7-4A28CA97E7D4}" sibTransId="{4C45E945-B841-410E-B09C-C11E6124BAB0}"/>
    <dgm:cxn modelId="{984DF4C2-B0E1-954A-994D-A5DEDF5B48DD}" type="presOf" srcId="{B0C1FD18-C00F-41A0-98D4-D2EA47484B6D}" destId="{BAA6546C-5241-A740-B305-B8E71A3DBA2D}" srcOrd="0" destOrd="0" presId="urn:microsoft.com/office/officeart/2008/layout/LinedList"/>
    <dgm:cxn modelId="{A401ADE6-6A58-41EA-9ED2-C0BDA88A9752}" srcId="{F017A4CD-1F19-49DB-A971-C8A49E1ED254}" destId="{295B437B-9533-41C5-9900-4D9E3A28514F}" srcOrd="1" destOrd="0" parTransId="{DC62D4E8-FF77-4E0B-8FCF-CB92E494E03E}" sibTransId="{14AAF415-9A45-49F8-9719-438034FB5D0A}"/>
    <dgm:cxn modelId="{888E1BF0-6A3B-7341-AEA4-7D93F04F86B9}" type="presOf" srcId="{F017A4CD-1F19-49DB-A971-C8A49E1ED254}" destId="{083E7721-5FAF-5446-817B-EA2D747CF6C2}" srcOrd="0" destOrd="0" presId="urn:microsoft.com/office/officeart/2008/layout/LinedList"/>
    <dgm:cxn modelId="{551B3987-BEAA-4F4B-9FFF-BCB181C37594}" type="presParOf" srcId="{083E7721-5FAF-5446-817B-EA2D747CF6C2}" destId="{EC93733C-CE21-854E-BE67-C1BB87146BC9}" srcOrd="0" destOrd="0" presId="urn:microsoft.com/office/officeart/2008/layout/LinedList"/>
    <dgm:cxn modelId="{3B3C5F4A-B53F-534E-931D-C3A7ACDC54E5}" type="presParOf" srcId="{083E7721-5FAF-5446-817B-EA2D747CF6C2}" destId="{2C665072-D265-CD46-9BBC-A5EC01116529}" srcOrd="1" destOrd="0" presId="urn:microsoft.com/office/officeart/2008/layout/LinedList"/>
    <dgm:cxn modelId="{B0C9B48C-4440-B840-9E52-126E3DBED03B}" type="presParOf" srcId="{2C665072-D265-CD46-9BBC-A5EC01116529}" destId="{E9174406-CA61-6542-811A-A26D2F315D0D}" srcOrd="0" destOrd="0" presId="urn:microsoft.com/office/officeart/2008/layout/LinedList"/>
    <dgm:cxn modelId="{B94D29D9-6A14-9341-8C21-166AA1CD8522}" type="presParOf" srcId="{2C665072-D265-CD46-9BBC-A5EC01116529}" destId="{5B16C6AE-C841-B849-B74F-C0D8FA6A113B}" srcOrd="1" destOrd="0" presId="urn:microsoft.com/office/officeart/2008/layout/LinedList"/>
    <dgm:cxn modelId="{AB4A8538-AA8D-5645-B5F2-428185F202EE}" type="presParOf" srcId="{083E7721-5FAF-5446-817B-EA2D747CF6C2}" destId="{6F5697B5-3065-6D49-8FE8-57A767753D2A}" srcOrd="2" destOrd="0" presId="urn:microsoft.com/office/officeart/2008/layout/LinedList"/>
    <dgm:cxn modelId="{D6D06EFB-113F-9941-87F4-86FB7ABECF4E}" type="presParOf" srcId="{083E7721-5FAF-5446-817B-EA2D747CF6C2}" destId="{74C569B2-BAD3-0447-9F5B-E8E72EAA4A7E}" srcOrd="3" destOrd="0" presId="urn:microsoft.com/office/officeart/2008/layout/LinedList"/>
    <dgm:cxn modelId="{B89181CB-7B2A-F544-8152-A9B1A7F22AF3}" type="presParOf" srcId="{74C569B2-BAD3-0447-9F5B-E8E72EAA4A7E}" destId="{FD1E275F-57B5-1E44-811B-AFF1573A13D8}" srcOrd="0" destOrd="0" presId="urn:microsoft.com/office/officeart/2008/layout/LinedList"/>
    <dgm:cxn modelId="{59199718-1B91-B84E-9233-4845E0C5C87B}" type="presParOf" srcId="{74C569B2-BAD3-0447-9F5B-E8E72EAA4A7E}" destId="{0456400A-8C1D-3741-9B2D-22922D303AE3}" srcOrd="1" destOrd="0" presId="urn:microsoft.com/office/officeart/2008/layout/LinedList"/>
    <dgm:cxn modelId="{F7275278-EDCF-7B4D-9D63-B2AC784A5649}" type="presParOf" srcId="{083E7721-5FAF-5446-817B-EA2D747CF6C2}" destId="{3F2B69D3-90DD-8446-8C9C-FD5E800939AA}" srcOrd="4" destOrd="0" presId="urn:microsoft.com/office/officeart/2008/layout/LinedList"/>
    <dgm:cxn modelId="{8F8A834E-AF06-6040-AB6C-5B7CA640399F}" type="presParOf" srcId="{083E7721-5FAF-5446-817B-EA2D747CF6C2}" destId="{D8BE27B2-7FE0-4B43-980D-9F717FE699CB}" srcOrd="5" destOrd="0" presId="urn:microsoft.com/office/officeart/2008/layout/LinedList"/>
    <dgm:cxn modelId="{D6B9EBF7-03AA-794E-9DF1-ED64314CF7B4}" type="presParOf" srcId="{D8BE27B2-7FE0-4B43-980D-9F717FE699CB}" destId="{5DFDBD2F-2AFE-C644-AD7E-9C838C2DEB37}" srcOrd="0" destOrd="0" presId="urn:microsoft.com/office/officeart/2008/layout/LinedList"/>
    <dgm:cxn modelId="{6F7772BB-2818-2D46-AED0-3700EDB9C095}" type="presParOf" srcId="{D8BE27B2-7FE0-4B43-980D-9F717FE699CB}" destId="{5FB81A25-75CA-324B-A2C4-CD7CDA3E8EB6}" srcOrd="1" destOrd="0" presId="urn:microsoft.com/office/officeart/2008/layout/LinedList"/>
    <dgm:cxn modelId="{2186A5EE-E22B-1B40-8956-5454B92651AF}" type="presParOf" srcId="{083E7721-5FAF-5446-817B-EA2D747CF6C2}" destId="{898E4C1C-BFC7-3948-9989-8634C33478BA}" srcOrd="6" destOrd="0" presId="urn:microsoft.com/office/officeart/2008/layout/LinedList"/>
    <dgm:cxn modelId="{34C9102A-C20D-D840-A280-910A3710B31D}" type="presParOf" srcId="{083E7721-5FAF-5446-817B-EA2D747CF6C2}" destId="{3FA5E37F-5D3F-F843-9F25-B7028864CEE5}" srcOrd="7" destOrd="0" presId="urn:microsoft.com/office/officeart/2008/layout/LinedList"/>
    <dgm:cxn modelId="{02DF2427-CC57-FD42-8632-F332BDC0B918}" type="presParOf" srcId="{3FA5E37F-5D3F-F843-9F25-B7028864CEE5}" destId="{BAA6546C-5241-A740-B305-B8E71A3DBA2D}" srcOrd="0" destOrd="0" presId="urn:microsoft.com/office/officeart/2008/layout/LinedList"/>
    <dgm:cxn modelId="{956A045D-3C41-224A-BBDE-E1533931DC48}" type="presParOf" srcId="{3FA5E37F-5D3F-F843-9F25-B7028864CEE5}" destId="{4E003B06-B430-C745-899D-8A00D7F130F7}" srcOrd="1" destOrd="0" presId="urn:microsoft.com/office/officeart/2008/layout/LinedList"/>
    <dgm:cxn modelId="{50EA13CC-928A-9647-BC81-BDD65F77A040}" type="presParOf" srcId="{083E7721-5FAF-5446-817B-EA2D747CF6C2}" destId="{8B629AD0-09E9-DB41-9BA8-FFB465C9EC88}" srcOrd="8" destOrd="0" presId="urn:microsoft.com/office/officeart/2008/layout/LinedList"/>
    <dgm:cxn modelId="{27729FAE-A111-6347-A90C-8946F26C5280}" type="presParOf" srcId="{083E7721-5FAF-5446-817B-EA2D747CF6C2}" destId="{CAA25CB5-3348-8A45-9800-B33A81531D0E}" srcOrd="9" destOrd="0" presId="urn:microsoft.com/office/officeart/2008/layout/LinedList"/>
    <dgm:cxn modelId="{043FCA1B-8888-6B4A-9263-29769E1372DD}" type="presParOf" srcId="{CAA25CB5-3348-8A45-9800-B33A81531D0E}" destId="{DCB9ECA5-3E54-E94E-9708-445503C2D24A}" srcOrd="0" destOrd="0" presId="urn:microsoft.com/office/officeart/2008/layout/LinedList"/>
    <dgm:cxn modelId="{D65066E4-36BC-E249-BF28-6F34561BF820}" type="presParOf" srcId="{CAA25CB5-3348-8A45-9800-B33A81531D0E}" destId="{F0CF507C-1921-DA4C-854D-69AB26255BDA}" srcOrd="1" destOrd="0" presId="urn:microsoft.com/office/officeart/2008/layout/LinedList"/>
    <dgm:cxn modelId="{C70D9914-9B8C-2E43-AAD2-07861D330820}" type="presParOf" srcId="{083E7721-5FAF-5446-817B-EA2D747CF6C2}" destId="{0524375F-DD33-8341-8B2E-BF185EA4FEE0}" srcOrd="10" destOrd="0" presId="urn:microsoft.com/office/officeart/2008/layout/LinedList"/>
    <dgm:cxn modelId="{5AE0F836-D03C-4440-825C-E8956256BACA}" type="presParOf" srcId="{083E7721-5FAF-5446-817B-EA2D747CF6C2}" destId="{B1873D99-B83A-DA4E-B2D8-173948D10A23}" srcOrd="11" destOrd="0" presId="urn:microsoft.com/office/officeart/2008/layout/LinedList"/>
    <dgm:cxn modelId="{3C76AA0B-C09F-9940-B916-89BAA31E5DE9}" type="presParOf" srcId="{B1873D99-B83A-DA4E-B2D8-173948D10A23}" destId="{61912CF7-7660-5C4B-93D5-11300BEA7755}" srcOrd="0" destOrd="0" presId="urn:microsoft.com/office/officeart/2008/layout/LinedList"/>
    <dgm:cxn modelId="{705C7101-B358-4D4E-8E74-593202CEB1F3}" type="presParOf" srcId="{B1873D99-B83A-DA4E-B2D8-173948D10A23}" destId="{F861B9F3-C9F5-2642-B82D-6E35CB7F1118}"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3733C-CE21-854E-BE67-C1BB87146BC9}">
      <dsp:nvSpPr>
        <dsp:cNvPr id="0" name=""/>
        <dsp:cNvSpPr/>
      </dsp:nvSpPr>
      <dsp:spPr>
        <a:xfrm>
          <a:off x="0" y="1915"/>
          <a:ext cx="280720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174406-CA61-6542-811A-A26D2F315D0D}">
      <dsp:nvSpPr>
        <dsp:cNvPr id="0" name=""/>
        <dsp:cNvSpPr/>
      </dsp:nvSpPr>
      <dsp:spPr>
        <a:xfrm>
          <a:off x="0" y="1915"/>
          <a:ext cx="2807207" cy="65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Student Name:	Mohammed Akub</a:t>
          </a:r>
          <a:endParaRPr lang="en-US" sz="1600" kern="1200" dirty="0"/>
        </a:p>
      </dsp:txBody>
      <dsp:txXfrm>
        <a:off x="0" y="1915"/>
        <a:ext cx="2807207" cy="653157"/>
      </dsp:txXfrm>
    </dsp:sp>
    <dsp:sp modelId="{6F5697B5-3065-6D49-8FE8-57A767753D2A}">
      <dsp:nvSpPr>
        <dsp:cNvPr id="0" name=""/>
        <dsp:cNvSpPr/>
      </dsp:nvSpPr>
      <dsp:spPr>
        <a:xfrm>
          <a:off x="0" y="655072"/>
          <a:ext cx="2807207" cy="0"/>
        </a:xfrm>
        <a:prstGeom prst="line">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w="6350" cap="flat" cmpd="sng" algn="ctr">
          <a:solidFill>
            <a:schemeClr val="accent2">
              <a:hueOff val="-291073"/>
              <a:satOff val="-16786"/>
              <a:lumOff val="172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1E275F-57B5-1E44-811B-AFF1573A13D8}">
      <dsp:nvSpPr>
        <dsp:cNvPr id="0" name=""/>
        <dsp:cNvSpPr/>
      </dsp:nvSpPr>
      <dsp:spPr>
        <a:xfrm>
          <a:off x="0" y="655072"/>
          <a:ext cx="2807207" cy="65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Student ID:		2521710</a:t>
          </a:r>
          <a:endParaRPr lang="en-US" sz="1600" kern="1200" dirty="0"/>
        </a:p>
      </dsp:txBody>
      <dsp:txXfrm>
        <a:off x="0" y="655072"/>
        <a:ext cx="2807207" cy="653157"/>
      </dsp:txXfrm>
    </dsp:sp>
    <dsp:sp modelId="{3F2B69D3-90DD-8446-8C9C-FD5E800939AA}">
      <dsp:nvSpPr>
        <dsp:cNvPr id="0" name=""/>
        <dsp:cNvSpPr/>
      </dsp:nvSpPr>
      <dsp:spPr>
        <a:xfrm>
          <a:off x="0" y="1308230"/>
          <a:ext cx="2807207" cy="0"/>
        </a:xfrm>
        <a:prstGeom prst="line">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w="6350" cap="flat" cmpd="sng" algn="ctr">
          <a:solidFill>
            <a:schemeClr val="accent2">
              <a:hueOff val="-582145"/>
              <a:satOff val="-33571"/>
              <a:lumOff val="345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FDBD2F-2AFE-C644-AD7E-9C838C2DEB37}">
      <dsp:nvSpPr>
        <dsp:cNvPr id="0" name=""/>
        <dsp:cNvSpPr/>
      </dsp:nvSpPr>
      <dsp:spPr>
        <a:xfrm>
          <a:off x="0" y="1308230"/>
          <a:ext cx="2807207" cy="65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Lecturer’s Name:	Yetunde Everard-Igweh</a:t>
          </a:r>
          <a:endParaRPr lang="en-US" sz="1600" kern="1200"/>
        </a:p>
      </dsp:txBody>
      <dsp:txXfrm>
        <a:off x="0" y="1308230"/>
        <a:ext cx="2807207" cy="653157"/>
      </dsp:txXfrm>
    </dsp:sp>
    <dsp:sp modelId="{898E4C1C-BFC7-3948-9989-8634C33478BA}">
      <dsp:nvSpPr>
        <dsp:cNvPr id="0" name=""/>
        <dsp:cNvSpPr/>
      </dsp:nvSpPr>
      <dsp:spPr>
        <a:xfrm>
          <a:off x="0" y="1961388"/>
          <a:ext cx="2807207" cy="0"/>
        </a:xfrm>
        <a:prstGeom prst="line">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w="6350" cap="flat" cmpd="sng" algn="ctr">
          <a:solidFill>
            <a:schemeClr val="accent2">
              <a:hueOff val="-873218"/>
              <a:satOff val="-50357"/>
              <a:lumOff val="517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AA6546C-5241-A740-B305-B8E71A3DBA2D}">
      <dsp:nvSpPr>
        <dsp:cNvPr id="0" name=""/>
        <dsp:cNvSpPr/>
      </dsp:nvSpPr>
      <dsp:spPr>
        <a:xfrm>
          <a:off x="0" y="1961388"/>
          <a:ext cx="2807207" cy="65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Module Code: 	</a:t>
          </a:r>
          <a:r>
            <a:rPr lang="en-GB" sz="1600" kern="1200"/>
            <a:t>LCLM 4004</a:t>
          </a:r>
          <a:endParaRPr lang="en-US" sz="1600" kern="1200"/>
        </a:p>
      </dsp:txBody>
      <dsp:txXfrm>
        <a:off x="0" y="1961388"/>
        <a:ext cx="2807207" cy="653157"/>
      </dsp:txXfrm>
    </dsp:sp>
    <dsp:sp modelId="{8B629AD0-09E9-DB41-9BA8-FFB465C9EC88}">
      <dsp:nvSpPr>
        <dsp:cNvPr id="0" name=""/>
        <dsp:cNvSpPr/>
      </dsp:nvSpPr>
      <dsp:spPr>
        <a:xfrm>
          <a:off x="0" y="2614545"/>
          <a:ext cx="2807207" cy="0"/>
        </a:xfrm>
        <a:prstGeom prst="line">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w="6350" cap="flat" cmpd="sng" algn="ctr">
          <a:solidFill>
            <a:schemeClr val="accent2">
              <a:hueOff val="-1164290"/>
              <a:satOff val="-67142"/>
              <a:lumOff val="690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CB9ECA5-3E54-E94E-9708-445503C2D24A}">
      <dsp:nvSpPr>
        <dsp:cNvPr id="0" name=""/>
        <dsp:cNvSpPr/>
      </dsp:nvSpPr>
      <dsp:spPr>
        <a:xfrm>
          <a:off x="0" y="2614545"/>
          <a:ext cx="2807207" cy="65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Module Name: 	</a:t>
          </a:r>
          <a:r>
            <a:rPr lang="en-GB" sz="1600" kern="1200"/>
            <a:t>Problem Solving and Decision-Making</a:t>
          </a:r>
          <a:endParaRPr lang="en-US" sz="1600" kern="1200"/>
        </a:p>
      </dsp:txBody>
      <dsp:txXfrm>
        <a:off x="0" y="2614545"/>
        <a:ext cx="2807207" cy="653157"/>
      </dsp:txXfrm>
    </dsp:sp>
    <dsp:sp modelId="{0524375F-DD33-8341-8B2E-BF185EA4FEE0}">
      <dsp:nvSpPr>
        <dsp:cNvPr id="0" name=""/>
        <dsp:cNvSpPr/>
      </dsp:nvSpPr>
      <dsp:spPr>
        <a:xfrm>
          <a:off x="0" y="3267703"/>
          <a:ext cx="2807207"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1912CF7-7660-5C4B-93D5-11300BEA7755}">
      <dsp:nvSpPr>
        <dsp:cNvPr id="0" name=""/>
        <dsp:cNvSpPr/>
      </dsp:nvSpPr>
      <dsp:spPr>
        <a:xfrm>
          <a:off x="0" y="3267703"/>
          <a:ext cx="2807207" cy="653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Component 1: 	</a:t>
          </a:r>
          <a:r>
            <a:rPr lang="en-GB" sz="1600" kern="1200" dirty="0"/>
            <a:t>Basil’s Bakery</a:t>
          </a:r>
          <a:endParaRPr lang="en-US" sz="1600" kern="1200" dirty="0"/>
        </a:p>
      </dsp:txBody>
      <dsp:txXfrm>
        <a:off x="0" y="3267703"/>
        <a:ext cx="2807207" cy="6531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F2E3A7-46C1-FC43-A15E-89E985F9A591}" type="datetimeFigureOut">
              <a:rPr lang="en-US" smtClean="0"/>
              <a:t>6/21/26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62F488-1243-5B49-B9BF-79AA3EFE7D2B}" type="slidenum">
              <a:rPr lang="en-US" smtClean="0"/>
              <a:t>‹#›</a:t>
            </a:fld>
            <a:endParaRPr lang="en-US"/>
          </a:p>
        </p:txBody>
      </p:sp>
    </p:spTree>
    <p:extLst>
      <p:ext uri="{BB962C8B-B14F-4D97-AF65-F5344CB8AC3E}">
        <p14:creationId xmlns:p14="http://schemas.microsoft.com/office/powerpoint/2010/main" val="1211853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62F488-1243-5B49-B9BF-79AA3EFE7D2B}" type="slidenum">
              <a:rPr lang="en-US" smtClean="0"/>
              <a:t>8</a:t>
            </a:fld>
            <a:endParaRPr lang="en-US"/>
          </a:p>
        </p:txBody>
      </p:sp>
    </p:spTree>
    <p:extLst>
      <p:ext uri="{BB962C8B-B14F-4D97-AF65-F5344CB8AC3E}">
        <p14:creationId xmlns:p14="http://schemas.microsoft.com/office/powerpoint/2010/main" val="1383595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18/06/2026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18/06/2026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jpeg"/><Relationship Id="rId7" Type="http://schemas.openxmlformats.org/officeDocument/2006/relationships/diagramLayout" Target="../diagrams/layout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image" Target="../media/image4.jpeg"/><Relationship Id="rId9"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7.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65473C3-A0FD-B124-A471-6FF1C06CB3C8}"/>
              </a:ext>
            </a:extLst>
          </p:cNvPr>
          <p:cNvPicPr>
            <a:picLocks noChangeAspect="1"/>
          </p:cNvPicPr>
          <p:nvPr/>
        </p:nvPicPr>
        <p:blipFill>
          <a:blip r:embed="rId2">
            <a:extLst>
              <a:ext uri="{28A0092B-C50C-407E-A947-70E740481C1C}">
                <a14:useLocalDpi xmlns:a14="http://schemas.microsoft.com/office/drawing/2010/main" val="0"/>
              </a:ext>
            </a:extLst>
          </a:blip>
          <a:srcRect l="11598" r="9214" b="2"/>
          <a:stretch>
            <a:fillRect/>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9" name="Picture 8">
            <a:extLst>
              <a:ext uri="{FF2B5EF4-FFF2-40B4-BE49-F238E27FC236}">
                <a16:creationId xmlns:a16="http://schemas.microsoft.com/office/drawing/2014/main" id="{9205D015-59A2-35DB-17D7-6DA5A3860BC1}"/>
              </a:ext>
            </a:extLst>
          </p:cNvPr>
          <p:cNvPicPr>
            <a:picLocks noChangeAspect="1"/>
          </p:cNvPicPr>
          <p:nvPr/>
        </p:nvPicPr>
        <p:blipFill>
          <a:blip r:embed="rId3">
            <a:extLst>
              <a:ext uri="{28A0092B-C50C-407E-A947-70E740481C1C}">
                <a14:useLocalDpi xmlns:a14="http://schemas.microsoft.com/office/drawing/2010/main" val="0"/>
              </a:ext>
            </a:extLst>
          </a:blip>
          <a:srcRect t="15820" r="-2" b="13465"/>
          <a:stretch>
            <a:fillRect/>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7" name="Picture 6">
            <a:extLst>
              <a:ext uri="{FF2B5EF4-FFF2-40B4-BE49-F238E27FC236}">
                <a16:creationId xmlns:a16="http://schemas.microsoft.com/office/drawing/2014/main" id="{7CBA515E-EB03-4872-63AD-E32C505BA4C7}"/>
              </a:ext>
            </a:extLst>
          </p:cNvPr>
          <p:cNvPicPr>
            <a:picLocks noChangeAspect="1"/>
          </p:cNvPicPr>
          <p:nvPr/>
        </p:nvPicPr>
        <p:blipFill>
          <a:blip r:embed="rId4">
            <a:extLst>
              <a:ext uri="{28A0092B-C50C-407E-A947-70E740481C1C}">
                <a14:useLocalDpi xmlns:a14="http://schemas.microsoft.com/office/drawing/2010/main" val="0"/>
              </a:ext>
            </a:extLst>
          </a:blip>
          <a:srcRect l="3708" r="1" b="1"/>
          <a:stretch>
            <a:fillRect/>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0" name="Freeform: Shape 19">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B892AE6-214D-0ABE-2436-5138633FB59C}"/>
              </a:ext>
            </a:extLst>
          </p:cNvPr>
          <p:cNvPicPr>
            <a:picLocks noChangeAspect="1"/>
          </p:cNvPicPr>
          <p:nvPr/>
        </p:nvPicPr>
        <p:blipFill>
          <a:blip r:embed="rId5">
            <a:extLst>
              <a:ext uri="{28A0092B-C50C-407E-A947-70E740481C1C}">
                <a14:useLocalDpi xmlns:a14="http://schemas.microsoft.com/office/drawing/2010/main" val="0"/>
              </a:ext>
            </a:extLst>
          </a:blip>
          <a:srcRect t="31218" r="2" b="15319"/>
          <a:stretch>
            <a:fillRect/>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graphicFrame>
        <p:nvGraphicFramePr>
          <p:cNvPr id="6" name="TextBox 3">
            <a:extLst>
              <a:ext uri="{FF2B5EF4-FFF2-40B4-BE49-F238E27FC236}">
                <a16:creationId xmlns:a16="http://schemas.microsoft.com/office/drawing/2014/main" id="{1658A164-592E-BC14-A0F5-36B6CA4BB0B7}"/>
              </a:ext>
            </a:extLst>
          </p:cNvPr>
          <p:cNvGraphicFramePr/>
          <p:nvPr>
            <p:extLst>
              <p:ext uri="{D42A27DB-BD31-4B8C-83A1-F6EECF244321}">
                <p14:modId xmlns:p14="http://schemas.microsoft.com/office/powerpoint/2010/main" val="3681761915"/>
              </p:ext>
            </p:extLst>
          </p:nvPr>
        </p:nvGraphicFramePr>
        <p:xfrm>
          <a:off x="448056" y="2258568"/>
          <a:ext cx="2807208" cy="392277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70205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linds(horizontal)">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1136397" y="502020"/>
            <a:ext cx="5323715" cy="1642970"/>
          </a:xfrm>
        </p:spPr>
        <p:txBody>
          <a:bodyPr anchor="b">
            <a:normAutofit/>
          </a:bodyPr>
          <a:lstStyle/>
          <a:p>
            <a:r>
              <a:rPr lang="en-GB" sz="4000" b="1" u="sng" dirty="0">
                <a:latin typeface="Arial" panose="020B0604020202020204" pitchFamily="34" charset="0"/>
                <a:cs typeface="Arial" panose="020B0604020202020204" pitchFamily="34" charset="0"/>
              </a:rPr>
              <a:t> Overview</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1144923" y="2405894"/>
            <a:ext cx="5315189" cy="3535083"/>
          </a:xfrm>
        </p:spPr>
        <p:txBody>
          <a:bodyPr anchor="t">
            <a:normAutofit/>
          </a:bodyPr>
          <a:lstStyle/>
          <a:p>
            <a:pPr marL="0" indent="0">
              <a:buNone/>
            </a:pPr>
            <a:r>
              <a:rPr lang="en-GB" sz="1600" dirty="0"/>
              <a:t>This presentation evaluates the challenges facing Basil's Bakery. I will first provide an overview of the business before analysing the factors causing stagnant sales. I will then apply the PESTEL framework and Fishbone Diagram to identify root causes before concluding with the key findings."</a:t>
            </a:r>
          </a:p>
          <a:p>
            <a:pPr marL="0" indent="0">
              <a:buNone/>
            </a:pPr>
            <a:r>
              <a:rPr lang="en-GB" sz="1600" b="1" dirty="0"/>
              <a:t>Presentation Overview</a:t>
            </a:r>
            <a:endParaRPr lang="en-GB" sz="1600" dirty="0"/>
          </a:p>
          <a:p>
            <a:r>
              <a:rPr lang="en-GB" sz="1600" dirty="0"/>
              <a:t>Overview of Basil's Bakery</a:t>
            </a:r>
          </a:p>
          <a:p>
            <a:r>
              <a:rPr lang="en-GB" sz="1600" dirty="0"/>
              <a:t>Nature and scope of business problems</a:t>
            </a:r>
          </a:p>
          <a:p>
            <a:r>
              <a:rPr lang="en-GB" sz="1600" dirty="0"/>
              <a:t>Critique and application of PESTEL Analysis</a:t>
            </a:r>
          </a:p>
          <a:p>
            <a:r>
              <a:rPr lang="en-GB" sz="1600" dirty="0"/>
              <a:t>Critique and application of Fishbone Diagram</a:t>
            </a:r>
          </a:p>
          <a:p>
            <a:r>
              <a:rPr lang="en-GB" sz="1600" dirty="0"/>
              <a:t>Summary of key findings and conclusions</a:t>
            </a: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p>
          <a:p>
            <a:endParaRPr lang="en-GB" sz="1600" dirty="0"/>
          </a:p>
        </p:txBody>
      </p:sp>
      <p:sp>
        <p:nvSpPr>
          <p:cNvPr id="39" name="Rectangle 3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006815B6-4849-2260-A571-E80103E77F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9110" y="909081"/>
            <a:ext cx="3384244" cy="5071731"/>
          </a:xfrm>
          <a:prstGeom prst="rect">
            <a:avLst/>
          </a:prstGeom>
        </p:spPr>
      </p:pic>
    </p:spTree>
    <p:extLst>
      <p:ext uri="{BB962C8B-B14F-4D97-AF65-F5344CB8AC3E}">
        <p14:creationId xmlns:p14="http://schemas.microsoft.com/office/powerpoint/2010/main" val="332102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ppt_x"/>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12648" y="365125"/>
            <a:ext cx="5295015" cy="2063808"/>
          </a:xfrm>
        </p:spPr>
        <p:txBody>
          <a:bodyPr anchor="b">
            <a:normAutofit/>
          </a:bodyPr>
          <a:lstStyle/>
          <a:p>
            <a:br>
              <a:rPr lang="en-GB" sz="5400" b="1">
                <a:latin typeface="Arial" panose="020B0604020202020204" pitchFamily="34" charset="0"/>
                <a:cs typeface="Arial" panose="020B0604020202020204" pitchFamily="34" charset="0"/>
              </a:rPr>
            </a:br>
            <a:endParaRPr lang="en-GB" sz="5400"/>
          </a:p>
        </p:txBody>
      </p:sp>
      <p:sp>
        <p:nvSpPr>
          <p:cNvPr id="18"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4C4D1DFF-2A77-0AD1-7C06-BD7751966F89}"/>
              </a:ext>
            </a:extLst>
          </p:cNvPr>
          <p:cNvSpPr>
            <a:spLocks noGrp="1"/>
          </p:cNvSpPr>
          <p:nvPr>
            <p:ph idx="1"/>
          </p:nvPr>
        </p:nvSpPr>
        <p:spPr>
          <a:xfrm>
            <a:off x="612648" y="2908005"/>
            <a:ext cx="5295015" cy="3268957"/>
          </a:xfrm>
        </p:spPr>
        <p:txBody>
          <a:bodyPr>
            <a:normAutofit/>
          </a:bodyPr>
          <a:lstStyle/>
          <a:p>
            <a:r>
              <a:rPr lang="en-GB" sz="1700" b="1" dirty="0"/>
              <a:t>Basil's Bakery Overview</a:t>
            </a:r>
            <a:endParaRPr lang="en-GB" sz="1700" dirty="0"/>
          </a:p>
          <a:p>
            <a:r>
              <a:rPr lang="en-GB" sz="1700" dirty="0"/>
              <a:t>Independent artisan bakery established in 2015</a:t>
            </a:r>
          </a:p>
          <a:p>
            <a:r>
              <a:rPr lang="en-GB" sz="1700" dirty="0"/>
              <a:t>Located within a Coventry retail park</a:t>
            </a:r>
          </a:p>
          <a:p>
            <a:r>
              <a:rPr lang="en-GB" sz="1700" dirty="0"/>
              <a:t>Specialises in organic cakes, pastries and bread</a:t>
            </a:r>
          </a:p>
          <a:p>
            <a:r>
              <a:rPr lang="en-GB" sz="1700" dirty="0"/>
              <a:t>Serves shoppers, retail staff and industrial workers</a:t>
            </a:r>
          </a:p>
          <a:p>
            <a:r>
              <a:rPr lang="en-GB" sz="1700" dirty="0"/>
              <a:t>Experienced strong growth before 2020</a:t>
            </a:r>
          </a:p>
          <a:p>
            <a:r>
              <a:rPr lang="en-GB" sz="1700" dirty="0"/>
              <a:t>Sales remain approximately 25% below 2019 levels</a:t>
            </a:r>
          </a:p>
          <a:p>
            <a:r>
              <a:rPr lang="en-GB" sz="1700" dirty="0"/>
              <a:t>Facing increasing operational costs and declining customer footfall</a:t>
            </a:r>
          </a:p>
          <a:p>
            <a:pPr marL="0" indent="0">
              <a:buNone/>
            </a:pPr>
            <a:endParaRPr lang="en-GB" sz="17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FDC8A716-032B-C43F-FAB1-D5924F8B7B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8278" y="362384"/>
            <a:ext cx="2199842" cy="2884488"/>
          </a:xfrm>
          <a:prstGeom prst="rect">
            <a:avLst/>
          </a:prstGeom>
        </p:spPr>
      </p:pic>
      <p:pic>
        <p:nvPicPr>
          <p:cNvPr id="7" name="Picture 6">
            <a:extLst>
              <a:ext uri="{FF2B5EF4-FFF2-40B4-BE49-F238E27FC236}">
                <a16:creationId xmlns:a16="http://schemas.microsoft.com/office/drawing/2014/main" id="{3D5E0204-8EBA-4901-FC58-52F38C65AC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4328" y="763185"/>
            <a:ext cx="2603605" cy="2082884"/>
          </a:xfrm>
          <a:prstGeom prst="rect">
            <a:avLst/>
          </a:prstGeom>
        </p:spPr>
      </p:pic>
      <p:pic>
        <p:nvPicPr>
          <p:cNvPr id="9" name="Picture 8">
            <a:extLst>
              <a:ext uri="{FF2B5EF4-FFF2-40B4-BE49-F238E27FC236}">
                <a16:creationId xmlns:a16="http://schemas.microsoft.com/office/drawing/2014/main" id="{F2D0421E-77F7-6445-C635-105F7A6960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18909" y="3426258"/>
            <a:ext cx="4186512" cy="2750705"/>
          </a:xfrm>
          <a:prstGeom prst="rect">
            <a:avLst/>
          </a:prstGeom>
        </p:spPr>
      </p:pic>
    </p:spTree>
    <p:extLst>
      <p:ext uri="{BB962C8B-B14F-4D97-AF65-F5344CB8AC3E}">
        <p14:creationId xmlns:p14="http://schemas.microsoft.com/office/powerpoint/2010/main" val="102760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heckerboard(across)">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checkerboard(across)">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checkerboard(across)">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checkerboard(across)">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heckerboard(across)">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checkerboard(across)">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checkerboard(across)">
                                      <p:cBhvr>
                                        <p:cTn id="42" dur="500"/>
                                        <p:tgtEl>
                                          <p:spTgt spid="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500" fill="hold"/>
                                        <p:tgtEl>
                                          <p:spTgt spid="11"/>
                                        </p:tgtEl>
                                        <p:attrNameLst>
                                          <p:attrName>ppt_x</p:attrName>
                                        </p:attrNameLst>
                                      </p:cBhvr>
                                      <p:tavLst>
                                        <p:tav tm="0">
                                          <p:val>
                                            <p:strVal val="#ppt_x"/>
                                          </p:val>
                                        </p:tav>
                                        <p:tav tm="100000">
                                          <p:val>
                                            <p:strVal val="#ppt_x"/>
                                          </p:val>
                                        </p:tav>
                                      </p:tavLst>
                                    </p:anim>
                                    <p:anim calcmode="lin" valueType="num">
                                      <p:cBhvr additive="base">
                                        <p:cTn id="4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7"/>
                                        </p:tgtEl>
                                        <p:attrNameLst>
                                          <p:attrName>style.visibility</p:attrName>
                                        </p:attrNameLst>
                                      </p:cBhvr>
                                      <p:to>
                                        <p:strVal val="visible"/>
                                      </p:to>
                                    </p:set>
                                    <p:anim calcmode="lin" valueType="num">
                                      <p:cBhvr additive="base">
                                        <p:cTn id="53" dur="500" fill="hold"/>
                                        <p:tgtEl>
                                          <p:spTgt spid="7"/>
                                        </p:tgtEl>
                                        <p:attrNameLst>
                                          <p:attrName>ppt_x</p:attrName>
                                        </p:attrNameLst>
                                      </p:cBhvr>
                                      <p:tavLst>
                                        <p:tav tm="0">
                                          <p:val>
                                            <p:strVal val="#ppt_x"/>
                                          </p:val>
                                        </p:tav>
                                        <p:tav tm="100000">
                                          <p:val>
                                            <p:strVal val="#ppt_x"/>
                                          </p:val>
                                        </p:tav>
                                      </p:tavLst>
                                    </p:anim>
                                    <p:anim calcmode="lin" valueType="num">
                                      <p:cBhvr additive="base">
                                        <p:cTn id="5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9"/>
                                        </p:tgtEl>
                                        <p:attrNameLst>
                                          <p:attrName>style.visibility</p:attrName>
                                        </p:attrNameLst>
                                      </p:cBhvr>
                                      <p:to>
                                        <p:strVal val="visible"/>
                                      </p:to>
                                    </p:set>
                                    <p:anim calcmode="lin" valueType="num">
                                      <p:cBhvr additive="base">
                                        <p:cTn id="59" dur="500" fill="hold"/>
                                        <p:tgtEl>
                                          <p:spTgt spid="9"/>
                                        </p:tgtEl>
                                        <p:attrNameLst>
                                          <p:attrName>ppt_x</p:attrName>
                                        </p:attrNameLst>
                                      </p:cBhvr>
                                      <p:tavLst>
                                        <p:tav tm="0">
                                          <p:val>
                                            <p:strVal val="#ppt_x"/>
                                          </p:val>
                                        </p:tav>
                                        <p:tav tm="100000">
                                          <p:val>
                                            <p:strVal val="#ppt_x"/>
                                          </p:val>
                                        </p:tav>
                                      </p:tavLst>
                                    </p:anim>
                                    <p:anim calcmode="lin" valueType="num">
                                      <p:cBhvr additive="base">
                                        <p:cTn id="6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136397" y="502020"/>
            <a:ext cx="5323715" cy="1642970"/>
          </a:xfrm>
        </p:spPr>
        <p:txBody>
          <a:bodyPr anchor="b">
            <a:normAutofit/>
          </a:bodyPr>
          <a:lstStyle/>
          <a:p>
            <a:r>
              <a:rPr lang="en-GB" sz="4000" b="1" u="sng" dirty="0">
                <a:latin typeface="Arial" panose="020B0604020202020204" pitchFamily="34" charset="0"/>
                <a:cs typeface="Arial" panose="020B0604020202020204" pitchFamily="34" charset="0"/>
              </a:rPr>
              <a:t> </a:t>
            </a:r>
            <a:endParaRPr lang="en-GB" sz="40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356706" y="339587"/>
            <a:ext cx="6495356" cy="5764330"/>
          </a:xfrm>
        </p:spPr>
        <p:txBody>
          <a:bodyPr anchor="t">
            <a:normAutofit fontScale="32500" lnSpcReduction="20000"/>
          </a:bodyPr>
          <a:lstStyle/>
          <a:p>
            <a:pPr marL="0" indent="0">
              <a:buNone/>
            </a:pPr>
            <a:r>
              <a:rPr lang="en-GB" sz="6200" b="1" u="sng" dirty="0">
                <a:solidFill>
                  <a:srgbClr val="FF0000"/>
                </a:solidFill>
              </a:rPr>
              <a:t>Root Problem: Stagnant Sales</a:t>
            </a:r>
          </a:p>
          <a:p>
            <a:endParaRPr lang="en-GB" sz="3800" dirty="0"/>
          </a:p>
          <a:p>
            <a:pPr marL="0" indent="0">
              <a:buNone/>
            </a:pPr>
            <a:endParaRPr lang="en-GB" sz="3800" dirty="0"/>
          </a:p>
          <a:p>
            <a:r>
              <a:rPr lang="en-GB" sz="3800" b="1" dirty="0"/>
              <a:t>External Issues</a:t>
            </a:r>
            <a:endParaRPr lang="en-GB" sz="3800" dirty="0"/>
          </a:p>
          <a:p>
            <a:r>
              <a:rPr lang="en-GB" sz="3800" dirty="0"/>
              <a:t>Reduced retail park footfall</a:t>
            </a:r>
          </a:p>
          <a:p>
            <a:r>
              <a:rPr lang="en-GB" sz="3800" dirty="0"/>
              <a:t>Shop closures and redundancies</a:t>
            </a:r>
          </a:p>
          <a:p>
            <a:r>
              <a:rPr lang="en-GB" sz="3800" dirty="0"/>
              <a:t>Increase in home working</a:t>
            </a:r>
          </a:p>
          <a:p>
            <a:r>
              <a:rPr lang="en-GB" sz="3800" dirty="0"/>
              <a:t>Rising utility and operating costs</a:t>
            </a:r>
          </a:p>
          <a:p>
            <a:r>
              <a:rPr lang="en-GB" sz="3800" dirty="0"/>
              <a:t>Inflation affecting customer spending</a:t>
            </a:r>
          </a:p>
          <a:p>
            <a:endParaRPr lang="en-GB" sz="3800" dirty="0"/>
          </a:p>
          <a:p>
            <a:endParaRPr lang="en-GB" sz="3800" dirty="0"/>
          </a:p>
          <a:p>
            <a:r>
              <a:rPr lang="en-GB" sz="3800" b="1" dirty="0"/>
              <a:t>Internal Issues</a:t>
            </a:r>
            <a:endParaRPr lang="en-GB" sz="3800" dirty="0"/>
          </a:p>
          <a:p>
            <a:r>
              <a:rPr lang="en-GB" sz="3800" dirty="0"/>
              <a:t>No delivery service</a:t>
            </a:r>
          </a:p>
          <a:p>
            <a:r>
              <a:rPr lang="en-GB" sz="3800" dirty="0"/>
              <a:t>Limited pre-order system</a:t>
            </a:r>
          </a:p>
          <a:p>
            <a:r>
              <a:rPr lang="en-GB" sz="3800" dirty="0"/>
              <a:t>Reliance on in-store sales</a:t>
            </a:r>
          </a:p>
          <a:p>
            <a:r>
              <a:rPr lang="en-GB" sz="3800" dirty="0"/>
              <a:t>Capacity constraints during busy periods</a:t>
            </a:r>
          </a:p>
          <a:p>
            <a:endParaRPr lang="en-GB" sz="3800" dirty="0"/>
          </a:p>
          <a:p>
            <a:endParaRPr lang="en-GB" sz="3800" dirty="0"/>
          </a:p>
          <a:p>
            <a:r>
              <a:rPr lang="en-GB" sz="3800" b="1" dirty="0"/>
              <a:t>Level of Control</a:t>
            </a:r>
            <a:endParaRPr lang="en-GB" sz="3800" dirty="0"/>
          </a:p>
          <a:p>
            <a:r>
              <a:rPr lang="en-GB" sz="3800" dirty="0"/>
              <a:t>Low control over economic conditions</a:t>
            </a:r>
          </a:p>
          <a:p>
            <a:r>
              <a:rPr lang="en-GB" sz="3800" dirty="0"/>
              <a:t>Moderate control over service improvements</a:t>
            </a:r>
          </a:p>
          <a:p>
            <a:r>
              <a:rPr lang="en-GB" sz="3800" dirty="0"/>
              <a:t>High control over business processes</a:t>
            </a:r>
          </a:p>
          <a:p>
            <a:endParaRPr lang="en-GB" sz="7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Laptop Secure">
            <a:extLst>
              <a:ext uri="{FF2B5EF4-FFF2-40B4-BE49-F238E27FC236}">
                <a16:creationId xmlns:a16="http://schemas.microsoft.com/office/drawing/2014/main" id="{6EAF0F89-EDF0-75B4-E2BB-CF189D4EB4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86034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heckerboard(across)">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heckerboard(across)">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heckerboard(across)">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heckerboard(across)">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checkerboard(across)">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checkerboard(across)">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checkerboard(across)">
                                      <p:cBhvr>
                                        <p:cTn id="42" dur="500"/>
                                        <p:tgtEl>
                                          <p:spTgt spid="3">
                                            <p:txEl>
                                              <p:pRg st="11" end="1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Effect transition="in" filter="checkerboard(across)">
                                      <p:cBhvr>
                                        <p:cTn id="47" dur="500"/>
                                        <p:tgtEl>
                                          <p:spTgt spid="3">
                                            <p:txEl>
                                              <p:pRg st="12" end="1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3">
                                            <p:txEl>
                                              <p:pRg st="13" end="13"/>
                                            </p:txEl>
                                          </p:spTgt>
                                        </p:tgtEl>
                                        <p:attrNameLst>
                                          <p:attrName>style.visibility</p:attrName>
                                        </p:attrNameLst>
                                      </p:cBhvr>
                                      <p:to>
                                        <p:strVal val="visible"/>
                                      </p:to>
                                    </p:set>
                                    <p:animEffect transition="in" filter="checkerboard(across)">
                                      <p:cBhvr>
                                        <p:cTn id="52" dur="500"/>
                                        <p:tgtEl>
                                          <p:spTgt spid="3">
                                            <p:txEl>
                                              <p:pRg st="13" end="1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 presetClass="entr" presetSubtype="10" fill="hold" grpId="0" nodeType="clickEffect">
                                  <p:stCondLst>
                                    <p:cond delay="0"/>
                                  </p:stCondLst>
                                  <p:childTnLst>
                                    <p:set>
                                      <p:cBhvr>
                                        <p:cTn id="56" dur="1" fill="hold">
                                          <p:stCondLst>
                                            <p:cond delay="0"/>
                                          </p:stCondLst>
                                        </p:cTn>
                                        <p:tgtEl>
                                          <p:spTgt spid="3">
                                            <p:txEl>
                                              <p:pRg st="14" end="14"/>
                                            </p:txEl>
                                          </p:spTgt>
                                        </p:tgtEl>
                                        <p:attrNameLst>
                                          <p:attrName>style.visibility</p:attrName>
                                        </p:attrNameLst>
                                      </p:cBhvr>
                                      <p:to>
                                        <p:strVal val="visible"/>
                                      </p:to>
                                    </p:set>
                                    <p:animEffect transition="in" filter="checkerboard(across)">
                                      <p:cBhvr>
                                        <p:cTn id="57" dur="500"/>
                                        <p:tgtEl>
                                          <p:spTgt spid="3">
                                            <p:txEl>
                                              <p:pRg st="14" end="1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 presetClass="entr" presetSubtype="10" fill="hold" grpId="0" nodeType="clickEffect">
                                  <p:stCondLst>
                                    <p:cond delay="0"/>
                                  </p:stCondLst>
                                  <p:childTnLst>
                                    <p:set>
                                      <p:cBhvr>
                                        <p:cTn id="61" dur="1" fill="hold">
                                          <p:stCondLst>
                                            <p:cond delay="0"/>
                                          </p:stCondLst>
                                        </p:cTn>
                                        <p:tgtEl>
                                          <p:spTgt spid="3">
                                            <p:txEl>
                                              <p:pRg st="15" end="15"/>
                                            </p:txEl>
                                          </p:spTgt>
                                        </p:tgtEl>
                                        <p:attrNameLst>
                                          <p:attrName>style.visibility</p:attrName>
                                        </p:attrNameLst>
                                      </p:cBhvr>
                                      <p:to>
                                        <p:strVal val="visible"/>
                                      </p:to>
                                    </p:set>
                                    <p:animEffect transition="in" filter="checkerboard(across)">
                                      <p:cBhvr>
                                        <p:cTn id="62" dur="500"/>
                                        <p:tgtEl>
                                          <p:spTgt spid="3">
                                            <p:txEl>
                                              <p:pRg st="15" end="1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5" presetClass="entr" presetSubtype="10" fill="hold" grpId="0" nodeType="click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Effect transition="in" filter="checkerboard(across)">
                                      <p:cBhvr>
                                        <p:cTn id="67" dur="500"/>
                                        <p:tgtEl>
                                          <p:spTgt spid="3">
                                            <p:txEl>
                                              <p:pRg st="18" end="18"/>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5" presetClass="entr" presetSubtype="10" fill="hold" grpId="0" nodeType="clickEffect">
                                  <p:stCondLst>
                                    <p:cond delay="0"/>
                                  </p:stCondLst>
                                  <p:childTnLst>
                                    <p:set>
                                      <p:cBhvr>
                                        <p:cTn id="71" dur="1" fill="hold">
                                          <p:stCondLst>
                                            <p:cond delay="0"/>
                                          </p:stCondLst>
                                        </p:cTn>
                                        <p:tgtEl>
                                          <p:spTgt spid="3">
                                            <p:txEl>
                                              <p:pRg st="19" end="19"/>
                                            </p:txEl>
                                          </p:spTgt>
                                        </p:tgtEl>
                                        <p:attrNameLst>
                                          <p:attrName>style.visibility</p:attrName>
                                        </p:attrNameLst>
                                      </p:cBhvr>
                                      <p:to>
                                        <p:strVal val="visible"/>
                                      </p:to>
                                    </p:set>
                                    <p:animEffect transition="in" filter="checkerboard(across)">
                                      <p:cBhvr>
                                        <p:cTn id="72" dur="500"/>
                                        <p:tgtEl>
                                          <p:spTgt spid="3">
                                            <p:txEl>
                                              <p:pRg st="19" end="19"/>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5" presetClass="entr" presetSubtype="10" fill="hold" grpId="0" nodeType="clickEffect">
                                  <p:stCondLst>
                                    <p:cond delay="0"/>
                                  </p:stCondLst>
                                  <p:childTnLst>
                                    <p:set>
                                      <p:cBhvr>
                                        <p:cTn id="76" dur="1" fill="hold">
                                          <p:stCondLst>
                                            <p:cond delay="0"/>
                                          </p:stCondLst>
                                        </p:cTn>
                                        <p:tgtEl>
                                          <p:spTgt spid="3">
                                            <p:txEl>
                                              <p:pRg st="20" end="20"/>
                                            </p:txEl>
                                          </p:spTgt>
                                        </p:tgtEl>
                                        <p:attrNameLst>
                                          <p:attrName>style.visibility</p:attrName>
                                        </p:attrNameLst>
                                      </p:cBhvr>
                                      <p:to>
                                        <p:strVal val="visible"/>
                                      </p:to>
                                    </p:set>
                                    <p:animEffect transition="in" filter="checkerboard(across)">
                                      <p:cBhvr>
                                        <p:cTn id="77" dur="500"/>
                                        <p:tgtEl>
                                          <p:spTgt spid="3">
                                            <p:txEl>
                                              <p:pRg st="20" end="2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 presetClass="entr" presetSubtype="10" fill="hold" grpId="0" nodeType="clickEffect">
                                  <p:stCondLst>
                                    <p:cond delay="0"/>
                                  </p:stCondLst>
                                  <p:childTnLst>
                                    <p:set>
                                      <p:cBhvr>
                                        <p:cTn id="81" dur="1" fill="hold">
                                          <p:stCondLst>
                                            <p:cond delay="0"/>
                                          </p:stCondLst>
                                        </p:cTn>
                                        <p:tgtEl>
                                          <p:spTgt spid="3">
                                            <p:txEl>
                                              <p:pRg st="21" end="21"/>
                                            </p:txEl>
                                          </p:spTgt>
                                        </p:tgtEl>
                                        <p:attrNameLst>
                                          <p:attrName>style.visibility</p:attrName>
                                        </p:attrNameLst>
                                      </p:cBhvr>
                                      <p:to>
                                        <p:strVal val="visible"/>
                                      </p:to>
                                    </p:set>
                                    <p:animEffect transition="in" filter="checkerboard(across)">
                                      <p:cBhvr>
                                        <p:cTn id="82" dur="500"/>
                                        <p:tgtEl>
                                          <p:spTgt spid="3">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35ADAF7-9BEB-4FA3-AE9F-4CF47620E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499647" y="431212"/>
            <a:ext cx="3420305" cy="1906317"/>
          </a:xfrm>
        </p:spPr>
        <p:txBody>
          <a:bodyPr>
            <a:normAutofit/>
          </a:bodyPr>
          <a:lstStyle/>
          <a:p>
            <a:pPr algn="ctr"/>
            <a:r>
              <a:rPr lang="en-GB" sz="2800" b="1" u="sng" dirty="0"/>
              <a:t>Critique of the PESTEL Framework </a:t>
            </a:r>
            <a:endParaRPr lang="en-GB" sz="2800" b="1" u="sng"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82D9C5E-CFD8-6281-8A20-62CF3390BD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244" y="3090471"/>
            <a:ext cx="3445801" cy="3445801"/>
          </a:xfrm>
          <a:prstGeom prst="rect">
            <a:avLst/>
          </a:prstGeom>
        </p:spPr>
      </p:pic>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677074" y="76096"/>
            <a:ext cx="6766108" cy="6781904"/>
          </a:xfrm>
        </p:spPr>
        <p:txBody>
          <a:bodyPr anchor="ctr">
            <a:normAutofit fontScale="85000" lnSpcReduction="20000"/>
          </a:bodyPr>
          <a:lstStyle/>
          <a:p>
            <a:pPr marL="0" indent="0">
              <a:buNone/>
            </a:pPr>
            <a:r>
              <a:rPr lang="en-GB" sz="1900" b="1" dirty="0"/>
              <a:t>What is PESTEL?</a:t>
            </a:r>
          </a:p>
          <a:p>
            <a:pPr marL="0" indent="0">
              <a:buNone/>
            </a:pPr>
            <a:r>
              <a:rPr lang="en-GB" sz="1900" dirty="0"/>
              <a:t>PESTEL is a strategic analysis tool used to identify external factors that may influence organisational performance and decision-making.</a:t>
            </a:r>
          </a:p>
          <a:p>
            <a:pPr marL="0" indent="0">
              <a:buNone/>
            </a:pPr>
            <a:r>
              <a:rPr lang="en-GB" sz="1900" dirty="0"/>
              <a:t>The PESTEL framework is a strategic tool that examines six external factors affecting a business: Political, Economic, Social, Technological, Environmental and Legal factors. It is widely used to help organisations understand their external environment and support decision-making. One major benefit is that it helps businesses identify opportunities and threats early. However, it also has limitations because it does not rank factors by significance and external conditions can change rapidly, making some findings outdated.</a:t>
            </a:r>
          </a:p>
          <a:p>
            <a:pPr marL="0" indent="0">
              <a:buNone/>
            </a:pPr>
            <a:endParaRPr lang="en-GB" sz="1900" dirty="0"/>
          </a:p>
          <a:p>
            <a:r>
              <a:rPr lang="en-GB" sz="1900" b="1" dirty="0"/>
              <a:t>Benefits</a:t>
            </a:r>
          </a:p>
          <a:p>
            <a:r>
              <a:rPr lang="en-GB" sz="1900" dirty="0"/>
              <a:t>✔ Provides a structured approach to environmental scanning</a:t>
            </a:r>
          </a:p>
          <a:p>
            <a:r>
              <a:rPr lang="en-GB" sz="1900" dirty="0"/>
              <a:t>✔ Helps businesses identify opportunities and threats</a:t>
            </a:r>
          </a:p>
          <a:p>
            <a:r>
              <a:rPr lang="en-GB" sz="1900" dirty="0"/>
              <a:t>✔ Supports strategic planning and decision-making</a:t>
            </a:r>
          </a:p>
          <a:p>
            <a:r>
              <a:rPr lang="en-GB" sz="1900" dirty="0"/>
              <a:t>✔ Encourages proactive rather than reactive management</a:t>
            </a:r>
          </a:p>
          <a:p>
            <a:pPr marL="0" indent="0">
              <a:buNone/>
            </a:pPr>
            <a:r>
              <a:rPr lang="en-GB" sz="1900" b="1" dirty="0"/>
              <a:t>Limitations</a:t>
            </a:r>
          </a:p>
          <a:p>
            <a:r>
              <a:rPr lang="en-GB" sz="1900" dirty="0"/>
              <a:t>✖ Does not prioritise factors by importance</a:t>
            </a:r>
          </a:p>
          <a:p>
            <a:r>
              <a:rPr lang="en-GB" sz="1900" dirty="0"/>
              <a:t>✖ Can become outdated quickly in changing markets</a:t>
            </a:r>
          </a:p>
          <a:p>
            <a:r>
              <a:rPr lang="en-GB" sz="1900" dirty="0"/>
              <a:t>✖ Focuses only on external influences</a:t>
            </a:r>
          </a:p>
          <a:p>
            <a:r>
              <a:rPr lang="en-GB" sz="1900" dirty="0"/>
              <a:t>✖ Interpretation can be subjective</a:t>
            </a:r>
          </a:p>
          <a:p>
            <a:pPr marL="0" indent="0">
              <a:buNone/>
            </a:pPr>
            <a:r>
              <a:rPr lang="en-GB" sz="1900" b="1" dirty="0"/>
              <a:t>References on Slide</a:t>
            </a:r>
          </a:p>
          <a:p>
            <a:r>
              <a:rPr lang="en-GB" sz="1900" dirty="0"/>
              <a:t>Johnson et al. (2020)</a:t>
            </a:r>
          </a:p>
          <a:p>
            <a:r>
              <a:rPr lang="en-GB" sz="1900" dirty="0"/>
              <a:t>Kotler et al. (2022)</a:t>
            </a:r>
          </a:p>
          <a:p>
            <a:r>
              <a:rPr lang="en-GB" sz="1900" dirty="0"/>
              <a:t>Gupta (2013)</a:t>
            </a:r>
            <a:endParaRPr lang="en-GB" sz="1900" b="1" dirty="0"/>
          </a:p>
          <a:p>
            <a:pPr marL="0" indent="0">
              <a:buNone/>
            </a:pPr>
            <a:endParaRPr lang="en-GB" sz="1000" dirty="0">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741"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66161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dissolv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dissolve">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dissolve">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dissolve">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dissolve">
                                      <p:cBhvr>
                                        <p:cTn id="48" dur="500"/>
                                        <p:tgtEl>
                                          <p:spTgt spid="3">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9" presetClass="entr" presetSubtype="0" fill="hold" grpId="0"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dissolve">
                                      <p:cBhvr>
                                        <p:cTn id="53" dur="500"/>
                                        <p:tgtEl>
                                          <p:spTgt spid="3">
                                            <p:txEl>
                                              <p:pRg st="9" end="9"/>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9" presetClass="entr" presetSubtype="0" fill="hold" grpId="0" nodeType="clickEffect">
                                  <p:stCondLst>
                                    <p:cond delay="0"/>
                                  </p:stCondLst>
                                  <p:childTnLst>
                                    <p:set>
                                      <p:cBhvr>
                                        <p:cTn id="57" dur="1" fill="hold">
                                          <p:stCondLst>
                                            <p:cond delay="0"/>
                                          </p:stCondLst>
                                        </p:cTn>
                                        <p:tgtEl>
                                          <p:spTgt spid="3">
                                            <p:txEl>
                                              <p:pRg st="10" end="10"/>
                                            </p:txEl>
                                          </p:spTgt>
                                        </p:tgtEl>
                                        <p:attrNameLst>
                                          <p:attrName>style.visibility</p:attrName>
                                        </p:attrNameLst>
                                      </p:cBhvr>
                                      <p:to>
                                        <p:strVal val="visible"/>
                                      </p:to>
                                    </p:set>
                                    <p:animEffect transition="in" filter="dissolve">
                                      <p:cBhvr>
                                        <p:cTn id="58" dur="500"/>
                                        <p:tgtEl>
                                          <p:spTgt spid="3">
                                            <p:txEl>
                                              <p:pRg st="10" end="1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9" presetClass="entr" presetSubtype="0"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dissolve">
                                      <p:cBhvr>
                                        <p:cTn id="63" dur="500"/>
                                        <p:tgtEl>
                                          <p:spTgt spid="3">
                                            <p:txEl>
                                              <p:pRg st="11" end="1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9" presetClass="entr" presetSubtype="0" fill="hold" grpId="0" nodeType="clickEffect">
                                  <p:stCondLst>
                                    <p:cond delay="0"/>
                                  </p:stCondLst>
                                  <p:childTnLst>
                                    <p:set>
                                      <p:cBhvr>
                                        <p:cTn id="67" dur="1" fill="hold">
                                          <p:stCondLst>
                                            <p:cond delay="0"/>
                                          </p:stCondLst>
                                        </p:cTn>
                                        <p:tgtEl>
                                          <p:spTgt spid="3">
                                            <p:txEl>
                                              <p:pRg st="12" end="12"/>
                                            </p:txEl>
                                          </p:spTgt>
                                        </p:tgtEl>
                                        <p:attrNameLst>
                                          <p:attrName>style.visibility</p:attrName>
                                        </p:attrNameLst>
                                      </p:cBhvr>
                                      <p:to>
                                        <p:strVal val="visible"/>
                                      </p:to>
                                    </p:set>
                                    <p:animEffect transition="in" filter="dissolve">
                                      <p:cBhvr>
                                        <p:cTn id="68" dur="500"/>
                                        <p:tgtEl>
                                          <p:spTgt spid="3">
                                            <p:txEl>
                                              <p:pRg st="12" end="12"/>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9" presetClass="entr" presetSubtype="0" fill="hold" grpId="0" nodeType="clickEffect">
                                  <p:stCondLst>
                                    <p:cond delay="0"/>
                                  </p:stCondLst>
                                  <p:childTnLst>
                                    <p:set>
                                      <p:cBhvr>
                                        <p:cTn id="72" dur="1" fill="hold">
                                          <p:stCondLst>
                                            <p:cond delay="0"/>
                                          </p:stCondLst>
                                        </p:cTn>
                                        <p:tgtEl>
                                          <p:spTgt spid="3">
                                            <p:txEl>
                                              <p:pRg st="13" end="13"/>
                                            </p:txEl>
                                          </p:spTgt>
                                        </p:tgtEl>
                                        <p:attrNameLst>
                                          <p:attrName>style.visibility</p:attrName>
                                        </p:attrNameLst>
                                      </p:cBhvr>
                                      <p:to>
                                        <p:strVal val="visible"/>
                                      </p:to>
                                    </p:set>
                                    <p:animEffect transition="in" filter="dissolve">
                                      <p:cBhvr>
                                        <p:cTn id="73" dur="500"/>
                                        <p:tgtEl>
                                          <p:spTgt spid="3">
                                            <p:txEl>
                                              <p:pRg st="13" end="13"/>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9" presetClass="entr" presetSubtype="0" fill="hold" grpId="0" nodeType="clickEffect">
                                  <p:stCondLst>
                                    <p:cond delay="0"/>
                                  </p:stCondLst>
                                  <p:childTnLst>
                                    <p:set>
                                      <p:cBhvr>
                                        <p:cTn id="77" dur="1" fill="hold">
                                          <p:stCondLst>
                                            <p:cond delay="0"/>
                                          </p:stCondLst>
                                        </p:cTn>
                                        <p:tgtEl>
                                          <p:spTgt spid="3">
                                            <p:txEl>
                                              <p:pRg st="14" end="14"/>
                                            </p:txEl>
                                          </p:spTgt>
                                        </p:tgtEl>
                                        <p:attrNameLst>
                                          <p:attrName>style.visibility</p:attrName>
                                        </p:attrNameLst>
                                      </p:cBhvr>
                                      <p:to>
                                        <p:strVal val="visible"/>
                                      </p:to>
                                    </p:set>
                                    <p:animEffect transition="in" filter="dissolve">
                                      <p:cBhvr>
                                        <p:cTn id="78" dur="500"/>
                                        <p:tgtEl>
                                          <p:spTgt spid="3">
                                            <p:txEl>
                                              <p:pRg st="14" end="14"/>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9" presetClass="entr" presetSubtype="0" fill="hold" grpId="0" nodeType="clickEffect">
                                  <p:stCondLst>
                                    <p:cond delay="0"/>
                                  </p:stCondLst>
                                  <p:childTnLst>
                                    <p:set>
                                      <p:cBhvr>
                                        <p:cTn id="82" dur="1" fill="hold">
                                          <p:stCondLst>
                                            <p:cond delay="0"/>
                                          </p:stCondLst>
                                        </p:cTn>
                                        <p:tgtEl>
                                          <p:spTgt spid="3">
                                            <p:txEl>
                                              <p:pRg st="15" end="15"/>
                                            </p:txEl>
                                          </p:spTgt>
                                        </p:tgtEl>
                                        <p:attrNameLst>
                                          <p:attrName>style.visibility</p:attrName>
                                        </p:attrNameLst>
                                      </p:cBhvr>
                                      <p:to>
                                        <p:strVal val="visible"/>
                                      </p:to>
                                    </p:set>
                                    <p:animEffect transition="in" filter="dissolve">
                                      <p:cBhvr>
                                        <p:cTn id="83" dur="500"/>
                                        <p:tgtEl>
                                          <p:spTgt spid="3">
                                            <p:txEl>
                                              <p:pRg st="15" end="15"/>
                                            </p:txEl>
                                          </p:spTgt>
                                        </p:tgtEl>
                                      </p:cBhvr>
                                    </p:animEffect>
                                  </p:childTnLst>
                                </p:cTn>
                              </p:par>
                            </p:childTnLst>
                          </p:cTn>
                        </p:par>
                      </p:childTnLst>
                    </p:cTn>
                  </p:par>
                  <p:par>
                    <p:cTn id="84" fill="hold">
                      <p:stCondLst>
                        <p:cond delay="indefinite"/>
                      </p:stCondLst>
                      <p:childTnLst>
                        <p:par>
                          <p:cTn id="85" fill="hold">
                            <p:stCondLst>
                              <p:cond delay="0"/>
                            </p:stCondLst>
                            <p:childTnLst>
                              <p:par>
                                <p:cTn id="86" presetID="9" presetClass="entr" presetSubtype="0" fill="hold" grpId="0" nodeType="clickEffect">
                                  <p:stCondLst>
                                    <p:cond delay="0"/>
                                  </p:stCondLst>
                                  <p:childTnLst>
                                    <p:set>
                                      <p:cBhvr>
                                        <p:cTn id="87" dur="1" fill="hold">
                                          <p:stCondLst>
                                            <p:cond delay="0"/>
                                          </p:stCondLst>
                                        </p:cTn>
                                        <p:tgtEl>
                                          <p:spTgt spid="3">
                                            <p:txEl>
                                              <p:pRg st="16" end="16"/>
                                            </p:txEl>
                                          </p:spTgt>
                                        </p:tgtEl>
                                        <p:attrNameLst>
                                          <p:attrName>style.visibility</p:attrName>
                                        </p:attrNameLst>
                                      </p:cBhvr>
                                      <p:to>
                                        <p:strVal val="visible"/>
                                      </p:to>
                                    </p:set>
                                    <p:animEffect transition="in" filter="dissolve">
                                      <p:cBhvr>
                                        <p:cTn id="88" dur="500"/>
                                        <p:tgtEl>
                                          <p:spTgt spid="3">
                                            <p:txEl>
                                              <p:pRg st="16" end="16"/>
                                            </p:txEl>
                                          </p:spTgt>
                                        </p:tgtEl>
                                      </p:cBhvr>
                                    </p:animEffect>
                                  </p:childTnLst>
                                </p:cTn>
                              </p:par>
                            </p:childTnLst>
                          </p:cTn>
                        </p:par>
                      </p:childTnLst>
                    </p:cTn>
                  </p:par>
                  <p:par>
                    <p:cTn id="89" fill="hold">
                      <p:stCondLst>
                        <p:cond delay="indefinite"/>
                      </p:stCondLst>
                      <p:childTnLst>
                        <p:par>
                          <p:cTn id="90" fill="hold">
                            <p:stCondLst>
                              <p:cond delay="0"/>
                            </p:stCondLst>
                            <p:childTnLst>
                              <p:par>
                                <p:cTn id="91" presetID="9" presetClass="entr" presetSubtype="0" fill="hold" grpId="0" nodeType="clickEffect">
                                  <p:stCondLst>
                                    <p:cond delay="0"/>
                                  </p:stCondLst>
                                  <p:childTnLst>
                                    <p:set>
                                      <p:cBhvr>
                                        <p:cTn id="92" dur="1" fill="hold">
                                          <p:stCondLst>
                                            <p:cond delay="0"/>
                                          </p:stCondLst>
                                        </p:cTn>
                                        <p:tgtEl>
                                          <p:spTgt spid="3">
                                            <p:txEl>
                                              <p:pRg st="17" end="17"/>
                                            </p:txEl>
                                          </p:spTgt>
                                        </p:tgtEl>
                                        <p:attrNameLst>
                                          <p:attrName>style.visibility</p:attrName>
                                        </p:attrNameLst>
                                      </p:cBhvr>
                                      <p:to>
                                        <p:strVal val="visible"/>
                                      </p:to>
                                    </p:set>
                                    <p:animEffect transition="in" filter="dissolve">
                                      <p:cBhvr>
                                        <p:cTn id="93" dur="500"/>
                                        <p:tgtEl>
                                          <p:spTgt spid="3">
                                            <p:txEl>
                                              <p:pRg st="17" end="17"/>
                                            </p:txEl>
                                          </p:spTgt>
                                        </p:tgtEl>
                                      </p:cBhvr>
                                    </p:animEffect>
                                  </p:childTnLst>
                                </p:cTn>
                              </p:par>
                            </p:childTnLst>
                          </p:cTn>
                        </p:par>
                      </p:childTnLst>
                    </p:cTn>
                  </p:par>
                  <p:par>
                    <p:cTn id="94" fill="hold">
                      <p:stCondLst>
                        <p:cond delay="indefinite"/>
                      </p:stCondLst>
                      <p:childTnLst>
                        <p:par>
                          <p:cTn id="95" fill="hold">
                            <p:stCondLst>
                              <p:cond delay="0"/>
                            </p:stCondLst>
                            <p:childTnLst>
                              <p:par>
                                <p:cTn id="96" presetID="2" presetClass="entr" presetSubtype="4" fill="hold" nodeType="clickEffect">
                                  <p:stCondLst>
                                    <p:cond delay="0"/>
                                  </p:stCondLst>
                                  <p:childTnLst>
                                    <p:set>
                                      <p:cBhvr>
                                        <p:cTn id="97" dur="1" fill="hold">
                                          <p:stCondLst>
                                            <p:cond delay="0"/>
                                          </p:stCondLst>
                                        </p:cTn>
                                        <p:tgtEl>
                                          <p:spTgt spid="7"/>
                                        </p:tgtEl>
                                        <p:attrNameLst>
                                          <p:attrName>style.visibility</p:attrName>
                                        </p:attrNameLst>
                                      </p:cBhvr>
                                      <p:to>
                                        <p:strVal val="visible"/>
                                      </p:to>
                                    </p:set>
                                    <p:anim calcmode="lin" valueType="num">
                                      <p:cBhvr additive="base">
                                        <p:cTn id="98" dur="500" fill="hold"/>
                                        <p:tgtEl>
                                          <p:spTgt spid="7"/>
                                        </p:tgtEl>
                                        <p:attrNameLst>
                                          <p:attrName>ppt_x</p:attrName>
                                        </p:attrNameLst>
                                      </p:cBhvr>
                                      <p:tavLst>
                                        <p:tav tm="0">
                                          <p:val>
                                            <p:strVal val="#ppt_x"/>
                                          </p:val>
                                        </p:tav>
                                        <p:tav tm="100000">
                                          <p:val>
                                            <p:strVal val="#ppt_x"/>
                                          </p:val>
                                        </p:tav>
                                      </p:tavLst>
                                    </p:anim>
                                    <p:anim calcmode="lin" valueType="num">
                                      <p:cBhvr additive="base">
                                        <p:cTn id="9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406810" y="-374187"/>
            <a:ext cx="5323715" cy="1642970"/>
          </a:xfrm>
        </p:spPr>
        <p:txBody>
          <a:bodyPr anchor="b">
            <a:normAutofit/>
          </a:bodyPr>
          <a:lstStyle/>
          <a:p>
            <a:pPr algn="ctr"/>
            <a:br>
              <a:rPr lang="en-GB" sz="1600" b="1" u="sng" dirty="0">
                <a:latin typeface="Arial" panose="020B0604020202020204" pitchFamily="34" charset="0"/>
                <a:cs typeface="Arial" panose="020B0604020202020204" pitchFamily="34" charset="0"/>
              </a:rPr>
            </a:br>
            <a:br>
              <a:rPr lang="en-GB" sz="1600" b="1" u="sng" dirty="0">
                <a:latin typeface="Arial" panose="020B0604020202020204" pitchFamily="34" charset="0"/>
                <a:cs typeface="Arial" panose="020B0604020202020204" pitchFamily="34" charset="0"/>
              </a:rPr>
            </a:br>
            <a:r>
              <a:rPr lang="en-GB" sz="1600" b="1" u="sng" dirty="0">
                <a:latin typeface="Arial" panose="020B0604020202020204" pitchFamily="34" charset="0"/>
                <a:cs typeface="Arial" panose="020B0604020202020204" pitchFamily="34" charset="0"/>
              </a:rPr>
              <a:t>Information provided in your</a:t>
            </a:r>
            <a:br>
              <a:rPr lang="en-GB" sz="1600" b="1" u="sng" dirty="0">
                <a:latin typeface="Arial" panose="020B0604020202020204" pitchFamily="34" charset="0"/>
                <a:cs typeface="Arial" panose="020B0604020202020204" pitchFamily="34" charset="0"/>
              </a:rPr>
            </a:br>
            <a:r>
              <a:rPr lang="en-GB" sz="1600" b="1" u="sng" dirty="0">
                <a:latin typeface="Arial" panose="020B0604020202020204" pitchFamily="34" charset="0"/>
                <a:cs typeface="Arial" panose="020B0604020202020204" pitchFamily="34" charset="0"/>
              </a:rPr>
              <a:t> PESTEL Framework </a:t>
            </a:r>
            <a:br>
              <a:rPr lang="en-GB" sz="1600" b="1" u="sng" dirty="0">
                <a:latin typeface="Arial" panose="020B0604020202020204" pitchFamily="34" charset="0"/>
                <a:cs typeface="Arial" panose="020B0604020202020204" pitchFamily="34" charset="0"/>
              </a:rPr>
            </a:br>
            <a:br>
              <a:rPr lang="en-GB" sz="1600" b="1" u="sng" dirty="0"/>
            </a:br>
            <a:br>
              <a:rPr lang="en-GB" sz="1600" b="1" dirty="0">
                <a:latin typeface="Arial" panose="020B0604020202020204" pitchFamily="34" charset="0"/>
                <a:cs typeface="Arial" panose="020B0604020202020204" pitchFamily="34" charset="0"/>
              </a:rPr>
            </a:br>
            <a:endParaRPr lang="en-GB" sz="1600"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80811" y="2613531"/>
            <a:ext cx="7009402" cy="4048526"/>
          </a:xfrm>
        </p:spPr>
        <p:txBody>
          <a:bodyPr anchor="t">
            <a:normAutofit fontScale="92500" lnSpcReduction="20000"/>
          </a:bodyPr>
          <a:lstStyle/>
          <a:p>
            <a:endParaRPr lang="en-GB" sz="500" dirty="0">
              <a:latin typeface="Arial" panose="020B0604020202020204" pitchFamily="34" charset="0"/>
              <a:cs typeface="Arial" panose="020B0604020202020204" pitchFamily="34" charset="0"/>
            </a:endParaRPr>
          </a:p>
          <a:p>
            <a:pPr marL="0" indent="0">
              <a:buNone/>
            </a:pPr>
            <a:endParaRPr lang="en-GB" sz="5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a:p>
            <a:r>
              <a:rPr lang="en-GB" sz="1200" b="1" dirty="0"/>
              <a:t>Key Impacts on Basil's Bakery</a:t>
            </a:r>
          </a:p>
          <a:p>
            <a:r>
              <a:rPr lang="en-GB" sz="1200" dirty="0"/>
              <a:t>Economic factors have increased operating costs and reduced customer spending power.</a:t>
            </a:r>
          </a:p>
          <a:p>
            <a:r>
              <a:rPr lang="en-GB" sz="1200" dirty="0"/>
              <a:t>Social changes, particularly remote working, have reduced customer footfall.</a:t>
            </a:r>
          </a:p>
          <a:p>
            <a:r>
              <a:rPr lang="en-GB" sz="1200" dirty="0"/>
              <a:t>Technological limitations prevent the bakery from offering convenient online ordering and delivery services.</a:t>
            </a:r>
          </a:p>
          <a:p>
            <a:r>
              <a:rPr lang="en-GB" sz="1200" dirty="0"/>
              <a:t>Environmental factors create uncertainty in organic ingredient supply and pricing.</a:t>
            </a:r>
          </a:p>
          <a:p>
            <a:r>
              <a:rPr lang="en-GB" sz="1200" b="1" dirty="0"/>
              <a:t>References on Slide</a:t>
            </a:r>
          </a:p>
          <a:p>
            <a:r>
              <a:rPr lang="en-GB" sz="1200" dirty="0"/>
              <a:t>Office for National Statistics (2025)</a:t>
            </a:r>
          </a:p>
          <a:p>
            <a:r>
              <a:rPr lang="en-GB" sz="1200" dirty="0"/>
              <a:t>BBC News (2025)</a:t>
            </a:r>
          </a:p>
          <a:p>
            <a:r>
              <a:rPr lang="en-GB" sz="1200" dirty="0"/>
              <a:t>Johnson et al. (2020)</a:t>
            </a:r>
          </a:p>
          <a:p>
            <a:r>
              <a:rPr lang="en-GB" sz="1200" dirty="0"/>
              <a:t>Kotler et al. (2022)</a:t>
            </a:r>
            <a:endParaRPr lang="en-GB" sz="1200" b="1" dirty="0"/>
          </a:p>
          <a:p>
            <a:pPr marL="0" indent="0">
              <a:buNone/>
            </a:pPr>
            <a:r>
              <a:rPr lang="en-GB" sz="1200" dirty="0">
                <a:solidFill>
                  <a:srgbClr val="FF0000"/>
                </a:solidFill>
              </a:rPr>
              <a:t>The PESTEL analysis highlights that several external factors are affecting Basil's Bakery. Economic pressures such as inflation have increased costs while reducing customer purchasing power. Social changes, especially home working, have lowered daily footfall. Technological developments have changed customer expectations, with many consumers expecting online ordering and delivery options. Environmental challenges also impact the bakery because organic ingredients are often more vulnerable to supply disruptions.</a:t>
            </a:r>
          </a:p>
          <a:p>
            <a:endParaRPr lang="en-GB" sz="1200" dirty="0">
              <a:solidFill>
                <a:srgbClr val="FF0000"/>
              </a:solidFill>
              <a:latin typeface="Arial" panose="020B0604020202020204" pitchFamily="34" charset="0"/>
              <a:cs typeface="Arial" panose="020B0604020202020204" pitchFamily="34" charset="0"/>
            </a:endParaRPr>
          </a:p>
          <a:p>
            <a:pPr marL="0" indent="0">
              <a:buNone/>
            </a:pPr>
            <a:endParaRPr lang="en-GB" sz="5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a:p>
            <a:pPr marL="0" indent="0">
              <a:buNone/>
            </a:pPr>
            <a:endParaRPr lang="en-GB" sz="5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a:p>
            <a:endParaRPr lang="en-GB" sz="500" dirty="0"/>
          </a:p>
        </p:txBody>
      </p:sp>
      <p:sp>
        <p:nvSpPr>
          <p:cNvPr id="24" name="Rectangle 2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able 3">
            <a:extLst>
              <a:ext uri="{FF2B5EF4-FFF2-40B4-BE49-F238E27FC236}">
                <a16:creationId xmlns:a16="http://schemas.microsoft.com/office/drawing/2014/main" id="{0BA1FD16-AB35-0B9B-EA81-EC8FBC6CC12C}"/>
              </a:ext>
            </a:extLst>
          </p:cNvPr>
          <p:cNvGraphicFramePr>
            <a:graphicFrameLocks noGrp="1"/>
          </p:cNvGraphicFramePr>
          <p:nvPr>
            <p:extLst>
              <p:ext uri="{D42A27DB-BD31-4B8C-83A1-F6EECF244321}">
                <p14:modId xmlns:p14="http://schemas.microsoft.com/office/powerpoint/2010/main" val="261672997"/>
              </p:ext>
            </p:extLst>
          </p:nvPr>
        </p:nvGraphicFramePr>
        <p:xfrm>
          <a:off x="886080" y="676882"/>
          <a:ext cx="6365174" cy="2752106"/>
        </p:xfrm>
        <a:graphic>
          <a:graphicData uri="http://schemas.openxmlformats.org/drawingml/2006/table">
            <a:tbl>
              <a:tblPr>
                <a:solidFill>
                  <a:schemeClr val="bg1"/>
                </a:solidFill>
              </a:tblPr>
              <a:tblGrid>
                <a:gridCol w="838271">
                  <a:extLst>
                    <a:ext uri="{9D8B030D-6E8A-4147-A177-3AD203B41FA5}">
                      <a16:colId xmlns:a16="http://schemas.microsoft.com/office/drawing/2014/main" val="1395092724"/>
                    </a:ext>
                  </a:extLst>
                </a:gridCol>
                <a:gridCol w="930167">
                  <a:extLst>
                    <a:ext uri="{9D8B030D-6E8A-4147-A177-3AD203B41FA5}">
                      <a16:colId xmlns:a16="http://schemas.microsoft.com/office/drawing/2014/main" val="687378611"/>
                    </a:ext>
                  </a:extLst>
                </a:gridCol>
                <a:gridCol w="1004183">
                  <a:extLst>
                    <a:ext uri="{9D8B030D-6E8A-4147-A177-3AD203B41FA5}">
                      <a16:colId xmlns:a16="http://schemas.microsoft.com/office/drawing/2014/main" val="59158977"/>
                    </a:ext>
                  </a:extLst>
                </a:gridCol>
                <a:gridCol w="1305624">
                  <a:extLst>
                    <a:ext uri="{9D8B030D-6E8A-4147-A177-3AD203B41FA5}">
                      <a16:colId xmlns:a16="http://schemas.microsoft.com/office/drawing/2014/main" val="3852999211"/>
                    </a:ext>
                  </a:extLst>
                </a:gridCol>
                <a:gridCol w="1080888">
                  <a:extLst>
                    <a:ext uri="{9D8B030D-6E8A-4147-A177-3AD203B41FA5}">
                      <a16:colId xmlns:a16="http://schemas.microsoft.com/office/drawing/2014/main" val="1470585485"/>
                    </a:ext>
                  </a:extLst>
                </a:gridCol>
                <a:gridCol w="1206041">
                  <a:extLst>
                    <a:ext uri="{9D8B030D-6E8A-4147-A177-3AD203B41FA5}">
                      <a16:colId xmlns:a16="http://schemas.microsoft.com/office/drawing/2014/main" val="415253641"/>
                    </a:ext>
                  </a:extLst>
                </a:gridCol>
              </a:tblGrid>
              <a:tr h="579498">
                <a:tc>
                  <a:txBody>
                    <a:bodyPr/>
                    <a:lstStyle/>
                    <a:p>
                      <a:pPr algn="ctr">
                        <a:buNone/>
                      </a:pPr>
                      <a:r>
                        <a:rPr lang="en-GB" sz="1000" b="0" i="0" cap="none" spc="0" dirty="0">
                          <a:solidFill>
                            <a:srgbClr val="FF0000"/>
                          </a:solidFill>
                          <a:effectLst/>
                        </a:rPr>
                        <a:t>Political</a:t>
                      </a:r>
                    </a:p>
                  </a:txBody>
                  <a:tcPr marL="61435" marR="27174" marT="47258" marB="47258"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Economic</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a:solidFill>
                            <a:srgbClr val="FF0000"/>
                          </a:solidFill>
                          <a:effectLst/>
                        </a:rPr>
                        <a:t>Social</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a:solidFill>
                            <a:srgbClr val="FF0000"/>
                          </a:solidFill>
                          <a:effectLst/>
                        </a:rPr>
                        <a:t>Technological</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a:solidFill>
                            <a:srgbClr val="FF0000"/>
                          </a:solidFill>
                          <a:effectLst/>
                        </a:rPr>
                        <a:t>Legal</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Environmental</a:t>
                      </a:r>
                    </a:p>
                  </a:txBody>
                  <a:tcPr marL="61435" marR="27174" marT="47258" marB="47258"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4093359750"/>
                  </a:ext>
                </a:extLst>
              </a:tr>
              <a:tr h="1086304">
                <a:tc>
                  <a:txBody>
                    <a:bodyPr/>
                    <a:lstStyle/>
                    <a:p>
                      <a:pPr algn="ctr">
                        <a:buNone/>
                      </a:pPr>
                      <a:r>
                        <a:rPr lang="en-GB" sz="1000" b="0" i="0" cap="none" spc="0">
                          <a:solidFill>
                            <a:srgbClr val="FF0000"/>
                          </a:solidFill>
                          <a:effectLst/>
                        </a:rPr>
                        <a:t>Rising business rates</a:t>
                      </a:r>
                    </a:p>
                  </a:txBody>
                  <a:tcPr marL="61435" marR="27174" marT="47258" marB="47258"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Inflation increasing costs</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More home working</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Growing demand for online ordering</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Food safety regulations</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a:solidFill>
                            <a:srgbClr val="FF0000"/>
                          </a:solidFill>
                          <a:effectLst/>
                        </a:rPr>
                        <a:t>Organic crops vulnerable to weather</a:t>
                      </a:r>
                    </a:p>
                  </a:txBody>
                  <a:tcPr marL="61435" marR="27174" marT="47258" marB="47258"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1605811936"/>
                  </a:ext>
                </a:extLst>
              </a:tr>
              <a:tr h="1086304">
                <a:tc>
                  <a:txBody>
                    <a:bodyPr/>
                    <a:lstStyle/>
                    <a:p>
                      <a:pPr algn="ctr">
                        <a:buNone/>
                      </a:pPr>
                      <a:r>
                        <a:rPr lang="en-GB" sz="1000" b="0" i="0" cap="none" spc="0" dirty="0">
                          <a:solidFill>
                            <a:srgbClr val="FF0000"/>
                          </a:solidFill>
                          <a:effectLst/>
                        </a:rPr>
                        <a:t>Government tax pressures</a:t>
                      </a:r>
                    </a:p>
                  </a:txBody>
                  <a:tcPr marL="61435" marR="27174" marT="47258" marB="47258"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a:solidFill>
                            <a:srgbClr val="FF0000"/>
                          </a:solidFill>
                          <a:effectLst/>
                        </a:rPr>
                        <a:t>Reduced consumer spending</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a:solidFill>
                            <a:srgbClr val="FF0000"/>
                          </a:solidFill>
                          <a:effectLst/>
                        </a:rPr>
                        <a:t>Changing shopping habits</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Competitors offering delivery apps</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Employment regulations</a:t>
                      </a:r>
                    </a:p>
                  </a:txBody>
                  <a:tcPr marL="61435" marR="27174" marT="47258" marB="4725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lgn="ctr">
                        <a:buNone/>
                      </a:pPr>
                      <a:r>
                        <a:rPr lang="en-GB" sz="1000" b="0" i="0" cap="none" spc="0" dirty="0">
                          <a:solidFill>
                            <a:srgbClr val="FF0000"/>
                          </a:solidFill>
                          <a:effectLst/>
                        </a:rPr>
                        <a:t>Sustainable sourcing expectations</a:t>
                      </a:r>
                    </a:p>
                  </a:txBody>
                  <a:tcPr marL="61435" marR="27174" marT="47258" marB="47258"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4288397515"/>
                  </a:ext>
                </a:extLst>
              </a:tr>
            </a:tbl>
          </a:graphicData>
        </a:graphic>
      </p:graphicFrame>
      <p:sp>
        <p:nvSpPr>
          <p:cNvPr id="5" name="TextBox 4">
            <a:extLst>
              <a:ext uri="{FF2B5EF4-FFF2-40B4-BE49-F238E27FC236}">
                <a16:creationId xmlns:a16="http://schemas.microsoft.com/office/drawing/2014/main" id="{F5DF248C-A7DC-5DF8-3D38-90F8D9FC3AC9}"/>
              </a:ext>
            </a:extLst>
          </p:cNvPr>
          <p:cNvSpPr txBox="1"/>
          <p:nvPr/>
        </p:nvSpPr>
        <p:spPr>
          <a:xfrm>
            <a:off x="8835242" y="1080655"/>
            <a:ext cx="184731" cy="369332"/>
          </a:xfrm>
          <a:prstGeom prst="rect">
            <a:avLst/>
          </a:prstGeom>
          <a:noFill/>
        </p:spPr>
        <p:txBody>
          <a:bodyPr wrap="none" rtlCol="0">
            <a:spAutoFit/>
          </a:bodyPr>
          <a:lstStyle/>
          <a:p>
            <a:endParaRPr lang="en-US" dirty="0"/>
          </a:p>
        </p:txBody>
      </p:sp>
      <p:pic>
        <p:nvPicPr>
          <p:cNvPr id="8" name="Picture 7">
            <a:extLst>
              <a:ext uri="{FF2B5EF4-FFF2-40B4-BE49-F238E27FC236}">
                <a16:creationId xmlns:a16="http://schemas.microsoft.com/office/drawing/2014/main" id="{29BB8E00-A269-A2C4-44A6-7991AF4BCE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36685" y="5774138"/>
            <a:ext cx="1786458" cy="1000416"/>
          </a:xfrm>
          <a:prstGeom prst="rect">
            <a:avLst/>
          </a:prstGeom>
        </p:spPr>
      </p:pic>
      <p:pic>
        <p:nvPicPr>
          <p:cNvPr id="12" name="Picture 11">
            <a:extLst>
              <a:ext uri="{FF2B5EF4-FFF2-40B4-BE49-F238E27FC236}">
                <a16:creationId xmlns:a16="http://schemas.microsoft.com/office/drawing/2014/main" id="{9605B7BD-36CC-2652-8B6E-638FDBF1D7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0839" y="4901619"/>
            <a:ext cx="1865062" cy="1000417"/>
          </a:xfrm>
          <a:prstGeom prst="rect">
            <a:avLst/>
          </a:prstGeom>
        </p:spPr>
      </p:pic>
      <p:pic>
        <p:nvPicPr>
          <p:cNvPr id="16" name="Picture 15">
            <a:extLst>
              <a:ext uri="{FF2B5EF4-FFF2-40B4-BE49-F238E27FC236}">
                <a16:creationId xmlns:a16="http://schemas.microsoft.com/office/drawing/2014/main" id="{921DA6B2-4431-8313-194A-AA57B2898C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99023" y="3510197"/>
            <a:ext cx="1942324" cy="1280808"/>
          </a:xfrm>
          <a:prstGeom prst="rect">
            <a:avLst/>
          </a:prstGeom>
        </p:spPr>
      </p:pic>
      <p:pic>
        <p:nvPicPr>
          <p:cNvPr id="19" name="Picture 18">
            <a:extLst>
              <a:ext uri="{FF2B5EF4-FFF2-40B4-BE49-F238E27FC236}">
                <a16:creationId xmlns:a16="http://schemas.microsoft.com/office/drawing/2014/main" id="{3DBCB5A9-E900-747A-5471-183ED15A67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37334" y="2324088"/>
            <a:ext cx="1828800" cy="1104900"/>
          </a:xfrm>
          <a:prstGeom prst="rect">
            <a:avLst/>
          </a:prstGeom>
        </p:spPr>
      </p:pic>
      <p:pic>
        <p:nvPicPr>
          <p:cNvPr id="21" name="Picture 20">
            <a:extLst>
              <a:ext uri="{FF2B5EF4-FFF2-40B4-BE49-F238E27FC236}">
                <a16:creationId xmlns:a16="http://schemas.microsoft.com/office/drawing/2014/main" id="{A11D9CFA-CABC-3C2C-0F38-AE1C2FC3F7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35151" y="1513370"/>
            <a:ext cx="1928249" cy="1280808"/>
          </a:xfrm>
          <a:prstGeom prst="rect">
            <a:avLst/>
          </a:prstGeom>
        </p:spPr>
      </p:pic>
      <p:pic>
        <p:nvPicPr>
          <p:cNvPr id="25" name="Picture 24">
            <a:extLst>
              <a:ext uri="{FF2B5EF4-FFF2-40B4-BE49-F238E27FC236}">
                <a16:creationId xmlns:a16="http://schemas.microsoft.com/office/drawing/2014/main" id="{5BBA3F2E-8F6B-7BA0-546C-F24E7170D81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07749" y="82158"/>
            <a:ext cx="2246238" cy="1258797"/>
          </a:xfrm>
          <a:prstGeom prst="rect">
            <a:avLst/>
          </a:prstGeom>
        </p:spPr>
      </p:pic>
    </p:spTree>
    <p:extLst>
      <p:ext uri="{BB962C8B-B14F-4D97-AF65-F5344CB8AC3E}">
        <p14:creationId xmlns:p14="http://schemas.microsoft.com/office/powerpoint/2010/main" val="76460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 calcmode="lin" valueType="num">
                                      <p:cBhvr additive="base">
                                        <p:cTn id="1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 calcmode="lin" valueType="num">
                                      <p:cBhvr additive="base">
                                        <p:cTn id="2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 calcmode="lin" valueType="num">
                                      <p:cBhvr additive="base">
                                        <p:cTn id="3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 calcmode="lin" valueType="num">
                                      <p:cBhvr additive="base">
                                        <p:cTn id="4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 calcmode="lin" valueType="num">
                                      <p:cBhvr additive="base">
                                        <p:cTn id="48"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11" end="11"/>
                                            </p:txEl>
                                          </p:spTgt>
                                        </p:tgtEl>
                                        <p:attrNameLst>
                                          <p:attrName>style.visibility</p:attrName>
                                        </p:attrNameLst>
                                      </p:cBhvr>
                                      <p:to>
                                        <p:strVal val="visible"/>
                                      </p:to>
                                    </p:set>
                                    <p:anim calcmode="lin" valueType="num">
                                      <p:cBhvr additive="base">
                                        <p:cTn id="54"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12" end="12"/>
                                            </p:txEl>
                                          </p:spTgt>
                                        </p:tgtEl>
                                        <p:attrNameLst>
                                          <p:attrName>style.visibility</p:attrName>
                                        </p:attrNameLst>
                                      </p:cBhvr>
                                      <p:to>
                                        <p:strVal val="visible"/>
                                      </p:to>
                                    </p:set>
                                    <p:anim calcmode="lin" valueType="num">
                                      <p:cBhvr additive="base">
                                        <p:cTn id="60"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3">
                                            <p:txEl>
                                              <p:pRg st="13" end="13"/>
                                            </p:txEl>
                                          </p:spTgt>
                                        </p:tgtEl>
                                        <p:attrNameLst>
                                          <p:attrName>style.visibility</p:attrName>
                                        </p:attrNameLst>
                                      </p:cBhvr>
                                      <p:to>
                                        <p:strVal val="visible"/>
                                      </p:to>
                                    </p:set>
                                    <p:anim calcmode="lin" valueType="num">
                                      <p:cBhvr additive="base">
                                        <p:cTn id="66"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3">
                                            <p:txEl>
                                              <p:pRg st="14" end="14"/>
                                            </p:txEl>
                                          </p:spTgt>
                                        </p:tgtEl>
                                        <p:attrNameLst>
                                          <p:attrName>style.visibility</p:attrName>
                                        </p:attrNameLst>
                                      </p:cBhvr>
                                      <p:to>
                                        <p:strVal val="visible"/>
                                      </p:to>
                                    </p:set>
                                    <p:anim calcmode="lin" valueType="num">
                                      <p:cBhvr additive="base">
                                        <p:cTn id="72"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3">
                                            <p:txEl>
                                              <p:pRg st="15" end="15"/>
                                            </p:txEl>
                                          </p:spTgt>
                                        </p:tgtEl>
                                        <p:attrNameLst>
                                          <p:attrName>style.visibility</p:attrName>
                                        </p:attrNameLst>
                                      </p:cBhvr>
                                      <p:to>
                                        <p:strVal val="visible"/>
                                      </p:to>
                                    </p:set>
                                    <p:anim calcmode="lin" valueType="num">
                                      <p:cBhvr additive="base">
                                        <p:cTn id="78"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3" presetClass="entr" presetSubtype="10" fill="hold" nodeType="clickEffect">
                                  <p:stCondLst>
                                    <p:cond delay="0"/>
                                  </p:stCondLst>
                                  <p:childTnLst>
                                    <p:set>
                                      <p:cBhvr>
                                        <p:cTn id="83" dur="1" fill="hold">
                                          <p:stCondLst>
                                            <p:cond delay="0"/>
                                          </p:stCondLst>
                                        </p:cTn>
                                        <p:tgtEl>
                                          <p:spTgt spid="25"/>
                                        </p:tgtEl>
                                        <p:attrNameLst>
                                          <p:attrName>style.visibility</p:attrName>
                                        </p:attrNameLst>
                                      </p:cBhvr>
                                      <p:to>
                                        <p:strVal val="visible"/>
                                      </p:to>
                                    </p:set>
                                    <p:animEffect transition="in" filter="blinds(horizontal)">
                                      <p:cBhvr>
                                        <p:cTn id="84" dur="500"/>
                                        <p:tgtEl>
                                          <p:spTgt spid="25"/>
                                        </p:tgtEl>
                                      </p:cBhvr>
                                    </p:animEffect>
                                  </p:childTnLst>
                                </p:cTn>
                              </p:par>
                            </p:childTnLst>
                          </p:cTn>
                        </p:par>
                      </p:childTnLst>
                    </p:cTn>
                  </p:par>
                  <p:par>
                    <p:cTn id="85" fill="hold">
                      <p:stCondLst>
                        <p:cond delay="indefinite"/>
                      </p:stCondLst>
                      <p:childTnLst>
                        <p:par>
                          <p:cTn id="86" fill="hold">
                            <p:stCondLst>
                              <p:cond delay="0"/>
                            </p:stCondLst>
                            <p:childTnLst>
                              <p:par>
                                <p:cTn id="87" presetID="3" presetClass="entr" presetSubtype="10" fill="hold" nodeType="clickEffect">
                                  <p:stCondLst>
                                    <p:cond delay="0"/>
                                  </p:stCondLst>
                                  <p:childTnLst>
                                    <p:set>
                                      <p:cBhvr>
                                        <p:cTn id="88" dur="1" fill="hold">
                                          <p:stCondLst>
                                            <p:cond delay="0"/>
                                          </p:stCondLst>
                                        </p:cTn>
                                        <p:tgtEl>
                                          <p:spTgt spid="21"/>
                                        </p:tgtEl>
                                        <p:attrNameLst>
                                          <p:attrName>style.visibility</p:attrName>
                                        </p:attrNameLst>
                                      </p:cBhvr>
                                      <p:to>
                                        <p:strVal val="visible"/>
                                      </p:to>
                                    </p:set>
                                    <p:animEffect transition="in" filter="blinds(horizontal)">
                                      <p:cBhvr>
                                        <p:cTn id="89" dur="500"/>
                                        <p:tgtEl>
                                          <p:spTgt spid="21"/>
                                        </p:tgtEl>
                                      </p:cBhvr>
                                    </p:animEffect>
                                  </p:childTnLst>
                                </p:cTn>
                              </p:par>
                            </p:childTnLst>
                          </p:cTn>
                        </p:par>
                      </p:childTnLst>
                    </p:cTn>
                  </p:par>
                  <p:par>
                    <p:cTn id="90" fill="hold">
                      <p:stCondLst>
                        <p:cond delay="indefinite"/>
                      </p:stCondLst>
                      <p:childTnLst>
                        <p:par>
                          <p:cTn id="91" fill="hold">
                            <p:stCondLst>
                              <p:cond delay="0"/>
                            </p:stCondLst>
                            <p:childTnLst>
                              <p:par>
                                <p:cTn id="92" presetID="3" presetClass="entr" presetSubtype="10" fill="hold" nodeType="clickEffect">
                                  <p:stCondLst>
                                    <p:cond delay="0"/>
                                  </p:stCondLst>
                                  <p:childTnLst>
                                    <p:set>
                                      <p:cBhvr>
                                        <p:cTn id="93" dur="1" fill="hold">
                                          <p:stCondLst>
                                            <p:cond delay="0"/>
                                          </p:stCondLst>
                                        </p:cTn>
                                        <p:tgtEl>
                                          <p:spTgt spid="19"/>
                                        </p:tgtEl>
                                        <p:attrNameLst>
                                          <p:attrName>style.visibility</p:attrName>
                                        </p:attrNameLst>
                                      </p:cBhvr>
                                      <p:to>
                                        <p:strVal val="visible"/>
                                      </p:to>
                                    </p:set>
                                    <p:animEffect transition="in" filter="blinds(horizontal)">
                                      <p:cBhvr>
                                        <p:cTn id="94" dur="500"/>
                                        <p:tgtEl>
                                          <p:spTgt spid="19"/>
                                        </p:tgtEl>
                                      </p:cBhvr>
                                    </p:animEffect>
                                  </p:childTnLst>
                                </p:cTn>
                              </p:par>
                            </p:childTnLst>
                          </p:cTn>
                        </p:par>
                      </p:childTnLst>
                    </p:cTn>
                  </p:par>
                  <p:par>
                    <p:cTn id="95" fill="hold">
                      <p:stCondLst>
                        <p:cond delay="indefinite"/>
                      </p:stCondLst>
                      <p:childTnLst>
                        <p:par>
                          <p:cTn id="96" fill="hold">
                            <p:stCondLst>
                              <p:cond delay="0"/>
                            </p:stCondLst>
                            <p:childTnLst>
                              <p:par>
                                <p:cTn id="97" presetID="3" presetClass="entr" presetSubtype="10" fill="hold" nodeType="clickEffect">
                                  <p:stCondLst>
                                    <p:cond delay="0"/>
                                  </p:stCondLst>
                                  <p:childTnLst>
                                    <p:set>
                                      <p:cBhvr>
                                        <p:cTn id="98" dur="1" fill="hold">
                                          <p:stCondLst>
                                            <p:cond delay="0"/>
                                          </p:stCondLst>
                                        </p:cTn>
                                        <p:tgtEl>
                                          <p:spTgt spid="16"/>
                                        </p:tgtEl>
                                        <p:attrNameLst>
                                          <p:attrName>style.visibility</p:attrName>
                                        </p:attrNameLst>
                                      </p:cBhvr>
                                      <p:to>
                                        <p:strVal val="visible"/>
                                      </p:to>
                                    </p:set>
                                    <p:animEffect transition="in" filter="blinds(horizontal)">
                                      <p:cBhvr>
                                        <p:cTn id="99" dur="500"/>
                                        <p:tgtEl>
                                          <p:spTgt spid="16"/>
                                        </p:tgtEl>
                                      </p:cBhvr>
                                    </p:animEffect>
                                  </p:childTnLst>
                                </p:cTn>
                              </p:par>
                            </p:childTnLst>
                          </p:cTn>
                        </p:par>
                      </p:childTnLst>
                    </p:cTn>
                  </p:par>
                  <p:par>
                    <p:cTn id="100" fill="hold">
                      <p:stCondLst>
                        <p:cond delay="indefinite"/>
                      </p:stCondLst>
                      <p:childTnLst>
                        <p:par>
                          <p:cTn id="101" fill="hold">
                            <p:stCondLst>
                              <p:cond delay="0"/>
                            </p:stCondLst>
                            <p:childTnLst>
                              <p:par>
                                <p:cTn id="102" presetID="3" presetClass="entr" presetSubtype="10" fill="hold" nodeType="clickEffect">
                                  <p:stCondLst>
                                    <p:cond delay="0"/>
                                  </p:stCondLst>
                                  <p:childTnLst>
                                    <p:set>
                                      <p:cBhvr>
                                        <p:cTn id="103" dur="1" fill="hold">
                                          <p:stCondLst>
                                            <p:cond delay="0"/>
                                          </p:stCondLst>
                                        </p:cTn>
                                        <p:tgtEl>
                                          <p:spTgt spid="12"/>
                                        </p:tgtEl>
                                        <p:attrNameLst>
                                          <p:attrName>style.visibility</p:attrName>
                                        </p:attrNameLst>
                                      </p:cBhvr>
                                      <p:to>
                                        <p:strVal val="visible"/>
                                      </p:to>
                                    </p:set>
                                    <p:animEffect transition="in" filter="blinds(horizontal)">
                                      <p:cBhvr>
                                        <p:cTn id="104" dur="500"/>
                                        <p:tgtEl>
                                          <p:spTgt spid="12"/>
                                        </p:tgtEl>
                                      </p:cBhvr>
                                    </p:animEffect>
                                  </p:childTnLst>
                                </p:cTn>
                              </p:par>
                            </p:childTnLst>
                          </p:cTn>
                        </p:par>
                      </p:childTnLst>
                    </p:cTn>
                  </p:par>
                  <p:par>
                    <p:cTn id="105" fill="hold">
                      <p:stCondLst>
                        <p:cond delay="indefinite"/>
                      </p:stCondLst>
                      <p:childTnLst>
                        <p:par>
                          <p:cTn id="106" fill="hold">
                            <p:stCondLst>
                              <p:cond delay="0"/>
                            </p:stCondLst>
                            <p:childTnLst>
                              <p:par>
                                <p:cTn id="107" presetID="3" presetClass="entr" presetSubtype="10" fill="hold" nodeType="clickEffect">
                                  <p:stCondLst>
                                    <p:cond delay="0"/>
                                  </p:stCondLst>
                                  <p:childTnLst>
                                    <p:set>
                                      <p:cBhvr>
                                        <p:cTn id="108" dur="1" fill="hold">
                                          <p:stCondLst>
                                            <p:cond delay="0"/>
                                          </p:stCondLst>
                                        </p:cTn>
                                        <p:tgtEl>
                                          <p:spTgt spid="8"/>
                                        </p:tgtEl>
                                        <p:attrNameLst>
                                          <p:attrName>style.visibility</p:attrName>
                                        </p:attrNameLst>
                                      </p:cBhvr>
                                      <p:to>
                                        <p:strVal val="visible"/>
                                      </p:to>
                                    </p:set>
                                    <p:animEffect transition="in" filter="blinds(horizontal)">
                                      <p:cBhvr>
                                        <p:cTn id="10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136397" y="502020"/>
            <a:ext cx="5323715" cy="1642970"/>
          </a:xfrm>
        </p:spPr>
        <p:txBody>
          <a:bodyPr anchor="b">
            <a:normAutofit/>
          </a:bodyPr>
          <a:lstStyle/>
          <a:p>
            <a:r>
              <a:rPr lang="en-GB" sz="2200" b="1" u="sng" dirty="0"/>
              <a:t>Cause-and-Effect (Fishbone) Diagram</a:t>
            </a:r>
            <a:br>
              <a:rPr lang="en-GB" sz="2200" b="1" u="sng" dirty="0"/>
            </a:br>
            <a:br>
              <a:rPr lang="en-GB" sz="2200" b="1" u="sng" dirty="0">
                <a:solidFill>
                  <a:schemeClr val="accent1"/>
                </a:solidFill>
              </a:rPr>
            </a:br>
            <a:r>
              <a:rPr lang="en-GB" sz="2200" dirty="0">
                <a:solidFill>
                  <a:schemeClr val="accent1"/>
                </a:solidFill>
              </a:rPr>
              <a:t>The Fishbone Diagram, developed by Ishikawa, is a problem-solving tool used to identify root causes of a problem.</a:t>
            </a:r>
            <a:endParaRPr lang="en-GB" sz="2200" b="1" u="sng"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1144923" y="2405894"/>
            <a:ext cx="6205903" cy="4170530"/>
          </a:xfrm>
        </p:spPr>
        <p:txBody>
          <a:bodyPr anchor="t">
            <a:normAutofit fontScale="62500" lnSpcReduction="20000"/>
          </a:bodyPr>
          <a:lstStyle/>
          <a:p>
            <a:pPr marL="0" indent="0">
              <a:buNone/>
            </a:pPr>
            <a:r>
              <a:rPr lang="en-GB" sz="1600" b="1" dirty="0">
                <a:solidFill>
                  <a:srgbClr val="FF0000"/>
                </a:solidFill>
              </a:rPr>
              <a:t>Benefits</a:t>
            </a:r>
          </a:p>
          <a:p>
            <a:r>
              <a:rPr lang="en-GB" sz="1600" dirty="0">
                <a:solidFill>
                  <a:srgbClr val="FF0000"/>
                </a:solidFill>
              </a:rPr>
              <a:t>✔ Identifies multiple causes of a problem</a:t>
            </a:r>
          </a:p>
          <a:p>
            <a:r>
              <a:rPr lang="en-GB" sz="1600" dirty="0">
                <a:solidFill>
                  <a:srgbClr val="FF0000"/>
                </a:solidFill>
              </a:rPr>
              <a:t>✔ Encourages structured thinking</a:t>
            </a:r>
          </a:p>
          <a:p>
            <a:r>
              <a:rPr lang="en-GB" sz="1600" dirty="0">
                <a:solidFill>
                  <a:srgbClr val="FF0000"/>
                </a:solidFill>
              </a:rPr>
              <a:t>✔ Supports teamwork and discussion</a:t>
            </a:r>
          </a:p>
          <a:p>
            <a:r>
              <a:rPr lang="en-GB" sz="1600" dirty="0">
                <a:solidFill>
                  <a:srgbClr val="FF0000"/>
                </a:solidFill>
              </a:rPr>
              <a:t>✔ Helps identify root causes rather than symptoms</a:t>
            </a:r>
          </a:p>
          <a:p>
            <a:pPr marL="0" indent="0">
              <a:buNone/>
            </a:pPr>
            <a:r>
              <a:rPr lang="en-GB" sz="1600" b="1" dirty="0">
                <a:solidFill>
                  <a:srgbClr val="FF0000"/>
                </a:solidFill>
              </a:rPr>
              <a:t>Limitations</a:t>
            </a:r>
          </a:p>
          <a:p>
            <a:r>
              <a:rPr lang="en-GB" sz="1600" dirty="0">
                <a:solidFill>
                  <a:srgbClr val="FF0000"/>
                </a:solidFill>
              </a:rPr>
              <a:t>✖ Does not show cause priority</a:t>
            </a:r>
          </a:p>
          <a:p>
            <a:r>
              <a:rPr lang="en-GB" sz="1600" dirty="0">
                <a:solidFill>
                  <a:srgbClr val="FF0000"/>
                </a:solidFill>
              </a:rPr>
              <a:t>✖ Can become complex with many factors</a:t>
            </a:r>
          </a:p>
          <a:p>
            <a:r>
              <a:rPr lang="en-GB" sz="1600" dirty="0">
                <a:solidFill>
                  <a:srgbClr val="FF0000"/>
                </a:solidFill>
              </a:rPr>
              <a:t>✖ Relies on user judgement</a:t>
            </a:r>
          </a:p>
          <a:p>
            <a:r>
              <a:rPr lang="en-GB" sz="1600" dirty="0">
                <a:solidFill>
                  <a:srgbClr val="FF0000"/>
                </a:solidFill>
              </a:rPr>
              <a:t>✖ Does not provide solutions directly</a:t>
            </a:r>
          </a:p>
          <a:p>
            <a:pPr marL="0" indent="0">
              <a:buNone/>
            </a:pPr>
            <a:r>
              <a:rPr lang="en-GB" sz="1600" b="1" dirty="0">
                <a:solidFill>
                  <a:srgbClr val="FF0000"/>
                </a:solidFill>
              </a:rPr>
              <a:t>References on Slide</a:t>
            </a:r>
          </a:p>
          <a:p>
            <a:r>
              <a:rPr lang="en-GB" sz="1600" dirty="0">
                <a:solidFill>
                  <a:srgbClr val="FF0000"/>
                </a:solidFill>
              </a:rPr>
              <a:t>Ishikawa (1985)</a:t>
            </a:r>
          </a:p>
          <a:p>
            <a:r>
              <a:rPr lang="en-GB" sz="1600" dirty="0">
                <a:solidFill>
                  <a:srgbClr val="FF0000"/>
                </a:solidFill>
              </a:rPr>
              <a:t>Slack &amp; Brandon-Jones (2023)</a:t>
            </a:r>
            <a:endParaRPr lang="en-GB" sz="1600" b="1" dirty="0">
              <a:solidFill>
                <a:srgbClr val="FF0000"/>
              </a:solidFill>
            </a:endParaRPr>
          </a:p>
          <a:p>
            <a:pPr marL="0" indent="0">
              <a:buNone/>
            </a:pPr>
            <a:endParaRPr lang="en-GB" sz="1600" dirty="0">
              <a:solidFill>
                <a:srgbClr val="FF0000"/>
              </a:solidFill>
            </a:endParaRPr>
          </a:p>
          <a:p>
            <a:pPr marL="0" indent="0">
              <a:buNone/>
            </a:pPr>
            <a:r>
              <a:rPr lang="en-GB" sz="2000" dirty="0">
                <a:solidFill>
                  <a:srgbClr val="FF0000"/>
                </a:solidFill>
              </a:rPr>
              <a:t>The Fishbone Diagram is a visual problem-solving tool designed to identify the root causes of a problem. It is useful because it encourages organisations to investigate underlying issues rather than focusing only on symptoms. However, it has limitations because it does not rank causes according to importance and depends heavily on the quality of information provided.</a:t>
            </a:r>
          </a:p>
          <a:p>
            <a:endParaRPr lang="en-GB" sz="7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ead with Gears">
            <a:extLst>
              <a:ext uri="{FF2B5EF4-FFF2-40B4-BE49-F238E27FC236}">
                <a16:creationId xmlns:a16="http://schemas.microsoft.com/office/drawing/2014/main" id="{A03F007A-1352-6322-AEA8-A33A80DDC08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2319079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 calcmode="lin" valueType="num">
                                      <p:cBhvr additive="base">
                                        <p:cTn id="6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3">
                                            <p:txEl>
                                              <p:pRg st="9" end="9"/>
                                            </p:txEl>
                                          </p:spTgt>
                                        </p:tgtEl>
                                        <p:attrNameLst>
                                          <p:attrName>style.visibility</p:attrName>
                                        </p:attrNameLst>
                                      </p:cBhvr>
                                      <p:to>
                                        <p:strVal val="visible"/>
                                      </p:to>
                                    </p:set>
                                    <p:anim calcmode="lin" valueType="num">
                                      <p:cBhvr additive="base">
                                        <p:cTn id="6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3">
                                            <p:txEl>
                                              <p:pRg st="10" end="10"/>
                                            </p:txEl>
                                          </p:spTgt>
                                        </p:tgtEl>
                                        <p:attrNameLst>
                                          <p:attrName>style.visibility</p:attrName>
                                        </p:attrNameLst>
                                      </p:cBhvr>
                                      <p:to>
                                        <p:strVal val="visible"/>
                                      </p:to>
                                    </p:set>
                                    <p:anim calcmode="lin" valueType="num">
                                      <p:cBhvr additive="base">
                                        <p:cTn id="72"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3">
                                            <p:txEl>
                                              <p:pRg st="11" end="11"/>
                                            </p:txEl>
                                          </p:spTgt>
                                        </p:tgtEl>
                                        <p:attrNameLst>
                                          <p:attrName>style.visibility</p:attrName>
                                        </p:attrNameLst>
                                      </p:cBhvr>
                                      <p:to>
                                        <p:strVal val="visible"/>
                                      </p:to>
                                    </p:set>
                                    <p:anim calcmode="lin" valueType="num">
                                      <p:cBhvr additive="base">
                                        <p:cTn id="78"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3">
                                            <p:txEl>
                                              <p:pRg st="12" end="12"/>
                                            </p:txEl>
                                          </p:spTgt>
                                        </p:tgtEl>
                                        <p:attrNameLst>
                                          <p:attrName>style.visibility</p:attrName>
                                        </p:attrNameLst>
                                      </p:cBhvr>
                                      <p:to>
                                        <p:strVal val="visible"/>
                                      </p:to>
                                    </p:set>
                                    <p:anim calcmode="lin" valueType="num">
                                      <p:cBhvr additive="base">
                                        <p:cTn id="84"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3">
                                            <p:txEl>
                                              <p:pRg st="14" end="14"/>
                                            </p:txEl>
                                          </p:spTgt>
                                        </p:tgtEl>
                                        <p:attrNameLst>
                                          <p:attrName>style.visibility</p:attrName>
                                        </p:attrNameLst>
                                      </p:cBhvr>
                                      <p:to>
                                        <p:strVal val="visible"/>
                                      </p:to>
                                    </p:set>
                                    <p:anim calcmode="lin" valueType="num">
                                      <p:cBhvr additive="base">
                                        <p:cTn id="90"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646331"/>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 Sales Stagnation 25% below 2019 levels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Home working trends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retail park football</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Fewer retail employees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Customer redundancies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Weak demand forecasting</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customer data collection</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Supply price fluctuations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organic ingredient costs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online ordering technology</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digital systems </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service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pre-order system</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Cause-and-Effect diagram</a:t>
            </a:r>
            <a:endParaRPr lang="en-GB" sz="2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1E62149-100D-392D-3127-3D301273C6F0}"/>
              </a:ext>
            </a:extLst>
          </p:cNvPr>
          <p:cNvSpPr txBox="1"/>
          <p:nvPr/>
        </p:nvSpPr>
        <p:spPr>
          <a:xfrm>
            <a:off x="1932316" y="5709434"/>
            <a:ext cx="10041596" cy="1354217"/>
          </a:xfrm>
          <a:prstGeom prst="rect">
            <a:avLst/>
          </a:prstGeom>
          <a:noFill/>
        </p:spPr>
        <p:txBody>
          <a:bodyPr wrap="square">
            <a:spAutoFit/>
          </a:bodyPr>
          <a:lstStyle/>
          <a:p>
            <a:r>
              <a:rPr lang="en-GB" sz="1600" dirty="0">
                <a:solidFill>
                  <a:schemeClr val="accent1"/>
                </a:solidFill>
              </a:rPr>
              <a:t>The Fishbone Diagram shows that Basil's sales stagnation is caused by several interconnected factors. External environmental changes such as reduced footfall and remote working have significantly reduced customer numbers. Internally, the lack of delivery and online ordering options limits accessibility. Rising ingredient and operating costs further increase pressure on profitability.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r>
              <a:rPr lang="en-GB" sz="1400" b="1" u="sng" dirty="0">
                <a:latin typeface="Arial" panose="020B0604020202020204" pitchFamily="34" charset="0"/>
                <a:cs typeface="Arial" panose="020B0604020202020204" pitchFamily="34" charset="0"/>
              </a:rPr>
              <a:t>Summary of your Key Findings </a:t>
            </a:r>
            <a:br>
              <a:rPr lang="en-GB" sz="1400" b="1" dirty="0">
                <a:latin typeface="Arial" panose="020B0604020202020204" pitchFamily="34" charset="0"/>
                <a:cs typeface="Arial" panose="020B0604020202020204" pitchFamily="34" charset="0"/>
              </a:rPr>
            </a:br>
            <a:br>
              <a:rPr lang="en-GB" sz="1400" b="1" dirty="0">
                <a:latin typeface="Arial" panose="020B0604020202020204" pitchFamily="34" charset="0"/>
                <a:cs typeface="Arial" panose="020B0604020202020204" pitchFamily="34" charset="0"/>
              </a:rPr>
            </a:br>
            <a:r>
              <a:rPr lang="en-GB" sz="1400" b="1" dirty="0">
                <a:cs typeface="Arial" panose="020B0604020202020204" pitchFamily="34" charset="0"/>
              </a:rPr>
              <a:t>T</a:t>
            </a:r>
            <a:r>
              <a:rPr lang="en-GB" sz="1400" dirty="0"/>
              <a:t>he analysis shows that Basil's Bakery is experiencing a combination of external market pressures and internal operational limitations. While Basil cannot control economic conditions or changing consumer behaviour, he can improve business processes and customer accessibility to support future growth.</a:t>
            </a:r>
            <a:endParaRPr lang="en-GB" sz="1400" dirty="0">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670097" cy="3793670"/>
          </a:xfrm>
        </p:spPr>
        <p:txBody>
          <a:bodyPr>
            <a:normAutofit fontScale="85000" lnSpcReduction="20000"/>
          </a:bodyPr>
          <a:lstStyle/>
          <a:p>
            <a:r>
              <a:rPr lang="en-GB" sz="1600" b="1" dirty="0">
                <a:solidFill>
                  <a:srgbClr val="FF0000"/>
                </a:solidFill>
              </a:rPr>
              <a:t>Key Finding 1</a:t>
            </a:r>
          </a:p>
          <a:p>
            <a:r>
              <a:rPr lang="en-GB" sz="1600" dirty="0">
                <a:solidFill>
                  <a:srgbClr val="FF0000"/>
                </a:solidFill>
              </a:rPr>
              <a:t>Sales stagnation is caused by both internal and external factors.</a:t>
            </a:r>
          </a:p>
          <a:p>
            <a:r>
              <a:rPr lang="en-GB" sz="1600" b="1" dirty="0">
                <a:solidFill>
                  <a:srgbClr val="FF0000"/>
                </a:solidFill>
              </a:rPr>
              <a:t>Key Finding 2</a:t>
            </a:r>
          </a:p>
          <a:p>
            <a:r>
              <a:rPr lang="en-GB" sz="1600" dirty="0">
                <a:solidFill>
                  <a:srgbClr val="FF0000"/>
                </a:solidFill>
              </a:rPr>
              <a:t>Reduced retail park activity and home working have lowered customer footfall.</a:t>
            </a:r>
          </a:p>
          <a:p>
            <a:r>
              <a:rPr lang="en-GB" sz="1600" b="1" dirty="0">
                <a:solidFill>
                  <a:srgbClr val="FF0000"/>
                </a:solidFill>
              </a:rPr>
              <a:t>Key Finding 3</a:t>
            </a:r>
          </a:p>
          <a:p>
            <a:r>
              <a:rPr lang="en-GB" sz="1600" dirty="0">
                <a:solidFill>
                  <a:srgbClr val="FF0000"/>
                </a:solidFill>
              </a:rPr>
              <a:t>Technology gaps limit customer convenience and accessibility.</a:t>
            </a:r>
          </a:p>
          <a:p>
            <a:r>
              <a:rPr lang="en-GB" sz="1600" b="1" dirty="0">
                <a:solidFill>
                  <a:srgbClr val="FF0000"/>
                </a:solidFill>
              </a:rPr>
              <a:t>Key Finding 4</a:t>
            </a:r>
          </a:p>
          <a:p>
            <a:r>
              <a:rPr lang="en-GB" sz="1600" dirty="0">
                <a:solidFill>
                  <a:srgbClr val="FF0000"/>
                </a:solidFill>
              </a:rPr>
              <a:t>Increasing operational costs threaten long-term business sustainability.</a:t>
            </a:r>
          </a:p>
          <a:p>
            <a:r>
              <a:rPr lang="en-GB" sz="1600" b="1" dirty="0">
                <a:solidFill>
                  <a:srgbClr val="FF0000"/>
                </a:solidFill>
              </a:rPr>
              <a:t>Conclusion</a:t>
            </a:r>
          </a:p>
          <a:p>
            <a:r>
              <a:rPr lang="en-GB" sz="1600" dirty="0">
                <a:solidFill>
                  <a:srgbClr val="FF0000"/>
                </a:solidFill>
              </a:rPr>
              <a:t>Basil's Bakery faces significant environmental and operational challenges that require strategic adaptation to remain competitive.</a:t>
            </a:r>
          </a:p>
          <a:p>
            <a:pPr marL="0" indent="0">
              <a:buNone/>
            </a:pPr>
            <a:endParaRPr lang="en-GB" sz="1000" dirty="0">
              <a:latin typeface="Arial" panose="020B0604020202020204" pitchFamily="34" charset="0"/>
              <a:cs typeface="Arial" panose="020B0604020202020204" pitchFamily="34" charset="0"/>
            </a:endParaRPr>
          </a:p>
        </p:txBody>
      </p:sp>
      <p:pic>
        <p:nvPicPr>
          <p:cNvPr id="5" name="Picture 4" descr="Breads on display">
            <a:extLst>
              <a:ext uri="{FF2B5EF4-FFF2-40B4-BE49-F238E27FC236}">
                <a16:creationId xmlns:a16="http://schemas.microsoft.com/office/drawing/2014/main" id="{F8711ECF-52DF-B522-CCE9-68AF8901B880}"/>
              </a:ext>
            </a:extLst>
          </p:cNvPr>
          <p:cNvPicPr>
            <a:picLocks noChangeAspect="1"/>
          </p:cNvPicPr>
          <p:nvPr/>
        </p:nvPicPr>
        <p:blipFill>
          <a:blip r:embed="rId2"/>
          <a:srcRect l="12649" r="2039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3725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dissolv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dissolv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dissolve">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dissolve">
                                      <p:cBhvr>
                                        <p:cTn id="48" dur="500"/>
                                        <p:tgtEl>
                                          <p:spTgt spid="3">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9" presetClass="entr" presetSubtype="0"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dissolve">
                                      <p:cBhvr>
                                        <p:cTn id="53" dur="500"/>
                                        <p:tgtEl>
                                          <p:spTgt spid="3">
                                            <p:txEl>
                                              <p:pRg st="8" end="8"/>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9" presetClass="entr" presetSubtype="0" fill="hold" grpId="0" nodeType="click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dissolve">
                                      <p:cBhvr>
                                        <p:cTn id="5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r>
              <a:rPr lang="en-GB" sz="5400" b="1" dirty="0">
                <a:latin typeface="Arial" panose="020B0604020202020204" pitchFamily="34" charset="0"/>
                <a:cs typeface="Arial" panose="020B0604020202020204" pitchFamily="34" charset="0"/>
              </a:rPr>
              <a:t>Reference List:</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670097" cy="3893660"/>
          </a:xfrm>
        </p:spPr>
        <p:txBody>
          <a:bodyPr>
            <a:normAutofit fontScale="85000" lnSpcReduction="10000"/>
          </a:bodyPr>
          <a:lstStyle/>
          <a:p>
            <a:r>
              <a:rPr lang="en-GB" sz="1800" b="1" dirty="0">
                <a:solidFill>
                  <a:srgbClr val="FF0000"/>
                </a:solidFill>
              </a:rPr>
              <a:t>References</a:t>
            </a:r>
          </a:p>
          <a:p>
            <a:r>
              <a:rPr lang="en-GB" sz="1800" dirty="0">
                <a:solidFill>
                  <a:srgbClr val="FF0000"/>
                </a:solidFill>
              </a:rPr>
              <a:t>Gupta, A. (2013) </a:t>
            </a:r>
            <a:r>
              <a:rPr lang="en-GB" sz="1800" i="1" dirty="0">
                <a:solidFill>
                  <a:srgbClr val="FF0000"/>
                </a:solidFill>
              </a:rPr>
              <a:t>Environmental and PEST Analysis: An Approach to External Business Environment.</a:t>
            </a:r>
            <a:endParaRPr lang="en-GB" sz="1800" dirty="0">
              <a:solidFill>
                <a:srgbClr val="FF0000"/>
              </a:solidFill>
            </a:endParaRPr>
          </a:p>
          <a:p>
            <a:r>
              <a:rPr lang="en-GB" sz="1800" dirty="0">
                <a:solidFill>
                  <a:srgbClr val="FF0000"/>
                </a:solidFill>
              </a:rPr>
              <a:t>Ishikawa, K. (1985) </a:t>
            </a:r>
            <a:r>
              <a:rPr lang="en-GB" sz="1800" i="1" dirty="0">
                <a:solidFill>
                  <a:srgbClr val="FF0000"/>
                </a:solidFill>
              </a:rPr>
              <a:t>What is Total Quality Control? The Japanese Way.</a:t>
            </a:r>
            <a:r>
              <a:rPr lang="en-GB" sz="1800" dirty="0">
                <a:solidFill>
                  <a:srgbClr val="FF0000"/>
                </a:solidFill>
              </a:rPr>
              <a:t> Englewood Cliffs: Prentice Hall.</a:t>
            </a:r>
          </a:p>
          <a:p>
            <a:r>
              <a:rPr lang="en-GB" sz="1800" dirty="0">
                <a:solidFill>
                  <a:srgbClr val="FF0000"/>
                </a:solidFill>
              </a:rPr>
              <a:t>Johnson, G., Scholes, K. and Whittington, R. (2020) </a:t>
            </a:r>
            <a:r>
              <a:rPr lang="en-GB" sz="1800" i="1" dirty="0">
                <a:solidFill>
                  <a:srgbClr val="FF0000"/>
                </a:solidFill>
              </a:rPr>
              <a:t>Exploring Strategy.</a:t>
            </a:r>
            <a:r>
              <a:rPr lang="en-GB" sz="1800" dirty="0">
                <a:solidFill>
                  <a:srgbClr val="FF0000"/>
                </a:solidFill>
              </a:rPr>
              <a:t> 12th ed. Harlow: Pearson.</a:t>
            </a:r>
          </a:p>
          <a:p>
            <a:r>
              <a:rPr lang="en-GB" sz="1800" dirty="0">
                <a:solidFill>
                  <a:srgbClr val="FF0000"/>
                </a:solidFill>
              </a:rPr>
              <a:t>Kotler, P., Armstrong, G. and Harris, L. (2022) </a:t>
            </a:r>
            <a:r>
              <a:rPr lang="en-GB" sz="1800" i="1" dirty="0">
                <a:solidFill>
                  <a:srgbClr val="FF0000"/>
                </a:solidFill>
              </a:rPr>
              <a:t>Principles of Marketing.</a:t>
            </a:r>
            <a:r>
              <a:rPr lang="en-GB" sz="1800" dirty="0">
                <a:solidFill>
                  <a:srgbClr val="FF0000"/>
                </a:solidFill>
              </a:rPr>
              <a:t> 9th European ed. Harlow: Pearson.</a:t>
            </a:r>
          </a:p>
          <a:p>
            <a:r>
              <a:rPr lang="en-GB" sz="1800" dirty="0">
                <a:solidFill>
                  <a:srgbClr val="FF0000"/>
                </a:solidFill>
              </a:rPr>
              <a:t>Office for National Statistics (2025) </a:t>
            </a:r>
            <a:r>
              <a:rPr lang="en-GB" sz="1800" i="1" dirty="0">
                <a:solidFill>
                  <a:srgbClr val="FF0000"/>
                </a:solidFill>
              </a:rPr>
              <a:t>Retail Sales and Consumer Spending Trends.</a:t>
            </a:r>
            <a:endParaRPr lang="en-GB" sz="1800" dirty="0">
              <a:solidFill>
                <a:srgbClr val="FF0000"/>
              </a:solidFill>
            </a:endParaRPr>
          </a:p>
          <a:p>
            <a:r>
              <a:rPr lang="en-GB" sz="1800" dirty="0">
                <a:solidFill>
                  <a:srgbClr val="FF0000"/>
                </a:solidFill>
              </a:rPr>
              <a:t>Slack, N. and Brandon-Jones, A. (2023) </a:t>
            </a:r>
            <a:r>
              <a:rPr lang="en-GB" sz="1800" i="1" dirty="0">
                <a:solidFill>
                  <a:srgbClr val="FF0000"/>
                </a:solidFill>
              </a:rPr>
              <a:t>Operations and Process Management.</a:t>
            </a:r>
            <a:r>
              <a:rPr lang="en-GB" sz="1800" dirty="0">
                <a:solidFill>
                  <a:srgbClr val="FF0000"/>
                </a:solidFill>
              </a:rPr>
              <a:t> 7th ed. Harlow: Pearson.</a:t>
            </a:r>
          </a:p>
          <a:p>
            <a:r>
              <a:rPr lang="en-GB" sz="1800" dirty="0">
                <a:solidFill>
                  <a:srgbClr val="FF0000"/>
                </a:solidFill>
              </a:rPr>
              <a:t>BBC News (2025) </a:t>
            </a:r>
            <a:r>
              <a:rPr lang="en-GB" sz="1800" i="1" dirty="0">
                <a:solidFill>
                  <a:srgbClr val="FF0000"/>
                </a:solidFill>
              </a:rPr>
              <a:t>Pret A Manger Reports Changing Consumer Habits and Home Working Trends.</a:t>
            </a:r>
            <a:endParaRPr lang="en-GB" sz="1800" dirty="0">
              <a:solidFill>
                <a:srgbClr val="FF0000"/>
              </a:solidFill>
            </a:endParaRPr>
          </a:p>
          <a:p>
            <a:pPr marL="0" indent="0">
              <a:buNone/>
            </a:pPr>
            <a:endParaRPr lang="en-GB" sz="1000" dirty="0">
              <a:latin typeface="Arial" panose="020B0604020202020204" pitchFamily="34" charset="0"/>
              <a:ea typeface="DengXian" panose="02010600030101010101" pitchFamily="2" charset="-122"/>
              <a:cs typeface="Arial" panose="020B0604020202020204" pitchFamily="34" charset="0"/>
            </a:endParaRPr>
          </a:p>
        </p:txBody>
      </p:sp>
      <p:pic>
        <p:nvPicPr>
          <p:cNvPr id="5" name="Picture 4">
            <a:extLst>
              <a:ext uri="{FF2B5EF4-FFF2-40B4-BE49-F238E27FC236}">
                <a16:creationId xmlns:a16="http://schemas.microsoft.com/office/drawing/2014/main" id="{ABF67BE1-5567-77F4-F3FB-05E69CB228A1}"/>
              </a:ext>
            </a:extLst>
          </p:cNvPr>
          <p:cNvPicPr>
            <a:picLocks noChangeAspect="1"/>
          </p:cNvPicPr>
          <p:nvPr/>
        </p:nvPicPr>
        <p:blipFill>
          <a:blip r:embed="rId2"/>
          <a:srcRect r="4358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51324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dissolv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dissolv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dissolve">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dissolve">
                                      <p:cBhvr>
                                        <p:cTn id="4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br>
              <a:rPr lang="en-GB" sz="5400" b="1" dirty="0">
                <a:latin typeface="Arial" panose="020B0604020202020204" pitchFamily="34" charset="0"/>
                <a:cs typeface="Arial" panose="020B0604020202020204" pitchFamily="34" charset="0"/>
              </a:rPr>
            </a:br>
            <a:endParaRPr lang="en-GB" sz="5400" b="1" dirty="0">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243589" cy="3320668"/>
          </a:xfrm>
        </p:spPr>
        <p:txBody>
          <a:bodyPr>
            <a:normAutofit/>
          </a:bodyPr>
          <a:lstStyle/>
          <a:p>
            <a:r>
              <a:rPr lang="en-GB" sz="2200" b="1"/>
              <a:t>Thank You For Listening</a:t>
            </a:r>
          </a:p>
          <a:p>
            <a:r>
              <a:rPr lang="en-GB" sz="2200" b="1"/>
              <a:t>Any Questions?</a:t>
            </a:r>
            <a:endParaRPr lang="en-GB" sz="2200"/>
          </a:p>
          <a:p>
            <a:endParaRPr lang="en-GB" sz="2200" b="1">
              <a:latin typeface="Arial" panose="020B0604020202020204" pitchFamily="34" charset="0"/>
              <a:cs typeface="Arial" panose="020B0604020202020204" pitchFamily="34" charset="0"/>
            </a:endParaRPr>
          </a:p>
        </p:txBody>
      </p:sp>
      <p:pic>
        <p:nvPicPr>
          <p:cNvPr id="5" name="Picture 4" descr="Different coloured question marks">
            <a:extLst>
              <a:ext uri="{FF2B5EF4-FFF2-40B4-BE49-F238E27FC236}">
                <a16:creationId xmlns:a16="http://schemas.microsoft.com/office/drawing/2014/main" id="{458ED6C4-9A1B-A7DD-C644-AFA356B13F32}"/>
              </a:ext>
            </a:extLst>
          </p:cNvPr>
          <p:cNvPicPr>
            <a:picLocks noChangeAspect="1"/>
          </p:cNvPicPr>
          <p:nvPr/>
        </p:nvPicPr>
        <p:blipFill>
          <a:blip r:embed="rId2"/>
          <a:srcRect l="20097" r="2348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5830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16547</TotalTime>
  <Words>1184</Words>
  <Application>Microsoft Macintosh PowerPoint</Application>
  <PresentationFormat>Widescreen</PresentationFormat>
  <Paragraphs>170</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Calibri</vt:lpstr>
      <vt:lpstr>Calibri Light</vt:lpstr>
      <vt:lpstr>Office Theme</vt:lpstr>
      <vt:lpstr>PowerPoint Presentation</vt:lpstr>
      <vt:lpstr> Overview</vt:lpstr>
      <vt:lpstr> </vt:lpstr>
      <vt:lpstr> </vt:lpstr>
      <vt:lpstr>Critique of the PESTEL Framework </vt:lpstr>
      <vt:lpstr>  Information provided in your  PESTEL Framework    </vt:lpstr>
      <vt:lpstr>Cause-and-Effect (Fishbone) Diagram  The Fishbone Diagram, developed by Ishikawa, is a problem-solving tool used to identify root causes of a problem.</vt:lpstr>
      <vt:lpstr>PowerPoint Presentation</vt:lpstr>
      <vt:lpstr>Summary of your Key Findings   The analysis shows that Basil's Bakery is experiencing a combination of external market pressures and internal operational limitations. While Basil cannot control economic conditions or changing consumer behaviour, he can improve business processes and customer accessibility to support future growth.</vt:lpstr>
      <vt:lpstr>Reference List:</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Mohammed Akub (2521710)</cp:lastModifiedBy>
  <cp:revision>98</cp:revision>
  <dcterms:created xsi:type="dcterms:W3CDTF">2024-01-29T11:42:05Z</dcterms:created>
  <dcterms:modified xsi:type="dcterms:W3CDTF">2026-06-21T11:30:00Z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