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3"/>
  </p:notesMasterIdLst>
  <p:sldIdLst>
    <p:sldId id="276"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618" autoAdjust="0"/>
  </p:normalViewPr>
  <p:slideViewPr>
    <p:cSldViewPr snapToGrid="0">
      <p:cViewPr varScale="1">
        <p:scale>
          <a:sx n="50" d="100"/>
          <a:sy n="50" d="100"/>
        </p:scale>
        <p:origin x="193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643F10-12B1-4581-9884-532230D27396}" type="datetimeFigureOut">
              <a:rPr lang="en-IN" smtClean="0"/>
              <a:t>17-07-2023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6EF8E-A069-458A-AF6D-348CB1E8B34E}" type="slidenum">
              <a:rPr lang="en-IN" smtClean="0"/>
              <a:t>‹#›</a:t>
            </a:fld>
            <a:endParaRPr lang="en-IN"/>
          </a:p>
        </p:txBody>
      </p:sp>
    </p:spTree>
    <p:extLst>
      <p:ext uri="{BB962C8B-B14F-4D97-AF65-F5344CB8AC3E}">
        <p14:creationId xmlns:p14="http://schemas.microsoft.com/office/powerpoint/2010/main" val="2677232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discussing the physical and emotional benefits of everyday exercise, it's crucial to consider how fit college students are right now. We can establish strategies and guidelines to encourage more UWL students active by looking at how many UWL students participate in sports. The purpose of this research is to discover what motivates children to participate in sports and to continue doing so. You may be able to come up with better approaches to help students improve their health and fitness if you know what they are interested in and what is going on in the world right now.</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3</a:t>
            </a:fld>
            <a:endParaRPr lang="en-IN"/>
          </a:p>
        </p:txBody>
      </p:sp>
    </p:spTree>
    <p:extLst>
      <p:ext uri="{BB962C8B-B14F-4D97-AF65-F5344CB8AC3E}">
        <p14:creationId xmlns:p14="http://schemas.microsoft.com/office/powerpoint/2010/main" val="4286560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Grasdalsmoen</a:t>
            </a:r>
            <a:r>
              <a:rPr lang="en-GB" sz="1200" kern="1200" dirty="0">
                <a:solidFill>
                  <a:schemeClr val="tx1"/>
                </a:solidFill>
                <a:effectLst/>
                <a:latin typeface="+mn-lt"/>
                <a:ea typeface="+mn-ea"/>
                <a:cs typeface="+mn-cs"/>
              </a:rPr>
              <a:t> et al. (2019), physical exercise improves college students' mental, emotional, and social health. Studies show that most students need to exercise more, nevertheless. According to Zhu et al. (2019), factors that prevent students from being motivated to exercise include a lack of free time, a lack of desire, and outside factors. This study examines the amount of sports involvement among UWL students to address a knowledge gap. It has been demonstrated that regular exercise improves students' physical and mental health and academic performance. However, further study is needed on college students' fitness routines, especially because UWL students participate in sports. By examining the current research, this report may discover more about what encourages college students to engage in physical activity and develop plans to boost on-campus athletic engagement.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4</a:t>
            </a:fld>
            <a:endParaRPr lang="en-IN"/>
          </a:p>
        </p:txBody>
      </p:sp>
    </p:spTree>
    <p:extLst>
      <p:ext uri="{BB962C8B-B14F-4D97-AF65-F5344CB8AC3E}">
        <p14:creationId xmlns:p14="http://schemas.microsoft.com/office/powerpoint/2010/main" val="1895874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Understanding the current situation requires knowledge of the topic's background. Students' interest in and availability for athletics may be influenced by academic pressure and sedentary activities like reading and watching television (</a:t>
            </a:r>
            <a:r>
              <a:rPr lang="en-GB" sz="1200" kern="1200" dirty="0" err="1">
                <a:solidFill>
                  <a:schemeClr val="tx1"/>
                </a:solidFill>
                <a:effectLst/>
                <a:latin typeface="+mn-lt"/>
                <a:ea typeface="+mn-ea"/>
                <a:cs typeface="+mn-cs"/>
              </a:rPr>
              <a:t>Ginis</a:t>
            </a:r>
            <a:r>
              <a:rPr lang="en-GB" sz="1200" kern="1200" dirty="0">
                <a:solidFill>
                  <a:schemeClr val="tx1"/>
                </a:solidFill>
                <a:effectLst/>
                <a:latin typeface="+mn-lt"/>
                <a:ea typeface="+mn-ea"/>
                <a:cs typeface="+mn-cs"/>
              </a:rPr>
              <a:t> et al., 2021). Numerous recreation facilities are on campus, which could persuade students to lead active lives. On-campus social expectations and conventions around physical exercise may also impact students' choices and behaviour. These elements must be considered to get an accurate picture of how common sports activity is among UWL students.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5</a:t>
            </a:fld>
            <a:endParaRPr lang="en-IN"/>
          </a:p>
        </p:txBody>
      </p:sp>
    </p:spTree>
    <p:extLst>
      <p:ext uri="{BB962C8B-B14F-4D97-AF65-F5344CB8AC3E}">
        <p14:creationId xmlns:p14="http://schemas.microsoft.com/office/powerpoint/2010/main" val="1691882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Kids' health, happiness, and academic performance can benefit from more physical exercise opportunities (Bertrand et al., 2021). Promoting physical exercise and conducting research in this area may enhance diversity, safety, and campus community on college campuses. Students who regularly engage in athletics at a public university can gain information about their overall performance and help direct efforts to push them on the right path. Increasing physical exercise chances suits kids' mental and physical health, academic performance, and chronic illness prevention. This research offers the potential to enhance college campuses and motivate students to engage in more excellent physical activity by examining the advantages of campus athletic engagement.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6</a:t>
            </a:fld>
            <a:endParaRPr lang="en-IN"/>
          </a:p>
        </p:txBody>
      </p:sp>
    </p:spTree>
    <p:extLst>
      <p:ext uri="{BB962C8B-B14F-4D97-AF65-F5344CB8AC3E}">
        <p14:creationId xmlns:p14="http://schemas.microsoft.com/office/powerpoint/2010/main" val="1860859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study aims to gauge how much sports activity there is among UWL students. This report is particularly interested in hearing about first-year students' routine physical activity. Additionally, we will look at any potential racial, ethnic, and socioeconomic differences among student-athletes. This study also addresses the question, "Why do college students participate in such a wide variety of sports?". Finally, this report will assess how closely juvenile sports programmes follow local, state, and federal recommendations for physical exercise. The answers to these questions should provide information on the degree of student sports engagement at the University of West London and the driving forces behind it.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7</a:t>
            </a:fld>
            <a:endParaRPr lang="en-IN"/>
          </a:p>
        </p:txBody>
      </p:sp>
    </p:spTree>
    <p:extLst>
      <p:ext uri="{BB962C8B-B14F-4D97-AF65-F5344CB8AC3E}">
        <p14:creationId xmlns:p14="http://schemas.microsoft.com/office/powerpoint/2010/main" val="2828693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ensuing queries will guide our inquiry. Our main goal is to estimate the proportion of UWL students participating in sports using recognized standards for measuring physical activity. Second, we will examine whether sports participation differences exist based on demographics like age, gender, and educational attainment. We also want to know whether college culture, expectations of students, and social support promote or discourage student-athletes. Finally, we will check to see if the figures on the University of West London students' engagement in sports are typical throughout the UK. These goals will form the basis of our study and help us collect as much information as this report can about UWL students' involvement rates in athletics.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8</a:t>
            </a:fld>
            <a:endParaRPr lang="en-IN"/>
          </a:p>
        </p:txBody>
      </p:sp>
    </p:spTree>
    <p:extLst>
      <p:ext uri="{BB962C8B-B14F-4D97-AF65-F5344CB8AC3E}">
        <p14:creationId xmlns:p14="http://schemas.microsoft.com/office/powerpoint/2010/main" val="1368261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report has established several hypotheses to examine the degree of athletic activity among UWL students. The amount of Time College students spend participating in sports does not change much, according to our null hypothesis (H0). The possibility that sports involvement varies across demographic categories, notably age and gender, is suggested by our alternative hypothesis (H1). In our opinion, these traits may impact kids' willingness and ability to participate in extracurricular sports. This research aims to understand better how UWL students' participation rates in sports are influenced by their demographics.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9</a:t>
            </a:fld>
            <a:endParaRPr lang="en-IN"/>
          </a:p>
        </p:txBody>
      </p:sp>
    </p:spTree>
    <p:extLst>
      <p:ext uri="{BB962C8B-B14F-4D97-AF65-F5344CB8AC3E}">
        <p14:creationId xmlns:p14="http://schemas.microsoft.com/office/powerpoint/2010/main" val="2540268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proposed study will use a mixed-methods approach to analyze the present student athletic engagement at UWL. This strategy will allow us to get more detailed and insightful information. The degree of sports engagement and the participant demographics will be assessed using statistical methods. To complete the task, we will employ surveys and fitness trackers. This report will also examine the reasons and consequences of student sports activity using qualitative methods like focus groups and interviews. This qualitative study sheds light on how students see the worth and advantages of exercise. This study uses quantitative and qualitative information to paint a complete picture of UWL students' involvement in sports.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10</a:t>
            </a:fld>
            <a:endParaRPr lang="en-IN"/>
          </a:p>
        </p:txBody>
      </p:sp>
    </p:spTree>
    <p:extLst>
      <p:ext uri="{BB962C8B-B14F-4D97-AF65-F5344CB8AC3E}">
        <p14:creationId xmlns:p14="http://schemas.microsoft.com/office/powerpoint/2010/main" val="988165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cross-sectional examination of student athletic engagement at UWL is what this report wants to do. This approach seeks to accurately portray students' actual levels of engagement in sports at a given time. Using this approach, this report could learn more about college students' habits when it comes to exercise. Using a cross-sectional technique, this report might better understand the connections between the many facets of sports engagement. A considerable number of pupils can be easily surveyed thanks to this framework. This method will quickly and inexpensively show how widely UWL undergraduates participate in sports.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11</a:t>
            </a:fld>
            <a:endParaRPr lang="en-IN"/>
          </a:p>
        </p:txBody>
      </p:sp>
    </p:spTree>
    <p:extLst>
      <p:ext uri="{BB962C8B-B14F-4D97-AF65-F5344CB8AC3E}">
        <p14:creationId xmlns:p14="http://schemas.microsoft.com/office/powerpoint/2010/main" val="2593778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subject of this essay is first-year students at UWL. In order to ensure that critical demographic factors like gender, age, and academic emphasis are pretty represented, convenience sampling and stratified selection will be used in the participant recruitment process. The sample size for the study will be determined using power analysis to guarantee reliable results. Priority will be given to current college students; those who cannot engage in physical exercise or are absent will be eliminated. This report will be able to carry out our study on the prevalence of sports involvement among UWL students using these participant recruiting, sample, and selection approaches.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12</a:t>
            </a:fld>
            <a:endParaRPr lang="en-IN"/>
          </a:p>
        </p:txBody>
      </p:sp>
    </p:spTree>
    <p:extLst>
      <p:ext uri="{BB962C8B-B14F-4D97-AF65-F5344CB8AC3E}">
        <p14:creationId xmlns:p14="http://schemas.microsoft.com/office/powerpoint/2010/main" val="3307201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standardized survey aims to give academics at the University of West London data on how much their student population participates in extracurricular sports. The survey aims to determine how enthusiastic students are about participating in sports. The Godin-Shephard Leisure-Time Physical Activity Questionnaire and the International Physical Activity Questionnaire (IPAQ) will be used to assess physical activity. The survey will gather information on involvement in sports in addition to age, gender, and occupation. Whether to conduct the surveys online or in person will depend on logistical factors and participant preferences. If a systematic questionnaire is used to collect the data, it will be easier to compare the levels of athletic involvement among the University of West London students.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13</a:t>
            </a:fld>
            <a:endParaRPr lang="en-IN"/>
          </a:p>
        </p:txBody>
      </p:sp>
    </p:spTree>
    <p:extLst>
      <p:ext uri="{BB962C8B-B14F-4D97-AF65-F5344CB8AC3E}">
        <p14:creationId xmlns:p14="http://schemas.microsoft.com/office/powerpoint/2010/main" val="428139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determine how engaged students are at UWL, surveys, one-on-one interviews, and focus groups will be held. The surveys can be finished offline or online to meet participants' busy schedules and preferences. Participants' demographic data and rates of athletic involvement may be consistently and realistically acquired using questionnaires. We will interview teens individually and in groups to learn more about their driving forces as athletes. These qualitative methods will produce data that is more thorough and informative. To ensure enough participant recruitment and thorough data gathering, the data collecting procedure is expected to take a few weeks to a few months. Setting deadlines in advance can help with the project's smooth and compelling data collection.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14</a:t>
            </a:fld>
            <a:endParaRPr lang="en-IN"/>
          </a:p>
        </p:txBody>
      </p:sp>
    </p:spTree>
    <p:extLst>
      <p:ext uri="{BB962C8B-B14F-4D97-AF65-F5344CB8AC3E}">
        <p14:creationId xmlns:p14="http://schemas.microsoft.com/office/powerpoint/2010/main" val="2823367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Descriptive and inferential statistics are suggested for use in the data analysis of UWL students' involvement rates in athletics, which is recommended in this study. This report will use descriptive statistics to summarise and present data on student demographics, sports participation rates, and other potentially interesting topics. The data may be summarised using descriptive statistics like mean, percentage, and frequency. This report will use inferential statistics to find patterns and determinants of teenage sports engagement, including regression analysis and correlation. These data-analysis methods might be helpful to the University of West London for evaluating demographic variations and figuring out what motivates students to exercise.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15</a:t>
            </a:fld>
            <a:endParaRPr lang="en-IN"/>
          </a:p>
        </p:txBody>
      </p:sp>
    </p:spTree>
    <p:extLst>
      <p:ext uri="{BB962C8B-B14F-4D97-AF65-F5344CB8AC3E}">
        <p14:creationId xmlns:p14="http://schemas.microsoft.com/office/powerpoint/2010/main" val="3069200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inquiry has to take ethical issues into account. Volunteers will be made aware of all risks and advantages as well as the investigation's ultimate goal before agreeing to participate in the study. Participants' privacy will be respected as this report retain and analyze participant data. Adverse events, such as revealing private information or emotional upset, will be minimized by carefully managing survey inquiries and data processing (Kovacs et al., 2022). The study team must strictly abide by IRB regulations to safeguard participants' rights and welfare. These moral precautions are crucial for guaranteeing the security and privacy of research subjects and preserving the investigation's validity.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16</a:t>
            </a:fld>
            <a:endParaRPr lang="en-IN"/>
          </a:p>
        </p:txBody>
      </p:sp>
    </p:spTree>
    <p:extLst>
      <p:ext uri="{BB962C8B-B14F-4D97-AF65-F5344CB8AC3E}">
        <p14:creationId xmlns:p14="http://schemas.microsoft.com/office/powerpoint/2010/main" val="3323829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consequences of this study are significant and wide-ranging. The number of times UWL students participate in or watch a game may be used to gauge their level of sports participation. These results have significant ramifications for initiatives that will be developed in the future to encourage kids to be more physically active. By identifying characteristics like demographics and contextual influences linked to activity levels, this research may shed light on what motivates and disincentives students to participate in sports. The findings can guide student health programmes, public health campaigns, and activities to encourage physical activity on college campuses. The results of this study may help the general public and students adopt better lives.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17</a:t>
            </a:fld>
            <a:endParaRPr lang="en-IN"/>
          </a:p>
        </p:txBody>
      </p:sp>
    </p:spTree>
    <p:extLst>
      <p:ext uri="{BB962C8B-B14F-4D97-AF65-F5344CB8AC3E}">
        <p14:creationId xmlns:p14="http://schemas.microsoft.com/office/powerpoint/2010/main" val="4146065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investigating how frequently the University of West London students participate in sports should prepare for and try to get around these challenges. Careful data analysis is necessary due to the possibility of biases brought on by participants' dependence on self-reports and recollection. To increase the relevance of the findings, response rates must be maximized, and a broad, representative sample of participants must be collected. It is crucial to think about how to give the required assistance to marginalized student groups. It is critical to consider missing data and statistical presumptions throughout the data analysis process. Understanding the constraints and challenges enables a more nuanced evaluation of the results and better-informed suggestions for further study.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19</a:t>
            </a:fld>
            <a:endParaRPr lang="en-IN"/>
          </a:p>
        </p:txBody>
      </p:sp>
    </p:spTree>
    <p:extLst>
      <p:ext uri="{BB962C8B-B14F-4D97-AF65-F5344CB8AC3E}">
        <p14:creationId xmlns:p14="http://schemas.microsoft.com/office/powerpoint/2010/main" val="23462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report intends to better understand student life at the institution by obtaining data on the frequency with which UWL students participate in sports. By exploring the connection between sports participation, student demographics, and the elements that affect their level of physical activity, this research advances our understanding of the health and well-being of students. Strategic plans for boosting student health and wellness through more excellent physical activity will be developed using the data gathered. The results of this study may assist in shaping activities and regulations aimed at raising student physical activity levels on campus, which has wider consequences for public health. </a:t>
            </a:r>
            <a:r>
              <a:rPr lang="en-GB" sz="1200" kern="1200">
                <a:solidFill>
                  <a:schemeClr val="tx1"/>
                </a:solidFill>
                <a:effectLst/>
                <a:latin typeface="+mn-lt"/>
                <a:ea typeface="+mn-ea"/>
                <a:cs typeface="+mn-cs"/>
              </a:rPr>
              <a:t>By assessing the degree of physical activity among UWL students, this study has the potential to influence their health substantially.</a:t>
            </a:r>
            <a:br>
              <a:rPr lang="en-GB" sz="1200" b="1" kern="1200">
                <a:solidFill>
                  <a:schemeClr val="tx1"/>
                </a:solidFill>
                <a:effectLst/>
                <a:latin typeface="+mn-lt"/>
                <a:ea typeface="+mn-ea"/>
                <a:cs typeface="+mn-cs"/>
              </a:rPr>
            </a:b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D6EF8E-A069-458A-AF6D-348CB1E8B34E}" type="slidenum">
              <a:rPr lang="en-IN" smtClean="0"/>
              <a:t>20</a:t>
            </a:fld>
            <a:endParaRPr lang="en-IN"/>
          </a:p>
        </p:txBody>
      </p:sp>
    </p:spTree>
    <p:extLst>
      <p:ext uri="{BB962C8B-B14F-4D97-AF65-F5344CB8AC3E}">
        <p14:creationId xmlns:p14="http://schemas.microsoft.com/office/powerpoint/2010/main" val="3626209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968168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270800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416225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0787B6-FA61-451B-A279-D35645C10CB0}" type="datetimeFigureOut">
              <a:rPr lang="en-IN" smtClean="0"/>
              <a:t>17-07-2023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78474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0787B6-FA61-451B-A279-D35645C10CB0}" type="datetimeFigureOut">
              <a:rPr lang="en-IN" smtClean="0"/>
              <a:t>17-07-2023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042725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0787B6-FA61-451B-A279-D35645C10CB0}" type="datetimeFigureOut">
              <a:rPr lang="en-IN" smtClean="0"/>
              <a:t>17-07-2023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467608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787B6-FA61-451B-A279-D35645C10CB0}" type="datetimeFigureOut">
              <a:rPr lang="en-IN" smtClean="0"/>
              <a:t>17-07-2023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543937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375068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568973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787B6-FA61-451B-A279-D35645C10CB0}" type="datetimeFigureOut">
              <a:rPr lang="en-IN" smtClean="0"/>
              <a:t>17-07-2023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737560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2653922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3318693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328772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639210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796513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552121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0787B6-FA61-451B-A279-D35645C10CB0}" type="datetimeFigureOut">
              <a:rPr lang="en-IN" smtClean="0"/>
              <a:t>17-07-2023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D76EAA-6B71-4037-9C09-847DAAB06B42}" type="slidenum">
              <a:rPr lang="en-IN" smtClean="0"/>
              <a:t>‹#›</a:t>
            </a:fld>
            <a:endParaRPr lang="en-IN"/>
          </a:p>
        </p:txBody>
      </p:sp>
    </p:spTree>
    <p:extLst>
      <p:ext uri="{BB962C8B-B14F-4D97-AF65-F5344CB8AC3E}">
        <p14:creationId xmlns:p14="http://schemas.microsoft.com/office/powerpoint/2010/main" val="186935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0787B6-FA61-451B-A279-D35645C10CB0}" type="datetimeFigureOut">
              <a:rPr lang="en-IN" smtClean="0"/>
              <a:t>17-07-2023</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D76EAA-6B71-4037-9C09-847DAAB06B42}" type="slidenum">
              <a:rPr lang="en-IN" smtClean="0"/>
              <a:t>‹#›</a:t>
            </a:fld>
            <a:endParaRPr lang="en-IN"/>
          </a:p>
        </p:txBody>
      </p:sp>
    </p:spTree>
    <p:extLst>
      <p:ext uri="{BB962C8B-B14F-4D97-AF65-F5344CB8AC3E}">
        <p14:creationId xmlns:p14="http://schemas.microsoft.com/office/powerpoint/2010/main" val="392019710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8" Type="http://schemas.openxmlformats.org/officeDocument/2006/relationships/hyperlink" Target="https://www.mdpi.com/1660-4601/17/9/3145/pdf" TargetMode="External" /><Relationship Id="rId13" Type="http://schemas.openxmlformats.org/officeDocument/2006/relationships/hyperlink" Target="https://www.ncbi.nlm.nih.gov/pmc/articles/PMC7213817/" TargetMode="External" /><Relationship Id="rId3" Type="http://schemas.openxmlformats.org/officeDocument/2006/relationships/hyperlink" Target="https://figshare.cardiffmet.ac.uk/articles/journal_contribution/Physical_activity_and_gender_differences_correlates_of_compliance_with_recommended_levels_of_five_forms_of_physical_activity_among_students_at_nine_universities_in_Libya/19794961/1/files/35179306.pdf" TargetMode="External" /><Relationship Id="rId7" Type="http://schemas.openxmlformats.org/officeDocument/2006/relationships/hyperlink" Target="https://jamanetwork.com/journals/jamapediatrics/articlepdf/2723518/jamapediatrics_knell_2019_ld_180042.pdf" TargetMode="External" /><Relationship Id="rId12" Type="http://schemas.openxmlformats.org/officeDocument/2006/relationships/hyperlink" Target="https://www.mdpi.com/1660-4601/17/9/3066/pdf" TargetMode="External" /><Relationship Id="rId17" Type="http://schemas.openxmlformats.org/officeDocument/2006/relationships/hyperlink" Target="https://bmcpublichealth.biomedcentral.com/articles/10.1186/s12889-019-6515-9" TargetMode="External" /><Relationship Id="rId2" Type="http://schemas.openxmlformats.org/officeDocument/2006/relationships/hyperlink" Target="https://cdnsciencepub.com/doi/full/10.1139/apnm-2020-0990" TargetMode="External" /><Relationship Id="rId16" Type="http://schemas.openxmlformats.org/officeDocument/2006/relationships/hyperlink" Target="https://www.ncbi.nlm.nih.gov/pmc/articles/PMC7612669/" TargetMode="External" /><Relationship Id="rId1" Type="http://schemas.openxmlformats.org/officeDocument/2006/relationships/slideLayout" Target="../slideLayouts/slideLayout2.xml" /><Relationship Id="rId6" Type="http://schemas.openxmlformats.org/officeDocument/2006/relationships/hyperlink" Target="https://bmcpsychiatry.biomedcentral.com/articles/10.1186/s12888-020-02583-3" TargetMode="External" /><Relationship Id="rId11" Type="http://schemas.openxmlformats.org/officeDocument/2006/relationships/hyperlink" Target="https://www.mdpi.com/1660-4601/17/18/6567/pdf" TargetMode="External" /><Relationship Id="rId5" Type="http://schemas.openxmlformats.org/officeDocument/2006/relationships/hyperlink" Target="https://bmcpublichealth.biomedcentral.com/articles/10.1186/s12889-019-7650-z" TargetMode="External" /><Relationship Id="rId15" Type="http://schemas.openxmlformats.org/officeDocument/2006/relationships/hyperlink" Target="http://www.sportmont.ucg.ac.me/clanci/SM_June_2019_Tinazci_103-106.pdf" TargetMode="External" /><Relationship Id="rId10" Type="http://schemas.openxmlformats.org/officeDocument/2006/relationships/hyperlink" Target="https://www.mdpi.com/1660-4601/18/2/369" TargetMode="External" /><Relationship Id="rId4" Type="http://schemas.openxmlformats.org/officeDocument/2006/relationships/hyperlink" Target="https://escholarship.org/content/qt6wg9c1nr/qt6wg9c1nr.pdf" TargetMode="External" /><Relationship Id="rId9" Type="http://schemas.openxmlformats.org/officeDocument/2006/relationships/hyperlink" Target="https://www.cell.com/heliyon/pdf/S2405-8440(20)32235-0.pdf" TargetMode="External" /><Relationship Id="rId14" Type="http://schemas.openxmlformats.org/officeDocument/2006/relationships/hyperlink" Target="https://ijbnpa.biomedcentral.com/articles/10.1186/s12966-020-00930-x"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BA95-0359-C460-D2F3-8A432C2BE91B}"/>
              </a:ext>
            </a:extLst>
          </p:cNvPr>
          <p:cNvSpPr>
            <a:spLocks noGrp="1"/>
          </p:cNvSpPr>
          <p:nvPr>
            <p:ph type="title"/>
          </p:nvPr>
        </p:nvSpPr>
        <p:spPr/>
        <p:txBody>
          <a:bodyPr/>
          <a:lstStyle/>
          <a:p>
            <a:r>
              <a:rPr lang="en-US" dirty="0"/>
              <a:t>Assignment-1 </a:t>
            </a:r>
          </a:p>
        </p:txBody>
      </p:sp>
      <p:sp>
        <p:nvSpPr>
          <p:cNvPr id="3" name="Content Placeholder 2">
            <a:extLst>
              <a:ext uri="{FF2B5EF4-FFF2-40B4-BE49-F238E27FC236}">
                <a16:creationId xmlns:a16="http://schemas.microsoft.com/office/drawing/2014/main" id="{42E68DE7-7460-0806-F135-FDA4C38C662A}"/>
              </a:ext>
            </a:extLst>
          </p:cNvPr>
          <p:cNvSpPr>
            <a:spLocks noGrp="1"/>
          </p:cNvSpPr>
          <p:nvPr>
            <p:ph idx="1"/>
          </p:nvPr>
        </p:nvSpPr>
        <p:spPr/>
        <p:txBody>
          <a:bodyPr/>
          <a:lstStyle/>
          <a:p>
            <a:r>
              <a:rPr lang="en-US" dirty="0" err="1"/>
              <a:t>Sudent</a:t>
            </a:r>
            <a:r>
              <a:rPr lang="en-US" dirty="0"/>
              <a:t>  Name- </a:t>
            </a:r>
            <a:r>
              <a:rPr lang="en-US" dirty="0" err="1"/>
              <a:t>Gargi</a:t>
            </a:r>
            <a:r>
              <a:rPr lang="en-US" dirty="0"/>
              <a:t> D. </a:t>
            </a:r>
            <a:r>
              <a:rPr lang="en-US" dirty="0" err="1"/>
              <a:t>Gosai</a:t>
            </a:r>
            <a:endParaRPr lang="en-US" dirty="0"/>
          </a:p>
          <a:p>
            <a:r>
              <a:rPr lang="en-US" dirty="0"/>
              <a:t>Student  Number-2225809</a:t>
            </a:r>
          </a:p>
          <a:p>
            <a:r>
              <a:rPr lang="en-US" dirty="0"/>
              <a:t>Date -18/07/23</a:t>
            </a:r>
          </a:p>
          <a:p>
            <a:r>
              <a:rPr lang="en-US" dirty="0"/>
              <a:t>Assignment type –individual presentation </a:t>
            </a:r>
          </a:p>
          <a:p>
            <a:r>
              <a:rPr lang="en-US" dirty="0"/>
              <a:t>Lecture- Dr. Muhammed </a:t>
            </a:r>
            <a:r>
              <a:rPr lang="en-US" dirty="0" err="1"/>
              <a:t>Afolabi</a:t>
            </a:r>
            <a:endParaRPr lang="en-US" dirty="0"/>
          </a:p>
          <a:p>
            <a:r>
              <a:rPr lang="en-US" dirty="0"/>
              <a:t>Module –Practice based research (LCHS7001_Lon)</a:t>
            </a:r>
          </a:p>
        </p:txBody>
      </p:sp>
    </p:spTree>
    <p:extLst>
      <p:ext uri="{BB962C8B-B14F-4D97-AF65-F5344CB8AC3E}">
        <p14:creationId xmlns:p14="http://schemas.microsoft.com/office/powerpoint/2010/main" val="3380322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Prevalence of Sports activity among students at the University of West London</a:t>
            </a:r>
            <a:endParaRPr lang="en-IN" dirty="0"/>
          </a:p>
        </p:txBody>
      </p:sp>
      <p:sp>
        <p:nvSpPr>
          <p:cNvPr id="3" name="Subtitle 2"/>
          <p:cNvSpPr>
            <a:spLocks noGrp="1"/>
          </p:cNvSpPr>
          <p:nvPr>
            <p:ph type="subTitle" idx="1"/>
          </p:nvPr>
        </p:nvSpPr>
        <p:spPr/>
        <p:txBody>
          <a:bodyPr/>
          <a:lstStyle/>
          <a:p>
            <a:r>
              <a:rPr lang="en-IN" dirty="0"/>
              <a:t>LCHS7001</a:t>
            </a:r>
          </a:p>
          <a:p>
            <a:r>
              <a:rPr lang="en-GB" dirty="0"/>
              <a:t>Assignment component 1- Individual Presentation</a:t>
            </a:r>
          </a:p>
          <a:p>
            <a:r>
              <a:rPr lang="en-GB" dirty="0"/>
              <a:t>Research proposal </a:t>
            </a:r>
            <a:endParaRPr lang="en-IN" dirty="0"/>
          </a:p>
        </p:txBody>
      </p:sp>
    </p:spTree>
    <p:extLst>
      <p:ext uri="{BB962C8B-B14F-4D97-AF65-F5344CB8AC3E}">
        <p14:creationId xmlns:p14="http://schemas.microsoft.com/office/powerpoint/2010/main" val="435543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dirty="0"/>
          </a:p>
        </p:txBody>
      </p:sp>
      <p:sp>
        <p:nvSpPr>
          <p:cNvPr id="3" name="Content Placeholder 2"/>
          <p:cNvSpPr>
            <a:spLocks noGrp="1"/>
          </p:cNvSpPr>
          <p:nvPr>
            <p:ph idx="1"/>
          </p:nvPr>
        </p:nvSpPr>
        <p:spPr>
          <a:xfrm>
            <a:off x="1484311" y="2666999"/>
            <a:ext cx="5800410" cy="3124201"/>
          </a:xfrm>
        </p:spPr>
        <p:txBody>
          <a:bodyPr>
            <a:normAutofit/>
          </a:bodyPr>
          <a:lstStyle/>
          <a:p>
            <a:r>
              <a:rPr lang="en-GB" dirty="0"/>
              <a:t>Intramural sports are used to gauge how physically active UWL students are.</a:t>
            </a:r>
            <a:endParaRPr lang="en-IN" dirty="0"/>
          </a:p>
          <a:p>
            <a:r>
              <a:rPr lang="en-GB" dirty="0"/>
              <a:t>Several factors influence whether or not children participate in sports or other forms of physical exercise.</a:t>
            </a:r>
            <a:endParaRPr lang="en-IN" dirty="0"/>
          </a:p>
        </p:txBody>
      </p:sp>
      <p:pic>
        <p:nvPicPr>
          <p:cNvPr id="2050" name="Picture 2" descr="fig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8872" y="2919176"/>
            <a:ext cx="4286136" cy="2872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226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Literature Review</a:t>
            </a:r>
            <a:endParaRPr lang="en-IN" dirty="0"/>
          </a:p>
        </p:txBody>
      </p:sp>
      <p:sp>
        <p:nvSpPr>
          <p:cNvPr id="3" name="Content Placeholder 2"/>
          <p:cNvSpPr>
            <a:spLocks noGrp="1"/>
          </p:cNvSpPr>
          <p:nvPr>
            <p:ph idx="1"/>
          </p:nvPr>
        </p:nvSpPr>
        <p:spPr>
          <a:xfrm>
            <a:off x="1484310" y="2666999"/>
            <a:ext cx="10018713" cy="3124201"/>
          </a:xfrm>
        </p:spPr>
        <p:txBody>
          <a:bodyPr>
            <a:normAutofit/>
          </a:bodyPr>
          <a:lstStyle/>
          <a:p>
            <a:r>
              <a:rPr lang="en-GB" dirty="0"/>
              <a:t>This article examines the positive effects of physical exercise on students' mental, emotional, and social development in order to demonstrate the importance of student sports for health and academic performance.</a:t>
            </a:r>
            <a:endParaRPr lang="en-IN" dirty="0"/>
          </a:p>
          <a:p>
            <a:r>
              <a:rPr lang="en-GB"/>
              <a:t>It is critical to examine current studies on college students' engagement in sports in order to address issues such as lack of interest, lack of time, and social pressure.</a:t>
            </a:r>
            <a:endParaRPr lang="en-IN"/>
          </a:p>
        </p:txBody>
      </p:sp>
    </p:spTree>
    <p:extLst>
      <p:ext uri="{BB962C8B-B14F-4D97-AF65-F5344CB8AC3E}">
        <p14:creationId xmlns:p14="http://schemas.microsoft.com/office/powerpoint/2010/main" val="1146536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 to the Study</a:t>
            </a:r>
            <a:endParaRPr lang="en-IN" dirty="0"/>
          </a:p>
        </p:txBody>
      </p:sp>
      <p:sp>
        <p:nvSpPr>
          <p:cNvPr id="3" name="Content Placeholder 2"/>
          <p:cNvSpPr>
            <a:spLocks noGrp="1"/>
          </p:cNvSpPr>
          <p:nvPr>
            <p:ph idx="1"/>
          </p:nvPr>
        </p:nvSpPr>
        <p:spPr>
          <a:xfrm>
            <a:off x="1484311" y="2666999"/>
            <a:ext cx="5846130" cy="3124201"/>
          </a:xfrm>
        </p:spPr>
        <p:txBody>
          <a:bodyPr>
            <a:normAutofit fontScale="70000" lnSpcReduction="20000"/>
          </a:bodyPr>
          <a:lstStyle/>
          <a:p>
            <a:r>
              <a:rPr lang="en-GB" dirty="0"/>
              <a:t>This study presents an original viewpoint on how UWL students perceive fitness since it strongly emphasizes sports activity.</a:t>
            </a:r>
            <a:endParaRPr lang="en-IN" dirty="0"/>
          </a:p>
          <a:p>
            <a:r>
              <a:rPr lang="en-GB" dirty="0"/>
              <a:t>Students' levels of physical activity may be impacted by elements including burden, sedentary habits, and accessibility to on-campus recreational facilities, claim </a:t>
            </a:r>
            <a:r>
              <a:rPr lang="en-GB" dirty="0" err="1"/>
              <a:t>Grasdalsmoen</a:t>
            </a:r>
            <a:r>
              <a:rPr lang="en-GB" dirty="0"/>
              <a:t> et al. (2020).</a:t>
            </a:r>
            <a:endParaRPr lang="en-IN" dirty="0"/>
          </a:p>
          <a:p>
            <a:r>
              <a:rPr lang="en-GB" dirty="0"/>
              <a:t>Cultural norms about physical exercise, extracurricular activities, and campus culture may all have an impact.</a:t>
            </a:r>
            <a:endParaRPr lang="en-IN" dirty="0"/>
          </a:p>
          <a:p>
            <a:r>
              <a:rPr lang="en-GB" dirty="0"/>
              <a:t>The institutional and historical context must be considered when interpreting the gathered statistics on student exercise at UWL.</a:t>
            </a:r>
            <a:endParaRPr lang="en-IN" dirty="0"/>
          </a:p>
        </p:txBody>
      </p:sp>
      <p:pic>
        <p:nvPicPr>
          <p:cNvPr id="6" name="Picture 5"/>
          <p:cNvPicPr>
            <a:picLocks noChangeAspect="1"/>
          </p:cNvPicPr>
          <p:nvPr/>
        </p:nvPicPr>
        <p:blipFill>
          <a:blip r:embed="rId3"/>
          <a:stretch>
            <a:fillRect/>
          </a:stretch>
        </p:blipFill>
        <p:spPr>
          <a:xfrm>
            <a:off x="7674381" y="2666999"/>
            <a:ext cx="4458086" cy="3177815"/>
          </a:xfrm>
          <a:prstGeom prst="rect">
            <a:avLst/>
          </a:prstGeom>
        </p:spPr>
      </p:pic>
    </p:spTree>
    <p:extLst>
      <p:ext uri="{BB962C8B-B14F-4D97-AF65-F5344CB8AC3E}">
        <p14:creationId xmlns:p14="http://schemas.microsoft.com/office/powerpoint/2010/main" val="112296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Rationale</a:t>
            </a:r>
            <a:endParaRPr lang="en-IN" dirty="0"/>
          </a:p>
        </p:txBody>
      </p:sp>
      <p:sp>
        <p:nvSpPr>
          <p:cNvPr id="3" name="Content Placeholder 2"/>
          <p:cNvSpPr>
            <a:spLocks noGrp="1"/>
          </p:cNvSpPr>
          <p:nvPr>
            <p:ph idx="1"/>
          </p:nvPr>
        </p:nvSpPr>
        <p:spPr>
          <a:xfrm>
            <a:off x="1757043" y="2636519"/>
            <a:ext cx="5207638" cy="3124201"/>
          </a:xfrm>
        </p:spPr>
        <p:txBody>
          <a:bodyPr>
            <a:normAutofit lnSpcReduction="10000"/>
          </a:bodyPr>
          <a:lstStyle/>
          <a:p>
            <a:r>
              <a:rPr lang="en-GB" dirty="0"/>
              <a:t>The amount of UWL students who engage in particular sports can provide insight into the student's general health and well-being.</a:t>
            </a:r>
            <a:endParaRPr lang="en-IN" dirty="0"/>
          </a:p>
          <a:p>
            <a:r>
              <a:rPr lang="en-GB" dirty="0"/>
              <a:t>The results of this study will enable us to concentrate our efforts on individuals who will profit the most from them.</a:t>
            </a:r>
            <a:endParaRPr lang="en-IN" dirty="0"/>
          </a:p>
        </p:txBody>
      </p:sp>
      <p:pic>
        <p:nvPicPr>
          <p:cNvPr id="5122" name="Picture 2" descr="Rationale Images – Browse 649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7549" y="2899620"/>
            <a:ext cx="3165475" cy="2110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61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Question</a:t>
            </a:r>
            <a:endParaRPr lang="en-IN" dirty="0"/>
          </a:p>
        </p:txBody>
      </p:sp>
      <p:sp>
        <p:nvSpPr>
          <p:cNvPr id="3" name="Content Placeholder 2"/>
          <p:cNvSpPr>
            <a:spLocks noGrp="1"/>
          </p:cNvSpPr>
          <p:nvPr>
            <p:ph idx="1"/>
          </p:nvPr>
        </p:nvSpPr>
        <p:spPr>
          <a:xfrm>
            <a:off x="1484311" y="2666999"/>
            <a:ext cx="5053649" cy="3124201"/>
          </a:xfrm>
        </p:spPr>
        <p:txBody>
          <a:bodyPr/>
          <a:lstStyle/>
          <a:p>
            <a:r>
              <a:rPr lang="en-GB" dirty="0"/>
              <a:t>What percentage of UWL first-year students participate in sports?</a:t>
            </a:r>
            <a:endParaRPr lang="en-IN" dirty="0"/>
          </a:p>
          <a:p>
            <a:r>
              <a:rPr lang="en-GB" dirty="0"/>
              <a:t>Do different student populations participate in collegiate sports at different rates?</a:t>
            </a:r>
            <a:endParaRPr lang="en-IN" dirty="0"/>
          </a:p>
        </p:txBody>
      </p:sp>
      <p:pic>
        <p:nvPicPr>
          <p:cNvPr id="4" name="Picture 2" descr="The prevalence of physical activity among participant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3069" y="2682715"/>
            <a:ext cx="4465491" cy="3092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521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Aims</a:t>
            </a:r>
            <a:endParaRPr lang="en-IN" dirty="0"/>
          </a:p>
        </p:txBody>
      </p:sp>
      <p:sp>
        <p:nvSpPr>
          <p:cNvPr id="3" name="Content Placeholder 2"/>
          <p:cNvSpPr>
            <a:spLocks noGrp="1"/>
          </p:cNvSpPr>
          <p:nvPr>
            <p:ph idx="1"/>
          </p:nvPr>
        </p:nvSpPr>
        <p:spPr/>
        <p:txBody>
          <a:bodyPr/>
          <a:lstStyle/>
          <a:p>
            <a:r>
              <a:rPr lang="en-GB" dirty="0"/>
              <a:t>This study aims to offer precise projections of UWL student-athlete involvement.</a:t>
            </a:r>
            <a:endParaRPr lang="en-IN" dirty="0"/>
          </a:p>
          <a:p>
            <a:r>
              <a:rPr lang="en-GB" dirty="0"/>
              <a:t>This study aims to find any notable variations in athletic activity across various groups of college students.</a:t>
            </a:r>
            <a:endParaRPr lang="en-IN" dirty="0"/>
          </a:p>
          <a:p>
            <a:r>
              <a:rPr lang="en-GB" dirty="0"/>
              <a:t>This research compares physical activity levels among students at UWL and other regional and international institutions.</a:t>
            </a:r>
            <a:endParaRPr lang="en-IN" dirty="0"/>
          </a:p>
        </p:txBody>
      </p:sp>
    </p:spTree>
    <p:extLst>
      <p:ext uri="{BB962C8B-B14F-4D97-AF65-F5344CB8AC3E}">
        <p14:creationId xmlns:p14="http://schemas.microsoft.com/office/powerpoint/2010/main" val="1569742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Hypothesis</a:t>
            </a:r>
            <a:endParaRPr lang="en-IN" dirty="0"/>
          </a:p>
        </p:txBody>
      </p:sp>
      <p:sp>
        <p:nvSpPr>
          <p:cNvPr id="3" name="Content Placeholder 2"/>
          <p:cNvSpPr>
            <a:spLocks noGrp="1"/>
          </p:cNvSpPr>
          <p:nvPr>
            <p:ph idx="1"/>
          </p:nvPr>
        </p:nvSpPr>
        <p:spPr>
          <a:xfrm>
            <a:off x="1770695" y="2438399"/>
            <a:ext cx="9732329" cy="1493520"/>
          </a:xfrm>
        </p:spPr>
        <p:txBody>
          <a:bodyPr>
            <a:normAutofit fontScale="92500" lnSpcReduction="10000"/>
          </a:bodyPr>
          <a:lstStyle/>
          <a:p>
            <a:r>
              <a:rPr lang="en-GB" dirty="0"/>
              <a:t>H0: Athletic involvement among the University of West London students is relatively consistent.</a:t>
            </a:r>
            <a:endParaRPr lang="en-IN" dirty="0"/>
          </a:p>
          <a:p>
            <a:r>
              <a:rPr lang="en-GB" dirty="0"/>
              <a:t>H1: The level of participation in sports is influenced by age, gender, and other demographic characteristics.</a:t>
            </a:r>
            <a:endParaRPr lang="en-IN" dirty="0"/>
          </a:p>
        </p:txBody>
      </p:sp>
      <p:pic>
        <p:nvPicPr>
          <p:cNvPr id="4" name="Picture 3"/>
          <p:cNvPicPr>
            <a:picLocks noChangeAspect="1"/>
          </p:cNvPicPr>
          <p:nvPr/>
        </p:nvPicPr>
        <p:blipFill>
          <a:blip r:embed="rId3"/>
          <a:stretch>
            <a:fillRect/>
          </a:stretch>
        </p:blipFill>
        <p:spPr>
          <a:xfrm>
            <a:off x="5654040" y="3931919"/>
            <a:ext cx="6416387" cy="2903232"/>
          </a:xfrm>
          <a:prstGeom prst="rect">
            <a:avLst/>
          </a:prstGeom>
        </p:spPr>
      </p:pic>
    </p:spTree>
    <p:extLst>
      <p:ext uri="{BB962C8B-B14F-4D97-AF65-F5344CB8AC3E}">
        <p14:creationId xmlns:p14="http://schemas.microsoft.com/office/powerpoint/2010/main" val="1594676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Proposed Research Methodology</a:t>
            </a:r>
            <a:endParaRPr lang="en-IN" dirty="0"/>
          </a:p>
        </p:txBody>
      </p:sp>
      <p:sp>
        <p:nvSpPr>
          <p:cNvPr id="3" name="Content Placeholder 2"/>
          <p:cNvSpPr>
            <a:spLocks noGrp="1"/>
          </p:cNvSpPr>
          <p:nvPr>
            <p:ph idx="1"/>
          </p:nvPr>
        </p:nvSpPr>
        <p:spPr>
          <a:xfrm>
            <a:off x="1484311" y="2666999"/>
            <a:ext cx="4764090" cy="3124201"/>
          </a:xfrm>
        </p:spPr>
        <p:txBody>
          <a:bodyPr>
            <a:normAutofit fontScale="62500" lnSpcReduction="20000"/>
          </a:bodyPr>
          <a:lstStyle/>
          <a:p>
            <a:r>
              <a:rPr lang="en-GB" dirty="0"/>
              <a:t>The proposed study will examine the degree of sports involvement among UWL students using quantitative and qualitative approaches</a:t>
            </a:r>
            <a:endParaRPr lang="en-IN" dirty="0"/>
          </a:p>
          <a:p>
            <a:r>
              <a:rPr lang="en-GB" dirty="0"/>
              <a:t>Participants' characteristics and levels of sports engagement will be gathered using quantitative approaches, such as questionnaires and objective assessments (Rahman et al., 2020).</a:t>
            </a:r>
            <a:endParaRPr lang="en-IN" dirty="0"/>
          </a:p>
          <a:p>
            <a:r>
              <a:rPr lang="en-GB" dirty="0"/>
              <a:t>In-depth interviews and focus groups will be used to get additional information about the inner drives that motivate students to relocate.</a:t>
            </a:r>
            <a:endParaRPr lang="en-IN" dirty="0"/>
          </a:p>
          <a:p>
            <a:r>
              <a:rPr lang="en-GB" dirty="0"/>
              <a:t>A mixed-methods strategy that uses quantitative and qualitative data might help researchers gain a more profound knowledge of the subject under study.</a:t>
            </a:r>
            <a:endParaRPr lang="en-IN" dirty="0"/>
          </a:p>
        </p:txBody>
      </p:sp>
      <p:pic>
        <p:nvPicPr>
          <p:cNvPr id="4098" name="Picture 2" descr="Quantitative Research: What It Is, Tips &amp; Examples | QuestionP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2280" y="2898446"/>
            <a:ext cx="4451350" cy="2661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642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Design</a:t>
            </a:r>
            <a:endParaRPr lang="en-IN" dirty="0"/>
          </a:p>
        </p:txBody>
      </p:sp>
      <p:sp>
        <p:nvSpPr>
          <p:cNvPr id="3" name="Content Placeholder 2"/>
          <p:cNvSpPr>
            <a:spLocks noGrp="1"/>
          </p:cNvSpPr>
          <p:nvPr>
            <p:ph idx="1"/>
          </p:nvPr>
        </p:nvSpPr>
        <p:spPr>
          <a:xfrm>
            <a:off x="1484310" y="2438399"/>
            <a:ext cx="10018713" cy="2301240"/>
          </a:xfrm>
        </p:spPr>
        <p:txBody>
          <a:bodyPr>
            <a:normAutofit fontScale="85000" lnSpcReduction="20000"/>
          </a:bodyPr>
          <a:lstStyle/>
          <a:p>
            <a:r>
              <a:rPr lang="en-GB" dirty="0"/>
              <a:t>This report will calculate the frequency of sport participation among UWL students using a cross-sectional approach.</a:t>
            </a:r>
            <a:endParaRPr lang="en-IN" dirty="0"/>
          </a:p>
          <a:p>
            <a:r>
              <a:rPr lang="en-GB" dirty="0"/>
              <a:t>This approach (Marques et al., 2020) collects data at a specified time to show the present activity patterns of the pupils.</a:t>
            </a:r>
            <a:endParaRPr lang="en-IN" dirty="0"/>
          </a:p>
          <a:p>
            <a:r>
              <a:rPr lang="en-GB" dirty="0"/>
              <a:t>This report may use a cross-sectional technique to explore the associations between several factors and sports involvement at once</a:t>
            </a:r>
            <a:endParaRPr lang="en-IN" dirty="0"/>
          </a:p>
          <a:p>
            <a:r>
              <a:rPr lang="en-GB" dirty="0"/>
              <a:t>This design makes data collection from a large sample size affordable and straightforward.</a:t>
            </a:r>
            <a:endParaRPr lang="en-IN" dirty="0"/>
          </a:p>
        </p:txBody>
      </p:sp>
      <p:pic>
        <p:nvPicPr>
          <p:cNvPr id="4" name="Picture 3"/>
          <p:cNvPicPr>
            <a:picLocks noChangeAspect="1"/>
          </p:cNvPicPr>
          <p:nvPr/>
        </p:nvPicPr>
        <p:blipFill>
          <a:blip r:embed="rId3"/>
          <a:stretch>
            <a:fillRect/>
          </a:stretch>
        </p:blipFill>
        <p:spPr>
          <a:xfrm>
            <a:off x="6903719" y="4817565"/>
            <a:ext cx="4919069" cy="1918695"/>
          </a:xfrm>
          <a:prstGeom prst="rect">
            <a:avLst/>
          </a:prstGeom>
        </p:spPr>
      </p:pic>
    </p:spTree>
    <p:extLst>
      <p:ext uri="{BB962C8B-B14F-4D97-AF65-F5344CB8AC3E}">
        <p14:creationId xmlns:p14="http://schemas.microsoft.com/office/powerpoint/2010/main" val="3757035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Recruitment, Sampling &amp; Study Participants</a:t>
            </a:r>
            <a:endParaRPr lang="en-IN" dirty="0"/>
          </a:p>
        </p:txBody>
      </p:sp>
      <p:sp>
        <p:nvSpPr>
          <p:cNvPr id="3" name="Content Placeholder 2"/>
          <p:cNvSpPr>
            <a:spLocks noGrp="1"/>
          </p:cNvSpPr>
          <p:nvPr>
            <p:ph idx="1"/>
          </p:nvPr>
        </p:nvSpPr>
        <p:spPr>
          <a:xfrm>
            <a:off x="1484310" y="2666999"/>
            <a:ext cx="10018713" cy="2148840"/>
          </a:xfrm>
        </p:spPr>
        <p:txBody>
          <a:bodyPr>
            <a:normAutofit fontScale="85000" lnSpcReduction="10000"/>
          </a:bodyPr>
          <a:lstStyle/>
          <a:p>
            <a:r>
              <a:rPr lang="en-GB" dirty="0"/>
              <a:t>The main focus of this study is on the University of West London first-year students.</a:t>
            </a:r>
            <a:endParaRPr lang="en-IN" dirty="0"/>
          </a:p>
          <a:p>
            <a:r>
              <a:rPr lang="en-GB" dirty="0"/>
              <a:t>Both systematic random sampling and stratified sampling based on demographic parameters will be used in the sampling technique.</a:t>
            </a:r>
            <a:endParaRPr lang="en-IN" dirty="0"/>
          </a:p>
          <a:p>
            <a:r>
              <a:rPr lang="en-GB" dirty="0"/>
              <a:t>The sample size needed for this investigation will be decided using a power analysis.</a:t>
            </a:r>
            <a:endParaRPr lang="en-IN" dirty="0"/>
          </a:p>
          <a:p>
            <a:r>
              <a:rPr lang="en-GB" dirty="0"/>
              <a:t>All current UWL students are eligible to participate in the study. However, those on leave or with medical issues that restrict them from exercising may not be (El Ansari et al., 2022).</a:t>
            </a:r>
            <a:endParaRPr lang="en-IN" dirty="0"/>
          </a:p>
        </p:txBody>
      </p:sp>
      <p:pic>
        <p:nvPicPr>
          <p:cNvPr id="3074" name="Picture 2" descr="Ultimate Guide to Recruiting Participants for Market Researc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4720" y="4815839"/>
            <a:ext cx="4697094" cy="1813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631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Materials</a:t>
            </a:r>
            <a:endParaRPr lang="en-IN" dirty="0"/>
          </a:p>
        </p:txBody>
      </p:sp>
      <p:sp>
        <p:nvSpPr>
          <p:cNvPr id="3" name="Content Placeholder 2"/>
          <p:cNvSpPr>
            <a:spLocks noGrp="1"/>
          </p:cNvSpPr>
          <p:nvPr>
            <p:ph idx="1"/>
          </p:nvPr>
        </p:nvSpPr>
        <p:spPr>
          <a:xfrm>
            <a:off x="1484311" y="2666999"/>
            <a:ext cx="6257610" cy="3124201"/>
          </a:xfrm>
        </p:spPr>
        <p:txBody>
          <a:bodyPr>
            <a:normAutofit fontScale="70000" lnSpcReduction="20000"/>
          </a:bodyPr>
          <a:lstStyle/>
          <a:p>
            <a:r>
              <a:rPr lang="en-GB" dirty="0"/>
              <a:t>The dissemination of a standardized questionnaire developed for this purpose will serve as the primary method for measuring student engagement in organized sports.</a:t>
            </a:r>
            <a:endParaRPr lang="en-IN" dirty="0"/>
          </a:p>
          <a:p>
            <a:r>
              <a:rPr lang="en-GB" dirty="0"/>
              <a:t>The Godin-Shephard Leisure-Time Physical Activity Questionnaire and the International Physical Activity Questionnaire (IPAQ) are two validated tools used in the study.</a:t>
            </a:r>
            <a:endParaRPr lang="en-IN" dirty="0"/>
          </a:p>
          <a:p>
            <a:r>
              <a:rPr lang="en-GB" dirty="0"/>
              <a:t>The survey will also collect demographic information, such as age, gender, and study area.</a:t>
            </a:r>
            <a:endParaRPr lang="en-IN" dirty="0"/>
          </a:p>
          <a:p>
            <a:r>
              <a:rPr lang="en-GB" dirty="0"/>
              <a:t>Whether the surveys are delivered online or in person will depend on the participants' preferences and logistical issues (van </a:t>
            </a:r>
            <a:r>
              <a:rPr lang="en-GB" dirty="0" err="1"/>
              <a:t>Sluijs</a:t>
            </a:r>
            <a:r>
              <a:rPr lang="en-GB" dirty="0"/>
              <a:t> et al., 2021).</a:t>
            </a:r>
            <a:endParaRPr lang="en-IN" dirty="0"/>
          </a:p>
        </p:txBody>
      </p:sp>
      <p:pic>
        <p:nvPicPr>
          <p:cNvPr id="9218" name="Picture 2" descr="PECAT cov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21855" y="1691640"/>
            <a:ext cx="3547627" cy="458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667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Data Collection Method(s)/Procedure</a:t>
            </a:r>
            <a:endParaRPr lang="en-IN" dirty="0"/>
          </a:p>
        </p:txBody>
      </p:sp>
      <p:sp>
        <p:nvSpPr>
          <p:cNvPr id="3" name="Content Placeholder 2"/>
          <p:cNvSpPr>
            <a:spLocks noGrp="1"/>
          </p:cNvSpPr>
          <p:nvPr>
            <p:ph idx="1"/>
          </p:nvPr>
        </p:nvSpPr>
        <p:spPr>
          <a:xfrm>
            <a:off x="1484311" y="2666999"/>
            <a:ext cx="4672649" cy="3124201"/>
          </a:xfrm>
        </p:spPr>
        <p:txBody>
          <a:bodyPr>
            <a:normAutofit fontScale="70000" lnSpcReduction="20000"/>
          </a:bodyPr>
          <a:lstStyle/>
          <a:p>
            <a:r>
              <a:rPr lang="en-GB" dirty="0"/>
              <a:t>Focus groups, individual interviews, and a population survey will all be used to collect information (Knell et al., 2019) </a:t>
            </a:r>
            <a:endParaRPr lang="en-IN" dirty="0"/>
          </a:p>
          <a:p>
            <a:r>
              <a:rPr lang="en-GB" dirty="0"/>
              <a:t>This report provides both in-person and online surveys to accommodate participant schedules.</a:t>
            </a:r>
            <a:endParaRPr lang="en-IN" dirty="0"/>
          </a:p>
          <a:p>
            <a:r>
              <a:rPr lang="en-GB" dirty="0"/>
              <a:t>We will use focus groups and individual interviews to determine what inspires students to participate in sports.</a:t>
            </a:r>
            <a:endParaRPr lang="en-IN" dirty="0"/>
          </a:p>
          <a:p>
            <a:r>
              <a:rPr lang="en-GB" dirty="0"/>
              <a:t>To ensure proper participant recruitment and data collection, the method for gathering data is expected to take many weeks or months.</a:t>
            </a:r>
            <a:endParaRPr lang="en-IN" dirty="0"/>
          </a:p>
        </p:txBody>
      </p:sp>
      <p:pic>
        <p:nvPicPr>
          <p:cNvPr id="2050" name="Picture 2" descr="What are Primary Data Collection Methods? - Business Jarg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0524" y="2747961"/>
            <a:ext cx="4762500" cy="2962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208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Proposed Data Analysis Technique</a:t>
            </a:r>
            <a:endParaRPr lang="en-IN" dirty="0"/>
          </a:p>
        </p:txBody>
      </p:sp>
      <p:sp>
        <p:nvSpPr>
          <p:cNvPr id="3" name="Content Placeholder 2"/>
          <p:cNvSpPr>
            <a:spLocks noGrp="1"/>
          </p:cNvSpPr>
          <p:nvPr>
            <p:ph idx="1"/>
          </p:nvPr>
        </p:nvSpPr>
        <p:spPr>
          <a:xfrm>
            <a:off x="1484310" y="2666999"/>
            <a:ext cx="6608129" cy="3124201"/>
          </a:xfrm>
        </p:spPr>
        <p:txBody>
          <a:bodyPr>
            <a:normAutofit fontScale="70000" lnSpcReduction="20000"/>
          </a:bodyPr>
          <a:lstStyle/>
          <a:p>
            <a:r>
              <a:rPr lang="en-GB" dirty="0"/>
              <a:t>The data will be </a:t>
            </a:r>
            <a:r>
              <a:rPr lang="en-GB" dirty="0" err="1"/>
              <a:t>analyzed</a:t>
            </a:r>
            <a:r>
              <a:rPr lang="en-GB" dirty="0"/>
              <a:t> using descriptive and inferential statistics.</a:t>
            </a:r>
            <a:endParaRPr lang="en-IN" dirty="0"/>
          </a:p>
          <a:p>
            <a:r>
              <a:rPr lang="en-GB" dirty="0"/>
              <a:t>This report aims to compile and provide data utilizing descriptive statistics on student demographics, athletic involvement, and other pertinent elements.</a:t>
            </a:r>
            <a:endParaRPr lang="en-IN" dirty="0"/>
          </a:p>
          <a:p>
            <a:r>
              <a:rPr lang="en-GB" dirty="0"/>
              <a:t>This report will use inferential statistics like correlation and regression analysis to find patterns and characteristics that may predict students' engagement in athletics.</a:t>
            </a:r>
            <a:endParaRPr lang="en-IN" dirty="0"/>
          </a:p>
          <a:p>
            <a:r>
              <a:rPr lang="en-GB" dirty="0"/>
              <a:t>Because they include details on students' exercise habits, demographic traits, and frequency of participation in sports, these statistical approaches are appropriate for answering the study question.</a:t>
            </a:r>
            <a:endParaRPr lang="en-IN" dirty="0"/>
          </a:p>
        </p:txBody>
      </p:sp>
      <p:pic>
        <p:nvPicPr>
          <p:cNvPr id="8194" name="Picture 2" descr="Secular Changes in Physical Education Attendance Among U.S. High School Students Cov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98098" y="2348864"/>
            <a:ext cx="2904926" cy="3760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3635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Ethical Considerations</a:t>
            </a:r>
            <a:endParaRPr lang="en-IN" dirty="0"/>
          </a:p>
        </p:txBody>
      </p:sp>
      <p:sp>
        <p:nvSpPr>
          <p:cNvPr id="3" name="Content Placeholder 2"/>
          <p:cNvSpPr>
            <a:spLocks noGrp="1"/>
          </p:cNvSpPr>
          <p:nvPr>
            <p:ph idx="1"/>
          </p:nvPr>
        </p:nvSpPr>
        <p:spPr>
          <a:xfrm>
            <a:off x="1484311" y="2666999"/>
            <a:ext cx="5129850" cy="3124201"/>
          </a:xfrm>
        </p:spPr>
        <p:txBody>
          <a:bodyPr>
            <a:normAutofit fontScale="70000" lnSpcReduction="20000"/>
          </a:bodyPr>
          <a:lstStyle/>
          <a:p>
            <a:r>
              <a:rPr lang="en-GB" dirty="0"/>
              <a:t>After obtaining full descriptions of the study's goals, methods, potential risks, and advantages, each participant will grant informed permission.</a:t>
            </a:r>
            <a:endParaRPr lang="en-IN" dirty="0"/>
          </a:p>
          <a:p>
            <a:r>
              <a:rPr lang="en-GB" dirty="0"/>
              <a:t>All data will be kept in a secure location to safeguard participant privacy and identification</a:t>
            </a:r>
            <a:endParaRPr lang="en-IN" dirty="0"/>
          </a:p>
          <a:p>
            <a:r>
              <a:rPr lang="en-GB" dirty="0"/>
              <a:t>Reducing the risk of damage is possible by asking participants sensitive questions and carefully examining their answers.</a:t>
            </a:r>
            <a:endParaRPr lang="en-IN" dirty="0"/>
          </a:p>
          <a:p>
            <a:r>
              <a:rPr lang="en-GB" dirty="0"/>
              <a:t>By strictly following moral guidelines and IRB rules, the security of all participants may be guaranteed.</a:t>
            </a:r>
            <a:endParaRPr lang="en-IN" dirty="0"/>
          </a:p>
        </p:txBody>
      </p:sp>
      <p:pic>
        <p:nvPicPr>
          <p:cNvPr id="5" name="Picture 4"/>
          <p:cNvPicPr>
            <a:picLocks noChangeAspect="1"/>
          </p:cNvPicPr>
          <p:nvPr/>
        </p:nvPicPr>
        <p:blipFill>
          <a:blip r:embed="rId3"/>
          <a:stretch>
            <a:fillRect/>
          </a:stretch>
        </p:blipFill>
        <p:spPr>
          <a:xfrm>
            <a:off x="6834932" y="2438399"/>
            <a:ext cx="4801016" cy="4046571"/>
          </a:xfrm>
          <a:prstGeom prst="rect">
            <a:avLst/>
          </a:prstGeom>
        </p:spPr>
      </p:pic>
    </p:spTree>
    <p:extLst>
      <p:ext uri="{BB962C8B-B14F-4D97-AF65-F5344CB8AC3E}">
        <p14:creationId xmlns:p14="http://schemas.microsoft.com/office/powerpoint/2010/main" val="1325753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Implication of Research</a:t>
            </a:r>
            <a:endParaRPr lang="en-IN" dirty="0"/>
          </a:p>
        </p:txBody>
      </p:sp>
      <p:sp>
        <p:nvSpPr>
          <p:cNvPr id="3" name="Content Placeholder 2"/>
          <p:cNvSpPr>
            <a:spLocks noGrp="1"/>
          </p:cNvSpPr>
          <p:nvPr>
            <p:ph idx="1"/>
          </p:nvPr>
        </p:nvSpPr>
        <p:spPr>
          <a:xfrm>
            <a:off x="1484311" y="2666999"/>
            <a:ext cx="5830890" cy="3124201"/>
          </a:xfrm>
        </p:spPr>
        <p:txBody>
          <a:bodyPr>
            <a:normAutofit fontScale="92500" lnSpcReduction="20000"/>
          </a:bodyPr>
          <a:lstStyle/>
          <a:p>
            <a:r>
              <a:rPr lang="en-GB" dirty="0"/>
              <a:t>The study's findings can shed light on how seriously UWL students take their participation in sports (</a:t>
            </a:r>
            <a:r>
              <a:rPr lang="en-GB" dirty="0" err="1"/>
              <a:t>Rodrguez-Larrad</a:t>
            </a:r>
            <a:r>
              <a:rPr lang="en-GB" dirty="0"/>
              <a:t> et al., 2021).</a:t>
            </a:r>
            <a:endParaRPr lang="en-IN" dirty="0"/>
          </a:p>
          <a:p>
            <a:r>
              <a:rPr lang="en-GB" dirty="0"/>
              <a:t>Educators and politicians may better understand the advantages and challenges of boosting student engagement in sports.</a:t>
            </a:r>
            <a:endParaRPr lang="en-IN" dirty="0"/>
          </a:p>
          <a:p>
            <a:r>
              <a:rPr lang="en-GB" dirty="0"/>
              <a:t>The results can be applied to improve societal and academic programmes that support student well-being and healthy living.</a:t>
            </a:r>
            <a:endParaRPr lang="en-IN" dirty="0"/>
          </a:p>
        </p:txBody>
      </p:sp>
      <p:pic>
        <p:nvPicPr>
          <p:cNvPr id="4" name="Picture 3"/>
          <p:cNvPicPr>
            <a:picLocks noChangeAspect="1"/>
          </p:cNvPicPr>
          <p:nvPr/>
        </p:nvPicPr>
        <p:blipFill>
          <a:blip r:embed="rId3"/>
          <a:stretch>
            <a:fillRect/>
          </a:stretch>
        </p:blipFill>
        <p:spPr>
          <a:xfrm>
            <a:off x="7465060" y="2666999"/>
            <a:ext cx="4037964" cy="3055931"/>
          </a:xfrm>
          <a:prstGeom prst="rect">
            <a:avLst/>
          </a:prstGeom>
        </p:spPr>
      </p:pic>
    </p:spTree>
    <p:extLst>
      <p:ext uri="{BB962C8B-B14F-4D97-AF65-F5344CB8AC3E}">
        <p14:creationId xmlns:p14="http://schemas.microsoft.com/office/powerpoint/2010/main" val="3664622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Plan of Work and Time Schedule (Gantt Chart)</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34415154"/>
              </p:ext>
            </p:extLst>
          </p:nvPr>
        </p:nvGraphicFramePr>
        <p:xfrm>
          <a:off x="1950722" y="2548890"/>
          <a:ext cx="9143998" cy="3912869"/>
        </p:xfrm>
        <a:graphic>
          <a:graphicData uri="http://schemas.openxmlformats.org/drawingml/2006/table">
            <a:tbl>
              <a:tblPr firstRow="1" firstCol="1" bandRow="1">
                <a:tableStyleId>{5C22544A-7EE6-4342-B048-85BDC9FD1C3A}</a:tableStyleId>
              </a:tblPr>
              <a:tblGrid>
                <a:gridCol w="2612571">
                  <a:extLst>
                    <a:ext uri="{9D8B030D-6E8A-4147-A177-3AD203B41FA5}">
                      <a16:colId xmlns:a16="http://schemas.microsoft.com/office/drawing/2014/main" val="20000"/>
                    </a:ext>
                  </a:extLst>
                </a:gridCol>
                <a:gridCol w="2085843">
                  <a:extLst>
                    <a:ext uri="{9D8B030D-6E8A-4147-A177-3AD203B41FA5}">
                      <a16:colId xmlns:a16="http://schemas.microsoft.com/office/drawing/2014/main" val="20001"/>
                    </a:ext>
                  </a:extLst>
                </a:gridCol>
                <a:gridCol w="4445584">
                  <a:extLst>
                    <a:ext uri="{9D8B030D-6E8A-4147-A177-3AD203B41FA5}">
                      <a16:colId xmlns:a16="http://schemas.microsoft.com/office/drawing/2014/main" val="20002"/>
                    </a:ext>
                  </a:extLst>
                </a:gridCol>
              </a:tblGrid>
              <a:tr h="372654">
                <a:tc>
                  <a:txBody>
                    <a:bodyPr/>
                    <a:lstStyle/>
                    <a:p>
                      <a:pPr algn="just">
                        <a:lnSpc>
                          <a:spcPct val="150000"/>
                        </a:lnSpc>
                        <a:spcAft>
                          <a:spcPts val="0"/>
                        </a:spcAft>
                      </a:pPr>
                      <a:r>
                        <a:rPr lang="en-IN" sz="1100" dirty="0">
                          <a:effectLst/>
                        </a:rPr>
                        <a:t>Research Activities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b"/>
                </a:tc>
                <a:tc>
                  <a:txBody>
                    <a:bodyPr/>
                    <a:lstStyle/>
                    <a:p>
                      <a:pPr algn="just">
                        <a:lnSpc>
                          <a:spcPct val="150000"/>
                        </a:lnSpc>
                        <a:spcAft>
                          <a:spcPts val="0"/>
                        </a:spcAft>
                      </a:pPr>
                      <a:r>
                        <a:rPr lang="en-IN" sz="1100">
                          <a:effectLst/>
                        </a:rPr>
                        <a:t>Duration (in weeks)</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b"/>
                </a:tc>
                <a:tc>
                  <a:txBody>
                    <a:bodyPr/>
                    <a:lstStyle/>
                    <a:p>
                      <a:pPr algn="just">
                        <a:lnSpc>
                          <a:spcPct val="150000"/>
                        </a:lnSpc>
                        <a:spcAft>
                          <a:spcPts val="0"/>
                        </a:spcAft>
                      </a:pPr>
                      <a:r>
                        <a:rPr lang="en-IN" sz="1100">
                          <a:effectLst/>
                        </a:rPr>
                        <a:t>Analysis</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b"/>
                </a:tc>
                <a:extLst>
                  <a:ext uri="{0D108BD9-81ED-4DB2-BD59-A6C34878D82A}">
                    <a16:rowId xmlns:a16="http://schemas.microsoft.com/office/drawing/2014/main" val="10000"/>
                  </a:ext>
                </a:extLst>
              </a:tr>
              <a:tr h="745309">
                <a:tc>
                  <a:txBody>
                    <a:bodyPr/>
                    <a:lstStyle/>
                    <a:p>
                      <a:pPr algn="just">
                        <a:lnSpc>
                          <a:spcPct val="150000"/>
                        </a:lnSpc>
                        <a:spcAft>
                          <a:spcPts val="0"/>
                        </a:spcAft>
                      </a:pPr>
                      <a:r>
                        <a:rPr lang="en-IN" sz="1100">
                          <a:effectLst/>
                        </a:rPr>
                        <a:t>Literature Review</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4</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 Synthesize and analyze existing literature </a:t>
                      </a:r>
                      <a:r>
                        <a:rPr lang="en-GB" sz="1100">
                          <a:effectLst/>
                        </a:rPr>
                        <a:t>prevalence of sports activity among students at the University of West London</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1"/>
                  </a:ext>
                </a:extLst>
              </a:tr>
              <a:tr h="372654">
                <a:tc>
                  <a:txBody>
                    <a:bodyPr/>
                    <a:lstStyle/>
                    <a:p>
                      <a:pPr algn="just">
                        <a:lnSpc>
                          <a:spcPct val="150000"/>
                        </a:lnSpc>
                        <a:spcAft>
                          <a:spcPts val="0"/>
                        </a:spcAft>
                      </a:pPr>
                      <a:r>
                        <a:rPr lang="en-IN" sz="1100">
                          <a:effectLst/>
                        </a:rPr>
                        <a:t>Questionnaire Development</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2</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 Develop and refine the questionnaire to ensure</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2"/>
                  </a:ext>
                </a:extLst>
              </a:tr>
              <a:tr h="372654">
                <a:tc>
                  <a:txBody>
                    <a:bodyPr/>
                    <a:lstStyle/>
                    <a:p>
                      <a:pPr algn="just">
                        <a:lnSpc>
                          <a:spcPct val="150000"/>
                        </a:lnSpc>
                        <a:spcAft>
                          <a:spcPts val="0"/>
                        </a:spcAft>
                      </a:pPr>
                      <a:r>
                        <a:rPr lang="en-IN" sz="1100">
                          <a:effectLst/>
                        </a:rPr>
                        <a:t>Participant Recruitment</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3</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 Identify potential participants and recruit them</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3"/>
                  </a:ext>
                </a:extLst>
              </a:tr>
              <a:tr h="372654">
                <a:tc>
                  <a:txBody>
                    <a:bodyPr/>
                    <a:lstStyle/>
                    <a:p>
                      <a:pPr algn="just">
                        <a:lnSpc>
                          <a:spcPct val="150000"/>
                        </a:lnSpc>
                        <a:spcAft>
                          <a:spcPts val="0"/>
                        </a:spcAft>
                      </a:pPr>
                      <a:r>
                        <a:rPr lang="en-IN" sz="1100">
                          <a:effectLst/>
                        </a:rPr>
                        <a:t>Data Collection</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6</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dirty="0">
                          <a:effectLst/>
                        </a:rPr>
                        <a:t>- Administer the questionnaire and potentially</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4"/>
                  </a:ext>
                </a:extLst>
              </a:tr>
              <a:tr h="372654">
                <a:tc>
                  <a:txBody>
                    <a:bodyPr/>
                    <a:lstStyle/>
                    <a:p>
                      <a:pPr algn="just">
                        <a:lnSpc>
                          <a:spcPct val="150000"/>
                        </a:lnSpc>
                        <a:spcAft>
                          <a:spcPts val="0"/>
                        </a:spcAft>
                      </a:pPr>
                      <a:r>
                        <a:rPr lang="en-IN" sz="1100">
                          <a:effectLst/>
                        </a:rPr>
                        <a:t> </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 </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Conduct interviews or focus groups to gather.</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5"/>
                  </a:ext>
                </a:extLst>
              </a:tr>
              <a:tr h="558981">
                <a:tc>
                  <a:txBody>
                    <a:bodyPr/>
                    <a:lstStyle/>
                    <a:p>
                      <a:pPr algn="just">
                        <a:lnSpc>
                          <a:spcPct val="150000"/>
                        </a:lnSpc>
                        <a:spcAft>
                          <a:spcPts val="0"/>
                        </a:spcAft>
                      </a:pPr>
                      <a:r>
                        <a:rPr lang="en-IN" sz="1100">
                          <a:effectLst/>
                        </a:rPr>
                        <a:t>Data Analysis</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4</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 Analyze the collected data using appropriate statistical methods such as descriptive statistics</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6"/>
                  </a:ext>
                </a:extLst>
              </a:tr>
              <a:tr h="745309">
                <a:tc>
                  <a:txBody>
                    <a:bodyPr/>
                    <a:lstStyle/>
                    <a:p>
                      <a:pPr algn="just">
                        <a:lnSpc>
                          <a:spcPct val="150000"/>
                        </a:lnSpc>
                        <a:spcAft>
                          <a:spcPts val="0"/>
                        </a:spcAft>
                      </a:pPr>
                      <a:r>
                        <a:rPr lang="en-IN" sz="1100">
                          <a:effectLst/>
                        </a:rPr>
                        <a:t>Report Writing</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a:effectLst/>
                        </a:rPr>
                        <a:t>3</a:t>
                      </a:r>
                      <a:endParaRPr lang="en-IN" sz="110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tc>
                  <a:txBody>
                    <a:bodyPr/>
                    <a:lstStyle/>
                    <a:p>
                      <a:pPr algn="just">
                        <a:lnSpc>
                          <a:spcPct val="150000"/>
                        </a:lnSpc>
                        <a:spcAft>
                          <a:spcPts val="0"/>
                        </a:spcAft>
                      </a:pPr>
                      <a:r>
                        <a:rPr lang="en-IN" sz="1100" dirty="0">
                          <a:effectLst/>
                        </a:rPr>
                        <a:t>- Summarize the research findings, interpret the Results and conclusion. Prepare a Comprehensive research report.</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193" marR="37193" marT="0" marB="0"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729086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Limitations</a:t>
            </a:r>
            <a:endParaRPr lang="en-IN" dirty="0"/>
          </a:p>
        </p:txBody>
      </p:sp>
      <p:sp>
        <p:nvSpPr>
          <p:cNvPr id="3" name="Content Placeholder 2"/>
          <p:cNvSpPr>
            <a:spLocks noGrp="1"/>
          </p:cNvSpPr>
          <p:nvPr>
            <p:ph idx="1"/>
          </p:nvPr>
        </p:nvSpPr>
        <p:spPr>
          <a:xfrm>
            <a:off x="1484310" y="2666999"/>
            <a:ext cx="5907089" cy="3124201"/>
          </a:xfrm>
        </p:spPr>
        <p:txBody>
          <a:bodyPr>
            <a:normAutofit fontScale="62500" lnSpcReduction="20000"/>
          </a:bodyPr>
          <a:lstStyle/>
          <a:p>
            <a:r>
              <a:rPr lang="en-GB" dirty="0"/>
              <a:t>Self-report bias and participants' memories of their physical activity levels are two possible causes of inaccuracy in the data.</a:t>
            </a:r>
            <a:endParaRPr lang="en-IN" dirty="0"/>
          </a:p>
          <a:p>
            <a:r>
              <a:rPr lang="en-GB" dirty="0"/>
              <a:t>Finding a representative sample of participants can be challenging, and low response rates may make the results less applicable.</a:t>
            </a:r>
            <a:endParaRPr lang="en-IN" dirty="0"/>
          </a:p>
          <a:p>
            <a:r>
              <a:rPr lang="en-GB" dirty="0"/>
              <a:t>It could be more challenging to reach some student groups than others, such as those seeking non-traditional or graduate degrees.</a:t>
            </a:r>
            <a:endParaRPr lang="en-IN" dirty="0"/>
          </a:p>
          <a:p>
            <a:r>
              <a:rPr lang="en-GB" dirty="0"/>
              <a:t>Lack of data, violations of statistical hypotheses, or the challenge of assessing interdependent variables are all potential causes of data analysis issues (</a:t>
            </a:r>
            <a:r>
              <a:rPr lang="en-GB" dirty="0" err="1"/>
              <a:t>Snedden</a:t>
            </a:r>
            <a:r>
              <a:rPr lang="en-GB" dirty="0"/>
              <a:t> et al., 2019).</a:t>
            </a:r>
            <a:endParaRPr lang="en-IN" dirty="0"/>
          </a:p>
          <a:p>
            <a:r>
              <a:rPr lang="en-GB" dirty="0"/>
              <a:t>When </a:t>
            </a:r>
            <a:r>
              <a:rPr lang="en-GB" dirty="0" err="1"/>
              <a:t>analyzing</a:t>
            </a:r>
            <a:r>
              <a:rPr lang="en-GB" dirty="0"/>
              <a:t> the results and suggesting study options for the future, it is critical to keep these constraints and challenges in mind.</a:t>
            </a:r>
            <a:endParaRPr lang="en-IN" dirty="0"/>
          </a:p>
        </p:txBody>
      </p:sp>
      <p:pic>
        <p:nvPicPr>
          <p:cNvPr id="5124" name="Picture 4" descr="Active School Environment Circle - The 5 components of a Comprehensive School Physical Activity Pro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4135" y="1933573"/>
            <a:ext cx="4286250" cy="4591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444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dirty="0"/>
          </a:p>
        </p:txBody>
      </p:sp>
      <p:sp>
        <p:nvSpPr>
          <p:cNvPr id="3" name="Content Placeholder 2"/>
          <p:cNvSpPr>
            <a:spLocks noGrp="1"/>
          </p:cNvSpPr>
          <p:nvPr>
            <p:ph idx="1"/>
          </p:nvPr>
        </p:nvSpPr>
        <p:spPr/>
        <p:txBody>
          <a:bodyPr>
            <a:normAutofit fontScale="92500" lnSpcReduction="20000"/>
          </a:bodyPr>
          <a:lstStyle/>
          <a:p>
            <a:r>
              <a:rPr lang="en-GB" dirty="0"/>
              <a:t>With this survey, this report hopes to determine how many sports UWL students participate in.</a:t>
            </a:r>
            <a:endParaRPr lang="en-IN" dirty="0"/>
          </a:p>
          <a:p>
            <a:r>
              <a:rPr lang="en-GB" dirty="0"/>
              <a:t>By evaluating student participation rates in sports, demographic differences, and factors affecting physical activity, this study seeks to advance our understanding of effectively supporting students' health and well-being.</a:t>
            </a:r>
            <a:endParaRPr lang="en-IN" dirty="0"/>
          </a:p>
          <a:p>
            <a:r>
              <a:rPr lang="en-GB" dirty="0"/>
              <a:t>The results of this study can be utilized to create programmes and policies that encourage students' physical activity and health more effectively.</a:t>
            </a:r>
            <a:endParaRPr lang="en-IN" dirty="0"/>
          </a:p>
          <a:p>
            <a:r>
              <a:rPr lang="en-GB" dirty="0"/>
              <a:t>This study's results might significantly impact the general public's health and the well-being of college students.</a:t>
            </a:r>
            <a:endParaRPr lang="en-IN" dirty="0"/>
          </a:p>
        </p:txBody>
      </p:sp>
    </p:spTree>
    <p:extLst>
      <p:ext uri="{BB962C8B-B14F-4D97-AF65-F5344CB8AC3E}">
        <p14:creationId xmlns:p14="http://schemas.microsoft.com/office/powerpoint/2010/main" val="3194908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52400"/>
            <a:ext cx="10018713" cy="944879"/>
          </a:xfrm>
        </p:spPr>
        <p:txBody>
          <a:bodyPr/>
          <a:lstStyle/>
          <a:p>
            <a:r>
              <a:rPr lang="en-GB" b="1" dirty="0"/>
              <a:t>Reference List</a:t>
            </a:r>
            <a:endParaRPr lang="en-IN" dirty="0"/>
          </a:p>
        </p:txBody>
      </p:sp>
      <p:sp>
        <p:nvSpPr>
          <p:cNvPr id="3" name="Content Placeholder 2"/>
          <p:cNvSpPr>
            <a:spLocks noGrp="1"/>
          </p:cNvSpPr>
          <p:nvPr>
            <p:ph idx="1"/>
          </p:nvPr>
        </p:nvSpPr>
        <p:spPr>
          <a:xfrm>
            <a:off x="1484310" y="883920"/>
            <a:ext cx="10018713" cy="5547359"/>
          </a:xfrm>
        </p:spPr>
        <p:txBody>
          <a:bodyPr>
            <a:normAutofit fontScale="32500" lnSpcReduction="20000"/>
          </a:bodyPr>
          <a:lstStyle/>
          <a:p>
            <a:r>
              <a:rPr lang="en-GB" dirty="0"/>
              <a:t>Bertrand, L., Shaw, K. A., </a:t>
            </a:r>
            <a:r>
              <a:rPr lang="en-GB" dirty="0" err="1"/>
              <a:t>Ko</a:t>
            </a:r>
            <a:r>
              <a:rPr lang="en-GB" dirty="0"/>
              <a:t>, J., </a:t>
            </a:r>
            <a:r>
              <a:rPr lang="en-GB" dirty="0" err="1"/>
              <a:t>Deprez</a:t>
            </a:r>
            <a:r>
              <a:rPr lang="en-GB" dirty="0"/>
              <a:t>, D., </a:t>
            </a:r>
            <a:r>
              <a:rPr lang="en-GB" dirty="0" err="1"/>
              <a:t>Chilibeck</a:t>
            </a:r>
            <a:r>
              <a:rPr lang="en-GB" dirty="0"/>
              <a:t>, P. D., &amp; </a:t>
            </a:r>
            <a:r>
              <a:rPr lang="en-GB" dirty="0" err="1"/>
              <a:t>Zello</a:t>
            </a:r>
            <a:r>
              <a:rPr lang="en-GB" dirty="0"/>
              <a:t>, G. A. (2021). The impact of the coronavirus disease 2019 (COVID-19) pandemic on university students’ dietary intake, physical activity, and sedentary behaviour. </a:t>
            </a:r>
            <a:r>
              <a:rPr lang="en-GB" i="1" dirty="0"/>
              <a:t>Applied Physiology, Nutrition, and Metabolism</a:t>
            </a:r>
            <a:r>
              <a:rPr lang="en-GB" dirty="0"/>
              <a:t>, </a:t>
            </a:r>
            <a:r>
              <a:rPr lang="en-GB" i="1" dirty="0"/>
              <a:t>46</a:t>
            </a:r>
            <a:r>
              <a:rPr lang="en-GB" dirty="0"/>
              <a:t>(3), 265–272. </a:t>
            </a:r>
            <a:r>
              <a:rPr lang="en-GB" u="sng" dirty="0">
                <a:hlinkClick r:id="rId2"/>
              </a:rPr>
              <a:t>https://cdnsciencepub.com/doi/full/10.1139/apnm-2020-0990</a:t>
            </a:r>
            <a:endParaRPr lang="en-IN" dirty="0"/>
          </a:p>
          <a:p>
            <a:r>
              <a:rPr lang="en-GB" dirty="0"/>
              <a:t>El Ansari, W., Khalil, K., Crone, D., &amp; Stock, C. (2022). Physical activity and gender differences: correlates of compliance with recommended levels of five forms of physical activity among students at nine universities in Libya. </a:t>
            </a:r>
            <a:r>
              <a:rPr lang="en-GB" u="sng" dirty="0">
                <a:hlinkClick r:id="rId3"/>
              </a:rPr>
              <a:t>https://figshare.cardiffmet.ac.uk/articles/journal_contribution/Physical_activity_and_gender_differences_correlates_of_compliance_with_recommended_levels_of_five_forms_of_physical_activity_among_students_at_nine_universities_in_Libya/19794961/1/files/35179306.pdf</a:t>
            </a:r>
            <a:endParaRPr lang="en-IN" dirty="0"/>
          </a:p>
          <a:p>
            <a:r>
              <a:rPr lang="en-GB" dirty="0" err="1"/>
              <a:t>Ginis</a:t>
            </a:r>
            <a:r>
              <a:rPr lang="en-GB" dirty="0"/>
              <a:t>, K. A. M., van der </a:t>
            </a:r>
            <a:r>
              <a:rPr lang="en-GB" dirty="0" err="1"/>
              <a:t>Ploeg</a:t>
            </a:r>
            <a:r>
              <a:rPr lang="en-GB" dirty="0"/>
              <a:t>, H. P., Foster, C., Lai, B., McBride, C. B., Ng, K., ... &amp; Heath, G. W. (2021). Participation of people living with disabilities in physical activity: a global perspective. </a:t>
            </a:r>
            <a:r>
              <a:rPr lang="en-GB" i="1" dirty="0"/>
              <a:t>The Lancet</a:t>
            </a:r>
            <a:r>
              <a:rPr lang="en-GB" dirty="0"/>
              <a:t>, </a:t>
            </a:r>
            <a:r>
              <a:rPr lang="en-GB" i="1" dirty="0"/>
              <a:t>398</a:t>
            </a:r>
            <a:r>
              <a:rPr lang="en-GB" dirty="0"/>
              <a:t>(10298), 443–455. </a:t>
            </a:r>
            <a:r>
              <a:rPr lang="en-GB" u="sng" dirty="0">
                <a:hlinkClick r:id="rId4"/>
              </a:rPr>
              <a:t>https://escholarship.org/content/qt6wg9c1nr/qt6wg9c1nr.pdf</a:t>
            </a:r>
            <a:endParaRPr lang="en-IN" dirty="0"/>
          </a:p>
          <a:p>
            <a:r>
              <a:rPr lang="en-GB" dirty="0" err="1"/>
              <a:t>Grasdalsmoen</a:t>
            </a:r>
            <a:r>
              <a:rPr lang="en-GB" dirty="0"/>
              <a:t>, M., </a:t>
            </a:r>
            <a:r>
              <a:rPr lang="en-GB" dirty="0" err="1"/>
              <a:t>Eriksen</a:t>
            </a:r>
            <a:r>
              <a:rPr lang="en-GB" dirty="0"/>
              <a:t>, H. R., </a:t>
            </a:r>
            <a:r>
              <a:rPr lang="en-GB" dirty="0" err="1"/>
              <a:t>Lønning</a:t>
            </a:r>
            <a:r>
              <a:rPr lang="en-GB" dirty="0"/>
              <a:t>, K. J., &amp; </a:t>
            </a:r>
            <a:r>
              <a:rPr lang="en-GB" dirty="0" err="1"/>
              <a:t>Sivertsen</a:t>
            </a:r>
            <a:r>
              <a:rPr lang="en-GB" dirty="0"/>
              <a:t>, B. (2019). Physical exercise and body-mass index in young adults: a national survey of Norwegian university students. </a:t>
            </a:r>
            <a:r>
              <a:rPr lang="en-GB" i="1" dirty="0"/>
              <a:t>BMC public health</a:t>
            </a:r>
            <a:r>
              <a:rPr lang="en-GB" dirty="0"/>
              <a:t>, </a:t>
            </a:r>
            <a:r>
              <a:rPr lang="en-GB" i="1" dirty="0"/>
              <a:t>19</a:t>
            </a:r>
            <a:r>
              <a:rPr lang="en-GB" dirty="0"/>
              <a:t>(1), 1-9. </a:t>
            </a:r>
            <a:r>
              <a:rPr lang="en-GB" u="sng" dirty="0">
                <a:hlinkClick r:id="rId5"/>
              </a:rPr>
              <a:t>https://bmcpublichealth.biomedcentral.com/articles/10.1186/s12889-019-7650-z</a:t>
            </a:r>
            <a:endParaRPr lang="en-IN" dirty="0"/>
          </a:p>
          <a:p>
            <a:r>
              <a:rPr lang="en-GB" dirty="0" err="1"/>
              <a:t>Grasdalsmoen</a:t>
            </a:r>
            <a:r>
              <a:rPr lang="en-GB" dirty="0"/>
              <a:t>, M., </a:t>
            </a:r>
            <a:r>
              <a:rPr lang="en-GB" dirty="0" err="1"/>
              <a:t>Eriksen</a:t>
            </a:r>
            <a:r>
              <a:rPr lang="en-GB" dirty="0"/>
              <a:t>, H. R., </a:t>
            </a:r>
            <a:r>
              <a:rPr lang="en-GB" dirty="0" err="1"/>
              <a:t>Lønning</a:t>
            </a:r>
            <a:r>
              <a:rPr lang="en-GB" dirty="0"/>
              <a:t>, K. J., &amp; </a:t>
            </a:r>
            <a:r>
              <a:rPr lang="en-GB" dirty="0" err="1"/>
              <a:t>Sivertsen</a:t>
            </a:r>
            <a:r>
              <a:rPr lang="en-GB" dirty="0"/>
              <a:t>, B. (2020). Physical exercise, mental health problems, and suicide attempts in university students. </a:t>
            </a:r>
            <a:r>
              <a:rPr lang="en-GB" i="1" dirty="0"/>
              <a:t>BMC Psychiatry</a:t>
            </a:r>
            <a:r>
              <a:rPr lang="en-GB" dirty="0"/>
              <a:t>, </a:t>
            </a:r>
            <a:r>
              <a:rPr lang="en-GB" i="1" dirty="0"/>
              <a:t>20</a:t>
            </a:r>
            <a:r>
              <a:rPr lang="en-GB" dirty="0"/>
              <a:t>(1), 1-11. </a:t>
            </a:r>
            <a:r>
              <a:rPr lang="en-GB" u="sng" dirty="0">
                <a:hlinkClick r:id="rId6"/>
              </a:rPr>
              <a:t>https://bmcpsychiatry.biomedcentral.com/articles/10.1186/s12888-020-02583-3</a:t>
            </a:r>
            <a:endParaRPr lang="en-IN" dirty="0"/>
          </a:p>
          <a:p>
            <a:r>
              <a:rPr lang="en-GB" dirty="0"/>
              <a:t>Knell, G., Durand, C. P., Kohl, H. W., Wu, I. H., &amp; Gabriel, K. P. (2019). Prevalence and likelihood of meeting sleep, physical activity, and screen-time guidelines among US youth. </a:t>
            </a:r>
            <a:r>
              <a:rPr lang="en-GB" i="1" dirty="0"/>
              <a:t>JAMA </a:t>
            </a:r>
            <a:r>
              <a:rPr lang="en-GB" i="1" dirty="0" err="1"/>
              <a:t>pediatrics</a:t>
            </a:r>
            <a:r>
              <a:rPr lang="en-GB" dirty="0"/>
              <a:t>, </a:t>
            </a:r>
            <a:r>
              <a:rPr lang="en-GB" i="1" dirty="0"/>
              <a:t>173</a:t>
            </a:r>
            <a:r>
              <a:rPr lang="en-GB" dirty="0"/>
              <a:t>(4), 387-389. </a:t>
            </a:r>
            <a:r>
              <a:rPr lang="en-GB" u="sng" dirty="0">
                <a:hlinkClick r:id="rId7"/>
              </a:rPr>
              <a:t>https://jamanetwork.com/journals/jamapediatrics/articlepdf/2723518/jamapediatrics_knell_2019_ld_180042.pdf</a:t>
            </a:r>
            <a:endParaRPr lang="en-IN" dirty="0"/>
          </a:p>
          <a:p>
            <a:r>
              <a:rPr lang="en-GB" dirty="0"/>
              <a:t>Kovacs, V. A., </a:t>
            </a:r>
            <a:r>
              <a:rPr lang="en-GB" dirty="0" err="1"/>
              <a:t>Starc</a:t>
            </a:r>
            <a:r>
              <a:rPr lang="en-GB" dirty="0"/>
              <a:t>, G., </a:t>
            </a:r>
            <a:r>
              <a:rPr lang="en-GB" dirty="0" err="1"/>
              <a:t>Brandes</a:t>
            </a:r>
            <a:r>
              <a:rPr lang="en-GB" dirty="0"/>
              <a:t>, M., </a:t>
            </a:r>
            <a:r>
              <a:rPr lang="en-GB" dirty="0" err="1"/>
              <a:t>Kaj</a:t>
            </a:r>
            <a:r>
              <a:rPr lang="en-GB" dirty="0"/>
              <a:t>, M., </a:t>
            </a:r>
            <a:r>
              <a:rPr lang="en-GB" dirty="0" err="1"/>
              <a:t>Blagus</a:t>
            </a:r>
            <a:r>
              <a:rPr lang="en-GB" dirty="0"/>
              <a:t>, R., </a:t>
            </a:r>
            <a:r>
              <a:rPr lang="en-GB" dirty="0" err="1"/>
              <a:t>Leskošek</a:t>
            </a:r>
            <a:r>
              <a:rPr lang="en-GB" dirty="0"/>
              <a:t>, B., ... &amp; </a:t>
            </a:r>
            <a:r>
              <a:rPr lang="en-GB" dirty="0" err="1"/>
              <a:t>Okely</a:t>
            </a:r>
            <a:r>
              <a:rPr lang="en-GB" dirty="0"/>
              <a:t>, A. D. (2022). Physical activity, screen time and the COVID-19 school closures in Europe–An observational study in 10 countries. </a:t>
            </a:r>
            <a:r>
              <a:rPr lang="en-GB" i="1" dirty="0"/>
              <a:t>European Journal of sports science</a:t>
            </a:r>
            <a:r>
              <a:rPr lang="en-GB" dirty="0"/>
              <a:t>, </a:t>
            </a:r>
            <a:r>
              <a:rPr lang="en-GB" i="1" dirty="0"/>
              <a:t>22</a:t>
            </a:r>
            <a:r>
              <a:rPr lang="en-GB" dirty="0"/>
              <a:t>(7), 1094-1103. https://www.tandfonline.com/doi/pdf/10.1080/17461391.2021.1897166</a:t>
            </a:r>
            <a:endParaRPr lang="en-IN" dirty="0"/>
          </a:p>
          <a:p>
            <a:r>
              <a:rPr lang="en-GB" dirty="0"/>
              <a:t>Marques, A., </a:t>
            </a:r>
            <a:r>
              <a:rPr lang="en-GB" dirty="0" err="1"/>
              <a:t>Henriques-Neto</a:t>
            </a:r>
            <a:r>
              <a:rPr lang="en-GB" dirty="0"/>
              <a:t>, D., Peralta, M., Martins, J., </a:t>
            </a:r>
            <a:r>
              <a:rPr lang="en-GB" dirty="0" err="1"/>
              <a:t>Demetriou</a:t>
            </a:r>
            <a:r>
              <a:rPr lang="en-GB" dirty="0"/>
              <a:t>, Y., </a:t>
            </a:r>
            <a:r>
              <a:rPr lang="en-GB" dirty="0" err="1"/>
              <a:t>Schönbach</a:t>
            </a:r>
            <a:r>
              <a:rPr lang="en-GB" dirty="0"/>
              <a:t>, D. M., &amp; Gaspar de Matos, M. (2020). Prevalence of physical activity among adolescents from 105 low, middle, and high-income countries. </a:t>
            </a:r>
            <a:r>
              <a:rPr lang="en-GB" i="1" dirty="0"/>
              <a:t>International journal of environmental research and public health</a:t>
            </a:r>
            <a:r>
              <a:rPr lang="en-GB" dirty="0"/>
              <a:t>, </a:t>
            </a:r>
            <a:r>
              <a:rPr lang="en-GB" i="1" dirty="0"/>
              <a:t>17</a:t>
            </a:r>
            <a:r>
              <a:rPr lang="en-GB" dirty="0"/>
              <a:t>(9), 3145. </a:t>
            </a:r>
            <a:r>
              <a:rPr lang="en-GB" u="sng" dirty="0">
                <a:hlinkClick r:id="rId8"/>
              </a:rPr>
              <a:t>https://www.mdpi.com/1660-4601/17/9/3145/pdf</a:t>
            </a:r>
            <a:endParaRPr lang="en-IN" dirty="0"/>
          </a:p>
          <a:p>
            <a:r>
              <a:rPr lang="en-GB" dirty="0"/>
              <a:t>Rahman, M. E., Islam, M. S., </a:t>
            </a:r>
            <a:r>
              <a:rPr lang="en-GB" dirty="0" err="1"/>
              <a:t>Bishwas</a:t>
            </a:r>
            <a:r>
              <a:rPr lang="en-GB" dirty="0"/>
              <a:t>, M. S., </a:t>
            </a:r>
            <a:r>
              <a:rPr lang="en-GB" dirty="0" err="1"/>
              <a:t>Moonajilin</a:t>
            </a:r>
            <a:r>
              <a:rPr lang="en-GB" dirty="0"/>
              <a:t>, M. S., &amp; </a:t>
            </a:r>
            <a:r>
              <a:rPr lang="en-GB" dirty="0" err="1"/>
              <a:t>Gozal</a:t>
            </a:r>
            <a:r>
              <a:rPr lang="en-GB" dirty="0"/>
              <a:t>, D. (2020). Physical inactivity and sedentary behaviours in the Bangladeshi population during the COVID-19 pandemic: An online cross-sectional survey. </a:t>
            </a:r>
            <a:r>
              <a:rPr lang="en-GB" i="1" dirty="0" err="1"/>
              <a:t>Heliyon</a:t>
            </a:r>
            <a:r>
              <a:rPr lang="en-GB" dirty="0"/>
              <a:t>, </a:t>
            </a:r>
            <a:r>
              <a:rPr lang="en-GB" i="1" dirty="0"/>
              <a:t>6</a:t>
            </a:r>
            <a:r>
              <a:rPr lang="en-GB" dirty="0"/>
              <a:t>(10). </a:t>
            </a:r>
            <a:r>
              <a:rPr lang="en-GB" u="sng" dirty="0">
                <a:hlinkClick r:id="rId9"/>
              </a:rPr>
              <a:t>https://www.cell.com/heliyon/pdf/S2405-8440(20)32235-0.pdf</a:t>
            </a:r>
            <a:endParaRPr lang="en-IN" dirty="0"/>
          </a:p>
          <a:p>
            <a:r>
              <a:rPr lang="en-GB" dirty="0"/>
              <a:t>Rodríguez-</a:t>
            </a:r>
            <a:r>
              <a:rPr lang="en-GB" dirty="0" err="1"/>
              <a:t>Larrad</a:t>
            </a:r>
            <a:r>
              <a:rPr lang="en-GB" dirty="0"/>
              <a:t>, A., </a:t>
            </a:r>
            <a:r>
              <a:rPr lang="en-GB" dirty="0" err="1"/>
              <a:t>Mañas</a:t>
            </a:r>
            <a:r>
              <a:rPr lang="en-GB" dirty="0"/>
              <a:t>, A., </a:t>
            </a:r>
            <a:r>
              <a:rPr lang="en-GB" dirty="0" err="1"/>
              <a:t>Labayen</a:t>
            </a:r>
            <a:r>
              <a:rPr lang="en-GB" dirty="0"/>
              <a:t>, I., González-Gross, M., </a:t>
            </a:r>
            <a:r>
              <a:rPr lang="en-GB" dirty="0" err="1"/>
              <a:t>Espin</a:t>
            </a:r>
            <a:r>
              <a:rPr lang="en-GB" dirty="0"/>
              <a:t>, A., Aznar, S., ... &amp; </a:t>
            </a:r>
            <a:r>
              <a:rPr lang="en-GB" dirty="0" err="1"/>
              <a:t>Irazusta</a:t>
            </a:r>
            <a:r>
              <a:rPr lang="en-GB" dirty="0"/>
              <a:t>, J. (2021). Impact of COVID-19 confinement on physical activity and sedentary behaviour in Spanish university students: role of gender. </a:t>
            </a:r>
            <a:r>
              <a:rPr lang="en-GB" i="1" dirty="0"/>
              <a:t>International Journal of Environmental Research and Public Health</a:t>
            </a:r>
            <a:r>
              <a:rPr lang="en-GB" dirty="0"/>
              <a:t>, </a:t>
            </a:r>
            <a:r>
              <a:rPr lang="en-GB" i="1" dirty="0"/>
              <a:t>18</a:t>
            </a:r>
            <a:r>
              <a:rPr lang="en-GB" dirty="0"/>
              <a:t>(2), 369. </a:t>
            </a:r>
            <a:r>
              <a:rPr lang="en-GB" u="sng" dirty="0">
                <a:hlinkClick r:id="rId10"/>
              </a:rPr>
              <a:t>https://www.mdpi.com/1660-4601/18/2/369</a:t>
            </a:r>
            <a:endParaRPr lang="en-IN" dirty="0"/>
          </a:p>
          <a:p>
            <a:r>
              <a:rPr lang="en-GB" dirty="0"/>
              <a:t>Romero-Blanco, C., Rodríguez-</a:t>
            </a:r>
            <a:r>
              <a:rPr lang="en-GB" dirty="0" err="1"/>
              <a:t>Almagro</a:t>
            </a:r>
            <a:r>
              <a:rPr lang="en-GB" dirty="0"/>
              <a:t>, J., </a:t>
            </a:r>
            <a:r>
              <a:rPr lang="en-GB" dirty="0" err="1"/>
              <a:t>Onieva-Zafra</a:t>
            </a:r>
            <a:r>
              <a:rPr lang="en-GB" dirty="0"/>
              <a:t>, M. D., Parra-</a:t>
            </a:r>
            <a:r>
              <a:rPr lang="en-GB" dirty="0" err="1"/>
              <a:t>Fernández</a:t>
            </a:r>
            <a:r>
              <a:rPr lang="en-GB" dirty="0"/>
              <a:t>, M. L., Prado-Laguna, M. D. C., &amp; Hernández-</a:t>
            </a:r>
            <a:r>
              <a:rPr lang="en-GB" dirty="0" err="1"/>
              <a:t>Martínez</a:t>
            </a:r>
            <a:r>
              <a:rPr lang="en-GB" dirty="0"/>
              <a:t>, A. (2020). Physical activity and sedentary lifestyle in university students: changes during confinement due to the COVID-19 pandemic. </a:t>
            </a:r>
            <a:r>
              <a:rPr lang="en-GB" i="1" dirty="0"/>
              <a:t>International journal of environmental research and public health</a:t>
            </a:r>
            <a:r>
              <a:rPr lang="en-GB" dirty="0"/>
              <a:t>, </a:t>
            </a:r>
            <a:r>
              <a:rPr lang="en-GB" i="1" dirty="0"/>
              <a:t>17</a:t>
            </a:r>
            <a:r>
              <a:rPr lang="en-GB" dirty="0"/>
              <a:t>(18), 6567. </a:t>
            </a:r>
            <a:r>
              <a:rPr lang="en-GB" u="sng" dirty="0">
                <a:hlinkClick r:id="rId11"/>
              </a:rPr>
              <a:t>https://www.mdpi.com/1660-4601/17/18/6567/pdf</a:t>
            </a:r>
            <a:endParaRPr lang="en-IN" dirty="0"/>
          </a:p>
          <a:p>
            <a:r>
              <a:rPr lang="en-GB" dirty="0"/>
              <a:t>Shen, H., Yan, J., Hong, J. T., Clark, C., Yang, X. N., Liu, Y., &amp; Chen, S. T. (2020). Prevalence of physical activity and sedentary behaviour among Chinese children and adolescents: Variations, gaps, and recommendations. </a:t>
            </a:r>
            <a:r>
              <a:rPr lang="en-GB" i="1" dirty="0"/>
              <a:t>International Journal of Environmental Research and Public Health</a:t>
            </a:r>
            <a:r>
              <a:rPr lang="en-GB" dirty="0"/>
              <a:t>, </a:t>
            </a:r>
            <a:r>
              <a:rPr lang="en-GB" i="1" dirty="0"/>
              <a:t>17</a:t>
            </a:r>
            <a:r>
              <a:rPr lang="en-GB" dirty="0"/>
              <a:t>(9), 3066. </a:t>
            </a:r>
            <a:r>
              <a:rPr lang="en-GB" u="sng" dirty="0">
                <a:hlinkClick r:id="rId12"/>
              </a:rPr>
              <a:t>https://www.mdpi.com/1660-4601/17/9/3066/pdf</a:t>
            </a:r>
            <a:endParaRPr lang="en-IN" dirty="0"/>
          </a:p>
          <a:p>
            <a:r>
              <a:rPr lang="en-GB" dirty="0" err="1"/>
              <a:t>Snedden</a:t>
            </a:r>
            <a:r>
              <a:rPr lang="en-GB" dirty="0"/>
              <a:t>, T. R., </a:t>
            </a:r>
            <a:r>
              <a:rPr lang="en-GB" dirty="0" err="1"/>
              <a:t>Scerpella</a:t>
            </a:r>
            <a:r>
              <a:rPr lang="en-GB" dirty="0"/>
              <a:t>, J., </a:t>
            </a:r>
            <a:r>
              <a:rPr lang="en-GB" dirty="0" err="1"/>
              <a:t>Kliethermes</a:t>
            </a:r>
            <a:r>
              <a:rPr lang="en-GB" dirty="0"/>
              <a:t>, S. A., Norman, R. S., </a:t>
            </a:r>
            <a:r>
              <a:rPr lang="en-GB" dirty="0" err="1"/>
              <a:t>Blyholder</a:t>
            </a:r>
            <a:r>
              <a:rPr lang="en-GB" dirty="0"/>
              <a:t>, L., </a:t>
            </a:r>
            <a:r>
              <a:rPr lang="en-GB" dirty="0" err="1"/>
              <a:t>Sanfilippo</a:t>
            </a:r>
            <a:r>
              <a:rPr lang="en-GB" dirty="0"/>
              <a:t>, J., ... &amp; </a:t>
            </a:r>
            <a:r>
              <a:rPr lang="en-GB" dirty="0" err="1"/>
              <a:t>Heiderscheit</a:t>
            </a:r>
            <a:r>
              <a:rPr lang="en-GB" dirty="0"/>
              <a:t>, B. (2019). Sports and physical activity levels impact health-related quality of life among collegiate students. </a:t>
            </a:r>
            <a:r>
              <a:rPr lang="en-GB" i="1" dirty="0"/>
              <a:t>American Journal of Health Promotion</a:t>
            </a:r>
            <a:r>
              <a:rPr lang="en-GB" dirty="0"/>
              <a:t>, </a:t>
            </a:r>
            <a:r>
              <a:rPr lang="en-GB" i="1" dirty="0"/>
              <a:t>33</a:t>
            </a:r>
            <a:r>
              <a:rPr lang="en-GB" dirty="0"/>
              <a:t>(5), 675-682. </a:t>
            </a:r>
            <a:r>
              <a:rPr lang="en-GB" u="sng" dirty="0">
                <a:hlinkClick r:id="rId13"/>
              </a:rPr>
              <a:t>https://www.ncbi.nlm.nih.gov/pmc/articles/PMC7213817/</a:t>
            </a:r>
            <a:endParaRPr lang="en-IN" dirty="0"/>
          </a:p>
          <a:p>
            <a:r>
              <a:rPr lang="en-GB" dirty="0" err="1"/>
              <a:t>Steene-Johannessen</a:t>
            </a:r>
            <a:r>
              <a:rPr lang="en-GB" dirty="0"/>
              <a:t>, J., Hansen, B. H., </a:t>
            </a:r>
            <a:r>
              <a:rPr lang="en-GB" dirty="0" err="1"/>
              <a:t>Dalene</a:t>
            </a:r>
            <a:r>
              <a:rPr lang="en-GB" dirty="0"/>
              <a:t>, K. E., </a:t>
            </a:r>
            <a:r>
              <a:rPr lang="en-GB" dirty="0" err="1"/>
              <a:t>Kolle</a:t>
            </a:r>
            <a:r>
              <a:rPr lang="en-GB" dirty="0"/>
              <a:t>, E., </a:t>
            </a:r>
            <a:r>
              <a:rPr lang="en-GB" dirty="0" err="1"/>
              <a:t>Northstone</a:t>
            </a:r>
            <a:r>
              <a:rPr lang="en-GB" dirty="0"/>
              <a:t>, K., </a:t>
            </a:r>
            <a:r>
              <a:rPr lang="en-GB" dirty="0" err="1"/>
              <a:t>Møller</a:t>
            </a:r>
            <a:r>
              <a:rPr lang="en-GB" dirty="0"/>
              <a:t>, N. C., ... &amp; </a:t>
            </a:r>
            <a:r>
              <a:rPr lang="en-GB" dirty="0" err="1"/>
              <a:t>Ekelund</a:t>
            </a:r>
            <a:r>
              <a:rPr lang="en-GB" dirty="0"/>
              <a:t>, U. (2020). Variations in </a:t>
            </a:r>
            <a:r>
              <a:rPr lang="en-GB" dirty="0" err="1"/>
              <a:t>accelerometry</a:t>
            </a:r>
            <a:r>
              <a:rPr lang="en-GB" dirty="0"/>
              <a:t> measured physical activity and sedentary time across Europe–harmonized analyses of 47,497 children and adolescents. </a:t>
            </a:r>
            <a:r>
              <a:rPr lang="en-GB" i="1" dirty="0"/>
              <a:t>International Journal of </a:t>
            </a:r>
            <a:r>
              <a:rPr lang="en-GB" i="1" dirty="0" err="1"/>
              <a:t>Behavioral</a:t>
            </a:r>
            <a:r>
              <a:rPr lang="en-GB" i="1" dirty="0"/>
              <a:t> Nutrition and Physical Activity</a:t>
            </a:r>
            <a:r>
              <a:rPr lang="en-GB" dirty="0"/>
              <a:t>, </a:t>
            </a:r>
            <a:r>
              <a:rPr lang="en-GB" i="1" dirty="0"/>
              <a:t>17</a:t>
            </a:r>
            <a:r>
              <a:rPr lang="en-GB" dirty="0"/>
              <a:t>(1), 1-14. </a:t>
            </a:r>
            <a:r>
              <a:rPr lang="en-GB" u="sng" dirty="0">
                <a:hlinkClick r:id="rId14"/>
              </a:rPr>
              <a:t>https://ijbnpa.biomedcentral.com/articles/10.1186/s12966-020-00930-x</a:t>
            </a:r>
            <a:endParaRPr lang="en-IN" dirty="0"/>
          </a:p>
          <a:p>
            <a:r>
              <a:rPr lang="en-GB" dirty="0" err="1"/>
              <a:t>Tinazci</a:t>
            </a:r>
            <a:r>
              <a:rPr lang="en-GB" dirty="0"/>
              <a:t>, C., </a:t>
            </a:r>
            <a:r>
              <a:rPr lang="en-GB" dirty="0" err="1"/>
              <a:t>EAlrefai</a:t>
            </a:r>
            <a:r>
              <a:rPr lang="en-GB" dirty="0"/>
              <a:t>, S., &amp; Musa, O. (2019). Patterns of physical activity of Libyan undergraduate students at the University of Tripoli using international physical activity questionnaire (IPAQ). </a:t>
            </a:r>
            <a:r>
              <a:rPr lang="en-GB" i="1" dirty="0"/>
              <a:t>Sport Mont</a:t>
            </a:r>
            <a:r>
              <a:rPr lang="en-GB" dirty="0"/>
              <a:t>, </a:t>
            </a:r>
            <a:r>
              <a:rPr lang="en-GB" i="1" dirty="0"/>
              <a:t>17</a:t>
            </a:r>
            <a:r>
              <a:rPr lang="en-GB" dirty="0"/>
              <a:t>(2), 103-106. </a:t>
            </a:r>
            <a:r>
              <a:rPr lang="en-GB" u="sng" dirty="0">
                <a:hlinkClick r:id="rId15"/>
              </a:rPr>
              <a:t>http://www.sportmont.ucg.ac.me/clanci/SM_June_2019_Tinazci_103-106.pdf</a:t>
            </a:r>
            <a:endParaRPr lang="en-IN" dirty="0"/>
          </a:p>
          <a:p>
            <a:r>
              <a:rPr lang="en-GB" dirty="0"/>
              <a:t>van </a:t>
            </a:r>
            <a:r>
              <a:rPr lang="en-GB" dirty="0" err="1"/>
              <a:t>Sluijs</a:t>
            </a:r>
            <a:r>
              <a:rPr lang="en-GB" dirty="0"/>
              <a:t>, E. M., </a:t>
            </a:r>
            <a:r>
              <a:rPr lang="en-GB" dirty="0" err="1"/>
              <a:t>Ekelund</a:t>
            </a:r>
            <a:r>
              <a:rPr lang="en-GB" dirty="0"/>
              <a:t>, U., </a:t>
            </a:r>
            <a:r>
              <a:rPr lang="en-GB" dirty="0" err="1"/>
              <a:t>Crochemore</a:t>
            </a:r>
            <a:r>
              <a:rPr lang="en-GB" dirty="0"/>
              <a:t>-Silva, I., </a:t>
            </a:r>
            <a:r>
              <a:rPr lang="en-GB" dirty="0" err="1"/>
              <a:t>Guthold</a:t>
            </a:r>
            <a:r>
              <a:rPr lang="en-GB" dirty="0"/>
              <a:t>, R., Ha, A., </a:t>
            </a:r>
            <a:r>
              <a:rPr lang="en-GB" dirty="0" err="1"/>
              <a:t>Lubans</a:t>
            </a:r>
            <a:r>
              <a:rPr lang="en-GB" dirty="0"/>
              <a:t>, D., ... &amp; </a:t>
            </a:r>
            <a:r>
              <a:rPr lang="en-GB" dirty="0" err="1"/>
              <a:t>Katzmarzyk</a:t>
            </a:r>
            <a:r>
              <a:rPr lang="en-GB" dirty="0"/>
              <a:t>, P. T. (2021). Physical activity behaviours in adolescence: current evidence and opportunities for intervention. </a:t>
            </a:r>
            <a:r>
              <a:rPr lang="en-GB" i="1" dirty="0"/>
              <a:t>The Lancet</a:t>
            </a:r>
            <a:r>
              <a:rPr lang="en-GB" dirty="0"/>
              <a:t>, </a:t>
            </a:r>
            <a:r>
              <a:rPr lang="en-GB" i="1" dirty="0"/>
              <a:t>398</a:t>
            </a:r>
            <a:r>
              <a:rPr lang="en-GB" dirty="0"/>
              <a:t>(10298), 429-442. </a:t>
            </a:r>
            <a:r>
              <a:rPr lang="en-GB" u="sng" dirty="0">
                <a:hlinkClick r:id="rId16"/>
              </a:rPr>
              <a:t>https://www.ncbi.nlm.nih.gov/pmc/articles/PMC7612669/</a:t>
            </a:r>
            <a:endParaRPr lang="en-IN" dirty="0"/>
          </a:p>
          <a:p>
            <a:r>
              <a:rPr lang="en-GB" dirty="0"/>
              <a:t>Zhu, Z., Tang, Y., Zhuang, J., Liu, Y., Wu, X., </a:t>
            </a:r>
            <a:r>
              <a:rPr lang="en-GB" dirty="0" err="1"/>
              <a:t>Cai</a:t>
            </a:r>
            <a:r>
              <a:rPr lang="en-GB" dirty="0"/>
              <a:t>, Y., ... &amp; Chen, P. (2019). Physical activity, screen viewing time, and overweight/obesity among Chinese children and adolescents: an update from the 2017 physical activity and fitness in China—the youth study. </a:t>
            </a:r>
            <a:r>
              <a:rPr lang="en-GB" i="1" dirty="0"/>
              <a:t>BMC public health</a:t>
            </a:r>
            <a:r>
              <a:rPr lang="en-GB" dirty="0"/>
              <a:t>, </a:t>
            </a:r>
            <a:r>
              <a:rPr lang="en-GB" i="1" dirty="0"/>
              <a:t>19</a:t>
            </a:r>
            <a:r>
              <a:rPr lang="en-GB" dirty="0"/>
              <a:t>(1), 1–8. </a:t>
            </a:r>
            <a:r>
              <a:rPr lang="en-GB" u="sng" dirty="0">
                <a:hlinkClick r:id="rId17"/>
              </a:rPr>
              <a:t>https://bmcpublichealth.biomedcentral.com/articles/10.1186/s12889-019-6515-9</a:t>
            </a:r>
            <a:endParaRPr lang="en-IN" dirty="0"/>
          </a:p>
          <a:p>
            <a:endParaRPr lang="en-IN" dirty="0"/>
          </a:p>
        </p:txBody>
      </p:sp>
    </p:spTree>
    <p:extLst>
      <p:ext uri="{BB962C8B-B14F-4D97-AF65-F5344CB8AC3E}">
        <p14:creationId xmlns:p14="http://schemas.microsoft.com/office/powerpoint/2010/main" val="7733628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288</TotalTime>
  <Words>3478</Words>
  <Application>Microsoft Office PowerPoint</Application>
  <PresentationFormat>Widescreen</PresentationFormat>
  <Paragraphs>155</Paragraphs>
  <Slides>21</Slides>
  <Notes>17</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Parallax</vt:lpstr>
      <vt:lpstr>Assignment-1 </vt:lpstr>
      <vt:lpstr>Prevalence of Sports activity among students at the University of West London</vt:lpstr>
      <vt:lpstr>Introduction</vt:lpstr>
      <vt:lpstr>Literature Review</vt:lpstr>
      <vt:lpstr>Background to the Study</vt:lpstr>
      <vt:lpstr>Rationale</vt:lpstr>
      <vt:lpstr>Research Question</vt:lpstr>
      <vt:lpstr>Aims</vt:lpstr>
      <vt:lpstr>Hypothesis</vt:lpstr>
      <vt:lpstr>Proposed Research Methodology</vt:lpstr>
      <vt:lpstr>Research Design</vt:lpstr>
      <vt:lpstr>Recruitment, Sampling &amp; Study Participants</vt:lpstr>
      <vt:lpstr>Materials</vt:lpstr>
      <vt:lpstr>Data Collection Method(s)/Procedure</vt:lpstr>
      <vt:lpstr>Proposed Data Analysis Technique</vt:lpstr>
      <vt:lpstr>Ethical Considerations</vt:lpstr>
      <vt:lpstr>Implication of Research</vt:lpstr>
      <vt:lpstr>Plan of Work and Time Schedule (Gantt Chart)</vt:lpstr>
      <vt:lpstr>Limitations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Gargi Gosai</cp:lastModifiedBy>
  <cp:revision>9</cp:revision>
  <dcterms:created xsi:type="dcterms:W3CDTF">2023-07-14T08:13:35Z</dcterms:created>
  <dcterms:modified xsi:type="dcterms:W3CDTF">2023-07-17T16:28:33Z</dcterms:modified>
</cp:coreProperties>
</file>